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82" r:id="rId3"/>
    <p:sldId id="381" r:id="rId4"/>
    <p:sldId id="360" r:id="rId5"/>
    <p:sldId id="350" r:id="rId6"/>
    <p:sldId id="376" r:id="rId7"/>
    <p:sldId id="348" r:id="rId8"/>
    <p:sldId id="340" r:id="rId9"/>
    <p:sldId id="338" r:id="rId10"/>
    <p:sldId id="354" r:id="rId11"/>
    <p:sldId id="355" r:id="rId12"/>
    <p:sldId id="357" r:id="rId13"/>
    <p:sldId id="353" r:id="rId14"/>
    <p:sldId id="352" r:id="rId15"/>
    <p:sldId id="341" r:id="rId16"/>
    <p:sldId id="421" r:id="rId17"/>
    <p:sldId id="422" r:id="rId18"/>
    <p:sldId id="374" r:id="rId19"/>
    <p:sldId id="423" r:id="rId20"/>
    <p:sldId id="339" r:id="rId21"/>
    <p:sldId id="372" r:id="rId22"/>
    <p:sldId id="375" r:id="rId23"/>
    <p:sldId id="378" r:id="rId24"/>
    <p:sldId id="380" r:id="rId25"/>
    <p:sldId id="358" r:id="rId26"/>
    <p:sldId id="395" r:id="rId27"/>
    <p:sldId id="419" r:id="rId28"/>
    <p:sldId id="359" r:id="rId29"/>
    <p:sldId id="420" r:id="rId30"/>
    <p:sldId id="344" r:id="rId3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8161"/>
    <a:srgbClr val="9DC3E6"/>
    <a:srgbClr val="2F5597"/>
    <a:srgbClr val="663300"/>
    <a:srgbClr val="BF9000"/>
    <a:srgbClr val="A2545D"/>
    <a:srgbClr val="AF656E"/>
    <a:srgbClr val="A9D18E"/>
    <a:srgbClr val="B97981"/>
    <a:srgbClr val="DEA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4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5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7551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8611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469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787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5696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8890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617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4744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2893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4366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2761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8843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17000" r="-20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84729" y="773347"/>
            <a:ext cx="9854024" cy="2186163"/>
          </a:xfrm>
        </p:spPr>
        <p:txBody>
          <a:bodyPr>
            <a:normAutofit/>
          </a:bodyPr>
          <a:lstStyle/>
          <a:p>
            <a:r>
              <a:rPr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「走向世界，讓生命不一樣」（三）</a:t>
            </a:r>
            <a:br>
              <a:rPr lang="en-US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6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——</a:t>
            </a:r>
            <a:r>
              <a:rPr lang="zh-TW" altLang="en-US" sz="36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歐亞客座講學「觀國之光」經驗分享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96929"/>
            <a:ext cx="9144000" cy="2387724"/>
          </a:xfrm>
        </p:spPr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屯仁 賴貴三</a:t>
            </a:r>
            <a:endParaRPr lang="en-US" altLang="zh-TW" sz="3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國立臺灣師範大學國文學系教授</a:t>
            </a:r>
            <a:endParaRPr lang="en-US" altLang="zh-TW" sz="3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3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b="0" i="0" dirty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人生如逆旅，我亦是行人。</a:t>
            </a:r>
            <a:endParaRPr lang="en-US" altLang="zh-TW" sz="3600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3358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>
            <a:extLst>
              <a:ext uri="{FF2B5EF4-FFF2-40B4-BE49-F238E27FC236}">
                <a16:creationId xmlns:a16="http://schemas.microsoft.com/office/drawing/2014/main" id="{DC302EA4-A411-430D-91E1-59D283489F5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獨立廣場威比都</a:t>
            </a:r>
          </a:p>
        </p:txBody>
      </p:sp>
      <p:pic>
        <p:nvPicPr>
          <p:cNvPr id="47107" name="Picture 3" descr="2004">
            <a:extLst>
              <a:ext uri="{FF2B5EF4-FFF2-40B4-BE49-F238E27FC236}">
                <a16:creationId xmlns:a16="http://schemas.microsoft.com/office/drawing/2014/main" id="{136CC307-684A-44A7-BD7F-84C05D46763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>
            <a:extLst>
              <a:ext uri="{FF2B5EF4-FFF2-40B4-BE49-F238E27FC236}">
                <a16:creationId xmlns:a16="http://schemas.microsoft.com/office/drawing/2014/main" id="{9B09DFFA-246B-4AD1-858C-C3E56E1194C2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尿尿小童喜塵心</a:t>
            </a:r>
          </a:p>
        </p:txBody>
      </p:sp>
      <p:pic>
        <p:nvPicPr>
          <p:cNvPr id="48131" name="Picture 3" descr="2004">
            <a:extLst>
              <a:ext uri="{FF2B5EF4-FFF2-40B4-BE49-F238E27FC236}">
                <a16:creationId xmlns:a16="http://schemas.microsoft.com/office/drawing/2014/main" id="{76E16038-6D42-46E5-9D98-111BFEE4909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比利時荷語區魯汶市政廳</a:t>
            </a:r>
            <a:br>
              <a:rPr lang="zh-TW" altLang="en-US" dirty="0">
                <a:solidFill>
                  <a:srgbClr val="378161"/>
                </a:solidFill>
                <a:ea typeface="標楷體" pitchFamily="65" charset="-120"/>
              </a:rPr>
            </a:br>
            <a:endParaRPr lang="zh-TW" altLang="en-US" dirty="0">
              <a:solidFill>
                <a:srgbClr val="37816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內容版面配置區 3">
            <a:extLst>
              <a:ext uri="{FF2B5EF4-FFF2-40B4-BE49-F238E27FC236}">
                <a16:creationId xmlns:a16="http://schemas.microsoft.com/office/drawing/2014/main" id="{4386EB7B-FCFC-4627-BE92-E37743A592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346" y="1846263"/>
            <a:ext cx="5363633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91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9" name="Rectangle 5">
            <a:extLst>
              <a:ext uri="{FF2B5EF4-FFF2-40B4-BE49-F238E27FC236}">
                <a16:creationId xmlns:a16="http://schemas.microsoft.com/office/drawing/2014/main" id="{024FC021-A403-429F-BAA7-E91A8714C8D3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魯汶大市待遊客</a:t>
            </a:r>
          </a:p>
        </p:txBody>
      </p:sp>
      <p:pic>
        <p:nvPicPr>
          <p:cNvPr id="51203" name="Picture 4" descr="2004">
            <a:extLst>
              <a:ext uri="{FF2B5EF4-FFF2-40B4-BE49-F238E27FC236}">
                <a16:creationId xmlns:a16="http://schemas.microsoft.com/office/drawing/2014/main" id="{D3CAC4AC-E305-4C0E-A695-15407F769D4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>
            <a:extLst>
              <a:ext uri="{FF2B5EF4-FFF2-40B4-BE49-F238E27FC236}">
                <a16:creationId xmlns:a16="http://schemas.microsoft.com/office/drawing/2014/main" id="{4B3ECE86-C470-4B63-9559-378135D1049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魯汶大學古堡景</a:t>
            </a:r>
          </a:p>
        </p:txBody>
      </p:sp>
      <p:pic>
        <p:nvPicPr>
          <p:cNvPr id="49155" name="Picture 3" descr="2004">
            <a:extLst>
              <a:ext uri="{FF2B5EF4-FFF2-40B4-BE49-F238E27FC236}">
                <a16:creationId xmlns:a16="http://schemas.microsoft.com/office/drawing/2014/main" id="{F0565469-7C06-48B3-8634-D93A35F802A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743076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3" name="Rectangle 5">
            <a:extLst>
              <a:ext uri="{FF2B5EF4-FFF2-40B4-BE49-F238E27FC236}">
                <a16:creationId xmlns:a16="http://schemas.microsoft.com/office/drawing/2014/main" id="{45A97A84-2998-4CD4-93AC-673E7A1D07D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南懷仁館復古情</a:t>
            </a:r>
          </a:p>
        </p:txBody>
      </p:sp>
      <p:pic>
        <p:nvPicPr>
          <p:cNvPr id="50179" name="Picture 4" descr="2004">
            <a:extLst>
              <a:ext uri="{FF2B5EF4-FFF2-40B4-BE49-F238E27FC236}">
                <a16:creationId xmlns:a16="http://schemas.microsoft.com/office/drawing/2014/main" id="{E96D0F1A-AA0C-480F-84D0-1D6D0000E15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比利時天主教魯汶大學圖書館前廣場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028EDEB1-0613-4804-87BA-89ED99D335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07" y="1846263"/>
            <a:ext cx="7151511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11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比利時魯汶大學圖書館大閱覽廳</a:t>
            </a:r>
            <a:br>
              <a:rPr lang="zh-TW" altLang="en-US" dirty="0">
                <a:solidFill>
                  <a:srgbClr val="378161"/>
                </a:solidFill>
                <a:ea typeface="標楷體" pitchFamily="65" charset="-120"/>
              </a:rPr>
            </a:br>
            <a:endParaRPr lang="zh-TW" altLang="en-US" dirty="0">
              <a:solidFill>
                <a:srgbClr val="37816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6" name="內容版面配置區 3">
            <a:extLst>
              <a:ext uri="{FF2B5EF4-FFF2-40B4-BE49-F238E27FC236}">
                <a16:creationId xmlns:a16="http://schemas.microsoft.com/office/drawing/2014/main" id="{B9C4068D-22A7-4E2A-833B-EDC561FF03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407" y="1846263"/>
            <a:ext cx="7151511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917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比利時魯汶大學總圖書館與大閱覽室      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10" name="文字版面配置區 9">
            <a:extLst>
              <a:ext uri="{FF2B5EF4-FFF2-40B4-BE49-F238E27FC236}">
                <a16:creationId xmlns:a16="http://schemas.microsoft.com/office/drawing/2014/main" id="{99361E4C-EDBD-4213-ACC7-4F075C84D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28F1DDF2-1DF2-4F5B-9F9F-BE9AD672C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7" name="內容版面配置區 6">
            <a:extLst>
              <a:ext uri="{FF2B5EF4-FFF2-40B4-BE49-F238E27FC236}">
                <a16:creationId xmlns:a16="http://schemas.microsoft.com/office/drawing/2014/main" id="{56DF1ADB-F30C-42A4-A33F-B18D254FFCF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455" y="1690688"/>
            <a:ext cx="2763441" cy="3684588"/>
          </a:xfr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71200DAE-DC1A-4C5D-88D3-4581922B63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148" y="1690688"/>
            <a:ext cx="2546535" cy="452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895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比利時魯汶大學工程學院與草地廣場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10" name="文字版面配置區 9">
            <a:extLst>
              <a:ext uri="{FF2B5EF4-FFF2-40B4-BE49-F238E27FC236}">
                <a16:creationId xmlns:a16="http://schemas.microsoft.com/office/drawing/2014/main" id="{99361E4C-EDBD-4213-ACC7-4F075C84D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28F1DDF2-1DF2-4F5B-9F9F-BE9AD672C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7" name="內容版面配置區 6">
            <a:extLst>
              <a:ext uri="{FF2B5EF4-FFF2-40B4-BE49-F238E27FC236}">
                <a16:creationId xmlns:a16="http://schemas.microsoft.com/office/drawing/2014/main" id="{B0C6A35D-29B0-4761-B550-D2AE3D4E7D1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966" y="2505075"/>
            <a:ext cx="4863656" cy="3684588"/>
          </a:xfr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6EBA6161-4C97-4B2E-9549-C5152C7921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" y="2654300"/>
            <a:ext cx="6019801" cy="338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074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比利時魯汶大學國際學舍與法學院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10" name="文字版面配置區 9">
            <a:extLst>
              <a:ext uri="{FF2B5EF4-FFF2-40B4-BE49-F238E27FC236}">
                <a16:creationId xmlns:a16="http://schemas.microsoft.com/office/drawing/2014/main" id="{99361E4C-EDBD-4213-ACC7-4F075C84D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28F1DDF2-1DF2-4F5B-9F9F-BE9AD672C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0C60C8FC-7CE8-4544-AE74-283CA8F7B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166" y="2007476"/>
            <a:ext cx="4056063" cy="4056063"/>
          </a:xfrm>
          <a:prstGeom prst="rect">
            <a:avLst/>
          </a:prstGeom>
        </p:spPr>
      </p:pic>
      <p:pic>
        <p:nvPicPr>
          <p:cNvPr id="21" name="內容版面配置區 20">
            <a:extLst>
              <a:ext uri="{FF2B5EF4-FFF2-40B4-BE49-F238E27FC236}">
                <a16:creationId xmlns:a16="http://schemas.microsoft.com/office/drawing/2014/main" id="{AD1F1FF9-42B5-4EA8-B48D-2AED8FCC9BA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007" y="2378951"/>
            <a:ext cx="2072580" cy="3684588"/>
          </a:xfrm>
        </p:spPr>
      </p:pic>
    </p:spTree>
    <p:extLst>
      <p:ext uri="{BB962C8B-B14F-4D97-AF65-F5344CB8AC3E}">
        <p14:creationId xmlns:p14="http://schemas.microsoft.com/office/powerpoint/2010/main" val="202544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劍橋國王學院      德國特里爾大學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10" name="文字版面配置區 9">
            <a:extLst>
              <a:ext uri="{FF2B5EF4-FFF2-40B4-BE49-F238E27FC236}">
                <a16:creationId xmlns:a16="http://schemas.microsoft.com/office/drawing/2014/main" id="{99361E4C-EDBD-4213-ACC7-4F075C84D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28F1DDF2-1DF2-4F5B-9F9F-BE9AD672C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71944EC7-D2AF-4CA9-9023-049704589DE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889597"/>
            <a:ext cx="5183188" cy="2915543"/>
          </a:xfr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C9D584DF-3849-4172-B6DB-F72C9FF5C5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48" y="2815979"/>
            <a:ext cx="5510670" cy="309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49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10" name="文字版面配置區 9">
            <a:extLst>
              <a:ext uri="{FF2B5EF4-FFF2-40B4-BE49-F238E27FC236}">
                <a16:creationId xmlns:a16="http://schemas.microsoft.com/office/drawing/2014/main" id="{99361E4C-EDBD-4213-ACC7-4F075C84D3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052861"/>
            <a:ext cx="5157787" cy="1452214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zh-TW" altLang="en-US" sz="9600" b="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劍橋大學國王學院</a:t>
            </a:r>
            <a:endParaRPr lang="zh-TW" altLang="en-US" sz="4000" b="0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28F1DDF2-1DF2-4F5B-9F9F-BE9AD672C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79512"/>
            <a:ext cx="5183188" cy="1452214"/>
          </a:xfrm>
        </p:spPr>
        <p:txBody>
          <a:bodyPr>
            <a:normAutofit fontScale="25000" lnSpcReduction="20000"/>
          </a:bodyPr>
          <a:lstStyle/>
          <a:p>
            <a:endParaRPr lang="en-US" altLang="zh-TW" sz="2400" b="0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2400" b="0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en-US" altLang="zh-TW" sz="9800" b="0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en-US" altLang="zh-TW" sz="9800" b="0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9800" b="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劍橋大學國王學院後院</a:t>
            </a:r>
            <a:endParaRPr lang="en-US" altLang="zh-TW" sz="9800" b="0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9800" b="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劍河搖櫓風光</a:t>
            </a:r>
          </a:p>
          <a:p>
            <a:endParaRPr lang="zh-TW" altLang="en-US" dirty="0"/>
          </a:p>
        </p:txBody>
      </p:sp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D0CA34D8-C9DC-4D31-8B37-3D656C2EF21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889597"/>
            <a:ext cx="5183188" cy="2915543"/>
          </a:xfr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58E2190F-63D3-4D81-9D9D-512A1BB79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62" y="2889596"/>
            <a:ext cx="5183188" cy="291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06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歐洲觀光遊覽學記</a:t>
            </a:r>
            <a:b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90000"/>
              </a:lnSpc>
              <a:defRPr/>
            </a:pPr>
            <a:r>
              <a:rPr lang="zh-TW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休閒是文化的基礎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en-US" altLang="zh-TW" sz="2400" dirty="0">
                <a:solidFill>
                  <a:srgbClr val="00206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Leisure is the basis of culture.</a:t>
            </a:r>
          </a:p>
          <a:p>
            <a:pPr algn="ctr" eaLnBrk="1" hangingPunct="1">
              <a:lnSpc>
                <a:spcPct val="90000"/>
              </a:lnSpc>
              <a:defRPr/>
            </a:pPr>
            <a:endParaRPr lang="en-US" altLang="zh-TW" sz="2400" dirty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90000"/>
              </a:lnSpc>
              <a:defRPr/>
            </a:pPr>
            <a:r>
              <a:rPr lang="zh-TW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均衡是工作的價值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en-US" altLang="zh-TW" sz="2400" dirty="0">
                <a:solidFill>
                  <a:srgbClr val="00206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Balance is the value of work.</a:t>
            </a:r>
          </a:p>
          <a:p>
            <a:pPr algn="ctr" eaLnBrk="1" hangingPunct="1">
              <a:lnSpc>
                <a:spcPct val="90000"/>
              </a:lnSpc>
              <a:defRPr/>
            </a:pPr>
            <a:endParaRPr lang="en-US" altLang="zh-TW" sz="2400" dirty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90000"/>
              </a:lnSpc>
              <a:defRPr/>
            </a:pPr>
            <a:r>
              <a:rPr lang="zh-TW" alt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旅遊是生命的樂趣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en-US" altLang="zh-TW" sz="2400" dirty="0">
                <a:solidFill>
                  <a:srgbClr val="00206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Travel is the fun of life.</a:t>
            </a: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19787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>
            <a:extLst>
              <a:ext uri="{FF2B5EF4-FFF2-40B4-BE49-F238E27FC236}">
                <a16:creationId xmlns:a16="http://schemas.microsoft.com/office/drawing/2014/main" id="{B57EB1D4-6F9A-4EBE-9270-DB4F737A296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馬斯垂克古城樓</a:t>
            </a:r>
          </a:p>
        </p:txBody>
      </p:sp>
      <p:pic>
        <p:nvPicPr>
          <p:cNvPr id="33795" name="Picture 3" descr="馬斯垂克嘉年華 058">
            <a:extLst>
              <a:ext uri="{FF2B5EF4-FFF2-40B4-BE49-F238E27FC236}">
                <a16:creationId xmlns:a16="http://schemas.microsoft.com/office/drawing/2014/main" id="{0FE19378-2C67-4D11-AF9F-984FB3FFF0F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>
            <a:extLst>
              <a:ext uri="{FF2B5EF4-FFF2-40B4-BE49-F238E27FC236}">
                <a16:creationId xmlns:a16="http://schemas.microsoft.com/office/drawing/2014/main" id="{CE0641E5-E0E1-47A5-B6CE-F11FB7A9716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馬斯垂克嘉年華</a:t>
            </a:r>
          </a:p>
        </p:txBody>
      </p:sp>
      <p:pic>
        <p:nvPicPr>
          <p:cNvPr id="34819" name="Picture 3" descr="馬斯垂克嘉年華 078">
            <a:extLst>
              <a:ext uri="{FF2B5EF4-FFF2-40B4-BE49-F238E27FC236}">
                <a16:creationId xmlns:a16="http://schemas.microsoft.com/office/drawing/2014/main" id="{7B5E338F-24CB-4C9C-9086-F8390C30708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>
            <a:extLst>
              <a:ext uri="{FF2B5EF4-FFF2-40B4-BE49-F238E27FC236}">
                <a16:creationId xmlns:a16="http://schemas.microsoft.com/office/drawing/2014/main" id="{704AED64-DF0D-4CF3-B20F-B22CC885544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史特勞斯金身像</a:t>
            </a:r>
          </a:p>
        </p:txBody>
      </p:sp>
      <p:pic>
        <p:nvPicPr>
          <p:cNvPr id="35843" name="Picture 3" descr="2004">
            <a:extLst>
              <a:ext uri="{FF2B5EF4-FFF2-40B4-BE49-F238E27FC236}">
                <a16:creationId xmlns:a16="http://schemas.microsoft.com/office/drawing/2014/main" id="{B7AB534D-3F1A-4F06-8BE8-10271C0192E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9" name="Rectangle 5">
            <a:extLst>
              <a:ext uri="{FF2B5EF4-FFF2-40B4-BE49-F238E27FC236}">
                <a16:creationId xmlns:a16="http://schemas.microsoft.com/office/drawing/2014/main" id="{9289EA28-D3C1-4EEC-8811-CF850B0BD0D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博物館區昔皇宮</a:t>
            </a:r>
          </a:p>
        </p:txBody>
      </p:sp>
      <p:pic>
        <p:nvPicPr>
          <p:cNvPr id="36867" name="Picture 4" descr="2004">
            <a:extLst>
              <a:ext uri="{FF2B5EF4-FFF2-40B4-BE49-F238E27FC236}">
                <a16:creationId xmlns:a16="http://schemas.microsoft.com/office/drawing/2014/main" id="{3F917EC5-D501-43FB-9EC1-FAB211D4AE9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7" name="Rectangle 5">
            <a:extLst>
              <a:ext uri="{FF2B5EF4-FFF2-40B4-BE49-F238E27FC236}">
                <a16:creationId xmlns:a16="http://schemas.microsoft.com/office/drawing/2014/main" id="{8FF2E17E-386C-404F-AB9D-291339ED262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國家圖書文淵藏</a:t>
            </a:r>
          </a:p>
        </p:txBody>
      </p:sp>
      <p:pic>
        <p:nvPicPr>
          <p:cNvPr id="37891" name="Picture 4" descr="2004">
            <a:extLst>
              <a:ext uri="{FF2B5EF4-FFF2-40B4-BE49-F238E27FC236}">
                <a16:creationId xmlns:a16="http://schemas.microsoft.com/office/drawing/2014/main" id="{50E856C2-2939-4B09-91BC-7AB469E8817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9" name="Rectangle 5">
            <a:extLst>
              <a:ext uri="{FF2B5EF4-FFF2-40B4-BE49-F238E27FC236}">
                <a16:creationId xmlns:a16="http://schemas.microsoft.com/office/drawing/2014/main" id="{E9A091B4-2262-412E-B01C-9273B6700339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音樂之都聖教堂</a:t>
            </a:r>
            <a:br>
              <a:rPr lang="zh-TW" altLang="en-US" sz="4000" dirty="0"/>
            </a:br>
            <a:endParaRPr lang="zh-TW" altLang="en-US" sz="4000" dirty="0"/>
          </a:p>
        </p:txBody>
      </p:sp>
      <p:pic>
        <p:nvPicPr>
          <p:cNvPr id="38915" name="Picture 4" descr="2004">
            <a:extLst>
              <a:ext uri="{FF2B5EF4-FFF2-40B4-BE49-F238E27FC236}">
                <a16:creationId xmlns:a16="http://schemas.microsoft.com/office/drawing/2014/main" id="{92DB3455-0410-4067-A671-595157AFA97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>
            <a:extLst>
              <a:ext uri="{FF2B5EF4-FFF2-40B4-BE49-F238E27FC236}">
                <a16:creationId xmlns:a16="http://schemas.microsoft.com/office/drawing/2014/main" id="{B5253772-8600-4A65-A25A-5D11B2030066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多瑙津渡思藍水</a:t>
            </a:r>
          </a:p>
        </p:txBody>
      </p:sp>
      <p:pic>
        <p:nvPicPr>
          <p:cNvPr id="39939" name="Picture 3" descr="2004">
            <a:extLst>
              <a:ext uri="{FF2B5EF4-FFF2-40B4-BE49-F238E27FC236}">
                <a16:creationId xmlns:a16="http://schemas.microsoft.com/office/drawing/2014/main" id="{EA5F3243-7539-41FC-AA23-F1DFF79727D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>
            <a:extLst>
              <a:ext uri="{FF2B5EF4-FFF2-40B4-BE49-F238E27FC236}">
                <a16:creationId xmlns:a16="http://schemas.microsoft.com/office/drawing/2014/main" id="{D5E5B0C8-E581-4F57-A581-91EB736BE8A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薩爾斯堡金嬌園</a:t>
            </a:r>
          </a:p>
        </p:txBody>
      </p:sp>
      <p:pic>
        <p:nvPicPr>
          <p:cNvPr id="41987" name="Picture 3" descr="2004">
            <a:extLst>
              <a:ext uri="{FF2B5EF4-FFF2-40B4-BE49-F238E27FC236}">
                <a16:creationId xmlns:a16="http://schemas.microsoft.com/office/drawing/2014/main" id="{B22D134F-DC37-43B4-819B-53B446AAC9B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>
            <a:extLst>
              <a:ext uri="{FF2B5EF4-FFF2-40B4-BE49-F238E27FC236}">
                <a16:creationId xmlns:a16="http://schemas.microsoft.com/office/drawing/2014/main" id="{3A5719D2-56BB-4514-953E-AADA14DF4A4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zh-TW" dirty="0">
                <a:solidFill>
                  <a:srgbClr val="37816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Do Re Mi</a:t>
            </a:r>
            <a:r>
              <a:rPr lang="zh-TW" altLang="en-US" dirty="0">
                <a:solidFill>
                  <a:srgbClr val="37816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山樂音揚</a:t>
            </a:r>
          </a:p>
        </p:txBody>
      </p:sp>
      <p:pic>
        <p:nvPicPr>
          <p:cNvPr id="43011" name="Picture 3" descr="2004">
            <a:extLst>
              <a:ext uri="{FF2B5EF4-FFF2-40B4-BE49-F238E27FC236}">
                <a16:creationId xmlns:a16="http://schemas.microsoft.com/office/drawing/2014/main" id="{BE147EDB-0499-4C55-BBDF-8512E8C1C8B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比丹麥哥本哈根港灣美人魚雕像與新港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10" name="文字版面配置區 9">
            <a:extLst>
              <a:ext uri="{FF2B5EF4-FFF2-40B4-BE49-F238E27FC236}">
                <a16:creationId xmlns:a16="http://schemas.microsoft.com/office/drawing/2014/main" id="{99361E4C-EDBD-4213-ACC7-4F075C84D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28F1DDF2-1DF2-4F5B-9F9F-BE9AD672C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7" name="內容版面配置區 6">
            <a:extLst>
              <a:ext uri="{FF2B5EF4-FFF2-40B4-BE49-F238E27FC236}">
                <a16:creationId xmlns:a16="http://schemas.microsoft.com/office/drawing/2014/main" id="{8C263336-4CA3-4942-8298-CA15CC4D5FC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395" y="2093119"/>
            <a:ext cx="4858797" cy="3684588"/>
          </a:xfr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49C0ED1D-96B2-44CB-B248-CC0035B10E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35" y="1974547"/>
            <a:ext cx="5593840" cy="424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0101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>
            <a:extLst>
              <a:ext uri="{FF2B5EF4-FFF2-40B4-BE49-F238E27FC236}">
                <a16:creationId xmlns:a16="http://schemas.microsoft.com/office/drawing/2014/main" id="{8127DAFA-C556-4156-9E65-A7B2CDDCCC6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哥本哈根安徒生</a:t>
            </a:r>
          </a:p>
        </p:txBody>
      </p:sp>
      <p:pic>
        <p:nvPicPr>
          <p:cNvPr id="63491" name="Picture 3" descr="2004">
            <a:extLst>
              <a:ext uri="{FF2B5EF4-FFF2-40B4-BE49-F238E27FC236}">
                <a16:creationId xmlns:a16="http://schemas.microsoft.com/office/drawing/2014/main" id="{087E26E5-AC4C-4E7B-9F85-37CED363392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>
            <a:extLst>
              <a:ext uri="{FF2B5EF4-FFF2-40B4-BE49-F238E27FC236}">
                <a16:creationId xmlns:a16="http://schemas.microsoft.com/office/drawing/2014/main" id="{28FA5F3B-099C-4A91-876C-96C7B7C0E37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悠悠塞納兩岸幽</a:t>
            </a:r>
          </a:p>
        </p:txBody>
      </p:sp>
      <p:pic>
        <p:nvPicPr>
          <p:cNvPr id="44035" name="Picture 3" descr="悠悠塞納河">
            <a:extLst>
              <a:ext uri="{FF2B5EF4-FFF2-40B4-BE49-F238E27FC236}">
                <a16:creationId xmlns:a16="http://schemas.microsoft.com/office/drawing/2014/main" id="{E82F1E03-8B52-4136-8E36-6BAE83B618B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法國巴黎聖心堂與塞納河畔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10" name="文字版面配置區 9">
            <a:extLst>
              <a:ext uri="{FF2B5EF4-FFF2-40B4-BE49-F238E27FC236}">
                <a16:creationId xmlns:a16="http://schemas.microsoft.com/office/drawing/2014/main" id="{99361E4C-EDBD-4213-ACC7-4F075C84D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28F1DDF2-1DF2-4F5B-9F9F-BE9AD672C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726CF576-637B-4F6D-B030-045FD25691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239" y="1768536"/>
            <a:ext cx="2486884" cy="4421127"/>
          </a:xfrm>
          <a:prstGeom prst="rect">
            <a:avLst/>
          </a:prstGeom>
        </p:spPr>
      </p:pic>
      <p:pic>
        <p:nvPicPr>
          <p:cNvPr id="17" name="內容版面配置區 16">
            <a:extLst>
              <a:ext uri="{FF2B5EF4-FFF2-40B4-BE49-F238E27FC236}">
                <a16:creationId xmlns:a16="http://schemas.microsoft.com/office/drawing/2014/main" id="{2EEA27AB-3655-4FCE-80EC-38F6DB8EC5E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574" y="2626270"/>
            <a:ext cx="5183188" cy="2916682"/>
          </a:xfrm>
        </p:spPr>
      </p:pic>
    </p:spTree>
    <p:extLst>
      <p:ext uri="{BB962C8B-B14F-4D97-AF65-F5344CB8AC3E}">
        <p14:creationId xmlns:p14="http://schemas.microsoft.com/office/powerpoint/2010/main" val="16550717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>
            <a:extLst>
              <a:ext uri="{FF2B5EF4-FFF2-40B4-BE49-F238E27FC236}">
                <a16:creationId xmlns:a16="http://schemas.microsoft.com/office/drawing/2014/main" id="{002895C7-CDCF-4B7F-A7E3-54BDC79A00DC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美輪美奐凱旋門</a:t>
            </a:r>
          </a:p>
        </p:txBody>
      </p:sp>
      <p:pic>
        <p:nvPicPr>
          <p:cNvPr id="45059" name="Picture 3" descr="凱旋門全景">
            <a:extLst>
              <a:ext uri="{FF2B5EF4-FFF2-40B4-BE49-F238E27FC236}">
                <a16:creationId xmlns:a16="http://schemas.microsoft.com/office/drawing/2014/main" id="{AB7C9181-58E3-4302-A8F7-6DC3BFD3444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6426" y="1676401"/>
            <a:ext cx="5897563" cy="44227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感謝 聆聽，敬請 賜教！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10" name="文字版面配置區 9">
            <a:extLst>
              <a:ext uri="{FF2B5EF4-FFF2-40B4-BE49-F238E27FC236}">
                <a16:creationId xmlns:a16="http://schemas.microsoft.com/office/drawing/2014/main" id="{99361E4C-EDBD-4213-ACC7-4F075C84D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28F1DDF2-1DF2-4F5B-9F9F-BE9AD672C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2" name="內容版面配置區 11">
            <a:extLst>
              <a:ext uri="{FF2B5EF4-FFF2-40B4-BE49-F238E27FC236}">
                <a16:creationId xmlns:a16="http://schemas.microsoft.com/office/drawing/2014/main" id="{1DF0110B-CA77-4F65-B73E-7755EF21FDB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3" name="內容版面配置區 8">
            <a:extLst>
              <a:ext uri="{FF2B5EF4-FFF2-40B4-BE49-F238E27FC236}">
                <a16:creationId xmlns:a16="http://schemas.microsoft.com/office/drawing/2014/main" id="{ABB18B8D-C0CD-4421-A8A9-DC8097E569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543969"/>
            <a:ext cx="5181600" cy="2914650"/>
          </a:xfrm>
          <a:prstGeom prst="rect">
            <a:avLst/>
          </a:prstGeom>
        </p:spPr>
      </p:pic>
      <p:pic>
        <p:nvPicPr>
          <p:cNvPr id="14" name="內容版面配置區 12">
            <a:extLst>
              <a:ext uri="{FF2B5EF4-FFF2-40B4-BE49-F238E27FC236}">
                <a16:creationId xmlns:a16="http://schemas.microsoft.com/office/drawing/2014/main" id="{9E13D87C-0213-4102-9A2E-CDB406E75F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43969"/>
            <a:ext cx="5181600" cy="2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32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3873</TotalTime>
  <Words>297</Words>
  <Application>Microsoft Office PowerPoint</Application>
  <PresentationFormat>寬螢幕</PresentationFormat>
  <Paragraphs>217</Paragraphs>
  <Slides>30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30</vt:i4>
      </vt:variant>
    </vt:vector>
  </HeadingPairs>
  <TitlesOfParts>
    <vt:vector size="36" baseType="lpstr">
      <vt:lpstr>標楷體</vt:lpstr>
      <vt:lpstr>Arial</vt:lpstr>
      <vt:lpstr>Calibri</vt:lpstr>
      <vt:lpstr>Calibri Light</vt:lpstr>
      <vt:lpstr>Times New Roman</vt:lpstr>
      <vt:lpstr>Office 佈景主題</vt:lpstr>
      <vt:lpstr>「走向世界，讓生命不一樣」（三） ——歐亞客座講學「觀國之光」經驗分享</vt:lpstr>
      <vt:lpstr>獨立廣場威比都</vt:lpstr>
      <vt:lpstr>尿尿小童喜塵心</vt:lpstr>
      <vt:lpstr> 比利時荷語區魯汶市政廳 </vt:lpstr>
      <vt:lpstr>魯汶大市待遊客</vt:lpstr>
      <vt:lpstr>魯汶大學古堡景</vt:lpstr>
      <vt:lpstr>南懷仁館復古情</vt:lpstr>
      <vt:lpstr> 比利時天主教魯汶大學圖書館前廣場 </vt:lpstr>
      <vt:lpstr> 比利時魯汶大學圖書館大閱覽廳 </vt:lpstr>
      <vt:lpstr> 比利時魯汶大學總圖書館與大閱覽室       </vt:lpstr>
      <vt:lpstr> 比利時魯汶大學工程學院與草地廣場 </vt:lpstr>
      <vt:lpstr> 比利時魯汶大學國際學舍與法學院 </vt:lpstr>
      <vt:lpstr> 劍橋國王學院      德國特里爾大學 </vt:lpstr>
      <vt:lpstr>     </vt:lpstr>
      <vt:lpstr> 歐洲觀光遊覽學記 </vt:lpstr>
      <vt:lpstr>馬斯垂克古城樓</vt:lpstr>
      <vt:lpstr>馬斯垂克嘉年華</vt:lpstr>
      <vt:lpstr>史特勞斯金身像</vt:lpstr>
      <vt:lpstr>博物館區昔皇宮</vt:lpstr>
      <vt:lpstr>國家圖書文淵藏</vt:lpstr>
      <vt:lpstr>音樂之都聖教堂 </vt:lpstr>
      <vt:lpstr>多瑙津渡思藍水</vt:lpstr>
      <vt:lpstr>薩爾斯堡金嬌園</vt:lpstr>
      <vt:lpstr>Do Re Mi山樂音揚</vt:lpstr>
      <vt:lpstr> 比丹麥哥本哈根港灣美人魚雕像與新港 </vt:lpstr>
      <vt:lpstr>哥本哈根安徒生</vt:lpstr>
      <vt:lpstr>悠悠塞納兩岸幽</vt:lpstr>
      <vt:lpstr> 法國巴黎聖心堂與塞納河畔 </vt:lpstr>
      <vt:lpstr>美輪美奐凱旋門</vt:lpstr>
      <vt:lpstr>  感謝 聆聽，敬請 賜教！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戰後臺灣高等院校《易》學課程 與教育的回顧與展望</dc:title>
  <dc:creator>pcuser</dc:creator>
  <cp:lastModifiedBy>貴三 賴</cp:lastModifiedBy>
  <cp:revision>215</cp:revision>
  <dcterms:created xsi:type="dcterms:W3CDTF">2018-05-30T06:15:53Z</dcterms:created>
  <dcterms:modified xsi:type="dcterms:W3CDTF">2026-09-20T16:38:01Z</dcterms:modified>
</cp:coreProperties>
</file>