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2" r:id="rId3"/>
    <p:sldId id="337" r:id="rId4"/>
    <p:sldId id="342" r:id="rId5"/>
    <p:sldId id="347" r:id="rId6"/>
    <p:sldId id="348" r:id="rId7"/>
    <p:sldId id="349" r:id="rId8"/>
    <p:sldId id="350" r:id="rId9"/>
    <p:sldId id="351" r:id="rId10"/>
    <p:sldId id="344" r:id="rId11"/>
    <p:sldId id="345" r:id="rId12"/>
    <p:sldId id="346" r:id="rId13"/>
    <p:sldId id="358" r:id="rId14"/>
    <p:sldId id="282" r:id="rId15"/>
    <p:sldId id="281" r:id="rId16"/>
    <p:sldId id="283" r:id="rId17"/>
    <p:sldId id="284" r:id="rId18"/>
    <p:sldId id="286" r:id="rId19"/>
    <p:sldId id="287" r:id="rId20"/>
    <p:sldId id="288" r:id="rId21"/>
    <p:sldId id="300" r:id="rId22"/>
    <p:sldId id="289" r:id="rId23"/>
    <p:sldId id="291" r:id="rId24"/>
    <p:sldId id="290" r:id="rId25"/>
    <p:sldId id="297" r:id="rId26"/>
    <p:sldId id="298" r:id="rId27"/>
    <p:sldId id="292" r:id="rId28"/>
    <p:sldId id="293" r:id="rId29"/>
    <p:sldId id="295" r:id="rId30"/>
    <p:sldId id="296" r:id="rId31"/>
    <p:sldId id="299" r:id="rId32"/>
    <p:sldId id="357" r:id="rId3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8161"/>
    <a:srgbClr val="9DC3E6"/>
    <a:srgbClr val="2F5597"/>
    <a:srgbClr val="663300"/>
    <a:srgbClr val="BF9000"/>
    <a:srgbClr val="A2545D"/>
    <a:srgbClr val="AF656E"/>
    <a:srgbClr val="A9D18E"/>
    <a:srgbClr val="B97981"/>
    <a:srgbClr val="DEA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93681" autoAdjust="0"/>
  </p:normalViewPr>
  <p:slideViewPr>
    <p:cSldViewPr snapToGrid="0">
      <p:cViewPr varScale="1">
        <p:scale>
          <a:sx n="61" d="100"/>
          <a:sy n="61" d="100"/>
        </p:scale>
        <p:origin x="84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7551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8611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469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787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5696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8890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617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744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2893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4366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2761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8843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84729" y="773347"/>
            <a:ext cx="9854024" cy="2186163"/>
          </a:xfrm>
        </p:spPr>
        <p:txBody>
          <a:bodyPr>
            <a:normAutofit/>
          </a:bodyPr>
          <a:lstStyle/>
          <a:p>
            <a:r>
              <a:rPr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「走向世界，讓生命不一樣」（二）</a:t>
            </a:r>
            <a:br>
              <a:rPr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6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——</a:t>
            </a:r>
            <a:r>
              <a:rPr lang="zh-TW" altLang="en-US" sz="36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歐亞客座講學「觀國之光」經驗分享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898490"/>
            <a:ext cx="9144000" cy="2596903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屯仁 賴貴三</a:t>
            </a:r>
            <a:endParaRPr lang="en-US" altLang="zh-TW" sz="3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國立臺灣師範大學國文學系教授</a:t>
            </a:r>
            <a:endParaRPr lang="en-US" altLang="zh-TW" sz="3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心有多</a:t>
            </a:r>
            <a:r>
              <a:rPr lang="zh-TW" altLang="en-US" sz="320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大，世界</a:t>
            </a:r>
            <a:r>
              <a:rPr lang="zh-TW" altLang="en-US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就有</a:t>
            </a:r>
            <a:r>
              <a:rPr lang="zh-TW" altLang="en-US" sz="320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多大。</a:t>
            </a:r>
            <a:endParaRPr lang="en-US" altLang="zh-TW" sz="320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3358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清儒</a:t>
            </a:r>
            <a:r>
              <a:rPr lang="zh-TW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翁方綱贈</a:t>
            </a: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朝鮮書聖</a:t>
            </a:r>
            <a:r>
              <a:rPr lang="zh-TW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金正喜治學箴言</a:t>
            </a:r>
            <a:endParaRPr lang="zh-TW" altLang="en-US" dirty="0">
              <a:solidFill>
                <a:srgbClr val="37816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zh-TW" altLang="zh-TW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攷古證今，山海崇深。覈實在書，窮理在心。</a:t>
            </a:r>
            <a:endParaRPr lang="en-US" altLang="zh-TW" dirty="0">
              <a:solidFill>
                <a:srgbClr val="7030A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zh-TW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一源勿貳，要津可尋。貫澈萬卷，只此規箴。</a:t>
            </a:r>
            <a:endParaRPr lang="en-US" altLang="zh-TW" dirty="0">
              <a:solidFill>
                <a:srgbClr val="7030A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內容版面配置區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801743" y="3072768"/>
            <a:ext cx="6019800" cy="369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05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全州剛庵宋成鏞先生對聯</a:t>
            </a:r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「快日明窗閒試墨，寒泉古鼎自烹茶」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6" name="內容版面配置區 3">
            <a:extLst>
              <a:ext uri="{FF2B5EF4-FFF2-40B4-BE49-F238E27FC236}">
                <a16:creationId xmlns:a16="http://schemas.microsoft.com/office/drawing/2014/main" id="{D3BAE3EA-F5D4-4B49-9D57-4357A66DDD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846263"/>
            <a:ext cx="4022725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77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全北大學金炳基教授惠贈全州韓紙書隸紀念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6" name="內容版面配置區 3">
            <a:extLst>
              <a:ext uri="{FF2B5EF4-FFF2-40B4-BE49-F238E27FC236}">
                <a16:creationId xmlns:a16="http://schemas.microsoft.com/office/drawing/2014/main" id="{D3BAE3EA-F5D4-4B49-9D57-4357A66DDD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846263"/>
            <a:ext cx="4022725" cy="4022725"/>
          </a:xfrm>
          <a:prstGeom prst="rect">
            <a:avLst/>
          </a:prstGeom>
        </p:spPr>
      </p:pic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CC080AC5-03DC-400D-86BB-4C07B5C01A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771" y="1846263"/>
            <a:ext cx="5674783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619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海東儒雅亦中華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id="{99361E4C-EDBD-4213-ACC7-4F075C84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28F1DDF2-1DF2-4F5B-9F9F-BE9AD672C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9849BCA4-F7B1-4C70-B222-D776028EA46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20" y="1978819"/>
            <a:ext cx="2763441" cy="3684588"/>
          </a:xfr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645BF422-3990-4E38-ABCF-0D3D1427D3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719" y="1714226"/>
            <a:ext cx="3160330" cy="421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16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御苑奎章致中和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id="{99361E4C-EDBD-4213-ACC7-4F075C84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28F1DDF2-1DF2-4F5B-9F9F-BE9AD672C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7" name="內容版面配置區 6">
            <a:extLst>
              <a:ext uri="{FF2B5EF4-FFF2-40B4-BE49-F238E27FC236}">
                <a16:creationId xmlns:a16="http://schemas.microsoft.com/office/drawing/2014/main" id="{C5D6137A-99B8-44DB-AFCB-72F78C28786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978819"/>
            <a:ext cx="4912784" cy="3684588"/>
          </a:xfr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B5710360-CB1E-4D25-91A2-3911B989DF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01454" y="2067780"/>
            <a:ext cx="4710724" cy="353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944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安東陶山書院  東京大學圖書館閱覽室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id="{99361E4C-EDBD-4213-ACC7-4F075C84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28F1DDF2-1DF2-4F5B-9F9F-BE9AD672C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C8F1D9AF-2392-4B44-ABEB-7958FD47A10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759" y="1978819"/>
            <a:ext cx="2072580" cy="3684588"/>
          </a:xfr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80E9DF2D-50C7-4F20-9B10-CDB34A67BD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729" y="2056579"/>
            <a:ext cx="4746846" cy="356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122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朝鮮王朝景宗懿陵  韓國外國語大學校本館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id="{99361E4C-EDBD-4213-ACC7-4F075C84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28F1DDF2-1DF2-4F5B-9F9F-BE9AD672C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7" name="內容版面配置區 6">
            <a:extLst>
              <a:ext uri="{FF2B5EF4-FFF2-40B4-BE49-F238E27FC236}">
                <a16:creationId xmlns:a16="http://schemas.microsoft.com/office/drawing/2014/main" id="{8A3AF6F7-A766-41DB-A1CF-500E12395EA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461" y="2093119"/>
            <a:ext cx="2764064" cy="3684588"/>
          </a:xfr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E087FC93-0311-4A10-A27B-7AAB6AD6AE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674" y="1657679"/>
            <a:ext cx="3451538" cy="460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035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FF0000"/>
                </a:solidFill>
                <a:ea typeface="標楷體" pitchFamily="65" charset="-120"/>
              </a:rPr>
              <a:t>       </a:t>
            </a: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昌德宮仁政門     慶熙大學校世界和平宮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id="{99361E4C-EDBD-4213-ACC7-4F075C84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28F1DDF2-1DF2-4F5B-9F9F-BE9AD672C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93731F17-D39E-474D-A08A-08CB194104D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472" y="2093119"/>
            <a:ext cx="2764064" cy="3684588"/>
          </a:xfr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A0918FC7-C3B1-444B-82FD-16F7F9EFA7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80396" y="2222090"/>
            <a:ext cx="4327418" cy="324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86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成均館大學文廟佾舞    陶山書院古典研習營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id="{99361E4C-EDBD-4213-ACC7-4F075C84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28F1DDF2-1DF2-4F5B-9F9F-BE9AD672C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E9786FCC-B501-4A5F-B03B-756F99D9BD5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315" y="2099096"/>
            <a:ext cx="4912784" cy="3684588"/>
          </a:xfr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DBF5F6F6-4661-435A-829F-378189469D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32" y="1969601"/>
            <a:ext cx="5380527" cy="421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32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ea typeface="標楷體" pitchFamily="65" charset="-120"/>
              </a:rPr>
              <a:t>越南河內漢喃研究院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0539FC03-E0AB-479F-9F59-44B8403902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8" name="文字版面配置區 7">
            <a:extLst>
              <a:ext uri="{FF2B5EF4-FFF2-40B4-BE49-F238E27FC236}">
                <a16:creationId xmlns:a16="http://schemas.microsoft.com/office/drawing/2014/main" id="{11335592-D2E2-4C59-A5B5-20674BAFF5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5" name="圖片版面配置區 6">
            <a:extLst>
              <a:ext uri="{FF2B5EF4-FFF2-40B4-BE49-F238E27FC236}">
                <a16:creationId xmlns:a16="http://schemas.microsoft.com/office/drawing/2014/main" id="{8B53A5F8-5C1C-48DC-9755-7989681311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98" b="27998"/>
          <a:stretch>
            <a:fillRect/>
          </a:stretch>
        </p:blipFill>
        <p:spPr>
          <a:xfrm>
            <a:off x="1031902" y="2561304"/>
            <a:ext cx="10105972" cy="3335869"/>
          </a:xfrm>
          <a:prstGeom prst="rect">
            <a:avLst/>
          </a:prstGeom>
        </p:spPr>
      </p:pic>
      <p:sp>
        <p:nvSpPr>
          <p:cNvPr id="17" name="內容版面配置區 16">
            <a:extLst>
              <a:ext uri="{FF2B5EF4-FFF2-40B4-BE49-F238E27FC236}">
                <a16:creationId xmlns:a16="http://schemas.microsoft.com/office/drawing/2014/main" id="{560BDEAF-1F48-429F-86C5-54FC5488FA7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9016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ea typeface="標楷體" pitchFamily="65" charset="-120"/>
              </a:rPr>
              <a:t>越南河內漢喃研究院阮俊強院長合影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9" name="圖片版面配置區 6">
            <a:extLst>
              <a:ext uri="{FF2B5EF4-FFF2-40B4-BE49-F238E27FC236}">
                <a16:creationId xmlns:a16="http://schemas.microsoft.com/office/drawing/2014/main" id="{57AD4F13-A7E1-4108-AB52-5A8F4C5391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98" b="27998"/>
          <a:stretch>
            <a:fillRect/>
          </a:stretch>
        </p:blipFill>
        <p:spPr>
          <a:xfrm>
            <a:off x="1043014" y="2162276"/>
            <a:ext cx="10105972" cy="333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84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4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CN" altLang="zh-TW" sz="44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《孔明先生馬前卦》</a:t>
            </a:r>
            <a:r>
              <a:rPr lang="zh-TW" altLang="en-US" sz="44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書影</a:t>
            </a:r>
            <a:b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id="{99361E4C-EDBD-4213-ACC7-4F075C84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28F1DDF2-1DF2-4F5B-9F9F-BE9AD672C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3" name="內容版面配置區 4">
            <a:extLst>
              <a:ext uri="{FF2B5EF4-FFF2-40B4-BE49-F238E27FC236}">
                <a16:creationId xmlns:a16="http://schemas.microsoft.com/office/drawing/2014/main" id="{CDEC6B42-6957-4568-88DD-81981E01603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700" y="2147723"/>
            <a:ext cx="1948089" cy="3684588"/>
          </a:xfrm>
        </p:spPr>
      </p:pic>
      <p:pic>
        <p:nvPicPr>
          <p:cNvPr id="14" name="內容版面配置區 4">
            <a:extLst>
              <a:ext uri="{FF2B5EF4-FFF2-40B4-BE49-F238E27FC236}">
                <a16:creationId xmlns:a16="http://schemas.microsoft.com/office/drawing/2014/main" id="{473F0CD3-AF4C-42E0-8D0F-0FB56E5C293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33" y="2093119"/>
            <a:ext cx="2027117" cy="380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135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全東南亞規模最大的佛教建築群</a:t>
            </a:r>
            <a:br>
              <a:rPr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——</a:t>
            </a:r>
            <a:r>
              <a:rPr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寧平「</a:t>
            </a:r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拜頂寺</a:t>
            </a:r>
            <a:r>
              <a:rPr kumimoji="1"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釋迦佛殿」</a:t>
            </a:r>
          </a:p>
        </p:txBody>
      </p:sp>
      <p:pic>
        <p:nvPicPr>
          <p:cNvPr id="4" name="內容版面配置區 3" descr="釋迦佛殿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82" t="-441" b="21"/>
          <a:stretch/>
        </p:blipFill>
        <p:spPr>
          <a:xfrm rot="5400000">
            <a:off x="3639448" y="510421"/>
            <a:ext cx="4500161" cy="6656512"/>
          </a:xfrm>
        </p:spPr>
      </p:pic>
    </p:spTree>
    <p:extLst>
      <p:ext uri="{BB962C8B-B14F-4D97-AF65-F5344CB8AC3E}">
        <p14:creationId xmlns:p14="http://schemas.microsoft.com/office/powerpoint/2010/main" val="2114030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28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寧平「</a:t>
            </a:r>
            <a:r>
              <a:rPr kumimoji="1" lang="zh-TW" altLang="en-US" sz="28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拜頂寺</a:t>
            </a:r>
            <a:r>
              <a:rPr kumimoji="1" lang="en-US" altLang="zh-TW" sz="28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kumimoji="1" lang="zh-TW" altLang="en-US" sz="28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鐘樓」</a:t>
            </a:r>
          </a:p>
        </p:txBody>
      </p:sp>
      <p:pic>
        <p:nvPicPr>
          <p:cNvPr id="4" name="內容版面配置區 3" descr="拜頂寺鐘樓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2" t="672" b="-322"/>
          <a:stretch/>
        </p:blipFill>
        <p:spPr>
          <a:xfrm rot="5400000">
            <a:off x="3143109" y="1516094"/>
            <a:ext cx="5306041" cy="4913756"/>
          </a:xfrm>
        </p:spPr>
      </p:pic>
    </p:spTree>
    <p:extLst>
      <p:ext uri="{BB962C8B-B14F-4D97-AF65-F5344CB8AC3E}">
        <p14:creationId xmlns:p14="http://schemas.microsoft.com/office/powerpoint/2010/main" val="572333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寧平「</a:t>
            </a:r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拜頂寺</a:t>
            </a:r>
            <a:r>
              <a:rPr kumimoji="1"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拜頂塔」</a:t>
            </a:r>
          </a:p>
        </p:txBody>
      </p:sp>
      <p:pic>
        <p:nvPicPr>
          <p:cNvPr id="4" name="內容版面配置區 3" descr="拜頂塔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5" t="8641" r="16669" b="7359"/>
          <a:stretch/>
        </p:blipFill>
        <p:spPr>
          <a:xfrm rot="5400000">
            <a:off x="3325160" y="1483381"/>
            <a:ext cx="4932081" cy="4800600"/>
          </a:xfrm>
        </p:spPr>
      </p:pic>
    </p:spTree>
    <p:extLst>
      <p:ext uri="{BB962C8B-B14F-4D97-AF65-F5344CB8AC3E}">
        <p14:creationId xmlns:p14="http://schemas.microsoft.com/office/powerpoint/2010/main" val="1387247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寧平「陸龍灣」人力槳船</a:t>
            </a:r>
          </a:p>
        </p:txBody>
      </p:sp>
      <p:pic>
        <p:nvPicPr>
          <p:cNvPr id="4" name="內容版面配置區 3" descr="陸龍灣人力槳船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b="80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87663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越南河內「昇龍皇城」</a:t>
            </a:r>
          </a:p>
        </p:txBody>
      </p:sp>
      <p:pic>
        <p:nvPicPr>
          <p:cNvPr id="4" name="內容版面配置區 3" descr="昇龍皇城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" r="9817" b="215"/>
          <a:stretch/>
        </p:blipFill>
        <p:spPr>
          <a:xfrm rot="5400000">
            <a:off x="3227055" y="1778360"/>
            <a:ext cx="5256958" cy="4337820"/>
          </a:xfrm>
        </p:spPr>
      </p:pic>
    </p:spTree>
    <p:extLst>
      <p:ext uri="{BB962C8B-B14F-4D97-AF65-F5344CB8AC3E}">
        <p14:creationId xmlns:p14="http://schemas.microsoft.com/office/powerpoint/2010/main" val="32459654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越南河內「文廟</a:t>
            </a:r>
            <a:r>
              <a:rPr kumimoji="1"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文廟門」</a:t>
            </a:r>
          </a:p>
        </p:txBody>
      </p:sp>
      <p:pic>
        <p:nvPicPr>
          <p:cNvPr id="4" name="內容版面配置區 3" descr="文廟門合影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b="8000"/>
          <a:stretch>
            <a:fillRect/>
          </a:stretch>
        </p:blipFill>
        <p:spPr>
          <a:xfrm>
            <a:off x="838200" y="1545022"/>
            <a:ext cx="10515600" cy="5391806"/>
          </a:xfrm>
        </p:spPr>
      </p:pic>
    </p:spTree>
    <p:extLst>
      <p:ext uri="{BB962C8B-B14F-4D97-AF65-F5344CB8AC3E}">
        <p14:creationId xmlns:p14="http://schemas.microsoft.com/office/powerpoint/2010/main" val="4129684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越南河內「文廟</a:t>
            </a:r>
            <a:r>
              <a:rPr kumimoji="1"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奎文閣、天光井」</a:t>
            </a:r>
          </a:p>
        </p:txBody>
      </p:sp>
      <p:pic>
        <p:nvPicPr>
          <p:cNvPr id="4" name="內容版面配置區 3" descr="奎文閣、天光井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3" t="266" r="8385" b="137"/>
          <a:stretch/>
        </p:blipFill>
        <p:spPr>
          <a:xfrm rot="5400000">
            <a:off x="3304820" y="1389338"/>
            <a:ext cx="4913734" cy="4713968"/>
          </a:xfrm>
        </p:spPr>
      </p:pic>
    </p:spTree>
    <p:extLst>
      <p:ext uri="{BB962C8B-B14F-4D97-AF65-F5344CB8AC3E}">
        <p14:creationId xmlns:p14="http://schemas.microsoft.com/office/powerpoint/2010/main" val="3854252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越南河內｜文廟</a:t>
            </a:r>
            <a:r>
              <a:rPr kumimoji="1"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題名碑亭」</a:t>
            </a:r>
          </a:p>
        </p:txBody>
      </p:sp>
      <p:pic>
        <p:nvPicPr>
          <p:cNvPr id="4" name="內容版面配置區 3" descr="題名碑亭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64" t="142" r="1836" b="415"/>
          <a:stretch/>
        </p:blipFill>
        <p:spPr>
          <a:xfrm rot="5400000">
            <a:off x="3226544" y="1315212"/>
            <a:ext cx="5496875" cy="5331119"/>
          </a:xfrm>
        </p:spPr>
      </p:pic>
    </p:spTree>
    <p:extLst>
      <p:ext uri="{BB962C8B-B14F-4D97-AF65-F5344CB8AC3E}">
        <p14:creationId xmlns:p14="http://schemas.microsoft.com/office/powerpoint/2010/main" val="4183856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越南河內「文廟</a:t>
            </a:r>
            <a:r>
              <a:rPr kumimoji="1"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大成門」</a:t>
            </a:r>
          </a:p>
        </p:txBody>
      </p:sp>
      <p:pic>
        <p:nvPicPr>
          <p:cNvPr id="4" name="內容版面配置區 3" descr="大成門（大成殿門）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b="80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46691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越南河內「文廟</a:t>
            </a:r>
            <a:r>
              <a:rPr kumimoji="1"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康熙御書」</a:t>
            </a:r>
          </a:p>
        </p:txBody>
      </p:sp>
      <p:pic>
        <p:nvPicPr>
          <p:cNvPr id="4" name="內容版面配置區 3" descr="萬世師表（康熙御書）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8" t="85" r="22856" b="2044"/>
          <a:stretch/>
        </p:blipFill>
        <p:spPr>
          <a:xfrm rot="5400000">
            <a:off x="3237599" y="1456408"/>
            <a:ext cx="5188513" cy="5110976"/>
          </a:xfrm>
        </p:spPr>
      </p:pic>
    </p:spTree>
    <p:extLst>
      <p:ext uri="{BB962C8B-B14F-4D97-AF65-F5344CB8AC3E}">
        <p14:creationId xmlns:p14="http://schemas.microsoft.com/office/powerpoint/2010/main" val="18619370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-273269"/>
            <a:ext cx="10515600" cy="1963957"/>
          </a:xfrm>
        </p:spPr>
        <p:txBody>
          <a:bodyPr/>
          <a:lstStyle/>
          <a:p>
            <a:pPr algn="ctr"/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越南河內「文廟</a:t>
            </a:r>
            <a:r>
              <a:rPr kumimoji="1"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孔子像」</a:t>
            </a:r>
          </a:p>
        </p:txBody>
      </p:sp>
      <p:pic>
        <p:nvPicPr>
          <p:cNvPr id="4" name="內容版面配置區 3" descr="文廟孔子像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4" t="86" b="8000"/>
          <a:stretch/>
        </p:blipFill>
        <p:spPr>
          <a:xfrm rot="5400000">
            <a:off x="3097244" y="1372522"/>
            <a:ext cx="5551425" cy="5150894"/>
          </a:xfrm>
        </p:spPr>
      </p:pic>
    </p:spTree>
    <p:extLst>
      <p:ext uri="{BB962C8B-B14F-4D97-AF65-F5344CB8AC3E}">
        <p14:creationId xmlns:p14="http://schemas.microsoft.com/office/powerpoint/2010/main" val="40706523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/>
          <a:lstStyle/>
          <a:p>
            <a:pPr algn="ctr"/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越南河內「文廟</a:t>
            </a:r>
            <a:r>
              <a:rPr kumimoji="1"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國子監」</a:t>
            </a:r>
          </a:p>
        </p:txBody>
      </p:sp>
      <p:pic>
        <p:nvPicPr>
          <p:cNvPr id="4" name="內容版面配置區 3" descr="國子監合影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7" t="-127" r="9235" b="121"/>
          <a:stretch/>
        </p:blipFill>
        <p:spPr>
          <a:xfrm rot="5400000">
            <a:off x="3142431" y="1055935"/>
            <a:ext cx="5311786" cy="5715383"/>
          </a:xfrm>
        </p:spPr>
      </p:pic>
    </p:spTree>
    <p:extLst>
      <p:ext uri="{BB962C8B-B14F-4D97-AF65-F5344CB8AC3E}">
        <p14:creationId xmlns:p14="http://schemas.microsoft.com/office/powerpoint/2010/main" val="32165033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-231227"/>
            <a:ext cx="10515600" cy="1921916"/>
          </a:xfrm>
        </p:spPr>
        <p:txBody>
          <a:bodyPr/>
          <a:lstStyle/>
          <a:p>
            <a:pPr algn="ctr"/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越南河內「文廟</a:t>
            </a:r>
            <a:r>
              <a:rPr kumimoji="1"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越南儒者朱文安」</a:t>
            </a:r>
          </a:p>
        </p:txBody>
      </p:sp>
      <p:pic>
        <p:nvPicPr>
          <p:cNvPr id="4" name="內容版面配置區 3" descr="傳經正學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7" r="14203" b="11447"/>
          <a:stretch/>
        </p:blipFill>
        <p:spPr>
          <a:xfrm rot="5400000">
            <a:off x="3120522" y="1998792"/>
            <a:ext cx="5380030" cy="3859104"/>
          </a:xfrm>
        </p:spPr>
      </p:pic>
    </p:spTree>
    <p:extLst>
      <p:ext uri="{BB962C8B-B14F-4D97-AF65-F5344CB8AC3E}">
        <p14:creationId xmlns:p14="http://schemas.microsoft.com/office/powerpoint/2010/main" val="18409628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-105103"/>
            <a:ext cx="10515600" cy="1795791"/>
          </a:xfrm>
        </p:spPr>
        <p:txBody>
          <a:bodyPr/>
          <a:lstStyle/>
          <a:p>
            <a:pPr algn="ctr"/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越南河內「真武觀」</a:t>
            </a:r>
          </a:p>
        </p:txBody>
      </p:sp>
      <p:pic>
        <p:nvPicPr>
          <p:cNvPr id="4" name="內容版面配置區 3" descr="真武觀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" r="10286" b="213"/>
          <a:stretch/>
        </p:blipFill>
        <p:spPr>
          <a:xfrm rot="5400000">
            <a:off x="3233581" y="1769916"/>
            <a:ext cx="5298416" cy="4398487"/>
          </a:xfrm>
        </p:spPr>
      </p:pic>
    </p:spTree>
    <p:extLst>
      <p:ext uri="{BB962C8B-B14F-4D97-AF65-F5344CB8AC3E}">
        <p14:creationId xmlns:p14="http://schemas.microsoft.com/office/powerpoint/2010/main" val="37133611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越南河內「鎮國古寺」</a:t>
            </a:r>
          </a:p>
        </p:txBody>
      </p:sp>
      <p:pic>
        <p:nvPicPr>
          <p:cNvPr id="4" name="內容版面配置區 3" descr="鎮國古寺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b="80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440377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-315309"/>
            <a:ext cx="10515600" cy="2005998"/>
          </a:xfrm>
        </p:spPr>
        <p:txBody>
          <a:bodyPr/>
          <a:lstStyle/>
          <a:p>
            <a:pPr algn="ctr"/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越南河內「聖若瑟主教座堂」</a:t>
            </a:r>
          </a:p>
        </p:txBody>
      </p:sp>
      <p:pic>
        <p:nvPicPr>
          <p:cNvPr id="4" name="內容版面配置區 3" descr="聖若瑟主教座堂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0" t="-342" b="121"/>
          <a:stretch/>
        </p:blipFill>
        <p:spPr>
          <a:xfrm rot="5400000">
            <a:off x="3114174" y="1059771"/>
            <a:ext cx="5380511" cy="5727593"/>
          </a:xfrm>
        </p:spPr>
      </p:pic>
    </p:spTree>
    <p:extLst>
      <p:ext uri="{BB962C8B-B14F-4D97-AF65-F5344CB8AC3E}">
        <p14:creationId xmlns:p14="http://schemas.microsoft.com/office/powerpoint/2010/main" val="24816609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/>
          <a:lstStyle/>
          <a:p>
            <a:pPr algn="ctr"/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越南「沙壩」</a:t>
            </a:r>
          </a:p>
        </p:txBody>
      </p:sp>
      <p:pic>
        <p:nvPicPr>
          <p:cNvPr id="4" name="內容版面配置區 3" descr="沙壩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1" t="299" r="6991" b="121"/>
          <a:stretch/>
        </p:blipFill>
        <p:spPr>
          <a:xfrm rot="5400000">
            <a:off x="3046424" y="1666007"/>
            <a:ext cx="5226308" cy="4729573"/>
          </a:xfrm>
        </p:spPr>
      </p:pic>
    </p:spTree>
    <p:extLst>
      <p:ext uri="{BB962C8B-B14F-4D97-AF65-F5344CB8AC3E}">
        <p14:creationId xmlns:p14="http://schemas.microsoft.com/office/powerpoint/2010/main" val="8867933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越南「沙壩</a:t>
            </a:r>
            <a:r>
              <a:rPr kumimoji="1"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kumimoji="1"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番西邦峰」</a:t>
            </a:r>
          </a:p>
        </p:txBody>
      </p:sp>
      <p:pic>
        <p:nvPicPr>
          <p:cNvPr id="4" name="內容版面配置區 3" descr="番西邦峰合影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4" t="8000" r="9555" b="3113"/>
          <a:stretch/>
        </p:blipFill>
        <p:spPr>
          <a:xfrm rot="5400000">
            <a:off x="3258306" y="1686161"/>
            <a:ext cx="5201715" cy="4664674"/>
          </a:xfrm>
        </p:spPr>
      </p:pic>
    </p:spTree>
    <p:extLst>
      <p:ext uri="{BB962C8B-B14F-4D97-AF65-F5344CB8AC3E}">
        <p14:creationId xmlns:p14="http://schemas.microsoft.com/office/powerpoint/2010/main" val="30644331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感謝 聆聽，敬請 賜教！</a:t>
            </a:r>
            <a:br>
              <a:rPr lang="zh-TW" altLang="en-US" dirty="0">
                <a:ea typeface="標楷體" pitchFamily="65" charset="-120"/>
              </a:rPr>
            </a:b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id="{99361E4C-EDBD-4213-ACC7-4F075C84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28F1DDF2-1DF2-4F5B-9F9F-BE9AD672C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D869BEE6-D748-4B34-BDF4-0ECCAE78681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089" y="2505075"/>
            <a:ext cx="5183188" cy="2915543"/>
          </a:xfr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EA87564D-04EB-4686-A364-A08A3EDC8A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761" y="1890384"/>
            <a:ext cx="3085839" cy="411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73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3832</TotalTime>
  <Words>420</Words>
  <Application>Microsoft Office PowerPoint</Application>
  <PresentationFormat>寬螢幕</PresentationFormat>
  <Paragraphs>218</Paragraphs>
  <Slides>32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32</vt:i4>
      </vt:variant>
    </vt:vector>
  </HeadingPairs>
  <TitlesOfParts>
    <vt:vector size="38" baseType="lpstr">
      <vt:lpstr>標楷體</vt:lpstr>
      <vt:lpstr>Arial</vt:lpstr>
      <vt:lpstr>Calibri</vt:lpstr>
      <vt:lpstr>Calibri Light</vt:lpstr>
      <vt:lpstr>Times New Roman</vt:lpstr>
      <vt:lpstr>Office 佈景主題</vt:lpstr>
      <vt:lpstr>「走向世界，讓生命不一樣」（二） ——歐亞客座講學「觀國之光」經驗分享</vt:lpstr>
      <vt:lpstr>清儒翁方綱贈朝鮮書聖金正喜治學箴言</vt:lpstr>
      <vt:lpstr> 全州剛庵宋成鏞先生對聯 「快日明窗閒試墨，寒泉古鼎自烹茶」 </vt:lpstr>
      <vt:lpstr> 全北大學金炳基教授惠贈全州韓紙書隸紀念 </vt:lpstr>
      <vt:lpstr> 海東儒雅亦中華 </vt:lpstr>
      <vt:lpstr> 御苑奎章致中和 </vt:lpstr>
      <vt:lpstr> 安東陶山書院  東京大學圖書館閱覽室 </vt:lpstr>
      <vt:lpstr> 朝鮮王朝景宗懿陵  韓國外國語大學校本館 </vt:lpstr>
      <vt:lpstr>        昌德宮仁政門     慶熙大學校世界和平宮 </vt:lpstr>
      <vt:lpstr>成均館大學文廟佾舞    陶山書院古典研習營 </vt:lpstr>
      <vt:lpstr> 越南河內漢喃研究院 </vt:lpstr>
      <vt:lpstr> 越南河內漢喃研究院阮俊強院長合影 </vt:lpstr>
      <vt:lpstr>    《孔明先生馬前卦》書影  </vt:lpstr>
      <vt:lpstr>全東南亞規模最大的佛教建築群 ——寧平「拜頂寺‧釋迦佛殿」</vt:lpstr>
      <vt:lpstr>寧平「拜頂寺‧鐘樓」</vt:lpstr>
      <vt:lpstr>寧平「拜頂寺‧拜頂塔」</vt:lpstr>
      <vt:lpstr>寧平「陸龍灣」人力槳船</vt:lpstr>
      <vt:lpstr>越南河內「昇龍皇城」</vt:lpstr>
      <vt:lpstr>越南河內「文廟‧文廟門」</vt:lpstr>
      <vt:lpstr>越南河內「文廟‧奎文閣、天光井」</vt:lpstr>
      <vt:lpstr>越南河內｜文廟‧題名碑亭」</vt:lpstr>
      <vt:lpstr>越南河內「文廟‧大成門」</vt:lpstr>
      <vt:lpstr>越南河內「文廟‧康熙御書」</vt:lpstr>
      <vt:lpstr>越南河內「文廟‧孔子像」</vt:lpstr>
      <vt:lpstr>越南河內「文廟‧國子監」</vt:lpstr>
      <vt:lpstr>越南河內「文廟‧越南儒者朱文安」</vt:lpstr>
      <vt:lpstr>越南河內「真武觀」</vt:lpstr>
      <vt:lpstr>越南河內「鎮國古寺」</vt:lpstr>
      <vt:lpstr>越南河內「聖若瑟主教座堂」</vt:lpstr>
      <vt:lpstr>越南「沙壩」</vt:lpstr>
      <vt:lpstr>越南「沙壩‧番西邦峰」</vt:lpstr>
      <vt:lpstr>   感謝 聆聽，敬請 賜教！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戰後臺灣高等院校《易》學課程 與教育的回顧與展望</dc:title>
  <dc:creator>pcuser</dc:creator>
  <cp:lastModifiedBy>貴三 賴</cp:lastModifiedBy>
  <cp:revision>219</cp:revision>
  <dcterms:created xsi:type="dcterms:W3CDTF">2018-05-30T06:15:53Z</dcterms:created>
  <dcterms:modified xsi:type="dcterms:W3CDTF">2026-09-20T16:40:12Z</dcterms:modified>
</cp:coreProperties>
</file>