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5" r:id="rId3"/>
    <p:sldId id="333" r:id="rId4"/>
    <p:sldId id="371" r:id="rId5"/>
    <p:sldId id="334" r:id="rId6"/>
    <p:sldId id="366" r:id="rId7"/>
    <p:sldId id="367" r:id="rId8"/>
    <p:sldId id="336" r:id="rId9"/>
    <p:sldId id="370" r:id="rId10"/>
    <p:sldId id="368" r:id="rId11"/>
    <p:sldId id="369" r:id="rId12"/>
    <p:sldId id="347" r:id="rId13"/>
    <p:sldId id="353" r:id="rId14"/>
    <p:sldId id="354" r:id="rId15"/>
    <p:sldId id="355" r:id="rId16"/>
    <p:sldId id="348" r:id="rId17"/>
    <p:sldId id="349" r:id="rId18"/>
    <p:sldId id="350" r:id="rId19"/>
    <p:sldId id="351" r:id="rId20"/>
    <p:sldId id="364" r:id="rId21"/>
    <p:sldId id="356" r:id="rId22"/>
    <p:sldId id="352" r:id="rId23"/>
    <p:sldId id="359" r:id="rId24"/>
    <p:sldId id="358" r:id="rId25"/>
    <p:sldId id="360" r:id="rId26"/>
    <p:sldId id="361" r:id="rId27"/>
    <p:sldId id="362" r:id="rId28"/>
    <p:sldId id="357" r:id="rId29"/>
    <p:sldId id="363" r:id="rId30"/>
    <p:sldId id="343" r:id="rId31"/>
    <p:sldId id="372" r:id="rId32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8161"/>
    <a:srgbClr val="9DC3E6"/>
    <a:srgbClr val="2F5597"/>
    <a:srgbClr val="663300"/>
    <a:srgbClr val="BF9000"/>
    <a:srgbClr val="A2545D"/>
    <a:srgbClr val="AF656E"/>
    <a:srgbClr val="A9D18E"/>
    <a:srgbClr val="B97981"/>
    <a:srgbClr val="DEA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中等深淺樣式 1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中等深淺樣式 4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A111915-BE36-4E01-A7E5-04B1672EAD32}" styleName="淺色樣式 2 - 輔色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4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7551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8611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04699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5787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85696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8890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617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744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2893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436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2761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4BFD2-998C-4498-A8F6-78A57BB4A2A6}" type="datetimeFigureOut">
              <a:rPr lang="zh-TW" altLang="en-US" smtClean="0"/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B054B7-032F-471F-8994-A42C029B096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88843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t21027@ntnu.edu.tw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84729" y="773347"/>
            <a:ext cx="9854024" cy="2186163"/>
          </a:xfrm>
        </p:spPr>
        <p:txBody>
          <a:bodyPr>
            <a:normAutofit/>
          </a:bodyPr>
          <a:lstStyle/>
          <a:p>
            <a:r>
              <a:rPr lang="zh-TW" altLang="en-US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「走向世界，讓生命不一樣」（一）</a:t>
            </a:r>
            <a:br>
              <a:rPr lang="en-US" altLang="zh-TW" sz="40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sz="3600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歐亞客座講學「觀國之光」經驗分享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716594"/>
            <a:ext cx="9144000" cy="2998838"/>
          </a:xfrm>
        </p:spPr>
        <p:txBody>
          <a:bodyPr>
            <a:normAutofit/>
          </a:bodyPr>
          <a:lstStyle/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屯仁 賴貴三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00206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國立臺灣師範大學國文學系教授</a:t>
            </a:r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en-US" altLang="zh-TW" sz="3200" dirty="0">
              <a:solidFill>
                <a:srgbClr val="00206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文明新舊能相</a:t>
            </a:r>
            <a:r>
              <a:rPr lang="zh-TW" altLang="en-US" sz="320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益，心理</a:t>
            </a:r>
            <a:r>
              <a:rPr lang="zh-TW" altLang="en-US" sz="32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東西本</a:t>
            </a:r>
            <a:r>
              <a:rPr lang="zh-TW" altLang="en-US" sz="320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自同。</a:t>
            </a:r>
            <a:endParaRPr lang="en-US" altLang="zh-TW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3358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17000" r="-20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標題 9">
            <a:extLst>
              <a:ext uri="{FF2B5EF4-FFF2-40B4-BE49-F238E27FC236}">
                <a16:creationId xmlns:a16="http://schemas.microsoft.com/office/drawing/2014/main" id="{219D0727-87EF-4C88-8832-9A1917F39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" name="內容版面配置區 13">
            <a:extLst>
              <a:ext uri="{FF2B5EF4-FFF2-40B4-BE49-F238E27FC236}">
                <a16:creationId xmlns:a16="http://schemas.microsoft.com/office/drawing/2014/main" id="{2BFA0424-B6EF-4730-B618-869EC28D153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92" y="1825625"/>
            <a:ext cx="5026816" cy="4351338"/>
          </a:xfrm>
        </p:spPr>
      </p:pic>
      <p:pic>
        <p:nvPicPr>
          <p:cNvPr id="16" name="內容版面配置區 15">
            <a:extLst>
              <a:ext uri="{FF2B5EF4-FFF2-40B4-BE49-F238E27FC236}">
                <a16:creationId xmlns:a16="http://schemas.microsoft.com/office/drawing/2014/main" id="{47806F47-89D5-48BF-86AE-F97FB5274E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</p:spTree>
    <p:extLst>
      <p:ext uri="{BB962C8B-B14F-4D97-AF65-F5344CB8AC3E}">
        <p14:creationId xmlns:p14="http://schemas.microsoft.com/office/powerpoint/2010/main" val="10119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53729" y="457200"/>
            <a:ext cx="3932236" cy="1332271"/>
          </a:xfrm>
        </p:spPr>
        <p:txBody>
          <a:bodyPr/>
          <a:lstStyle/>
          <a:p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笑問</a:t>
            </a:r>
            <a:r>
              <a:rPr lang="zh-TW" altLang="en-US" b="1" dirty="0">
                <a:solidFill>
                  <a:srgbClr val="FF0000"/>
                </a:solidFill>
                <a:ea typeface="標楷體" pitchFamily="65" charset="-120"/>
              </a:rPr>
              <a:t>「客」</a:t>
            </a: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從何處來</a:t>
            </a: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type="body" sz="half" idx="2"/>
          </p:nvPr>
        </p:nvSpPr>
        <p:spPr>
          <a:xfrm>
            <a:off x="839788" y="2104104"/>
            <a:ext cx="4343400" cy="376488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五胡亂華夏，徙族保右衽。流離江南北，古風依舊存。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原本姬周裔，開祖季歷孫。封國賴為氏，千年奠始根。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黃巢兵燹肇，抗賊誓弗臣。移墾粵東野，客家名遐聞。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瓜瓞綿綿盛，無忝大漢魂。滿清易明祚，乘桴效鵬鯤。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屯田南瀛際，殖荒下屏東。薪傳逾十代，追遠思慎終。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難辰保生庇，母子因緣逢。啟蒙承庭訓，戮力在爾躬。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秘書長世澤，積善遠家聲。孜矻勤習業，師友期大成。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歐美淺嘗止，國學親炙明。作育鍾教化，靡遺赤子忱。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不倦亦不厭，杏壇喜知音。尋趣味無味，材不材安身。</a:t>
            </a:r>
            <a:endParaRPr lang="en-US" altLang="zh-TW" sz="1800" dirty="0">
              <a:solidFill>
                <a:srgbClr val="002060"/>
              </a:solidFill>
              <a:ea typeface="標楷體" panose="03000509000000000000" pitchFamily="65" charset="-120"/>
            </a:endParaRPr>
          </a:p>
          <a:p>
            <a:r>
              <a:rPr lang="zh-TW" altLang="en-US" sz="1800" dirty="0">
                <a:solidFill>
                  <a:srgbClr val="002060"/>
                </a:solidFill>
                <a:ea typeface="標楷體" panose="03000509000000000000" pitchFamily="65" charset="-120"/>
              </a:rPr>
              <a:t>深造樂富美，管窺豈足誇？</a:t>
            </a:r>
            <a:r>
              <a:rPr lang="zh-TW" altLang="en-US" sz="1800" b="1" dirty="0">
                <a:solidFill>
                  <a:srgbClr val="FF0000"/>
                </a:solidFill>
                <a:ea typeface="標楷體" panose="03000509000000000000" pitchFamily="65" charset="-120"/>
              </a:rPr>
              <a:t>志貫中西道，心歸孔孟家。</a:t>
            </a: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圖片版面配置區 6">
            <a:extLst>
              <a:ext uri="{FF2B5EF4-FFF2-40B4-BE49-F238E27FC236}">
                <a16:creationId xmlns:a16="http://schemas.microsoft.com/office/drawing/2014/main" id="{C7A77F93-E3F9-4627-BD96-38E8A1B0E2C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0266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>
            <a:extLst>
              <a:ext uri="{FF2B5EF4-FFF2-40B4-BE49-F238E27FC236}">
                <a16:creationId xmlns:a16="http://schemas.microsoft.com/office/drawing/2014/main" id="{8B2D4865-EBFB-4279-8104-FE60D9892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卻顧所來徑，蒼蒼橫翠微。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2" name="內容版面配置區 11">
            <a:extLst>
              <a:ext uri="{FF2B5EF4-FFF2-40B4-BE49-F238E27FC236}">
                <a16:creationId xmlns:a16="http://schemas.microsoft.com/office/drawing/2014/main" id="{A598D64D-D1DC-4B95-833C-0322737F6C6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29" y="2505075"/>
            <a:ext cx="4914704" cy="3684588"/>
          </a:xfrm>
        </p:spPr>
      </p:pic>
      <p:sp>
        <p:nvSpPr>
          <p:cNvPr id="8" name="文字版面配置區 7">
            <a:extLst>
              <a:ext uri="{FF2B5EF4-FFF2-40B4-BE49-F238E27FC236}">
                <a16:creationId xmlns:a16="http://schemas.microsoft.com/office/drawing/2014/main" id="{9681A48A-0792-45AE-92BE-13225E8861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4" name="內容版面配置區 13">
            <a:extLst>
              <a:ext uri="{FF2B5EF4-FFF2-40B4-BE49-F238E27FC236}">
                <a16:creationId xmlns:a16="http://schemas.microsoft.com/office/drawing/2014/main" id="{7D58D6F7-E917-4FDA-8780-CE7E5305FA45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56" y="2505075"/>
            <a:ext cx="4911675" cy="3684588"/>
          </a:xfrm>
        </p:spPr>
      </p:pic>
    </p:spTree>
    <p:extLst>
      <p:ext uri="{BB962C8B-B14F-4D97-AF65-F5344CB8AC3E}">
        <p14:creationId xmlns:p14="http://schemas.microsoft.com/office/powerpoint/2010/main" val="832370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全羅北道高敞郡雅山面</a:t>
            </a: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「禪雲寺」茶堂留影</a:t>
            </a:r>
            <a:endParaRPr lang="zh-TW" altLang="en-US" dirty="0">
              <a:solidFill>
                <a:srgbClr val="378161"/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algn="just"/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現職：國立臺灣師範大學國文學系教授</a:t>
            </a:r>
          </a:p>
          <a:p>
            <a:pPr algn="just"/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學歷：國立臺灣師範大學文學博士</a:t>
            </a:r>
          </a:p>
          <a:p>
            <a:pPr algn="just"/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研究專長：</a:t>
            </a:r>
            <a:r>
              <a:rPr lang="en-US" altLang="zh-TW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易</a:t>
            </a:r>
            <a:r>
              <a:rPr lang="en-US" altLang="zh-TW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學、中國經史哲學、</a:t>
            </a:r>
            <a:endParaRPr lang="en-US" altLang="zh-TW" sz="24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國際漢學、文字學、訓詁學、</a:t>
            </a:r>
            <a:endParaRPr lang="en-US" altLang="zh-TW" sz="24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 algn="just">
              <a:buNone/>
            </a:pPr>
            <a:r>
              <a:rPr lang="zh-TW" altLang="en-US" sz="24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文獻學等。</a:t>
            </a: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246AD9E0-34F0-410E-A05B-DB0E701318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635" y="1097250"/>
            <a:ext cx="3680879" cy="498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206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b="1" dirty="0">
                <a:solidFill>
                  <a:srgbClr val="FF0000"/>
                </a:solidFill>
                <a:ea typeface="標楷體" pitchFamily="65" charset="-120"/>
              </a:rPr>
              <a:t>屯 </a:t>
            </a: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 邅時賁仁龢  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貴</a:t>
            </a:r>
            <a:br>
              <a:rPr lang="en-US" altLang="zh-TW" dirty="0">
                <a:solidFill>
                  <a:srgbClr val="37816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</a:br>
            <a:r>
              <a:rPr lang="zh-TW" altLang="en-US" b="1" dirty="0">
                <a:solidFill>
                  <a:srgbClr val="FF0000"/>
                </a:solidFill>
                <a:ea typeface="標楷體" pitchFamily="65" charset="-120"/>
              </a:rPr>
              <a:t>如</a:t>
            </a: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  意發蒙道生  </a:t>
            </a:r>
            <a:r>
              <a:rPr lang="zh-TW" altLang="en-US" b="1" dirty="0">
                <a:solidFill>
                  <a:srgbClr val="C00000"/>
                </a:solidFill>
                <a:ea typeface="標楷體" pitchFamily="65" charset="-120"/>
              </a:rPr>
              <a:t>三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習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，字屯如；宗儒，一字仁叔。</a:t>
            </a: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荷蘭萊頓大學漢學研究院客座一年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（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2003.8-2004.7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新細明體" panose="02020500000000000000" pitchFamily="18" charset="-120"/>
                <a:cs typeface="Times New Roman" panose="02020603050405020304" pitchFamily="18" charset="0"/>
              </a:rPr>
              <a:t>）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臺灣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師大國際漢學研究所籌備處主任及所長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2007.3-2009.1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韓國外國語大學中國學部客座一年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2011.9-2012.8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比利時天主教魯汶大學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漢學系研究一年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2017.3-2018.2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zh-TW" altLang="en-US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專著：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項安世周易玩辭研究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潁川堂賴氏歷代族譜考述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焦循年譜新編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焦循雕菰樓易學研究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昭代經師手簡箋釋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焦循手批十三經註疏研究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春風煦學集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中孚大有集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臺灣易學史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易學思想與時代易學論文集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臺海兩岸焦循文獻考察與學術研究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臺灣師大鎮館之寶：翁方綱手批杜詩校釋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endParaRPr lang="en-US" altLang="zh-TW" sz="2000" dirty="0">
              <a:solidFill>
                <a:srgbClr val="7030A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臺灣易學人物志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《</a:t>
            </a:r>
            <a:r>
              <a:rPr lang="zh-TW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東西博雅道殊同</a:t>
            </a:r>
            <a:r>
              <a:rPr lang="zh-TW" altLang="zh-TW" sz="20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──</a:t>
            </a:r>
            <a:r>
              <a:rPr lang="zh-TW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國際漢學與易學專題研究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》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等。</a:t>
            </a:r>
          </a:p>
          <a:p>
            <a:pPr>
              <a:lnSpc>
                <a:spcPct val="80000"/>
              </a:lnSpc>
            </a:pP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E-mail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：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t21027@ntnu.edu.tw</a:t>
            </a:r>
            <a:r>
              <a:rPr lang="zh-TW" altLang="en-US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    </a:t>
            </a:r>
            <a:r>
              <a:rPr lang="en-US" altLang="zh-TW" sz="20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laikueisan@yahoo.com.tw</a:t>
            </a: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89217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歷年學術著作書影舉隅一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5" name="內容版面配置區 14">
            <a:extLst>
              <a:ext uri="{FF2B5EF4-FFF2-40B4-BE49-F238E27FC236}">
                <a16:creationId xmlns:a16="http://schemas.microsoft.com/office/drawing/2014/main" id="{024EF17C-2B51-442E-B47B-1B1FEC86DEE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35931" y="2368154"/>
            <a:ext cx="4352925" cy="3264693"/>
          </a:xfr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B4D111F2-DB90-4D84-AF67-8DDCE67D15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033" y="1758044"/>
            <a:ext cx="3047314" cy="4418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02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歷年學術著作書影舉隅二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97329ACA-BC76-4478-B58F-080C0A2E72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14775" y="2515170"/>
            <a:ext cx="4184907" cy="3138680"/>
          </a:xfrm>
          <a:prstGeom prst="rect">
            <a:avLst/>
          </a:prstGeom>
        </p:spPr>
      </p:pic>
      <p:pic>
        <p:nvPicPr>
          <p:cNvPr id="23" name="內容版面配置區 22">
            <a:extLst>
              <a:ext uri="{FF2B5EF4-FFF2-40B4-BE49-F238E27FC236}">
                <a16:creationId xmlns:a16="http://schemas.microsoft.com/office/drawing/2014/main" id="{BB775067-DEEE-42DA-BAC3-2F6C1B840D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925" y="1825625"/>
            <a:ext cx="3263233" cy="4351338"/>
          </a:xfrm>
        </p:spPr>
      </p:pic>
    </p:spTree>
    <p:extLst>
      <p:ext uri="{BB962C8B-B14F-4D97-AF65-F5344CB8AC3E}">
        <p14:creationId xmlns:p14="http://schemas.microsoft.com/office/powerpoint/2010/main" val="153146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歷年學術著作書影舉隅三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內容版面配置區 6">
            <a:extLst>
              <a:ext uri="{FF2B5EF4-FFF2-40B4-BE49-F238E27FC236}">
                <a16:creationId xmlns:a16="http://schemas.microsoft.com/office/drawing/2014/main" id="{32897CE6-D82C-43AB-85B4-5FA4A2250E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74" y="1825625"/>
            <a:ext cx="3155773" cy="4351338"/>
          </a:xfr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463CB7E0-DE53-4B29-96B4-67D767F77F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071" y="1757894"/>
            <a:ext cx="3247503" cy="441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59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歷年學術著作書影舉隅四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A1D7C8E-A771-46D9-A48D-62B6EB7188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976" y="1355475"/>
            <a:ext cx="4265056" cy="4976499"/>
          </a:xfrm>
          <a:prstGeom prst="rect">
            <a:avLst/>
          </a:prstGeom>
        </p:spPr>
      </p:pic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32E2ACF6-CD8E-4E49-BCDE-020138BA82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97" y="1825625"/>
            <a:ext cx="3630406" cy="4351338"/>
          </a:xfrm>
        </p:spPr>
      </p:pic>
    </p:spTree>
    <p:extLst>
      <p:ext uri="{BB962C8B-B14F-4D97-AF65-F5344CB8AC3E}">
        <p14:creationId xmlns:p14="http://schemas.microsoft.com/office/powerpoint/2010/main" val="1848295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ea typeface="標楷體" pitchFamily="65" charset="-120"/>
              </a:rPr>
              <a:t>歷年學術著作書影舉隅五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AF7335A4-6BA4-431F-B833-239E5AB672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543969"/>
            <a:ext cx="5181600" cy="2914650"/>
          </a:xfr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8F62782C-D167-4471-8C6F-FE78E58894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40" y="1825625"/>
            <a:ext cx="2844840" cy="4012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36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荷蘭首學</a:t>
            </a:r>
            <a: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——</a:t>
            </a: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萊頓四季樂學遊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推開窗戶，便是歷史</a:t>
            </a:r>
            <a:r>
              <a:rPr lang="zh-TW" altLang="en-US" sz="4000" dirty="0">
                <a:solidFill>
                  <a:srgbClr val="C0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。</a:t>
            </a:r>
            <a:endParaRPr lang="en-US" altLang="zh-TW" sz="4000" dirty="0">
              <a:solidFill>
                <a:srgbClr val="C00000"/>
              </a:solidFill>
              <a:latin typeface="PMingLiU" panose="02020500000000000000" pitchFamily="18" charset="-120"/>
              <a:ea typeface="PMingLiU" panose="02020500000000000000" pitchFamily="18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20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ea typeface="標楷體" pitchFamily="65" charset="-120"/>
              </a:rPr>
              <a:t>獨在異鄉為異客，日久萊頓成故鄉。</a:t>
            </a:r>
          </a:p>
          <a:p>
            <a:pPr algn="ctr"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ea typeface="標楷體" pitchFamily="65" charset="-120"/>
              </a:rPr>
              <a:t>歐西漢學淵津處，海角天涯志氣昂。</a:t>
            </a: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2000" dirty="0">
              <a:solidFill>
                <a:srgbClr val="7030A0"/>
              </a:solidFill>
              <a:ea typeface="標楷體" pitchFamily="65" charset="-120"/>
            </a:endParaRPr>
          </a:p>
          <a:p>
            <a:pPr algn="ctr" eaLnBrk="1" hangingPunct="1">
              <a:defRPr/>
            </a:pPr>
            <a:r>
              <a:rPr lang="zh-TW" altLang="en-US" sz="4000" dirty="0">
                <a:solidFill>
                  <a:srgbClr val="002060"/>
                </a:solidFill>
                <a:ea typeface="標楷體" pitchFamily="65" charset="-120"/>
              </a:rPr>
              <a:t>萊頓是歷史名城、大學詩鄉</a:t>
            </a:r>
          </a:p>
          <a:p>
            <a:pPr algn="ctr" eaLnBrk="1" hangingPunct="1">
              <a:defRPr/>
            </a:pPr>
            <a:r>
              <a:rPr lang="zh-TW" altLang="en-US" sz="4000" dirty="0">
                <a:solidFill>
                  <a:srgbClr val="002060"/>
                </a:solidFill>
                <a:ea typeface="標楷體" pitchFamily="65" charset="-120"/>
              </a:rPr>
              <a:t>萊頓是博物富都、友情寶地</a:t>
            </a: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51828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萊頓大學簡介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萊頓大學</a:t>
            </a:r>
            <a:r>
              <a:rPr lang="en-US" altLang="zh-TW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1575</a:t>
            </a: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年成立，荷蘭第一所大學。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學術的殿堂，自由的堡壘。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法哲笛卡兒，近代物理大師愛因斯坦等，皆曾客座於萊頓大學，猶留遺蹟可供憑弔。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荷蘭皇室繼承人，依照傳統必須受教於萊頓。現任女王及皇太子，都是萊頓畢業生。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英國首相邱吉爾、佘契爾夫人，皆是萊頓知名校友。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zh-TW" altLang="en-US" sz="4000" dirty="0">
                <a:solidFill>
                  <a:srgbClr val="7030A0"/>
                </a:solidFill>
                <a:latin typeface="Times New Roman" panose="02020603050405020304" pitchFamily="18" charset="0"/>
                <a:ea typeface="標楷體" pitchFamily="65" charset="-120"/>
                <a:cs typeface="Times New Roman" panose="02020603050405020304" pitchFamily="18" charset="0"/>
              </a:rPr>
              <a:t>荷蘭國寶植物鬱金香，十六世紀末成功栽培於萊頓大學植物園。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11245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en-US" altLang="zh-TW" dirty="0" err="1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Rapenburg</a:t>
            </a:r>
            <a:r>
              <a:rPr lang="zh-TW" altLang="en-US" dirty="0">
                <a:solidFill>
                  <a:srgbClr val="378161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遠景入學心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0D892F-E875-42EF-B9C6-87046C117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Picture 3" descr="2004">
            <a:extLst>
              <a:ext uri="{FF2B5EF4-FFF2-40B4-BE49-F238E27FC236}">
                <a16:creationId xmlns:a16="http://schemas.microsoft.com/office/drawing/2014/main" id="{42BDB5AB-9C5D-453E-A857-F15690C26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3418" y="17541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0740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植物園外冬河暖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270D892F-E875-42EF-B9C6-87046C11711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Picture 3" descr="2004">
            <a:extLst>
              <a:ext uri="{FF2B5EF4-FFF2-40B4-BE49-F238E27FC236}">
                <a16:creationId xmlns:a16="http://schemas.microsoft.com/office/drawing/2014/main" id="{A46B1B2E-E7BB-4297-BD59-8F9C9E1BA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7219" y="17541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0875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萊頓古城出東門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3" descr="2004">
            <a:extLst>
              <a:ext uri="{FF2B5EF4-FFF2-40B4-BE49-F238E27FC236}">
                <a16:creationId xmlns:a16="http://schemas.microsoft.com/office/drawing/2014/main" id="{591D931F-A4C8-4EB1-8664-EEC217912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7218" y="1712836"/>
            <a:ext cx="5897563" cy="457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320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林布蘭故居堪憑弔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3EFDFF6F-F4B3-4B55-BA63-308486E02F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Picture 3" descr="2004">
            <a:extLst>
              <a:ext uri="{FF2B5EF4-FFF2-40B4-BE49-F238E27FC236}">
                <a16:creationId xmlns:a16="http://schemas.microsoft.com/office/drawing/2014/main" id="{017D8A32-AC3D-4849-8652-0C72A1875B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7218" y="1825625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4549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林布蘭故居堪憑弔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Picture 3" descr="2004">
            <a:extLst>
              <a:ext uri="{FF2B5EF4-FFF2-40B4-BE49-F238E27FC236}">
                <a16:creationId xmlns:a16="http://schemas.microsoft.com/office/drawing/2014/main" id="{B16738B2-E7EF-443B-AB75-BF024F604DC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72200" y="2056825"/>
            <a:ext cx="5181600" cy="38889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3" descr="2004">
            <a:extLst>
              <a:ext uri="{FF2B5EF4-FFF2-40B4-BE49-F238E27FC236}">
                <a16:creationId xmlns:a16="http://schemas.microsoft.com/office/drawing/2014/main" id="{256DEBF5-C55B-4DAD-AF37-B7157DE4E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437" y="1889125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792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住得華色冬景清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3" descr="2004">
            <a:extLst>
              <a:ext uri="{FF2B5EF4-FFF2-40B4-BE49-F238E27FC236}">
                <a16:creationId xmlns:a16="http://schemas.microsoft.com/office/drawing/2014/main" id="{BAF49AB0-E9BC-43BE-88EE-AAC00D590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8774" y="1789906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74374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白津春意漾扁舟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Picture 3" descr="2004">
            <a:extLst>
              <a:ext uri="{FF2B5EF4-FFF2-40B4-BE49-F238E27FC236}">
                <a16:creationId xmlns:a16="http://schemas.microsoft.com/office/drawing/2014/main" id="{981C7052-B089-4130-B763-0CC622FCD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7218" y="16906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9607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萊頓大學漢學研究院簡介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defRPr/>
            </a:pPr>
            <a:r>
              <a:rPr lang="en-US" altLang="zh-TW" sz="36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1930</a:t>
            </a:r>
            <a:r>
              <a:rPr lang="zh-TW" altLang="en-US" sz="36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創立，為荷蘭唯一漢學教學研究機構。</a:t>
            </a:r>
          </a:p>
          <a:p>
            <a:pPr eaLnBrk="1" hangingPunct="1">
              <a:defRPr/>
            </a:pPr>
            <a:r>
              <a:rPr lang="zh-TW" altLang="en-US" sz="36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與德國海德堡大學、比利時魯汶大學同為歐陸三大漢學人才培育重鎮。</a:t>
            </a:r>
          </a:p>
          <a:p>
            <a:pPr eaLnBrk="1" hangingPunct="1">
              <a:defRPr/>
            </a:pPr>
            <a:r>
              <a:rPr lang="zh-TW" altLang="en-US" sz="3600" dirty="0">
                <a:solidFill>
                  <a:srgbClr val="7030A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漢學研究院圖書館，為歐洲第三大漢學典藏單位，僅次於英國大英圖書館與法國法蘭西圖書館。</a:t>
            </a: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916587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萊頓學海最高峰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7" name="Picture 4" descr="26">
            <a:extLst>
              <a:ext uri="{FF2B5EF4-FFF2-40B4-BE49-F238E27FC236}">
                <a16:creationId xmlns:a16="http://schemas.microsoft.com/office/drawing/2014/main" id="{B1CB01A6-23F1-4FEB-B4E9-64C828A1E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72567" y="16906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8852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黃門入院欣古典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3" descr="2004">
            <a:extLst>
              <a:ext uri="{FF2B5EF4-FFF2-40B4-BE49-F238E27FC236}">
                <a16:creationId xmlns:a16="http://schemas.microsoft.com/office/drawing/2014/main" id="{E81A0A34-909E-4A88-A0A5-56E349933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102" y="16906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505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大門迎暉照陽明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Picture 3" descr="2004">
            <a:extLst>
              <a:ext uri="{FF2B5EF4-FFF2-40B4-BE49-F238E27FC236}">
                <a16:creationId xmlns:a16="http://schemas.microsoft.com/office/drawing/2014/main" id="{994393DA-40D9-458A-83D6-5CE2C84C0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0096" y="1506179"/>
            <a:ext cx="4422775" cy="58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68264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吧國公堂華人史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4" descr="16">
            <a:extLst>
              <a:ext uri="{FF2B5EF4-FFF2-40B4-BE49-F238E27FC236}">
                <a16:creationId xmlns:a16="http://schemas.microsoft.com/office/drawing/2014/main" id="{DAF4E620-AB31-4606-83B8-C9F0F190A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64882" y="1754188"/>
            <a:ext cx="3317875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560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漢院中庭風蘊雅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Picture 4" descr="7">
            <a:extLst>
              <a:ext uri="{FF2B5EF4-FFF2-40B4-BE49-F238E27FC236}">
                <a16:creationId xmlns:a16="http://schemas.microsoft.com/office/drawing/2014/main" id="{AB5EABF7-70AD-4068-85B1-E31F57F729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47218" y="1754188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0906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3394" y="-766915"/>
            <a:ext cx="10380406" cy="1046315"/>
          </a:xfrm>
        </p:spPr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4" descr="2004">
            <a:extLst>
              <a:ext uri="{FF2B5EF4-FFF2-40B4-BE49-F238E27FC236}">
                <a16:creationId xmlns:a16="http://schemas.microsoft.com/office/drawing/2014/main" id="{5A7A42AE-3990-4F4D-8BBE-82CA6288E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4612" y="279400"/>
            <a:ext cx="4422775" cy="589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427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北海盛筵吟高會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5" name="Picture 4" descr="28">
            <a:extLst>
              <a:ext uri="{FF2B5EF4-FFF2-40B4-BE49-F238E27FC236}">
                <a16:creationId xmlns:a16="http://schemas.microsoft.com/office/drawing/2014/main" id="{C39EC3AB-4EB2-4BE4-85F9-7DD6438EE0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4211" y="1690688"/>
            <a:ext cx="3317875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3771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他鄉新知養頤龢</a:t>
            </a:r>
            <a:b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dirty="0">
              <a:solidFill>
                <a:srgbClr val="37816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zh-TW" sz="2000" dirty="0">
              <a:latin typeface="標楷體" pitchFamily="65" charset="-120"/>
              <a:ea typeface="標楷體" pitchFamily="65" charset="-120"/>
            </a:endParaRPr>
          </a:p>
          <a:p>
            <a:pPr algn="ctr">
              <a:lnSpc>
                <a:spcPct val="80000"/>
              </a:lnSpc>
              <a:defRPr/>
            </a:pPr>
            <a:endParaRPr lang="zh-TW" altLang="en-US" sz="4000" dirty="0">
              <a:solidFill>
                <a:srgbClr val="002060"/>
              </a:solidFill>
              <a:ea typeface="標楷體" pitchFamily="65" charset="-120"/>
            </a:endParaRPr>
          </a:p>
          <a:p>
            <a:pPr algn="ctr" eaLnBrk="1" hangingPunct="1">
              <a:lnSpc>
                <a:spcPct val="80000"/>
              </a:lnSpc>
              <a:defRPr/>
            </a:pPr>
            <a:endParaRPr lang="en-US" altLang="zh-TW" sz="4000" dirty="0">
              <a:solidFill>
                <a:srgbClr val="7030A0"/>
              </a:solidFill>
              <a:ea typeface="標楷體" pitchFamily="65" charset="-120"/>
            </a:endParaRPr>
          </a:p>
          <a:p>
            <a:pPr>
              <a:lnSpc>
                <a:spcPct val="80000"/>
              </a:lnSpc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6" name="Picture 3" descr="2004">
            <a:extLst>
              <a:ext uri="{FF2B5EF4-FFF2-40B4-BE49-F238E27FC236}">
                <a16:creationId xmlns:a16="http://schemas.microsoft.com/office/drawing/2014/main" id="{C865D4AA-A312-49FD-9701-3D5BB6F52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25083" y="1825625"/>
            <a:ext cx="5897563" cy="442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79747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8000"/>
            <a:lum/>
          </a:blip>
          <a:srcRect/>
          <a:stretch>
            <a:fillRect t="-24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FF0000"/>
                </a:solidFill>
                <a:ea typeface="標楷體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三更有夢書當枕</a:t>
            </a: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千里懷人月在峰</a:t>
            </a: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739EF55-F0AC-4AC0-ADA5-039B65629E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430" y="2085049"/>
            <a:ext cx="2592448" cy="3960151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7918DECA-8DBB-42BA-B024-ABD1ED1923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13" y="2279650"/>
            <a:ext cx="5020733" cy="3765550"/>
          </a:xfrm>
          <a:prstGeom prst="rect">
            <a:avLst/>
          </a:prstGeom>
        </p:spPr>
      </p:pic>
      <p:pic>
        <p:nvPicPr>
          <p:cNvPr id="12" name="內容版面配置區 3">
            <a:extLst>
              <a:ext uri="{FF2B5EF4-FFF2-40B4-BE49-F238E27FC236}">
                <a16:creationId xmlns:a16="http://schemas.microsoft.com/office/drawing/2014/main" id="{7D9DC770-5BC8-406C-B096-97ABEEAA3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072613"/>
            <a:ext cx="2262782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358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dirty="0">
                <a:solidFill>
                  <a:srgbClr val="37816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感謝 聆聽，敬請 賜教！</a:t>
            </a:r>
            <a:br>
              <a:rPr lang="zh-TW" altLang="en-US" dirty="0">
                <a:ea typeface="標楷體" pitchFamily="65" charset="-120"/>
              </a:rPr>
            </a:br>
            <a:br>
              <a:rPr lang="zh-TW" altLang="en-US" dirty="0">
                <a:ea typeface="標楷體" pitchFamily="65" charset="-120"/>
              </a:rPr>
            </a:br>
            <a:endParaRPr lang="zh-TW" altLang="en-US" dirty="0"/>
          </a:p>
        </p:txBody>
      </p:sp>
      <p:sp>
        <p:nvSpPr>
          <p:cNvPr id="10" name="文字版面配置區 9">
            <a:extLst>
              <a:ext uri="{FF2B5EF4-FFF2-40B4-BE49-F238E27FC236}">
                <a16:creationId xmlns:a16="http://schemas.microsoft.com/office/drawing/2014/main" id="{99361E4C-EDBD-4213-ACC7-4F075C84D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en-US" altLang="zh-TW" sz="2000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endParaRPr lang="zh-TW" altLang="en-US" sz="24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endParaRPr lang="zh-TW" altLang="en-US" dirty="0">
              <a:latin typeface="標楷體" pitchFamily="65" charset="-120"/>
              <a:ea typeface="標楷體" pitchFamily="65" charset="-120"/>
            </a:endParaRP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11" name="文字版面配置區 10">
            <a:extLst>
              <a:ext uri="{FF2B5EF4-FFF2-40B4-BE49-F238E27FC236}">
                <a16:creationId xmlns:a16="http://schemas.microsoft.com/office/drawing/2014/main" id="{28F1DDF2-1DF2-4F5B-9F9F-BE9AD672C4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1A83824F-F27D-43E3-AF17-B2561F36B9C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924" y="2505075"/>
            <a:ext cx="4279739" cy="3684588"/>
          </a:xfr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9422AB30-88CB-4767-9101-D1BEAD5915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700" y="2505075"/>
            <a:ext cx="5183188" cy="374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48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3749</TotalTime>
  <Words>973</Words>
  <Application>Microsoft Office PowerPoint</Application>
  <PresentationFormat>寬螢幕</PresentationFormat>
  <Paragraphs>530</Paragraphs>
  <Slides>31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31</vt:i4>
      </vt:variant>
    </vt:vector>
  </HeadingPairs>
  <TitlesOfParts>
    <vt:vector size="39" baseType="lpstr">
      <vt:lpstr>新細明體</vt:lpstr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「走向世界，讓生命不一樣」（一） ——歐亞客座講學「觀國之光」經驗分享</vt:lpstr>
      <vt:lpstr>PowerPoint 簡報</vt:lpstr>
      <vt:lpstr>笑問「客」從何處來</vt:lpstr>
      <vt:lpstr>卻顧所來徑，蒼蒼橫翠微。</vt:lpstr>
      <vt:lpstr>全羅北道高敞郡雅山面 「禪雲寺」茶堂留影</vt:lpstr>
      <vt:lpstr> 屯  邅時賁仁龢  貴 如  意發蒙道生  三 </vt:lpstr>
      <vt:lpstr>  歷年學術著作書影舉隅一  </vt:lpstr>
      <vt:lpstr>  歷年學術著作書影舉隅二  </vt:lpstr>
      <vt:lpstr>  歷年學術著作書影舉隅三  </vt:lpstr>
      <vt:lpstr>  歷年學術著作書影舉隅四  </vt:lpstr>
      <vt:lpstr>  歷年學術著作書影舉隅五  </vt:lpstr>
      <vt:lpstr> 荷蘭首學——萊頓四季樂學遊 </vt:lpstr>
      <vt:lpstr> 萊頓大學簡介 </vt:lpstr>
      <vt:lpstr> Rapenburg遠景入學心 </vt:lpstr>
      <vt:lpstr> 植物園外冬河暖 </vt:lpstr>
      <vt:lpstr> 萊頓古城出東門 </vt:lpstr>
      <vt:lpstr> 林布蘭故居堪憑弔 </vt:lpstr>
      <vt:lpstr> 林布蘭故居堪憑弔 </vt:lpstr>
      <vt:lpstr> 住得華色冬景清 </vt:lpstr>
      <vt:lpstr> 白津春意漾扁舟 </vt:lpstr>
      <vt:lpstr> 萊頓大學漢學研究院簡介 </vt:lpstr>
      <vt:lpstr> 萊頓學海最高峰 </vt:lpstr>
      <vt:lpstr> 黃門入院欣古典 </vt:lpstr>
      <vt:lpstr> 大門迎暉照陽明 </vt:lpstr>
      <vt:lpstr> 吧國公堂華人史 </vt:lpstr>
      <vt:lpstr> 漢院中庭風蘊雅 </vt:lpstr>
      <vt:lpstr> </vt:lpstr>
      <vt:lpstr> 北海盛筵吟高會 </vt:lpstr>
      <vt:lpstr> 他鄉新知養頤龢 </vt:lpstr>
      <vt:lpstr> 三更有夢書當枕 千里懷人月在峰 </vt:lpstr>
      <vt:lpstr>   感謝 聆聽，敬請 賜教！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戰後臺灣高等院校《易》學課程 與教育的回顧與展望</dc:title>
  <dc:creator>pcuser</dc:creator>
  <cp:lastModifiedBy>貴三 賴</cp:lastModifiedBy>
  <cp:revision>212</cp:revision>
  <dcterms:created xsi:type="dcterms:W3CDTF">2018-05-30T06:15:53Z</dcterms:created>
  <dcterms:modified xsi:type="dcterms:W3CDTF">2026-09-20T16:39:54Z</dcterms:modified>
</cp:coreProperties>
</file>