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theme/themeOverride5.xml" ContentType="application/vnd.openxmlformats-officedocument.themeOverride+xml"/>
  <Override PartName="/ppt/theme/themeOverride6.xml" ContentType="application/vnd.openxmlformats-officedocument.themeOverride+xml"/>
  <Override PartName="/ppt/theme/themeOverride7.xml" ContentType="application/vnd.openxmlformats-officedocument.themeOverride+xml"/>
  <Override PartName="/ppt/theme/themeOverride8.xml" ContentType="application/vnd.openxmlformats-officedocument.themeOverride+xml"/>
  <Override PartName="/ppt/theme/themeOverride9.xml" ContentType="application/vnd.openxmlformats-officedocument.themeOverride+xml"/>
  <Override PartName="/ppt/theme/themeOverride10.xml" ContentType="application/vnd.openxmlformats-officedocument.themeOverride+xml"/>
  <Override PartName="/ppt/theme/themeOverride1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970" r:id="rId3"/>
    <p:sldId id="972" r:id="rId4"/>
    <p:sldId id="987" r:id="rId5"/>
    <p:sldId id="973" r:id="rId6"/>
    <p:sldId id="971" r:id="rId7"/>
    <p:sldId id="925" r:id="rId8"/>
    <p:sldId id="926" r:id="rId9"/>
    <p:sldId id="978" r:id="rId10"/>
    <p:sldId id="988" r:id="rId11"/>
    <p:sldId id="257" r:id="rId12"/>
    <p:sldId id="258" r:id="rId13"/>
    <p:sldId id="259" r:id="rId14"/>
    <p:sldId id="260" r:id="rId15"/>
    <p:sldId id="261" r:id="rId16"/>
    <p:sldId id="262" r:id="rId17"/>
    <p:sldId id="263" r:id="rId18"/>
    <p:sldId id="264" r:id="rId19"/>
    <p:sldId id="265" r:id="rId20"/>
    <p:sldId id="266" r:id="rId21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78161"/>
    <a:srgbClr val="B97981"/>
    <a:srgbClr val="A9D18E"/>
    <a:srgbClr val="9DC3E6"/>
    <a:srgbClr val="2F5597"/>
    <a:srgbClr val="663300"/>
    <a:srgbClr val="BF9000"/>
    <a:srgbClr val="A2545D"/>
    <a:srgbClr val="AF656E"/>
    <a:srgbClr val="DEA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8B1032C-EA38-4F05-BA0D-38AFFFC7BED3}" styleName="淺色樣式 3 - 輔色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BDBED569-4797-4DF1-A0F4-6AAB3CD982D8}" styleName="淺色樣式 3 - 輔色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16D9F66E-5EB9-4882-86FB-DCBF35E3C3E4}" styleName="中等深淺樣式 4 - 輔色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10A1B5D5-9B99-4C35-A422-299274C87663}" styleName="中等深淺樣式 1 - 輔色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22838BEF-8BB2-4498-84A7-C5851F593DF1}" styleName="中等深淺樣式 4 - 輔色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69CF1AB2-1976-4502-BF36-3FF5EA218861}" styleName="中等深淺樣式 4 - 輔色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5A111915-BE36-4E01-A7E5-04B1672EAD32}" styleName="淺色樣式 2 - 輔色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FABFCF23-3B69-468F-B69F-88F6DE6A72F2}" styleName="中等深淺樣式 1 - 輔色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7DF18680-E054-41AD-8BC1-D1AEF772440D}" styleName="中等深淺樣式 2 - 輔色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中等深淺樣式 2 - 輔色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BC89EF96-8CEA-46FF-86C4-4CE0E7609802}" styleName="淺色樣式 3 - 輔色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845" autoAdjust="0"/>
    <p:restoredTop sz="94660"/>
  </p:normalViewPr>
  <p:slideViewPr>
    <p:cSldViewPr snapToGrid="0">
      <p:cViewPr varScale="1">
        <p:scale>
          <a:sx n="65" d="100"/>
          <a:sy n="65" d="100"/>
        </p:scale>
        <p:origin x="652" y="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4BFD2-998C-4498-A8F6-78A57BB4A2A6}" type="datetimeFigureOut">
              <a:rPr lang="zh-TW" altLang="en-US" smtClean="0"/>
              <a:t>2026/9/8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054B7-032F-471F-8994-A42C029B096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075519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4BFD2-998C-4498-A8F6-78A57BB4A2A6}" type="datetimeFigureOut">
              <a:rPr lang="zh-TW" altLang="en-US" smtClean="0"/>
              <a:t>2026/9/8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054B7-032F-471F-8994-A42C029B096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186110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4BFD2-998C-4498-A8F6-78A57BB4A2A6}" type="datetimeFigureOut">
              <a:rPr lang="zh-TW" altLang="en-US" smtClean="0"/>
              <a:t>2026/9/8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054B7-032F-471F-8994-A42C029B096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046996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4BFD2-998C-4498-A8F6-78A57BB4A2A6}" type="datetimeFigureOut">
              <a:rPr lang="zh-TW" altLang="en-US" smtClean="0"/>
              <a:t>2026/9/8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054B7-032F-471F-8994-A42C029B096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57876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4BFD2-998C-4498-A8F6-78A57BB4A2A6}" type="datetimeFigureOut">
              <a:rPr lang="zh-TW" altLang="en-US" smtClean="0"/>
              <a:t>2026/9/8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054B7-032F-471F-8994-A42C029B096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856967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4BFD2-998C-4498-A8F6-78A57BB4A2A6}" type="datetimeFigureOut">
              <a:rPr lang="zh-TW" altLang="en-US" smtClean="0"/>
              <a:t>2026/9/8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054B7-032F-471F-8994-A42C029B096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288905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4BFD2-998C-4498-A8F6-78A57BB4A2A6}" type="datetimeFigureOut">
              <a:rPr lang="zh-TW" altLang="en-US" smtClean="0"/>
              <a:t>2026/9/8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054B7-032F-471F-8994-A42C029B096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361718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4BFD2-998C-4498-A8F6-78A57BB4A2A6}" type="datetimeFigureOut">
              <a:rPr lang="zh-TW" altLang="en-US" smtClean="0"/>
              <a:t>2026/9/8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054B7-032F-471F-8994-A42C029B096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647443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4BFD2-998C-4498-A8F6-78A57BB4A2A6}" type="datetimeFigureOut">
              <a:rPr lang="zh-TW" altLang="en-US" smtClean="0"/>
              <a:t>2026/9/8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054B7-032F-471F-8994-A42C029B096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028939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4BFD2-998C-4498-A8F6-78A57BB4A2A6}" type="datetimeFigureOut">
              <a:rPr lang="zh-TW" altLang="en-US" smtClean="0"/>
              <a:t>2026/9/8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054B7-032F-471F-8994-A42C029B096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843661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4BFD2-998C-4498-A8F6-78A57BB4A2A6}" type="datetimeFigureOut">
              <a:rPr lang="zh-TW" altLang="en-US" smtClean="0"/>
              <a:t>2026/9/8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054B7-032F-471F-8994-A42C029B096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427616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34BFD2-998C-4498-A8F6-78A57BB4A2A6}" type="datetimeFigureOut">
              <a:rPr lang="zh-TW" altLang="en-US" smtClean="0"/>
              <a:t>2026/9/8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B054B7-032F-471F-8994-A42C029B096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888432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0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68000"/>
            <a:lum/>
          </a:blip>
          <a:srcRect/>
          <a:stretch>
            <a:fillRect t="-17000" r="-20000" b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084729" y="1122363"/>
            <a:ext cx="9854024" cy="2387600"/>
          </a:xfrm>
        </p:spPr>
        <p:txBody>
          <a:bodyPr>
            <a:normAutofit/>
          </a:bodyPr>
          <a:lstStyle/>
          <a:p>
            <a:r>
              <a:rPr lang="zh-TW" altLang="en-US" sz="4000" dirty="0">
                <a:solidFill>
                  <a:srgbClr val="37816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臺灣先賢關渡先生黃敬</a:t>
            </a:r>
            <a:br>
              <a:rPr lang="en-US" altLang="zh-TW" sz="4000" dirty="0">
                <a:solidFill>
                  <a:srgbClr val="37816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zh-TW" sz="4000" dirty="0">
                <a:solidFill>
                  <a:srgbClr val="37816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（字景寅，號必先，</a:t>
            </a:r>
            <a:r>
              <a:rPr lang="en-US" altLang="zh-TW" sz="4000" dirty="0">
                <a:solidFill>
                  <a:srgbClr val="37816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1806-1888</a:t>
            </a:r>
            <a:r>
              <a:rPr lang="zh-TW" altLang="zh-TW" sz="4000" dirty="0">
                <a:solidFill>
                  <a:srgbClr val="37816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）</a:t>
            </a:r>
            <a:br>
              <a:rPr lang="en-US" altLang="zh-TW" sz="4000" dirty="0">
                <a:solidFill>
                  <a:srgbClr val="37816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en-US" altLang="zh-TW" sz="4000" dirty="0">
                <a:solidFill>
                  <a:srgbClr val="37816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《</a:t>
            </a:r>
            <a:r>
              <a:rPr lang="zh-TW" altLang="en-US" sz="4000" dirty="0">
                <a:solidFill>
                  <a:srgbClr val="37816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易經初學義類</a:t>
            </a:r>
            <a:r>
              <a:rPr lang="en-US" altLang="zh-TW" sz="4000" dirty="0">
                <a:solidFill>
                  <a:srgbClr val="37816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·</a:t>
            </a:r>
            <a:r>
              <a:rPr lang="zh-TW" altLang="en-US" sz="4000" dirty="0">
                <a:solidFill>
                  <a:srgbClr val="37816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觀易十例</a:t>
            </a:r>
            <a:r>
              <a:rPr lang="en-US" altLang="zh-TW" sz="4000" dirty="0">
                <a:solidFill>
                  <a:srgbClr val="37816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》</a:t>
            </a:r>
            <a:endParaRPr lang="zh-TW" altLang="en-US" sz="4000" dirty="0">
              <a:solidFill>
                <a:srgbClr val="37816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4428891"/>
            <a:ext cx="9144000" cy="1655762"/>
          </a:xfrm>
        </p:spPr>
        <p:txBody>
          <a:bodyPr/>
          <a:lstStyle/>
          <a:p>
            <a:r>
              <a:rPr lang="zh-TW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賴貴三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 打字</a:t>
            </a:r>
            <a:endParaRPr lang="zh-TW" altLang="zh-TW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國立臺灣師範大學國文學系 教授</a:t>
            </a:r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6335896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標題 1">
            <a:extLst>
              <a:ext uri="{FF2B5EF4-FFF2-40B4-BE49-F238E27FC236}">
                <a16:creationId xmlns:a16="http://schemas.microsoft.com/office/drawing/2014/main" id="{85AF07D4-6FE5-4770-A0F1-012DBE8507B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376489" y="214314"/>
            <a:ext cx="7724775" cy="504825"/>
          </a:xfrm>
        </p:spPr>
        <p:txBody>
          <a:bodyPr/>
          <a:lstStyle/>
          <a:p>
            <a:pPr algn="ctr"/>
            <a:r>
              <a:rPr lang="en-US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〔</a:t>
            </a: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清</a:t>
            </a:r>
            <a:r>
              <a:rPr lang="en-US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〕</a:t>
            </a: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黃易秋盦隸書聯（臺北故宮博物院典藏）</a:t>
            </a:r>
          </a:p>
        </p:txBody>
      </p:sp>
      <p:pic>
        <p:nvPicPr>
          <p:cNvPr id="7171" name="內容版面配置區 6">
            <a:extLst>
              <a:ext uri="{FF2B5EF4-FFF2-40B4-BE49-F238E27FC236}">
                <a16:creationId xmlns:a16="http://schemas.microsoft.com/office/drawing/2014/main" id="{42926348-047A-43EB-8BD1-F2B254ACF71C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416425" y="1128714"/>
            <a:ext cx="2992438" cy="5051425"/>
          </a:xfrm>
        </p:spPr>
      </p:pic>
      <p:sp>
        <p:nvSpPr>
          <p:cNvPr id="7172" name="投影片編號版面配置區 3">
            <a:extLst>
              <a:ext uri="{FF2B5EF4-FFF2-40B4-BE49-F238E27FC236}">
                <a16:creationId xmlns:a16="http://schemas.microsoft.com/office/drawing/2014/main" id="{75CCAD4A-6164-4793-808A-18A4D608428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fld id="{FE2DF2B2-34F1-4CA7-A4ED-988F281E518E}" type="slidenum">
              <a:rPr lang="en-US" altLang="zh-TW" sz="1400">
                <a:solidFill>
                  <a:srgbClr val="000099"/>
                </a:solidFill>
                <a:latin typeface="Times New Roman" panose="02020603050405020304" pitchFamily="18" charset="0"/>
              </a:rPr>
              <a:pPr/>
              <a:t>2</a:t>
            </a:fld>
            <a:endParaRPr lang="en-US" altLang="zh-TW" sz="1400">
              <a:solidFill>
                <a:srgbClr val="000099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標題 1">
            <a:extLst>
              <a:ext uri="{FF2B5EF4-FFF2-40B4-BE49-F238E27FC236}">
                <a16:creationId xmlns:a16="http://schemas.microsoft.com/office/drawing/2014/main" id="{70DDE0C3-8185-4B02-82E8-CEEC865FCE8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376489" y="214314"/>
            <a:ext cx="7724775" cy="566737"/>
          </a:xfrm>
        </p:spPr>
        <p:txBody>
          <a:bodyPr>
            <a:normAutofit fontScale="90000"/>
          </a:bodyPr>
          <a:lstStyle/>
          <a:p>
            <a:pPr algn="ctr"/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北京清華大學圖圖書館前大草坪日晷留影</a:t>
            </a:r>
          </a:p>
        </p:txBody>
      </p:sp>
      <p:pic>
        <p:nvPicPr>
          <p:cNvPr id="8195" name="內容版面配置區 4">
            <a:extLst>
              <a:ext uri="{FF2B5EF4-FFF2-40B4-BE49-F238E27FC236}">
                <a16:creationId xmlns:a16="http://schemas.microsoft.com/office/drawing/2014/main" id="{30C07505-F4A8-4343-B3F1-3E754CE2B856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57438" y="1138238"/>
            <a:ext cx="6858000" cy="5143500"/>
          </a:xfrm>
        </p:spPr>
      </p:pic>
      <p:sp>
        <p:nvSpPr>
          <p:cNvPr id="8196" name="投影片編號版面配置區 3">
            <a:extLst>
              <a:ext uri="{FF2B5EF4-FFF2-40B4-BE49-F238E27FC236}">
                <a16:creationId xmlns:a16="http://schemas.microsoft.com/office/drawing/2014/main" id="{47B885F0-3E02-4A78-B82F-CEC925EBD5F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fld id="{D0A3EE5C-F606-409D-B296-805D94AD4B60}" type="slidenum">
              <a:rPr lang="en-US" altLang="zh-TW" sz="1400">
                <a:solidFill>
                  <a:srgbClr val="000099"/>
                </a:solidFill>
                <a:latin typeface="Times New Roman" panose="02020603050405020304" pitchFamily="18" charset="0"/>
              </a:rPr>
              <a:pPr/>
              <a:t>3</a:t>
            </a:fld>
            <a:endParaRPr lang="en-US" altLang="zh-TW" sz="1400">
              <a:solidFill>
                <a:srgbClr val="000099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標題 1">
            <a:extLst>
              <a:ext uri="{FF2B5EF4-FFF2-40B4-BE49-F238E27FC236}">
                <a16:creationId xmlns:a16="http://schemas.microsoft.com/office/drawing/2014/main" id="{EB3FC63C-96CA-4FAA-B3A1-702498F3616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376489" y="214314"/>
            <a:ext cx="7724775" cy="566737"/>
          </a:xfrm>
        </p:spPr>
        <p:txBody>
          <a:bodyPr>
            <a:normAutofit fontScale="90000"/>
          </a:bodyPr>
          <a:lstStyle/>
          <a:p>
            <a:pPr algn="ctr"/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韓國慶尚北道安東退溪李滉先生陶山書院</a:t>
            </a:r>
          </a:p>
        </p:txBody>
      </p:sp>
      <p:pic>
        <p:nvPicPr>
          <p:cNvPr id="9219" name="內容版面配置區 4">
            <a:extLst>
              <a:ext uri="{FF2B5EF4-FFF2-40B4-BE49-F238E27FC236}">
                <a16:creationId xmlns:a16="http://schemas.microsoft.com/office/drawing/2014/main" id="{80F8E212-6D9F-4DB4-AE3C-769559D85585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474913" y="1128713"/>
            <a:ext cx="6875462" cy="5156200"/>
          </a:xfrm>
        </p:spPr>
      </p:pic>
      <p:sp>
        <p:nvSpPr>
          <p:cNvPr id="9220" name="投影片編號版面配置區 3">
            <a:extLst>
              <a:ext uri="{FF2B5EF4-FFF2-40B4-BE49-F238E27FC236}">
                <a16:creationId xmlns:a16="http://schemas.microsoft.com/office/drawing/2014/main" id="{5E87E3C6-3E47-430A-B678-A2F8270F0C1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fld id="{A1D77F62-4A35-464B-9C66-ADD1FA1FD981}" type="slidenum">
              <a:rPr lang="en-US" altLang="zh-TW" sz="1400">
                <a:solidFill>
                  <a:srgbClr val="000099"/>
                </a:solidFill>
                <a:latin typeface="Times New Roman" panose="02020603050405020304" pitchFamily="18" charset="0"/>
              </a:rPr>
              <a:pPr/>
              <a:t>4</a:t>
            </a:fld>
            <a:endParaRPr lang="en-US" altLang="zh-TW" sz="1400">
              <a:solidFill>
                <a:srgbClr val="000099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標題 1">
            <a:extLst>
              <a:ext uri="{FF2B5EF4-FFF2-40B4-BE49-F238E27FC236}">
                <a16:creationId xmlns:a16="http://schemas.microsoft.com/office/drawing/2014/main" id="{29C38B24-25C8-44F8-92BB-C53563249D0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376489" y="214314"/>
            <a:ext cx="7724775" cy="504825"/>
          </a:xfrm>
        </p:spPr>
        <p:txBody>
          <a:bodyPr/>
          <a:lstStyle/>
          <a:p>
            <a:pPr algn="ctr"/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比利時魯汶大學國際學舍（大貝居安會院）</a:t>
            </a:r>
          </a:p>
        </p:txBody>
      </p:sp>
      <p:sp>
        <p:nvSpPr>
          <p:cNvPr id="10243" name="投影片編號版面配置區 3">
            <a:extLst>
              <a:ext uri="{FF2B5EF4-FFF2-40B4-BE49-F238E27FC236}">
                <a16:creationId xmlns:a16="http://schemas.microsoft.com/office/drawing/2014/main" id="{74401861-50A4-4A8C-816B-51BB6D93E54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fld id="{A7BEBF67-8E6C-4BE6-805E-6ABE847ACE6D}" type="slidenum">
              <a:rPr lang="en-US" altLang="zh-TW" sz="1400">
                <a:solidFill>
                  <a:srgbClr val="000099"/>
                </a:solidFill>
                <a:latin typeface="Times New Roman" panose="02020603050405020304" pitchFamily="18" charset="0"/>
              </a:rPr>
              <a:pPr/>
              <a:t>5</a:t>
            </a:fld>
            <a:endParaRPr lang="en-US" altLang="zh-TW" sz="1400">
              <a:solidFill>
                <a:srgbClr val="000099"/>
              </a:solidFill>
              <a:latin typeface="Times New Roman" panose="02020603050405020304" pitchFamily="18" charset="0"/>
            </a:endParaRPr>
          </a:p>
        </p:txBody>
      </p:sp>
      <p:pic>
        <p:nvPicPr>
          <p:cNvPr id="10244" name="內容版面配置區 5">
            <a:extLst>
              <a:ext uri="{FF2B5EF4-FFF2-40B4-BE49-F238E27FC236}">
                <a16:creationId xmlns:a16="http://schemas.microsoft.com/office/drawing/2014/main" id="{7EDAC82C-2C71-42A9-AEA4-FBF46BD88DFB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287713" y="1003300"/>
            <a:ext cx="5384800" cy="5384800"/>
          </a:xfr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標題 1">
            <a:extLst>
              <a:ext uri="{FF2B5EF4-FFF2-40B4-BE49-F238E27FC236}">
                <a16:creationId xmlns:a16="http://schemas.microsoft.com/office/drawing/2014/main" id="{098E12BC-3CEE-4D79-AEEA-21ED0F57631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357439" y="242889"/>
            <a:ext cx="7724775" cy="504825"/>
          </a:xfrm>
        </p:spPr>
        <p:txBody>
          <a:bodyPr>
            <a:normAutofit/>
          </a:bodyPr>
          <a:lstStyle/>
          <a:p>
            <a:pPr algn="ctr"/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韓國全羅北道高敞郡千年古寺「禪雲寺」茶堂</a:t>
            </a:r>
          </a:p>
        </p:txBody>
      </p:sp>
      <p:pic>
        <p:nvPicPr>
          <p:cNvPr id="11267" name="內容版面配置區 4">
            <a:extLst>
              <a:ext uri="{FF2B5EF4-FFF2-40B4-BE49-F238E27FC236}">
                <a16:creationId xmlns:a16="http://schemas.microsoft.com/office/drawing/2014/main" id="{F72025DB-FE74-4B92-A664-1B72563C597E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919538" y="1128714"/>
            <a:ext cx="3986212" cy="5259387"/>
          </a:xfrm>
        </p:spPr>
      </p:pic>
      <p:sp>
        <p:nvSpPr>
          <p:cNvPr id="11268" name="投影片編號版面配置區 3">
            <a:extLst>
              <a:ext uri="{FF2B5EF4-FFF2-40B4-BE49-F238E27FC236}">
                <a16:creationId xmlns:a16="http://schemas.microsoft.com/office/drawing/2014/main" id="{431C6AEC-9512-4144-BD99-0D74A6D5198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fld id="{2DB3169E-4EBB-4CF2-8FA7-D6DA5EE4E4DA}" type="slidenum">
              <a:rPr lang="en-US" altLang="zh-TW" sz="1400">
                <a:solidFill>
                  <a:srgbClr val="000099"/>
                </a:solidFill>
                <a:latin typeface="Times New Roman" panose="02020603050405020304" pitchFamily="18" charset="0"/>
              </a:rPr>
              <a:pPr/>
              <a:t>6</a:t>
            </a:fld>
            <a:endParaRPr lang="en-US" altLang="zh-TW" sz="1400">
              <a:solidFill>
                <a:srgbClr val="000099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標題 1">
            <a:extLst>
              <a:ext uri="{FF2B5EF4-FFF2-40B4-BE49-F238E27FC236}">
                <a16:creationId xmlns:a16="http://schemas.microsoft.com/office/drawing/2014/main" id="{60D547C6-81DE-493C-BA86-7EB05462C2E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376489" y="214314"/>
            <a:ext cx="7724775" cy="566737"/>
          </a:xfrm>
        </p:spPr>
        <p:txBody>
          <a:bodyPr>
            <a:normAutofit fontScale="90000"/>
          </a:bodyPr>
          <a:lstStyle/>
          <a:p>
            <a:pPr algn="ctr"/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笑問「客」從何處來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05EA9904-F1E5-4F63-88CA-D2496F57E0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09813" y="1128714"/>
            <a:ext cx="7205662" cy="5951537"/>
          </a:xfrm>
        </p:spPr>
        <p:txBody>
          <a:bodyPr/>
          <a:lstStyle/>
          <a:p>
            <a:pPr algn="ctr">
              <a:buFont typeface="Wingdings" panose="05000000000000000000" pitchFamily="2" charset="2"/>
              <a:buNone/>
              <a:defRPr/>
            </a:pP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原本姬周裔，開祖季歷孫；封國賴為氏，千年奠始根。</a:t>
            </a:r>
            <a:endParaRPr lang="en-US" altLang="zh-TW" sz="2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>
              <a:buFont typeface="Wingdings" panose="05000000000000000000" pitchFamily="2" charset="2"/>
              <a:buNone/>
              <a:defRPr/>
            </a:pP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五胡亂華夏，徙族保右衽；流離江南北，古風依舊存。</a:t>
            </a:r>
            <a:endParaRPr lang="en-US" altLang="zh-TW" sz="2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>
              <a:buFont typeface="Wingdings" panose="05000000000000000000" pitchFamily="2" charset="2"/>
              <a:buNone/>
              <a:defRPr/>
            </a:pP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黃巢兵燹肇，抗賊誓弗臣；移墾粵東野，客家名遐聞。</a:t>
            </a:r>
            <a:endParaRPr lang="en-US" altLang="zh-TW" sz="2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>
              <a:buFont typeface="Wingdings" panose="05000000000000000000" pitchFamily="2" charset="2"/>
              <a:buNone/>
              <a:defRPr/>
            </a:pP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瓜瓞綿綿盛，無忝大漢魂；滿清易明祚，乘桴效鵬鯤。</a:t>
            </a:r>
            <a:endParaRPr lang="en-US" altLang="zh-TW" sz="2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>
              <a:buFont typeface="Wingdings" panose="05000000000000000000" pitchFamily="2" charset="2"/>
              <a:buNone/>
              <a:defRPr/>
            </a:pP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屯田南瀛際，殖荒下屏東；薪傳逾十代，追遠思慎終。</a:t>
            </a:r>
            <a:endParaRPr lang="en-US" altLang="zh-TW" sz="2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>
              <a:buFont typeface="Wingdings" panose="05000000000000000000" pitchFamily="2" charset="2"/>
              <a:buNone/>
              <a:defRPr/>
            </a:pP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難辰保生庇，母子因緣逢；啟蒙承庭訓，戮力在爾躬。</a:t>
            </a:r>
            <a:endParaRPr lang="en-US" altLang="zh-TW" sz="2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>
              <a:buFont typeface="Wingdings" panose="05000000000000000000" pitchFamily="2" charset="2"/>
              <a:buNone/>
              <a:defRPr/>
            </a:pP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秘書長世澤，積善遠家聲；孜矻勤習業，師友期大成。</a:t>
            </a:r>
            <a:endParaRPr lang="en-US" altLang="zh-TW" sz="2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>
              <a:buFont typeface="Wingdings" panose="05000000000000000000" pitchFamily="2" charset="2"/>
              <a:buNone/>
              <a:defRPr/>
            </a:pP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歐美淺嘗止，國學親炙明；作育鍾教化，靡遺赤子忱。</a:t>
            </a:r>
            <a:endParaRPr lang="en-US" altLang="zh-TW" sz="2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>
              <a:buFont typeface="Wingdings" panose="05000000000000000000" pitchFamily="2" charset="2"/>
              <a:buNone/>
              <a:defRPr/>
            </a:pP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不倦亦不厭，杏壇喜知音；尋趣味無味，材不材安身。</a:t>
            </a:r>
            <a:endParaRPr lang="en-US" altLang="zh-TW" sz="2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>
              <a:buFont typeface="Wingdings" panose="05000000000000000000" pitchFamily="2" charset="2"/>
              <a:buNone/>
              <a:defRPr/>
            </a:pP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深造樂富美，管窺豈足誇？</a:t>
            </a:r>
            <a:r>
              <a:rPr lang="zh-TW" altLang="en-US" sz="24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志貫中西道，心歸孔孟家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</a:p>
          <a:p>
            <a:pPr>
              <a:defRPr/>
            </a:pPr>
            <a:endParaRPr lang="zh-TW" altLang="en-US" dirty="0"/>
          </a:p>
        </p:txBody>
      </p:sp>
      <p:sp>
        <p:nvSpPr>
          <p:cNvPr id="12292" name="投影片編號版面配置區 3">
            <a:extLst>
              <a:ext uri="{FF2B5EF4-FFF2-40B4-BE49-F238E27FC236}">
                <a16:creationId xmlns:a16="http://schemas.microsoft.com/office/drawing/2014/main" id="{2934DA86-1522-443A-BDBF-AC907166402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100000"/>
              </a:spcBef>
              <a:buClr>
                <a:srgbClr val="000099"/>
              </a:buClr>
              <a:buFont typeface="Wingdings" panose="05000000000000000000" pitchFamily="2" charset="2"/>
              <a:buChar char="q"/>
              <a:defRPr sz="2000">
                <a:solidFill>
                  <a:srgbClr val="000099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>
              <a:spcBef>
                <a:spcPct val="30000"/>
              </a:spcBef>
              <a:buClr>
                <a:srgbClr val="000066"/>
              </a:buClr>
              <a:buFont typeface="Wingdings" panose="05000000000000000000" pitchFamily="2" charset="2"/>
              <a:buChar char="Ø"/>
              <a:defRPr sz="1600">
                <a:solidFill>
                  <a:schemeClr val="tx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>
              <a:spcBef>
                <a:spcPct val="30000"/>
              </a:spcBef>
              <a:buFont typeface="Book Antiqua" panose="02040602050305030304" pitchFamily="18" charset="0"/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>
              <a:spcBef>
                <a:spcPct val="30000"/>
              </a:spcBef>
              <a:buFont typeface="Book Antiqua" panose="02040602050305030304" pitchFamily="18" charset="0"/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>
              <a:spcBef>
                <a:spcPct val="30000"/>
              </a:spcBef>
              <a:buFont typeface="Book Antiqua" panose="02040602050305030304" pitchFamily="18" charset="0"/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Font typeface="Book Antiqua" panose="02040602050305030304" pitchFamily="18" charset="0"/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Font typeface="Book Antiqua" panose="02040602050305030304" pitchFamily="18" charset="0"/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Font typeface="Book Antiqua" panose="02040602050305030304" pitchFamily="18" charset="0"/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Font typeface="Book Antiqua" panose="02040602050305030304" pitchFamily="18" charset="0"/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F609ACF9-96AC-4C54-B16C-7B3FEA50AD88}" type="slidenum">
              <a:rPr lang="en-US" altLang="zh-TW" sz="1400">
                <a:latin typeface="Times New Roman" panose="02020603050405020304" pitchFamily="18" charset="0"/>
                <a:ea typeface="新細明體" panose="02020500000000000000" pitchFamily="18" charset="-120"/>
              </a:rPr>
              <a:pPr>
                <a:spcBef>
                  <a:spcPct val="0"/>
                </a:spcBef>
                <a:buClrTx/>
                <a:buFontTx/>
                <a:buNone/>
              </a:pPr>
              <a:t>7</a:t>
            </a:fld>
            <a:endParaRPr lang="en-US" altLang="zh-TW" sz="1400">
              <a:latin typeface="Times New Roman" panose="02020603050405020304" pitchFamily="18" charset="0"/>
              <a:ea typeface="新細明體" panose="02020500000000000000" pitchFamily="18" charset="-12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標題 1">
            <a:extLst>
              <a:ext uri="{FF2B5EF4-FFF2-40B4-BE49-F238E27FC236}">
                <a16:creationId xmlns:a16="http://schemas.microsoft.com/office/drawing/2014/main" id="{31759A49-4A16-479D-804E-94869DB2221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376489" y="214314"/>
            <a:ext cx="7724775" cy="566737"/>
          </a:xfrm>
        </p:spPr>
        <p:txBody>
          <a:bodyPr>
            <a:normAutofit fontScale="90000"/>
          </a:bodyPr>
          <a:lstStyle/>
          <a:p>
            <a:pPr algn="ctr"/>
            <a:r>
              <a:rPr lang="zh-TW" altLang="en-US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屯邅時賁仁龢貴</a:t>
            </a:r>
            <a:br>
              <a:rPr lang="en-US" altLang="zh-TW" sz="3600" dirty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如意發蒙道生三</a:t>
            </a:r>
            <a:endParaRPr lang="zh-TW" altLang="en-US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5123" name="內容版面配置區 2">
            <a:extLst>
              <a:ext uri="{FF2B5EF4-FFF2-40B4-BE49-F238E27FC236}">
                <a16:creationId xmlns:a16="http://schemas.microsoft.com/office/drawing/2014/main" id="{F9CF9CC7-9D1E-4EEB-92EE-F4AC590299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09813" y="1128714"/>
            <a:ext cx="7205662" cy="5227636"/>
          </a:xfrm>
        </p:spPr>
        <p:txBody>
          <a:bodyPr>
            <a:normAutofit fontScale="92500" lnSpcReduction="10000"/>
          </a:bodyPr>
          <a:lstStyle/>
          <a:p>
            <a:pPr eaLnBrk="1" hangingPunct="1">
              <a:lnSpc>
                <a:spcPct val="80000"/>
              </a:lnSpc>
              <a:defRPr/>
            </a:pPr>
            <a:endParaRPr lang="en-US" altLang="zh-TW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eaLnBrk="1" hangingPunct="1">
              <a:lnSpc>
                <a:spcPct val="80000"/>
              </a:lnSpc>
              <a:defRPr/>
            </a:pPr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中華民國</a:t>
            </a:r>
            <a:r>
              <a:rPr lang="en-US" altLang="zh-TW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51</a:t>
            </a:r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年（</a:t>
            </a:r>
            <a:r>
              <a:rPr lang="en-US" altLang="zh-TW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1962</a:t>
            </a:r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）</a:t>
            </a:r>
            <a:r>
              <a:rPr lang="en-US" altLang="zh-TW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4</a:t>
            </a:r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月</a:t>
            </a:r>
            <a:r>
              <a:rPr lang="en-US" altLang="zh-TW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19</a:t>
            </a:r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日（農曆</a:t>
            </a:r>
            <a:r>
              <a:rPr lang="en-US" altLang="zh-TW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3</a:t>
            </a:r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月</a:t>
            </a:r>
            <a:r>
              <a:rPr lang="en-US" altLang="zh-TW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15</a:t>
            </a:r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日，保生大帝千秋、中路財神聖誕），難生於屏東縣佳冬鄉豐隆村「潁川堂」、「積善第」祖宅。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字屯如，一字仁叔，合字屯仁。十五志學，負笈於臺南一中、中山大學外文系、臺灣師大國文系所，獲文學博士學位。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現職：師大專任教授。</a:t>
            </a:r>
            <a:r>
              <a:rPr lang="en-US" altLang="zh-TW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2003.8-2004.7</a:t>
            </a:r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，應聘為荷蘭萊頓大學漢學研究院學術交換教授一年。</a:t>
            </a:r>
            <a:r>
              <a:rPr lang="en-US" altLang="zh-TW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2007.3-2009.1</a:t>
            </a:r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應聘為本校國際漢學研究所籌備處主任及創所所長。</a:t>
            </a:r>
            <a:r>
              <a:rPr lang="en-US" altLang="zh-TW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2011.9-2012.8</a:t>
            </a:r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，應聘為韓國外國語大學校中國學部客座教授一年。</a:t>
            </a:r>
            <a:r>
              <a:rPr lang="en-US" altLang="zh-TW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2017.3-2018.2</a:t>
            </a:r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移地研究於比利時魯汶大學漢學系。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altLang="zh-TW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E-mail</a:t>
            </a:r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：</a:t>
            </a:r>
            <a:r>
              <a:rPr lang="en-US" altLang="zh-TW" dirty="0">
                <a:solidFill>
                  <a:schemeClr val="accent6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t21027@ntnu.edu.tw</a:t>
            </a:r>
            <a:r>
              <a:rPr lang="zh-TW" altLang="en-US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</a:t>
            </a:r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   </a:t>
            </a:r>
            <a:r>
              <a:rPr lang="en-US" altLang="zh-TW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laikueisan@yahoo.com.tw</a:t>
            </a:r>
          </a:p>
          <a:p>
            <a:pPr>
              <a:defRPr/>
            </a:pPr>
            <a:endParaRPr lang="zh-TW" altLang="en-US" dirty="0"/>
          </a:p>
        </p:txBody>
      </p:sp>
      <p:sp>
        <p:nvSpPr>
          <p:cNvPr id="13316" name="投影片編號版面配置區 3">
            <a:extLst>
              <a:ext uri="{FF2B5EF4-FFF2-40B4-BE49-F238E27FC236}">
                <a16:creationId xmlns:a16="http://schemas.microsoft.com/office/drawing/2014/main" id="{B36A0CCA-D349-4746-8C38-42FF20B3443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100000"/>
              </a:spcBef>
              <a:buClr>
                <a:srgbClr val="000099"/>
              </a:buClr>
              <a:buFont typeface="Wingdings" panose="05000000000000000000" pitchFamily="2" charset="2"/>
              <a:buChar char="q"/>
              <a:defRPr sz="2000">
                <a:solidFill>
                  <a:srgbClr val="000099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>
              <a:spcBef>
                <a:spcPct val="30000"/>
              </a:spcBef>
              <a:buClr>
                <a:srgbClr val="000066"/>
              </a:buClr>
              <a:buFont typeface="Wingdings" panose="05000000000000000000" pitchFamily="2" charset="2"/>
              <a:buChar char="Ø"/>
              <a:defRPr sz="1600">
                <a:solidFill>
                  <a:schemeClr val="tx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>
              <a:spcBef>
                <a:spcPct val="30000"/>
              </a:spcBef>
              <a:buFont typeface="Book Antiqua" panose="02040602050305030304" pitchFamily="18" charset="0"/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>
              <a:spcBef>
                <a:spcPct val="30000"/>
              </a:spcBef>
              <a:buFont typeface="Book Antiqua" panose="02040602050305030304" pitchFamily="18" charset="0"/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>
              <a:spcBef>
                <a:spcPct val="30000"/>
              </a:spcBef>
              <a:buFont typeface="Book Antiqua" panose="02040602050305030304" pitchFamily="18" charset="0"/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Font typeface="Book Antiqua" panose="02040602050305030304" pitchFamily="18" charset="0"/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Font typeface="Book Antiqua" panose="02040602050305030304" pitchFamily="18" charset="0"/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Font typeface="Book Antiqua" panose="02040602050305030304" pitchFamily="18" charset="0"/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Font typeface="Book Antiqua" panose="02040602050305030304" pitchFamily="18" charset="0"/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835A40EE-11A9-4767-86B4-6C45BE4B080D}" type="slidenum">
              <a:rPr lang="en-US" altLang="zh-TW" sz="1400">
                <a:latin typeface="Times New Roman" panose="02020603050405020304" pitchFamily="18" charset="0"/>
                <a:ea typeface="新細明體" panose="02020500000000000000" pitchFamily="18" charset="-120"/>
              </a:rPr>
              <a:pPr>
                <a:spcBef>
                  <a:spcPct val="0"/>
                </a:spcBef>
                <a:buClrTx/>
                <a:buFontTx/>
                <a:buNone/>
              </a:pPr>
              <a:t>8</a:t>
            </a:fld>
            <a:endParaRPr lang="en-US" altLang="zh-TW" sz="1400">
              <a:latin typeface="Times New Roman" panose="02020603050405020304" pitchFamily="18" charset="0"/>
              <a:ea typeface="新細明體" panose="02020500000000000000" pitchFamily="18" charset="-12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標題 1">
            <a:extLst>
              <a:ext uri="{FF2B5EF4-FFF2-40B4-BE49-F238E27FC236}">
                <a16:creationId xmlns:a16="http://schemas.microsoft.com/office/drawing/2014/main" id="{BF4C932F-7AD5-41DE-9BEA-1DBD3EED883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376489" y="214314"/>
            <a:ext cx="7724775" cy="566737"/>
          </a:xfrm>
        </p:spPr>
        <p:txBody>
          <a:bodyPr>
            <a:normAutofit fontScale="90000"/>
          </a:bodyPr>
          <a:lstStyle/>
          <a:p>
            <a:pPr algn="ctr"/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出版著作</a:t>
            </a:r>
          </a:p>
        </p:txBody>
      </p:sp>
      <p:sp>
        <p:nvSpPr>
          <p:cNvPr id="14339" name="內容版面配置區 2">
            <a:extLst>
              <a:ext uri="{FF2B5EF4-FFF2-40B4-BE49-F238E27FC236}">
                <a16:creationId xmlns:a16="http://schemas.microsoft.com/office/drawing/2014/main" id="{94A3AAE9-CD8A-4FD2-9057-AAB2914AF114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165351" y="1157288"/>
            <a:ext cx="7205663" cy="6229350"/>
          </a:xfrm>
        </p:spPr>
        <p:txBody>
          <a:bodyPr>
            <a:normAutofit fontScale="85000" lnSpcReduction="20000"/>
          </a:bodyPr>
          <a:lstStyle/>
          <a:p>
            <a:r>
              <a:rPr lang="zh-TW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《潁川堂賴氏歷代族譜考述》，</a:t>
            </a:r>
            <a:r>
              <a:rPr lang="zh-TW" altLang="zh-TW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《項安世周易玩辭研究》</a:t>
            </a:r>
            <a:r>
              <a:rPr lang="zh-TW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，《焦循年譜新編》，</a:t>
            </a:r>
            <a:r>
              <a:rPr lang="zh-TW" altLang="zh-TW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《焦循雕菰樓易學研究》</a:t>
            </a:r>
            <a:r>
              <a:rPr lang="zh-TW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，《昭代經師手簡箋釋</a:t>
            </a:r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──</a:t>
            </a:r>
            <a:r>
              <a:rPr lang="zh-TW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清儒致高郵二王論學書》，《焦循手批十三經註疏研究》，《春風煦學集</a:t>
            </a:r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──</a:t>
            </a:r>
            <a:r>
              <a:rPr lang="zh-TW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黃慶萱教授七秩華誕受業論集》，</a:t>
            </a:r>
            <a:r>
              <a:rPr lang="zh-TW" altLang="zh-TW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《臺灣易學史》</a:t>
            </a:r>
            <a:r>
              <a:rPr lang="zh-TW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，</a:t>
            </a:r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《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「一甲子菁莪樂育，五十年薈萃開新」</a:t>
            </a:r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——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國立臺灣師範大學國文學系六十周年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（</a:t>
            </a:r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1946-2006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）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暨國文研究所五十周年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（</a:t>
            </a:r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1956-2006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） 雙慶人事編年史稿</a:t>
            </a:r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》</a:t>
            </a:r>
            <a:r>
              <a:rPr lang="zh-TW" altLang="zh-TW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，《易學思想與時代易學論文集》</a:t>
            </a:r>
            <a:r>
              <a:rPr lang="zh-TW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，《臺海兩岸焦循文獻考察與學術研究》，，《臺灣師大圖書館鎮館之寶</a:t>
            </a:r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──</a:t>
            </a:r>
            <a:r>
              <a:rPr lang="zh-TW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翁方綱《翁批杜詩》稿本校釋》，《中孚大有集</a:t>
            </a:r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──</a:t>
            </a:r>
            <a:r>
              <a:rPr lang="zh-TW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黃慶萱教授八豑嵩壽論文集》，</a:t>
            </a:r>
            <a:r>
              <a:rPr lang="zh-TW" altLang="zh-TW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《臺灣易學人物志》</a:t>
            </a:r>
            <a:r>
              <a:rPr lang="zh-TW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，</a:t>
            </a:r>
            <a:r>
              <a:rPr lang="zh-TW" altLang="zh-TW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《東西博雅道殊同</a:t>
            </a:r>
            <a:r>
              <a:rPr lang="en-US" altLang="zh-TW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──</a:t>
            </a:r>
            <a:r>
              <a:rPr lang="zh-TW" altLang="zh-TW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國際漢學與易學專題研究》</a:t>
            </a:r>
            <a:r>
              <a:rPr lang="zh-TW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，</a:t>
            </a:r>
            <a:r>
              <a:rPr lang="zh-TW" altLang="zh-TW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《黃敬易經初學義類校釋（附：觀潮齋詩集）》</a:t>
            </a:r>
            <a:r>
              <a:rPr lang="zh-TW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，《肅禮作毓</a:t>
            </a:r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──</a:t>
            </a:r>
            <a:r>
              <a:rPr lang="zh-TW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黃慶萱教授九豑壽</a:t>
            </a:r>
            <a:r>
              <a:rPr lang="zh-TW" altLang="zh-TW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慶論文集》，《神格孚顒——中樞春秋祀典祭祝文編匯注（</a:t>
            </a:r>
            <a:r>
              <a:rPr lang="en-US" altLang="zh-TW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2005-2022</a:t>
            </a:r>
            <a:r>
              <a:rPr lang="zh-TW" altLang="zh-TW" dirty="0"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）</a:t>
            </a:r>
            <a:r>
              <a:rPr lang="zh-TW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》，《李三才《撫淮小草》校注》，《魯汶遊學風雅頌（一）——魯汶四季》，《魯汶遊學風雅頌（二）——歐遊四方》，《魯汶遊學風雅頌（三）——揅學四部》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，</a:t>
            </a:r>
            <a:r>
              <a:rPr lang="en-US" altLang="zh-TW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《</a:t>
            </a:r>
            <a:r>
              <a:rPr lang="zh-TW" altLang="en-US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韓國朝鮮王朝易學研究</a:t>
            </a:r>
            <a:r>
              <a:rPr lang="en-US" altLang="zh-TW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》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zh-TW" altLang="en-US" dirty="0">
              <a:latin typeface="標楷體" panose="03000509000000000000" pitchFamily="65" charset="-12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endParaRPr lang="zh-TW" altLang="en-US" dirty="0"/>
          </a:p>
        </p:txBody>
      </p:sp>
      <p:sp>
        <p:nvSpPr>
          <p:cNvPr id="14340" name="投影片編號版面配置區 3">
            <a:extLst>
              <a:ext uri="{FF2B5EF4-FFF2-40B4-BE49-F238E27FC236}">
                <a16:creationId xmlns:a16="http://schemas.microsoft.com/office/drawing/2014/main" id="{63E385AA-2332-4FE6-B6EC-D17AE10F3B0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fld id="{739EC54C-E851-48E9-81D7-1396AD807FF6}" type="slidenum">
              <a:rPr lang="en-US" altLang="zh-TW" sz="1400">
                <a:solidFill>
                  <a:srgbClr val="000099"/>
                </a:solidFill>
                <a:latin typeface="Times New Roman" panose="02020603050405020304" pitchFamily="18" charset="0"/>
              </a:rPr>
              <a:pPr/>
              <a:t>9</a:t>
            </a:fld>
            <a:endParaRPr lang="en-US" altLang="zh-TW" sz="1400">
              <a:solidFill>
                <a:srgbClr val="000099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94E7765D-5A3A-41C5-8FF2-2225743A9F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南朝梁</a:t>
            </a:r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‧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劉勰</a:t>
            </a:r>
            <a:b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《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文心雕龍</a:t>
            </a:r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‧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神思</a:t>
            </a:r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》</a:t>
            </a:r>
            <a:endParaRPr lang="zh-TW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0B7E2D82-53EE-4003-BB25-634591726E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sz="28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積學以儲寶</a:t>
            </a: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：累積學問，儲存知識寶庫。</a:t>
            </a:r>
            <a:endParaRPr lang="en-US" altLang="zh-TW" sz="28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28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酌理以富才</a:t>
            </a: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：明辨事理，豐富才學器識。</a:t>
            </a:r>
            <a:endParaRPr lang="en-US" altLang="zh-TW" sz="28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28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研閱以窮照</a:t>
            </a: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：體驗生活，增進觀察能力。</a:t>
            </a:r>
            <a:endParaRPr lang="en-US" altLang="zh-TW" sz="28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28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馴致以懌辭</a:t>
            </a: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：順應發展，演繹美妙文辭。</a:t>
            </a:r>
            <a:endParaRPr lang="en-US" altLang="zh-TW" sz="28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2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然後使玄解之宰，尋聲律而定墨；獨照之匠，窺意象而運斤：此蓋</a:t>
            </a:r>
            <a:r>
              <a:rPr lang="zh-TW" altLang="en-US" sz="28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馭文之首術</a:t>
            </a:r>
            <a:r>
              <a:rPr lang="zh-TW" altLang="en-US" sz="2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，</a:t>
            </a:r>
            <a:r>
              <a:rPr lang="zh-TW" altLang="en-US" sz="28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謀篇之大端</a:t>
            </a:r>
            <a:r>
              <a:rPr lang="zh-TW" altLang="en-US" sz="2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en-US" altLang="zh-TW" sz="28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要多讀書，積存閱讀材料，再密切配合思想、情意、文辭，以達到「</a:t>
            </a:r>
            <a:r>
              <a:rPr lang="zh-TW" altLang="en-US" sz="28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讀書破萬卷，下筆如有神</a:t>
            </a: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」的境界。</a:t>
            </a:r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5220207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68000"/>
            <a:lum/>
          </a:blip>
          <a:srcRect/>
          <a:stretch>
            <a:fillRect t="-17000" r="-20000" b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084729" y="1122363"/>
            <a:ext cx="9854024" cy="2387600"/>
          </a:xfrm>
        </p:spPr>
        <p:txBody>
          <a:bodyPr>
            <a:normAutofit/>
          </a:bodyPr>
          <a:lstStyle/>
          <a:p>
            <a:r>
              <a:rPr lang="zh-TW" altLang="zh-TW" sz="4000" dirty="0">
                <a:solidFill>
                  <a:srgbClr val="378161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（一）凡觀卦須知卦德</a:t>
            </a:r>
            <a:br>
              <a:rPr lang="zh-TW" altLang="zh-TW" sz="4000" dirty="0">
                <a:solidFill>
                  <a:srgbClr val="378161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</a:br>
            <a:endParaRPr lang="zh-TW" altLang="en-US" sz="4000" dirty="0">
              <a:solidFill>
                <a:srgbClr val="378161"/>
              </a:solidFill>
              <a:latin typeface="標楷體" panose="03000509000000000000" pitchFamily="65" charset="-12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12916" y="2959331"/>
            <a:ext cx="9155083" cy="3499657"/>
          </a:xfrm>
        </p:spPr>
        <p:txBody>
          <a:bodyPr>
            <a:normAutofit fontScale="70000" lnSpcReduction="20000"/>
          </a:bodyPr>
          <a:lstStyle/>
          <a:p>
            <a:pPr algn="l"/>
            <a:r>
              <a:rPr lang="zh-TW" altLang="zh-TW" sz="3300" dirty="0">
                <a:latin typeface="標楷體" panose="03000509000000000000" pitchFamily="65" charset="-120"/>
                <a:ea typeface="標楷體" panose="03000509000000000000" pitchFamily="65" charset="-120"/>
              </a:rPr>
              <a:t>如陽剛德，陰柔德。乾有健之德，坤有順之德。</a:t>
            </a:r>
            <a:endParaRPr lang="en-US" altLang="zh-TW" sz="33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l"/>
            <a:r>
              <a:rPr lang="zh-TW" altLang="zh-TW" sz="3300" dirty="0">
                <a:latin typeface="標楷體" panose="03000509000000000000" pitchFamily="65" charset="-120"/>
                <a:ea typeface="標楷體" panose="03000509000000000000" pitchFamily="65" charset="-120"/>
              </a:rPr>
              <a:t>震有動之德，巽有入之德。坎有險之德，離有明之德。</a:t>
            </a:r>
            <a:endParaRPr lang="en-US" altLang="zh-TW" sz="33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l"/>
            <a:r>
              <a:rPr lang="zh-TW" altLang="zh-TW" sz="3300" dirty="0">
                <a:latin typeface="標楷體" panose="03000509000000000000" pitchFamily="65" charset="-120"/>
                <a:ea typeface="標楷體" panose="03000509000000000000" pitchFamily="65" charset="-120"/>
              </a:rPr>
              <a:t>艮有止之德，兌有說之德是也。（如蒙卦，坎下艮上；</a:t>
            </a:r>
            <a:endParaRPr lang="en-US" altLang="zh-TW" sz="33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l"/>
            <a:r>
              <a:rPr lang="zh-TW" altLang="zh-TW" sz="3300" dirty="0">
                <a:latin typeface="標楷體" panose="03000509000000000000" pitchFamily="65" charset="-120"/>
                <a:ea typeface="標楷體" panose="03000509000000000000" pitchFamily="65" charset="-120"/>
              </a:rPr>
              <a:t>坎德險，艮德止。故〈彖傳〉曰：「險而止。」此是取乎卦德也。</a:t>
            </a:r>
            <a:endParaRPr lang="en-US" altLang="zh-TW" sz="33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l"/>
            <a:r>
              <a:rPr lang="zh-TW" altLang="zh-TW" sz="3300" dirty="0">
                <a:latin typeface="標楷體" panose="03000509000000000000" pitchFamily="65" charset="-120"/>
                <a:ea typeface="標楷體" panose="03000509000000000000" pitchFamily="65" charset="-120"/>
              </a:rPr>
              <a:t>餘卦可類推。） </a:t>
            </a:r>
            <a:endParaRPr lang="en-US" altLang="zh-TW" sz="33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l"/>
            <a:endParaRPr lang="en-US" altLang="zh-TW" sz="33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l"/>
            <a:r>
              <a:rPr lang="zh-TW" altLang="en-US" sz="3300" dirty="0">
                <a:latin typeface="標楷體" panose="03000509000000000000" pitchFamily="65" charset="-120"/>
                <a:ea typeface="標楷體" panose="03000509000000000000" pitchFamily="65" charset="-120"/>
              </a:rPr>
              <a:t>三</a:t>
            </a:r>
            <a:r>
              <a:rPr lang="zh-TW" altLang="zh-TW" sz="3300" dirty="0">
                <a:latin typeface="標楷體" panose="03000509000000000000" pitchFamily="65" charset="-120"/>
                <a:ea typeface="標楷體" panose="03000509000000000000" pitchFamily="65" charset="-120"/>
              </a:rPr>
              <a:t>案：「說」，古「悅」字。《論語‧學而第一》開宗明義即曰：</a:t>
            </a:r>
            <a:endParaRPr lang="en-US" altLang="zh-TW" sz="33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l"/>
            <a:r>
              <a:rPr lang="zh-TW" altLang="zh-TW" sz="3300" dirty="0">
                <a:latin typeface="標楷體" panose="03000509000000000000" pitchFamily="65" charset="-120"/>
                <a:ea typeface="標楷體" panose="03000509000000000000" pitchFamily="65" charset="-120"/>
              </a:rPr>
              <a:t>「學而時習之，不亦說乎！」此「說」亦同「悅」，喜悅也。</a:t>
            </a:r>
          </a:p>
          <a:p>
            <a:pPr algn="l"/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401868495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68000"/>
            <a:lum/>
          </a:blip>
          <a:srcRect/>
          <a:stretch>
            <a:fillRect t="-17000" r="-20000" b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084729" y="1122363"/>
            <a:ext cx="9854024" cy="2387600"/>
          </a:xfrm>
        </p:spPr>
        <p:txBody>
          <a:bodyPr>
            <a:normAutofit/>
          </a:bodyPr>
          <a:lstStyle/>
          <a:p>
            <a:r>
              <a:rPr lang="zh-TW" altLang="zh-TW" sz="4000" dirty="0">
                <a:solidFill>
                  <a:srgbClr val="37816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（二）凡觀卦須知卦體</a:t>
            </a:r>
            <a:br>
              <a:rPr lang="zh-TW" altLang="zh-TW" sz="4000" dirty="0">
                <a:solidFill>
                  <a:srgbClr val="37816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endParaRPr lang="zh-TW" altLang="en-US" sz="4000" dirty="0">
              <a:solidFill>
                <a:srgbClr val="37816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092336"/>
            <a:ext cx="9144000" cy="3333402"/>
          </a:xfrm>
        </p:spPr>
        <p:txBody>
          <a:bodyPr>
            <a:normAutofit fontScale="40000" lnSpcReduction="20000"/>
          </a:bodyPr>
          <a:lstStyle/>
          <a:p>
            <a:endParaRPr lang="en-US" altLang="zh-TW" dirty="0"/>
          </a:p>
          <a:p>
            <a:pPr algn="l"/>
            <a:r>
              <a:rPr lang="zh-TW" altLang="en-US" sz="7000" dirty="0">
                <a:latin typeface="標楷體" panose="03000509000000000000" pitchFamily="65" charset="-120"/>
                <a:ea typeface="標楷體" panose="03000509000000000000" pitchFamily="65" charset="-120"/>
              </a:rPr>
              <a:t>卦體者，以卦之體勢論也。</a:t>
            </a:r>
            <a:endParaRPr lang="en-US" altLang="zh-TW" sz="70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l"/>
            <a:r>
              <a:rPr lang="zh-TW" altLang="en-US" sz="7000" dirty="0">
                <a:latin typeface="標楷體" panose="03000509000000000000" pitchFamily="65" charset="-120"/>
                <a:ea typeface="標楷體" panose="03000509000000000000" pitchFamily="65" charset="-120"/>
              </a:rPr>
              <a:t>內卦為下卦，外卦為上卦。</a:t>
            </a:r>
            <a:endParaRPr lang="en-US" altLang="zh-TW" sz="70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l"/>
            <a:r>
              <a:rPr lang="zh-TW" altLang="en-US" sz="7000" dirty="0">
                <a:latin typeface="標楷體" panose="03000509000000000000" pitchFamily="65" charset="-120"/>
                <a:ea typeface="標楷體" panose="03000509000000000000" pitchFamily="65" charset="-120"/>
              </a:rPr>
              <a:t>如屯卦（震下坎上），下體震，陽初動於陰下。</a:t>
            </a:r>
            <a:endParaRPr lang="en-US" altLang="zh-TW" sz="70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l"/>
            <a:r>
              <a:rPr lang="zh-TW" altLang="en-US" sz="7000" dirty="0">
                <a:latin typeface="標楷體" panose="03000509000000000000" pitchFamily="65" charset="-120"/>
                <a:ea typeface="標楷體" panose="03000509000000000000" pitchFamily="65" charset="-120"/>
              </a:rPr>
              <a:t>故</a:t>
            </a:r>
            <a:r>
              <a:rPr lang="en-US" altLang="zh-TW" sz="7000" dirty="0">
                <a:latin typeface="標楷體" panose="03000509000000000000" pitchFamily="65" charset="-120"/>
                <a:ea typeface="標楷體" panose="03000509000000000000" pitchFamily="65" charset="-120"/>
              </a:rPr>
              <a:t>〈</a:t>
            </a:r>
            <a:r>
              <a:rPr lang="zh-TW" altLang="en-US" sz="7000" dirty="0">
                <a:latin typeface="標楷體" panose="03000509000000000000" pitchFamily="65" charset="-120"/>
                <a:ea typeface="標楷體" panose="03000509000000000000" pitchFamily="65" charset="-120"/>
              </a:rPr>
              <a:t>彖傳</a:t>
            </a:r>
            <a:r>
              <a:rPr lang="en-US" altLang="zh-TW" sz="7000" dirty="0">
                <a:latin typeface="標楷體" panose="03000509000000000000" pitchFamily="65" charset="-120"/>
                <a:ea typeface="標楷體" panose="03000509000000000000" pitchFamily="65" charset="-120"/>
              </a:rPr>
              <a:t>〉</a:t>
            </a:r>
            <a:r>
              <a:rPr lang="zh-TW" altLang="en-US" sz="7000" dirty="0">
                <a:latin typeface="標楷體" panose="03000509000000000000" pitchFamily="65" charset="-120"/>
                <a:ea typeface="標楷體" panose="03000509000000000000" pitchFamily="65" charset="-120"/>
              </a:rPr>
              <a:t>曰：「剛柔始交。」</a:t>
            </a:r>
            <a:endParaRPr lang="en-US" altLang="zh-TW" sz="70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l"/>
            <a:r>
              <a:rPr lang="zh-TW" altLang="en-US" sz="7000" dirty="0">
                <a:latin typeface="標楷體" panose="03000509000000000000" pitchFamily="65" charset="-120"/>
                <a:ea typeface="標楷體" panose="03000509000000000000" pitchFamily="65" charset="-120"/>
              </a:rPr>
              <a:t>上體坎，陽陷於陰中。</a:t>
            </a:r>
            <a:endParaRPr lang="en-US" altLang="zh-TW" sz="70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l"/>
            <a:r>
              <a:rPr lang="zh-TW" altLang="en-US" sz="7000" dirty="0">
                <a:latin typeface="標楷體" panose="03000509000000000000" pitchFamily="65" charset="-120"/>
                <a:ea typeface="標楷體" panose="03000509000000000000" pitchFamily="65" charset="-120"/>
              </a:rPr>
              <a:t>故</a:t>
            </a:r>
            <a:r>
              <a:rPr lang="en-US" altLang="zh-TW" sz="7000" dirty="0">
                <a:latin typeface="標楷體" panose="03000509000000000000" pitchFamily="65" charset="-120"/>
                <a:ea typeface="標楷體" panose="03000509000000000000" pitchFamily="65" charset="-120"/>
              </a:rPr>
              <a:t>〈</a:t>
            </a:r>
            <a:r>
              <a:rPr lang="zh-TW" altLang="en-US" sz="7000" dirty="0">
                <a:latin typeface="標楷體" panose="03000509000000000000" pitchFamily="65" charset="-120"/>
                <a:ea typeface="標楷體" panose="03000509000000000000" pitchFamily="65" charset="-120"/>
              </a:rPr>
              <a:t>彖傳</a:t>
            </a:r>
            <a:r>
              <a:rPr lang="en-US" altLang="zh-TW" sz="7000" dirty="0">
                <a:latin typeface="標楷體" panose="03000509000000000000" pitchFamily="65" charset="-120"/>
                <a:ea typeface="標楷體" panose="03000509000000000000" pitchFamily="65" charset="-120"/>
              </a:rPr>
              <a:t>〉</a:t>
            </a:r>
            <a:r>
              <a:rPr lang="zh-TW" altLang="en-US" sz="7000" dirty="0">
                <a:latin typeface="標楷體" panose="03000509000000000000" pitchFamily="65" charset="-120"/>
                <a:ea typeface="標楷體" panose="03000509000000000000" pitchFamily="65" charset="-120"/>
              </a:rPr>
              <a:t>曰：「而難生也。」</a:t>
            </a:r>
            <a:endParaRPr lang="en-US" altLang="zh-TW" sz="70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l"/>
            <a:r>
              <a:rPr lang="zh-TW" altLang="en-US" sz="7000" dirty="0">
                <a:latin typeface="標楷體" panose="03000509000000000000" pitchFamily="65" charset="-120"/>
                <a:ea typeface="標楷體" panose="03000509000000000000" pitchFamily="65" charset="-120"/>
              </a:rPr>
              <a:t>此取乎卦體也。餘卦可類推。</a:t>
            </a:r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56917291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68000"/>
            <a:lum/>
          </a:blip>
          <a:srcRect/>
          <a:stretch>
            <a:fillRect t="-17000" r="-20000" b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084729" y="1014153"/>
            <a:ext cx="9854024" cy="1812174"/>
          </a:xfrm>
        </p:spPr>
        <p:txBody>
          <a:bodyPr>
            <a:normAutofit/>
          </a:bodyPr>
          <a:lstStyle/>
          <a:p>
            <a:r>
              <a:rPr lang="zh-TW" altLang="zh-TW" sz="4400" dirty="0">
                <a:solidFill>
                  <a:srgbClr val="37816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（三）凡觀卦須知卦位</a:t>
            </a:r>
            <a:br>
              <a:rPr lang="zh-TW" altLang="zh-TW" dirty="0"/>
            </a:br>
            <a:endParaRPr lang="zh-TW" altLang="en-US" sz="4000" dirty="0">
              <a:solidFill>
                <a:srgbClr val="37816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2693324"/>
            <a:ext cx="9144000" cy="3832167"/>
          </a:xfrm>
        </p:spPr>
        <p:txBody>
          <a:bodyPr>
            <a:normAutofit fontScale="25000" lnSpcReduction="20000"/>
          </a:bodyPr>
          <a:lstStyle/>
          <a:p>
            <a:pPr algn="l"/>
            <a:r>
              <a:rPr lang="zh-TW" altLang="zh-TW" sz="9600" dirty="0">
                <a:latin typeface="標楷體" panose="03000509000000000000" pitchFamily="65" charset="-120"/>
                <a:ea typeface="標楷體" panose="03000509000000000000" pitchFamily="65" charset="-120"/>
              </a:rPr>
              <a:t>如四，為臣位；五，為君位。又初，為下卦之下位；</a:t>
            </a:r>
            <a:endParaRPr lang="en-US" altLang="zh-TW" sz="96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l"/>
            <a:r>
              <a:rPr lang="zh-TW" altLang="zh-TW" sz="9600" dirty="0">
                <a:latin typeface="標楷體" panose="03000509000000000000" pitchFamily="65" charset="-120"/>
                <a:ea typeface="標楷體" panose="03000509000000000000" pitchFamily="65" charset="-120"/>
              </a:rPr>
              <a:t>二，為下卦之中位；三，為下卦之上位。四，為上卦之下位；</a:t>
            </a:r>
            <a:endParaRPr lang="en-US" altLang="zh-TW" sz="96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l"/>
            <a:r>
              <a:rPr lang="zh-TW" altLang="zh-TW" sz="9600" dirty="0">
                <a:latin typeface="標楷體" panose="03000509000000000000" pitchFamily="65" charset="-120"/>
                <a:ea typeface="標楷體" panose="03000509000000000000" pitchFamily="65" charset="-120"/>
              </a:rPr>
              <a:t>五，為上卦之中位；上，為上卦之上位。</a:t>
            </a:r>
            <a:endParaRPr lang="en-US" altLang="zh-TW" sz="96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l"/>
            <a:r>
              <a:rPr lang="zh-TW" altLang="zh-TW" sz="9600" dirty="0">
                <a:latin typeface="標楷體" panose="03000509000000000000" pitchFamily="65" charset="-120"/>
                <a:ea typeface="標楷體" panose="03000509000000000000" pitchFamily="65" charset="-120"/>
              </a:rPr>
              <a:t>六爻惟二與五得中位，故二、五為中，餘皆不中。</a:t>
            </a:r>
            <a:endParaRPr lang="en-US" altLang="zh-TW" sz="96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l"/>
            <a:r>
              <a:rPr lang="zh-TW" altLang="zh-TW" sz="9600" dirty="0">
                <a:latin typeface="標楷體" panose="03000509000000000000" pitchFamily="65" charset="-120"/>
                <a:ea typeface="標楷體" panose="03000509000000000000" pitchFamily="65" charset="-120"/>
              </a:rPr>
              <a:t>又初、與三、與五，為陽位；二、與四、與上，為陰位。</a:t>
            </a:r>
            <a:endParaRPr lang="en-US" altLang="zh-TW" sz="96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l"/>
            <a:r>
              <a:rPr lang="zh-TW" altLang="zh-TW" sz="9600" dirty="0">
                <a:latin typeface="標楷體" panose="03000509000000000000" pitchFamily="65" charset="-120"/>
                <a:ea typeface="標楷體" panose="03000509000000000000" pitchFamily="65" charset="-120"/>
              </a:rPr>
              <a:t>若以九居初，是以陽居陽便是正；以九居二，是以陽居陰便是不正。</a:t>
            </a:r>
            <a:endParaRPr lang="en-US" altLang="zh-TW" sz="96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l"/>
            <a:r>
              <a:rPr lang="zh-TW" altLang="zh-TW" sz="9600" dirty="0">
                <a:latin typeface="標楷體" panose="03000509000000000000" pitchFamily="65" charset="-120"/>
                <a:ea typeface="標楷體" panose="03000509000000000000" pitchFamily="65" charset="-120"/>
              </a:rPr>
              <a:t>若以六居初，是以陰居陽便是不正；以六居二，是以陰居陰便是正。</a:t>
            </a:r>
            <a:endParaRPr lang="en-US" altLang="zh-TW" sz="96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l"/>
            <a:r>
              <a:rPr lang="zh-TW" altLang="zh-TW" sz="9600" dirty="0">
                <a:latin typeface="標楷體" panose="03000509000000000000" pitchFamily="65" charset="-120"/>
                <a:ea typeface="標楷體" panose="03000509000000000000" pitchFamily="65" charset="-120"/>
              </a:rPr>
              <a:t>餘爻可類推。（如乾卦，以九居初，是陽在下。以九居二，是剛健且中。以九居三，是九陽，三亦陽；陽有剛德，故為重剛。</a:t>
            </a:r>
            <a:r>
              <a:rPr lang="zh-CN" altLang="zh-TW" sz="9600" dirty="0">
                <a:latin typeface="標楷體" panose="03000509000000000000" pitchFamily="65" charset="-120"/>
                <a:ea typeface="標楷體" panose="03000509000000000000" pitchFamily="65" charset="-120"/>
              </a:rPr>
              <a:t>三非中位，故為不中也。）</a:t>
            </a:r>
            <a:endParaRPr lang="zh-TW" altLang="zh-TW" sz="96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l"/>
            <a:r>
              <a:rPr lang="en-US" altLang="zh-TW" sz="7000" dirty="0">
                <a:latin typeface="標楷體" panose="03000509000000000000" pitchFamily="65" charset="-120"/>
                <a:ea typeface="標楷體" panose="03000509000000000000" pitchFamily="65" charset="-120"/>
              </a:rPr>
              <a:t> </a:t>
            </a:r>
            <a:endParaRPr lang="zh-TW" altLang="zh-TW" sz="70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l"/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29934039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68000"/>
            <a:lum/>
          </a:blip>
          <a:srcRect/>
          <a:stretch>
            <a:fillRect t="-17000" r="-20000" b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084729" y="1122363"/>
            <a:ext cx="9854024" cy="1803717"/>
          </a:xfrm>
        </p:spPr>
        <p:txBody>
          <a:bodyPr>
            <a:normAutofit/>
          </a:bodyPr>
          <a:lstStyle/>
          <a:p>
            <a:r>
              <a:rPr lang="zh-TW" altLang="zh-TW" sz="4000" dirty="0">
                <a:solidFill>
                  <a:srgbClr val="37816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（四）凡觀卦須知卦象</a:t>
            </a:r>
            <a:endParaRPr lang="zh-TW" altLang="en-US" sz="4000" dirty="0">
              <a:solidFill>
                <a:srgbClr val="37816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794753" y="3291840"/>
            <a:ext cx="9144000" cy="2975956"/>
          </a:xfrm>
        </p:spPr>
        <p:txBody>
          <a:bodyPr>
            <a:normAutofit/>
          </a:bodyPr>
          <a:lstStyle/>
          <a:p>
            <a:pPr algn="l"/>
            <a:r>
              <a:rPr lang="zh-TW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如乾為天，坤為地。震為雷，巽為風、木。</a:t>
            </a:r>
            <a:endParaRPr lang="en-US" altLang="zh-TW" sz="28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l"/>
            <a:r>
              <a:rPr lang="zh-TW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坎為泉、水、雲，離為火。艮為山，兌為澤是也。</a:t>
            </a:r>
            <a:endParaRPr lang="en-US" altLang="zh-TW" sz="28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l"/>
            <a:r>
              <a:rPr lang="zh-TW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（如屯卦，震下坎上，〈象傳〉曰：「雲雷，屯。」</a:t>
            </a:r>
            <a:endParaRPr lang="en-US" altLang="zh-TW" sz="28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l"/>
            <a:r>
              <a:rPr lang="zh-TW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蒙卦，坎下艮上，〈象傳〉曰：「山下出泉。」是也。</a:t>
            </a:r>
            <a:endParaRPr lang="en-US" altLang="zh-TW" sz="28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l"/>
            <a:r>
              <a:rPr lang="zh-TW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餘卦可以類推。）</a:t>
            </a:r>
            <a:endParaRPr lang="zh-TW" altLang="en-US" sz="28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65751061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68000"/>
            <a:lum/>
          </a:blip>
          <a:srcRect/>
          <a:stretch>
            <a:fillRect t="-17000" r="-20000" b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168988" y="615287"/>
            <a:ext cx="9854024" cy="2387600"/>
          </a:xfrm>
        </p:spPr>
        <p:txBody>
          <a:bodyPr>
            <a:normAutofit/>
          </a:bodyPr>
          <a:lstStyle/>
          <a:p>
            <a:r>
              <a:rPr lang="zh-TW" altLang="zh-TW" sz="4000" dirty="0">
                <a:solidFill>
                  <a:srgbClr val="37816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（五）凡觀卦須知卦主</a:t>
            </a:r>
            <a:endParaRPr lang="zh-TW" altLang="en-US" sz="4000" dirty="0">
              <a:solidFill>
                <a:srgbClr val="37816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258589"/>
            <a:ext cx="9144000" cy="3133898"/>
          </a:xfrm>
        </p:spPr>
        <p:txBody>
          <a:bodyPr/>
          <a:lstStyle/>
          <a:p>
            <a:pPr algn="l"/>
            <a:r>
              <a:rPr lang="zh-TW" altLang="zh-TW" sz="2800" dirty="0"/>
              <a:t> </a:t>
            </a:r>
            <a:r>
              <a:rPr lang="zh-TW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若全卦五陰一陽，則以一陽為主，如師卦以九二為主是也。</a:t>
            </a:r>
            <a:endParaRPr lang="en-US" altLang="zh-TW" sz="28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l"/>
            <a:r>
              <a:rPr lang="zh-TW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五陽一陰，則以一陰為主，如小畜以六四為主是也。</a:t>
            </a:r>
            <a:endParaRPr lang="en-US" altLang="zh-TW" sz="28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l"/>
            <a:r>
              <a:rPr lang="zh-TW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若內卦二陰一陽，則以一陽為內外之主，如蒙之九二是也。</a:t>
            </a:r>
            <a:endParaRPr lang="en-US" altLang="zh-TW" sz="28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l"/>
            <a:r>
              <a:rPr lang="zh-TW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（</a:t>
            </a:r>
            <a:r>
              <a:rPr lang="zh-CN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餘卦</a:t>
            </a:r>
            <a:r>
              <a:rPr lang="zh-TW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倣</a:t>
            </a:r>
            <a:r>
              <a:rPr lang="zh-CN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此。）</a:t>
            </a:r>
            <a:endParaRPr lang="zh-TW" altLang="zh-TW" sz="28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l"/>
            <a:endParaRPr lang="zh-TW" altLang="en-US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7902271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68000"/>
            <a:lum/>
          </a:blip>
          <a:srcRect/>
          <a:stretch>
            <a:fillRect t="-17000" r="-20000" b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084729" y="1122364"/>
            <a:ext cx="9854024" cy="1329892"/>
          </a:xfrm>
        </p:spPr>
        <p:txBody>
          <a:bodyPr>
            <a:normAutofit/>
          </a:bodyPr>
          <a:lstStyle/>
          <a:p>
            <a:r>
              <a:rPr lang="zh-TW" altLang="zh-TW" sz="4000" dirty="0">
                <a:solidFill>
                  <a:srgbClr val="37816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（六）凡觀卦須知卦應</a:t>
            </a:r>
            <a:endParaRPr lang="zh-TW" altLang="en-US" sz="4000" dirty="0">
              <a:solidFill>
                <a:srgbClr val="37816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2793077"/>
            <a:ext cx="9144000" cy="3790604"/>
          </a:xfrm>
        </p:spPr>
        <p:txBody>
          <a:bodyPr>
            <a:normAutofit fontScale="55000" lnSpcReduction="20000"/>
          </a:bodyPr>
          <a:lstStyle/>
          <a:p>
            <a:pPr algn="l"/>
            <a:r>
              <a:rPr lang="zh-TW" altLang="zh-TW" sz="4500" dirty="0">
                <a:latin typeface="標楷體" panose="03000509000000000000" pitchFamily="65" charset="-120"/>
                <a:ea typeface="標楷體" panose="03000509000000000000" pitchFamily="65" charset="-120"/>
              </a:rPr>
              <a:t>卦應者，上卦爻位，與下卦爻位相應也。</a:t>
            </a:r>
            <a:endParaRPr lang="en-US" altLang="zh-TW" sz="45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l"/>
            <a:r>
              <a:rPr lang="zh-TW" altLang="zh-TW" sz="4500" dirty="0">
                <a:latin typeface="標楷體" panose="03000509000000000000" pitchFamily="65" charset="-120"/>
                <a:ea typeface="標楷體" panose="03000509000000000000" pitchFamily="65" charset="-120"/>
              </a:rPr>
              <a:t>如初與四相應，二與五相應，三與上相應是也。</a:t>
            </a:r>
            <a:endParaRPr lang="en-US" altLang="zh-TW" sz="45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l"/>
            <a:r>
              <a:rPr lang="zh-TW" altLang="zh-TW" sz="4500" dirty="0">
                <a:latin typeface="標楷體" panose="03000509000000000000" pitchFamily="65" charset="-120"/>
                <a:ea typeface="標楷體" panose="03000509000000000000" pitchFamily="65" charset="-120"/>
              </a:rPr>
              <a:t>若初是九、四是六，則陽與陰應，便是正應；</a:t>
            </a:r>
            <a:endParaRPr lang="en-US" altLang="zh-TW" sz="45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l"/>
            <a:r>
              <a:rPr lang="zh-TW" altLang="zh-TW" sz="4500" dirty="0">
                <a:latin typeface="標楷體" panose="03000509000000000000" pitchFamily="65" charset="-120"/>
                <a:ea typeface="標楷體" panose="03000509000000000000" pitchFamily="65" charset="-120"/>
              </a:rPr>
              <a:t>如屯卦，初九與六四正應是也。（初是六、四是九，亦為正應。）</a:t>
            </a:r>
            <a:endParaRPr lang="en-US" altLang="zh-TW" sz="45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l"/>
            <a:r>
              <a:rPr lang="zh-TW" altLang="zh-TW" sz="4500" dirty="0">
                <a:latin typeface="標楷體" panose="03000509000000000000" pitchFamily="65" charset="-120"/>
                <a:ea typeface="標楷體" panose="03000509000000000000" pitchFamily="65" charset="-120"/>
              </a:rPr>
              <a:t>若初是六、四亦是六，便為无應；</a:t>
            </a:r>
            <a:endParaRPr lang="en-US" altLang="zh-TW" sz="45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l"/>
            <a:r>
              <a:rPr lang="zh-TW" altLang="zh-TW" sz="4500" dirty="0">
                <a:latin typeface="標楷體" panose="03000509000000000000" pitchFamily="65" charset="-120"/>
                <a:ea typeface="標楷體" panose="03000509000000000000" pitchFamily="65" charset="-120"/>
              </a:rPr>
              <a:t>如蒙卦，初六之與六四无應是也。</a:t>
            </a:r>
            <a:endParaRPr lang="en-US" altLang="zh-TW" sz="45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l"/>
            <a:r>
              <a:rPr lang="zh-TW" altLang="zh-TW" sz="4500" dirty="0">
                <a:latin typeface="標楷體" panose="03000509000000000000" pitchFamily="65" charset="-120"/>
                <a:ea typeface="標楷體" panose="03000509000000000000" pitchFamily="65" charset="-120"/>
              </a:rPr>
              <a:t>（初是九、四亦是九，亦為无應。）</a:t>
            </a:r>
            <a:endParaRPr lang="en-US" altLang="zh-TW" sz="45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l"/>
            <a:r>
              <a:rPr lang="zh-TW" altLang="zh-TW" sz="4500" dirty="0">
                <a:latin typeface="標楷體" panose="03000509000000000000" pitchFamily="65" charset="-120"/>
                <a:ea typeface="標楷體" panose="03000509000000000000" pitchFamily="65" charset="-120"/>
              </a:rPr>
              <a:t>餘爻倣此。</a:t>
            </a:r>
          </a:p>
          <a:p>
            <a:pPr algn="l"/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 </a:t>
            </a:r>
            <a:endParaRPr lang="zh-TW" altLang="zh-TW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407908297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68000"/>
            <a:lum/>
          </a:blip>
          <a:srcRect/>
          <a:stretch>
            <a:fillRect t="-17000" r="-20000" b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084729" y="1122363"/>
            <a:ext cx="9854024" cy="1845281"/>
          </a:xfrm>
        </p:spPr>
        <p:txBody>
          <a:bodyPr>
            <a:normAutofit/>
          </a:bodyPr>
          <a:lstStyle/>
          <a:p>
            <a:r>
              <a:rPr lang="zh-TW" altLang="zh-TW" sz="4000" dirty="0">
                <a:solidFill>
                  <a:srgbClr val="37816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（七）凡觀卦須知卦變</a:t>
            </a:r>
            <a:br>
              <a:rPr lang="zh-TW" altLang="zh-TW" dirty="0"/>
            </a:br>
            <a:endParaRPr lang="zh-TW" altLang="en-US" sz="4000" dirty="0">
              <a:solidFill>
                <a:srgbClr val="37816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2859578"/>
            <a:ext cx="9144000" cy="3225075"/>
          </a:xfrm>
        </p:spPr>
        <p:txBody>
          <a:bodyPr>
            <a:normAutofit/>
          </a:bodyPr>
          <a:lstStyle/>
          <a:p>
            <a:endParaRPr lang="en-US" altLang="zh-TW" dirty="0"/>
          </a:p>
          <a:p>
            <a:pPr algn="l"/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卦變者，以此卦變自彼卦來也。如訟卦，變自遯卦而來；</a:t>
            </a:r>
            <a:endParaRPr lang="en-US" altLang="zh-TW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l"/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訟九二，乃自遯九三來居於二耳。泰卦，變自歸妹卦來；</a:t>
            </a:r>
            <a:endParaRPr lang="en-US" altLang="zh-TW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l"/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歸妹六三變為九三，九四變為六四，便成泰卦矣。</a:t>
            </a:r>
            <a:endParaRPr lang="en-US" altLang="zh-TW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l"/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朱子</a:t>
            </a:r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《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本義</a:t>
            </a:r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》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所謂「六往居四，九來居三」者此也。</a:t>
            </a:r>
            <a:endParaRPr lang="en-US" altLang="zh-TW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l"/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後有卦變可以類推。</a:t>
            </a:r>
            <a:endParaRPr lang="en-US" altLang="zh-TW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l"/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（按：</a:t>
            </a:r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《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本義</a:t>
            </a:r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》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多主兩爻交變論，不但以一爻變論也。）</a:t>
            </a:r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47616140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68000"/>
            <a:lum/>
          </a:blip>
          <a:srcRect/>
          <a:stretch>
            <a:fillRect t="-17000" r="-20000" b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084729" y="1122364"/>
            <a:ext cx="9854024" cy="1263390"/>
          </a:xfrm>
        </p:spPr>
        <p:txBody>
          <a:bodyPr>
            <a:normAutofit/>
          </a:bodyPr>
          <a:lstStyle/>
          <a:p>
            <a:r>
              <a:rPr lang="zh-TW" altLang="zh-TW" sz="4000" dirty="0">
                <a:solidFill>
                  <a:srgbClr val="37816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（八）凡觀卦須知卦互</a:t>
            </a:r>
            <a:endParaRPr lang="zh-TW" altLang="en-US" sz="4000" dirty="0">
              <a:solidFill>
                <a:srgbClr val="37816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48938" y="2635135"/>
            <a:ext cx="9144000" cy="3466144"/>
          </a:xfrm>
        </p:spPr>
        <p:txBody>
          <a:bodyPr>
            <a:normAutofit fontScale="85000" lnSpcReduction="20000"/>
          </a:bodyPr>
          <a:lstStyle/>
          <a:p>
            <a:endParaRPr lang="en-US" altLang="zh-TW" dirty="0"/>
          </a:p>
          <a:p>
            <a:pPr algn="l"/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卦互者，以二互至四，而別成一卦；以三互至五，</a:t>
            </a:r>
            <a:endParaRPr lang="en-US" altLang="zh-TW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l"/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而亦別成一卦也。</a:t>
            </a:r>
            <a:endParaRPr lang="en-US" altLang="zh-TW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l"/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如需卦，自九二互至六四為兌，兌為口舌，</a:t>
            </a:r>
            <a:endParaRPr lang="en-US" altLang="zh-TW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l"/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故第二爻取象「小有言」。</a:t>
            </a:r>
            <a:endParaRPr lang="en-US" altLang="zh-TW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l"/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履卦，自九二互至九四為離，離為目，</a:t>
            </a:r>
            <a:endParaRPr lang="en-US" altLang="zh-TW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l"/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故第三爻取象於「眇能視」；自六三互至九五為巽，巽為股，</a:t>
            </a:r>
            <a:endParaRPr lang="en-US" altLang="zh-TW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l"/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故第三爻又取象於「跛能履」。後倣此。</a:t>
            </a:r>
            <a:endParaRPr lang="en-US" altLang="zh-TW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l"/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（按：</a:t>
            </a:r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《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本義</a:t>
            </a:r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》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，未嘗以互卦論。</a:t>
            </a:r>
            <a:endParaRPr lang="en-US" altLang="zh-TW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l"/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敬於上層多所添補，故并附之。）</a:t>
            </a:r>
          </a:p>
          <a:p>
            <a:pPr algn="l"/>
            <a:endParaRPr lang="zh-TW" altLang="en-US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8141619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68000"/>
            <a:lum/>
          </a:blip>
          <a:srcRect/>
          <a:stretch>
            <a:fillRect t="-17000" r="-20000" b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084729" y="1122363"/>
            <a:ext cx="9854024" cy="2387600"/>
          </a:xfrm>
        </p:spPr>
        <p:txBody>
          <a:bodyPr>
            <a:normAutofit/>
          </a:bodyPr>
          <a:lstStyle/>
          <a:p>
            <a:r>
              <a:rPr lang="zh-TW" altLang="zh-TW" sz="4000" dirty="0">
                <a:solidFill>
                  <a:srgbClr val="37816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（九）凡觀卦須知爻乘</a:t>
            </a:r>
            <a:endParaRPr lang="zh-TW" altLang="en-US" sz="4000" dirty="0">
              <a:solidFill>
                <a:srgbClr val="37816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4428891"/>
            <a:ext cx="9144000" cy="1655762"/>
          </a:xfrm>
        </p:spPr>
        <p:txBody>
          <a:bodyPr>
            <a:normAutofit/>
          </a:bodyPr>
          <a:lstStyle/>
          <a:p>
            <a:pPr algn="l"/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爻乘者，二乘初，三乘二，四乘三，五乘四，上乘五是也。</a:t>
            </a:r>
            <a:endParaRPr lang="en-US" altLang="zh-TW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l"/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如屯卦</a:t>
            </a:r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〈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象</a:t>
            </a:r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〉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曰：「六二之難，乘剛也。」蓋二乘初九之剛也。</a:t>
            </a:r>
            <a:endParaRPr lang="en-US" altLang="zh-TW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l"/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後倣此。</a:t>
            </a:r>
          </a:p>
        </p:txBody>
      </p:sp>
    </p:spTree>
    <p:extLst>
      <p:ext uri="{BB962C8B-B14F-4D97-AF65-F5344CB8AC3E}">
        <p14:creationId xmlns:p14="http://schemas.microsoft.com/office/powerpoint/2010/main" val="60069110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68000"/>
            <a:lum/>
          </a:blip>
          <a:srcRect/>
          <a:stretch>
            <a:fillRect t="-17000" r="-20000" b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084729" y="1122363"/>
            <a:ext cx="9854024" cy="2387600"/>
          </a:xfrm>
        </p:spPr>
        <p:txBody>
          <a:bodyPr>
            <a:normAutofit/>
          </a:bodyPr>
          <a:lstStyle/>
          <a:p>
            <a:r>
              <a:rPr lang="zh-TW" altLang="zh-TW" sz="4000" dirty="0">
                <a:solidFill>
                  <a:srgbClr val="378161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（十）凡觀卦須知爻承</a:t>
            </a:r>
            <a:endParaRPr lang="zh-TW" altLang="en-US" sz="4000" dirty="0">
              <a:solidFill>
                <a:srgbClr val="378161"/>
              </a:solidFill>
              <a:latin typeface="標楷體" panose="03000509000000000000" pitchFamily="65" charset="-12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4428891"/>
            <a:ext cx="9144000" cy="1655762"/>
          </a:xfrm>
        </p:spPr>
        <p:txBody>
          <a:bodyPr>
            <a:normAutofit/>
          </a:bodyPr>
          <a:lstStyle/>
          <a:p>
            <a:pPr algn="l"/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初承二，二承三，三承四，四承五，五承上是也。</a:t>
            </a:r>
            <a:endParaRPr lang="en-US" altLang="zh-TW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l"/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如比卦六三，</a:t>
            </a:r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《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本義</a:t>
            </a:r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》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謂承、乘、應、皆陰，</a:t>
            </a:r>
            <a:endParaRPr lang="en-US" altLang="zh-TW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l"/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蓋三所應六四、六二，亦陰也。後倣此。</a:t>
            </a:r>
            <a:endParaRPr lang="zh-TW" altLang="zh-TW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66673911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9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0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3740</TotalTime>
  <Words>2188</Words>
  <Application>Microsoft Office PowerPoint</Application>
  <PresentationFormat>寬螢幕</PresentationFormat>
  <Paragraphs>118</Paragraphs>
  <Slides>20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6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20</vt:i4>
      </vt:variant>
    </vt:vector>
  </HeadingPairs>
  <TitlesOfParts>
    <vt:vector size="27" baseType="lpstr">
      <vt:lpstr>標楷體</vt:lpstr>
      <vt:lpstr>Arial</vt:lpstr>
      <vt:lpstr>Calibri</vt:lpstr>
      <vt:lpstr>Calibri Light</vt:lpstr>
      <vt:lpstr>Times New Roman</vt:lpstr>
      <vt:lpstr>Wingdings</vt:lpstr>
      <vt:lpstr>Office 佈景主題</vt:lpstr>
      <vt:lpstr>臺灣先賢關渡先生黃敬 （字景寅，號必先，1806-1888） 《易經初學義類·觀易十例》</vt:lpstr>
      <vt:lpstr>〔清〕黃易秋盦隸書聯（臺北故宮博物院典藏）</vt:lpstr>
      <vt:lpstr>北京清華大學圖圖書館前大草坪日晷留影</vt:lpstr>
      <vt:lpstr>韓國慶尚北道安東退溪李滉先生陶山書院</vt:lpstr>
      <vt:lpstr>比利時魯汶大學國際學舍（大貝居安會院）</vt:lpstr>
      <vt:lpstr>韓國全羅北道高敞郡千年古寺「禪雲寺」茶堂</vt:lpstr>
      <vt:lpstr>笑問「客」從何處來</vt:lpstr>
      <vt:lpstr>屯邅時賁仁龢貴 如意發蒙道生三</vt:lpstr>
      <vt:lpstr>出版著作</vt:lpstr>
      <vt:lpstr>南朝梁‧劉勰 《文心雕龍‧神思》</vt:lpstr>
      <vt:lpstr>（一）凡觀卦須知卦德 </vt:lpstr>
      <vt:lpstr>（二）凡觀卦須知卦體 </vt:lpstr>
      <vt:lpstr>（三）凡觀卦須知卦位 </vt:lpstr>
      <vt:lpstr>（四）凡觀卦須知卦象</vt:lpstr>
      <vt:lpstr>（五）凡觀卦須知卦主</vt:lpstr>
      <vt:lpstr>（六）凡觀卦須知卦應</vt:lpstr>
      <vt:lpstr>（七）凡觀卦須知卦變 </vt:lpstr>
      <vt:lpstr>（八）凡觀卦須知卦互</vt:lpstr>
      <vt:lpstr>（九）凡觀卦須知爻乘</vt:lpstr>
      <vt:lpstr>（十）凡觀卦須知爻承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戰後臺灣高等院校《易》學課程 與教育的回顧與展望</dc:title>
  <dc:creator>pcuser</dc:creator>
  <cp:lastModifiedBy>貴三 賴</cp:lastModifiedBy>
  <cp:revision>201</cp:revision>
  <dcterms:created xsi:type="dcterms:W3CDTF">2018-05-30T06:15:53Z</dcterms:created>
  <dcterms:modified xsi:type="dcterms:W3CDTF">2026-09-07T22:12:08Z</dcterms:modified>
</cp:coreProperties>
</file>