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64" r:id="rId3"/>
    <p:sldId id="357" r:id="rId4"/>
    <p:sldId id="371" r:id="rId5"/>
    <p:sldId id="365" r:id="rId6"/>
    <p:sldId id="370" r:id="rId7"/>
    <p:sldId id="331" r:id="rId8"/>
    <p:sldId id="359" r:id="rId9"/>
    <p:sldId id="346" r:id="rId10"/>
    <p:sldId id="344" r:id="rId11"/>
    <p:sldId id="369" r:id="rId12"/>
    <p:sldId id="358" r:id="rId13"/>
    <p:sldId id="343" r:id="rId14"/>
    <p:sldId id="352" r:id="rId15"/>
    <p:sldId id="360" r:id="rId16"/>
    <p:sldId id="361" r:id="rId17"/>
    <p:sldId id="348" r:id="rId18"/>
    <p:sldId id="350" r:id="rId19"/>
    <p:sldId id="351" r:id="rId20"/>
    <p:sldId id="354" r:id="rId21"/>
    <p:sldId id="368" r:id="rId22"/>
    <p:sldId id="367" r:id="rId23"/>
    <p:sldId id="366" r:id="rId24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A9D18E"/>
    <a:srgbClr val="378161"/>
    <a:srgbClr val="8FAADC"/>
    <a:srgbClr val="2E75B6"/>
    <a:srgbClr val="9DC3E6"/>
    <a:srgbClr val="2F5597"/>
    <a:srgbClr val="663300"/>
    <a:srgbClr val="BF9000"/>
    <a:srgbClr val="A254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淺色樣式 3 - 輔色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淺色樣式 3 - 輔色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6D9F66E-5EB9-4882-86FB-DCBF35E3C3E4}" styleName="中等深淺樣式 4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10A1B5D5-9B99-4C35-A422-299274C87663}" styleName="中等深淺樣式 1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2838BEF-8BB2-4498-84A7-C5851F593DF1}" styleName="中等深淺樣式 4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中等深淺樣式 4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A111915-BE36-4E01-A7E5-04B1672EAD32}" styleName="淺色樣式 2 - 輔色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中等深淺樣式 1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淺色樣式 3 - 輔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56" autoAdjust="0"/>
    <p:restoredTop sz="94660"/>
  </p:normalViewPr>
  <p:slideViewPr>
    <p:cSldViewPr snapToGrid="0">
      <p:cViewPr varScale="1">
        <p:scale>
          <a:sx n="65" d="100"/>
          <a:sy n="65" d="100"/>
        </p:scale>
        <p:origin x="712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2A34BFD2-998C-4498-A8F6-78A57BB4A2A6}" type="datetimeFigureOut">
              <a:rPr lang="zh-TW" altLang="en-US" smtClean="0"/>
              <a:t>2026/9/8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5188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6636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8274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6875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7546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6798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04861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8998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9935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7452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95786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01663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23827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2977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35341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71482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5588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A34BFD2-998C-4498-A8F6-78A57BB4A2A6}" type="datetimeFigureOut">
              <a:rPr lang="zh-TW" altLang="en-US" smtClean="0"/>
              <a:t>2026/9/8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2974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zh.wikipedia.org/w/index.php?title=%E5%9D%8E&amp;variant=zh-tw" TargetMode="External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hyperlink" Target="http://zh.wikipedia.org/w/index.php?title=%E4%B9%BE&amp;variant=zh-tw" TargetMode="External"/><Relationship Id="rId21" Type="http://schemas.openxmlformats.org/officeDocument/2006/relationships/image" Target="../media/image22.png"/><Relationship Id="rId7" Type="http://schemas.openxmlformats.org/officeDocument/2006/relationships/hyperlink" Target="http://zh.wikipedia.org/w/index.php?title=%E5%B7%BD&amp;variant=zh-tw" TargetMode="External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9.jp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zh.wikipedia.org/w/index.php?title=%E9%9C%87&amp;variant=zh-tw" TargetMode="External"/><Relationship Id="rId11" Type="http://schemas.openxmlformats.org/officeDocument/2006/relationships/image" Target="../media/image12.png"/><Relationship Id="rId24" Type="http://schemas.openxmlformats.org/officeDocument/2006/relationships/image" Target="../media/image25.png"/><Relationship Id="rId5" Type="http://schemas.openxmlformats.org/officeDocument/2006/relationships/hyperlink" Target="http://zh.wikipedia.org/w/index.php?title=%E9%9B%A2&amp;variant=zh-tw" TargetMode="External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10" Type="http://schemas.openxmlformats.org/officeDocument/2006/relationships/hyperlink" Target="http://zh.wikipedia.org/w/index.php?title=%E5%9D%A4&amp;variant=zh-tw" TargetMode="External"/><Relationship Id="rId19" Type="http://schemas.openxmlformats.org/officeDocument/2006/relationships/image" Target="../media/image20.png"/><Relationship Id="rId4" Type="http://schemas.openxmlformats.org/officeDocument/2006/relationships/hyperlink" Target="http://zh.wikipedia.org/w/index.php?title=%E5%85%8C&amp;variant=zh-tw" TargetMode="External"/><Relationship Id="rId9" Type="http://schemas.openxmlformats.org/officeDocument/2006/relationships/hyperlink" Target="http://zh.wikipedia.org/w/index.php?title=%E8%89%AE&amp;variant=zh-tw" TargetMode="External"/><Relationship Id="rId14" Type="http://schemas.openxmlformats.org/officeDocument/2006/relationships/image" Target="../media/image15.png"/><Relationship Id="rId22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17000" r="-20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084729" y="1122363"/>
            <a:ext cx="9854024" cy="2387600"/>
          </a:xfrm>
        </p:spPr>
        <p:txBody>
          <a:bodyPr>
            <a:normAutofit/>
          </a:bodyPr>
          <a:lstStyle/>
          <a:p>
            <a:r>
              <a:rPr lang="zh-TW" altLang="en-US" sz="4000" b="1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生生之謂易，知幾其神乎！</a:t>
            </a:r>
            <a:br>
              <a:rPr lang="en-US" altLang="zh-TW" sz="4000" b="1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3200" b="1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——</a:t>
            </a:r>
            <a:r>
              <a:rPr lang="zh-TW" altLang="en-US" sz="3200" b="1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漫談</a:t>
            </a:r>
            <a:r>
              <a:rPr lang="en-US" altLang="zh-TW" sz="3200" b="1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3200" b="1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易</a:t>
            </a:r>
            <a:r>
              <a:rPr lang="en-US" altLang="zh-TW" sz="3200" b="1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3200" b="1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學「天人合一」的</a:t>
            </a:r>
            <a:br>
              <a:rPr lang="en-US" altLang="zh-TW" sz="3200" b="1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3200" b="1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「二元對貞」性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87611" y="3705322"/>
            <a:ext cx="9144000" cy="1655762"/>
          </a:xfrm>
        </p:spPr>
        <p:txBody>
          <a:bodyPr>
            <a:normAutofit/>
          </a:bodyPr>
          <a:lstStyle/>
          <a:p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賴貴三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（屯如，仁叔）</a:t>
            </a:r>
            <a:endParaRPr lang="zh-TW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國立臺灣師範大學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國文學系 教授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3358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北京清華大學圖書館前留影</a:t>
            </a:r>
          </a:p>
        </p:txBody>
      </p:sp>
      <p:pic>
        <p:nvPicPr>
          <p:cNvPr id="4" name="內容版面配置區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84083" y="2557463"/>
            <a:ext cx="4423833" cy="3317875"/>
          </a:xfrm>
        </p:spPr>
      </p:pic>
    </p:spTree>
    <p:extLst>
      <p:ext uri="{BB962C8B-B14F-4D97-AF65-F5344CB8AC3E}">
        <p14:creationId xmlns:p14="http://schemas.microsoft.com/office/powerpoint/2010/main" val="139979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ea typeface="標楷體" panose="03000509000000000000" pitchFamily="65" charset="-120"/>
              </a:rPr>
              <a:t>笑問「</a:t>
            </a:r>
            <a:r>
              <a:rPr lang="zh-TW" altLang="en-US" dirty="0">
                <a:solidFill>
                  <a:srgbClr val="FF0000"/>
                </a:solidFill>
                <a:ea typeface="標楷體" panose="03000509000000000000" pitchFamily="65" charset="-120"/>
              </a:rPr>
              <a:t>客</a:t>
            </a:r>
            <a:r>
              <a:rPr lang="zh-TW" altLang="en-US" dirty="0">
                <a:ea typeface="標楷體" panose="03000509000000000000" pitchFamily="65" charset="-120"/>
              </a:rPr>
              <a:t>」從何處來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algn="ctr">
              <a:lnSpc>
                <a:spcPct val="90000"/>
              </a:lnSpc>
            </a:pPr>
            <a:r>
              <a:rPr lang="zh-TW" altLang="en-US" sz="4500" dirty="0">
                <a:ea typeface="標楷體" panose="03000509000000000000" pitchFamily="65" charset="-120"/>
              </a:rPr>
              <a:t>原本姬周裔，開祖季歷孫；封國賴為氏，千年奠始根。</a:t>
            </a:r>
            <a:endParaRPr lang="en-US" altLang="zh-TW" sz="4500" dirty="0">
              <a:ea typeface="標楷體" panose="03000509000000000000" pitchFamily="65" charset="-12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dirty="0">
                <a:ea typeface="標楷體" panose="03000509000000000000" pitchFamily="65" charset="-120"/>
              </a:rPr>
              <a:t>五胡亂華夏，徙族保右衽；流離江南北，古風依舊存。</a:t>
            </a:r>
            <a:endParaRPr lang="en-US" altLang="zh-TW" sz="4500" dirty="0">
              <a:ea typeface="標楷體" panose="03000509000000000000" pitchFamily="65" charset="-12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dirty="0">
                <a:ea typeface="標楷體" panose="03000509000000000000" pitchFamily="65" charset="-120"/>
              </a:rPr>
              <a:t>黃巢兵燹肇，抗賊誓弗臣；移墾粵東野，客家名遐聞。</a:t>
            </a:r>
            <a:endParaRPr lang="en-US" altLang="zh-TW" sz="4500" dirty="0">
              <a:ea typeface="標楷體" panose="03000509000000000000" pitchFamily="65" charset="-12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dirty="0">
                <a:ea typeface="標楷體" panose="03000509000000000000" pitchFamily="65" charset="-120"/>
              </a:rPr>
              <a:t>瓜瓞綿綿盛，無忝大漢魂；滿清易明祚，乘桴效鵬鯤。</a:t>
            </a:r>
            <a:endParaRPr lang="en-US" altLang="zh-TW" sz="4500" dirty="0">
              <a:ea typeface="標楷體" panose="03000509000000000000" pitchFamily="65" charset="-12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dirty="0">
                <a:ea typeface="標楷體" panose="03000509000000000000" pitchFamily="65" charset="-120"/>
              </a:rPr>
              <a:t>屯田南瀛際，殖荒下屏東；薪傳逾十代，追遠思慎終。</a:t>
            </a:r>
            <a:endParaRPr lang="en-US" altLang="zh-TW" sz="4500" dirty="0">
              <a:ea typeface="標楷體" panose="03000509000000000000" pitchFamily="65" charset="-12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dirty="0">
                <a:ea typeface="標楷體" panose="03000509000000000000" pitchFamily="65" charset="-120"/>
              </a:rPr>
              <a:t>難辰保生庇，母子因緣逢；啟蒙承庭訓，戮力在爾躬。</a:t>
            </a:r>
            <a:endParaRPr lang="en-US" altLang="zh-TW" sz="4500" dirty="0">
              <a:ea typeface="標楷體" panose="03000509000000000000" pitchFamily="65" charset="-12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dirty="0">
                <a:ea typeface="標楷體" panose="03000509000000000000" pitchFamily="65" charset="-120"/>
              </a:rPr>
              <a:t>秘書長世澤，積善遠家聲；孜矻勤習業，師友期大成。</a:t>
            </a:r>
            <a:endParaRPr lang="en-US" altLang="zh-TW" sz="4500" dirty="0">
              <a:ea typeface="標楷體" panose="03000509000000000000" pitchFamily="65" charset="-12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dirty="0">
                <a:ea typeface="標楷體" panose="03000509000000000000" pitchFamily="65" charset="-120"/>
              </a:rPr>
              <a:t>歐美淺嘗止，國學親炙明；作育鍾教化，靡遺赤子忱。</a:t>
            </a:r>
            <a:endParaRPr lang="en-US" altLang="zh-TW" sz="4500" dirty="0">
              <a:ea typeface="標楷體" panose="03000509000000000000" pitchFamily="65" charset="-12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dirty="0">
                <a:ea typeface="標楷體" panose="03000509000000000000" pitchFamily="65" charset="-120"/>
              </a:rPr>
              <a:t>不倦亦不厭，杏壇喜知音；尋趣味無味，材不材安身。</a:t>
            </a:r>
            <a:endParaRPr lang="en-US" altLang="zh-TW" sz="4500" dirty="0">
              <a:ea typeface="標楷體" panose="03000509000000000000" pitchFamily="65" charset="-120"/>
            </a:endParaRPr>
          </a:p>
          <a:p>
            <a:pPr algn="ctr">
              <a:lnSpc>
                <a:spcPct val="90000"/>
              </a:lnSpc>
            </a:pPr>
            <a:r>
              <a:rPr lang="zh-TW" altLang="en-US" sz="4500" dirty="0">
                <a:ea typeface="標楷體" panose="03000509000000000000" pitchFamily="65" charset="-120"/>
              </a:rPr>
              <a:t>深造樂富美，管窺豈足誇？</a:t>
            </a:r>
            <a:r>
              <a:rPr lang="zh-TW" altLang="en-US" sz="4500" b="1" dirty="0">
                <a:solidFill>
                  <a:srgbClr val="FF0000"/>
                </a:solidFill>
                <a:ea typeface="標楷體" panose="03000509000000000000" pitchFamily="65" charset="-120"/>
              </a:rPr>
              <a:t>志貫中西道，心歸孔孟家</a:t>
            </a:r>
            <a:r>
              <a:rPr lang="zh-TW" altLang="en-US" sz="4500" dirty="0">
                <a:ea typeface="標楷體" panose="03000509000000000000" pitchFamily="65" charset="-120"/>
              </a:rPr>
              <a:t>。</a:t>
            </a:r>
            <a:endParaRPr lang="zh-TW" altLang="en-US" sz="4500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61482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ea typeface="標楷體" pitchFamily="65" charset="-120"/>
              </a:rPr>
              <a:t>天地之大德曰</a:t>
            </a:r>
            <a:r>
              <a:rPr lang="zh-TW" altLang="en-US" dirty="0">
                <a:solidFill>
                  <a:srgbClr val="FF0000"/>
                </a:solidFill>
                <a:ea typeface="標楷體" pitchFamily="65" charset="-120"/>
              </a:rPr>
              <a:t>生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周易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‧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繫辭傳上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‧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第五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章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</a:p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「生生之謂易」</a:t>
            </a:r>
            <a:r>
              <a:rPr lang="zh-TW" altLang="en-US" dirty="0">
                <a:latin typeface="新細明體" panose="02020500000000000000" pitchFamily="18" charset="-120"/>
                <a:ea typeface="新細明體" panose="02020500000000000000" pitchFamily="18" charset="-120"/>
                <a:cs typeface="Times New Roman" panose="02020603050405020304" pitchFamily="18" charset="0"/>
              </a:rPr>
              <a:t>，</a:t>
            </a:r>
            <a:r>
              <a:rPr lang="zh-TW" altLang="en-US" dirty="0"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生生：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Creative Creativity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（方東美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生生之德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）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</a:p>
          <a:p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繫辭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傳上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‧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第十二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章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</a:p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是故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易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有</a:t>
            </a:r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太極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，是</a:t>
            </a:r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生兩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儀；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兩儀</a:t>
            </a:r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生四象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，四象</a:t>
            </a:r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生八卦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；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八卦定</a:t>
            </a:r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吉凶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，吉凶</a:t>
            </a:r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生大業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65582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標楷體" pitchFamily="65" charset="-120"/>
              </a:rPr>
              <a:t>《</a:t>
            </a:r>
            <a:r>
              <a:rPr lang="zh-TW" altLang="en-US" dirty="0">
                <a:ea typeface="標楷體" pitchFamily="65" charset="-120"/>
              </a:rPr>
              <a:t>周易</a:t>
            </a:r>
            <a:r>
              <a:rPr lang="en-US" altLang="zh-TW" dirty="0">
                <a:ea typeface="標楷體" pitchFamily="65" charset="-120"/>
              </a:rPr>
              <a:t>‧</a:t>
            </a:r>
            <a:r>
              <a:rPr lang="zh-TW" altLang="en-US" dirty="0">
                <a:ea typeface="標楷體" pitchFamily="65" charset="-120"/>
              </a:rPr>
              <a:t>繫辭下傳</a:t>
            </a:r>
            <a:r>
              <a:rPr lang="en-US" altLang="zh-TW" dirty="0">
                <a:ea typeface="標楷體" pitchFamily="65" charset="-120"/>
              </a:rPr>
              <a:t>‧</a:t>
            </a:r>
            <a:r>
              <a:rPr lang="zh-TW" altLang="en-US" dirty="0">
                <a:ea typeface="標楷體" pitchFamily="65" charset="-120"/>
              </a:rPr>
              <a:t>第五章</a:t>
            </a:r>
            <a:r>
              <a:rPr lang="en-US" altLang="zh-TW" dirty="0">
                <a:ea typeface="標楷體" pitchFamily="65" charset="-120"/>
              </a:rPr>
              <a:t>》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知幾，其神乎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？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君子上交不諂，下交不瀆，其知幾乎？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幾者，動之微，吉之先見者也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君子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見幾而作</a:t>
            </a:r>
            <a:r>
              <a:rPr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，不俟終日。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778476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周易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「二元對貞」的文化詮釋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一陰一陽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之謂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道</a:t>
            </a:r>
            <a:endParaRPr lang="en-US" altLang="zh-TW" dirty="0">
              <a:solidFill>
                <a:srgbClr val="FF0000"/>
              </a:solidFill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陰陽不測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之謂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神</a:t>
            </a:r>
            <a:endParaRPr lang="en-US" altLang="zh-TW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天人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合一，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乾坤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並建；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仁智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雙彰，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性命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對揚；</a:t>
            </a:r>
          </a:p>
          <a:p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體用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一源，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顯微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無間；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象意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相攝，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主客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一致；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古今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相即，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內外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通貫。  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022653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2" name="矩形 1"/>
          <p:cNvSpPr/>
          <p:nvPr/>
        </p:nvSpPr>
        <p:spPr>
          <a:xfrm>
            <a:off x="4764024" y="1161288"/>
            <a:ext cx="266567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sz="4400" b="1" dirty="0">
                <a:ea typeface="標楷體" panose="03000509000000000000" pitchFamily="65" charset="-120"/>
                <a:cs typeface="Times New Roman" panose="02020603050405020304" pitchFamily="18" charset="0"/>
              </a:rPr>
              <a:t>讀</a:t>
            </a:r>
            <a:r>
              <a:rPr lang="en-US" altLang="zh-TW" sz="4400" b="1" dirty="0"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zh-TW" sz="4400" b="1" dirty="0">
                <a:ea typeface="標楷體" panose="03000509000000000000" pitchFamily="65" charset="-120"/>
                <a:cs typeface="Times New Roman" panose="02020603050405020304" pitchFamily="18" charset="0"/>
              </a:rPr>
              <a:t>易</a:t>
            </a:r>
            <a:r>
              <a:rPr lang="en-US" altLang="zh-TW" sz="4400" b="1" dirty="0"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endParaRPr lang="zh-TW" altLang="en-US" sz="4400" dirty="0"/>
          </a:p>
        </p:txBody>
      </p:sp>
      <p:sp>
        <p:nvSpPr>
          <p:cNvPr id="4" name="矩形 3"/>
          <p:cNvSpPr/>
          <p:nvPr/>
        </p:nvSpPr>
        <p:spPr>
          <a:xfrm>
            <a:off x="3048000" y="2828836"/>
            <a:ext cx="6096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zh-TW" sz="28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陰陽</a:t>
            </a:r>
            <a:r>
              <a:rPr lang="zh-TW" altLang="zh-TW" sz="2800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八卦</a:t>
            </a:r>
            <a:r>
              <a:rPr lang="zh-TW" altLang="zh-TW" sz="28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運乾坤，蓍草龜紋卜筮根。</a:t>
            </a:r>
            <a:endParaRPr lang="zh-TW" altLang="zh-TW" sz="2800" kern="1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zh-TW" altLang="zh-TW" sz="28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象數</a:t>
            </a:r>
            <a:r>
              <a:rPr lang="zh-TW" altLang="zh-TW" sz="2800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三才</a:t>
            </a:r>
            <a:r>
              <a:rPr lang="zh-TW" altLang="zh-TW" sz="28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詮</a:t>
            </a:r>
            <a:r>
              <a:rPr lang="zh-TW" altLang="en-US" sz="28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釋</a:t>
            </a:r>
            <a:r>
              <a:rPr lang="zh-TW" altLang="zh-TW" sz="28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巧，儒玄</a:t>
            </a:r>
            <a:r>
              <a:rPr lang="zh-TW" altLang="zh-TW" sz="2800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十翼</a:t>
            </a:r>
            <a:r>
              <a:rPr lang="zh-TW" altLang="zh-TW" sz="28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解思新。</a:t>
            </a:r>
            <a:endParaRPr lang="en-US" altLang="zh-TW" sz="2800" kern="1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鴻經哲理時參悟，聖道純神益會真。</a:t>
            </a:r>
          </a:p>
          <a:p>
            <a:pPr algn="ctr"/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周易精研增德業，中華國粹古今親。</a:t>
            </a:r>
            <a:endParaRPr lang="zh-TW" altLang="zh-TW" sz="2800" kern="1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299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朱熹</a:t>
            </a:r>
            <a:r>
              <a:rPr lang="zh-TW" altLang="en-US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（</a:t>
            </a:r>
            <a:r>
              <a:rPr lang="en-US" altLang="zh-TW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1130-1200</a:t>
            </a:r>
            <a:r>
              <a:rPr lang="zh-TW" altLang="en-US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）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〈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八卦取象歌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〉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乾三連☰ ，坤六斷☷ ；</a:t>
            </a:r>
          </a:p>
          <a:p>
            <a:pPr algn="ctr"/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震仰盂☳ ，艮覆椀☶ 。</a:t>
            </a:r>
          </a:p>
          <a:p>
            <a:pPr algn="ctr"/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坎中滿☵ ，離中虛☲ ；</a:t>
            </a:r>
          </a:p>
          <a:p>
            <a:pPr algn="ctr"/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巽下斷☴ ，兌上缺☱ 。</a:t>
            </a:r>
          </a:p>
          <a:p>
            <a:pPr>
              <a:lnSpc>
                <a:spcPct val="90000"/>
              </a:lnSpc>
            </a:pPr>
            <a:endParaRPr lang="zh-TW" altLang="en-US" dirty="0"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622223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16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690" y="1358153"/>
            <a:ext cx="9835565" cy="4303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4219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16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08"/>
          <a:stretch/>
        </p:blipFill>
        <p:spPr>
          <a:xfrm>
            <a:off x="1904846" y="1625392"/>
            <a:ext cx="8079881" cy="4360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686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6972" y="654269"/>
            <a:ext cx="11395841" cy="960694"/>
          </a:xfrm>
        </p:spPr>
        <p:txBody>
          <a:bodyPr/>
          <a:lstStyle/>
          <a:p>
            <a:r>
              <a:rPr kumimoji="1"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認識</a:t>
            </a:r>
            <a:r>
              <a:rPr kumimoji="1"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kumimoji="1"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周易</a:t>
            </a:r>
            <a:r>
              <a:rPr kumimoji="1"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kumimoji="1"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術語</a:t>
            </a:r>
          </a:p>
        </p:txBody>
      </p:sp>
      <p:sp>
        <p:nvSpPr>
          <p:cNvPr id="10" name="矩形 9"/>
          <p:cNvSpPr/>
          <p:nvPr/>
        </p:nvSpPr>
        <p:spPr>
          <a:xfrm>
            <a:off x="4267360" y="5733208"/>
            <a:ext cx="3864716" cy="73358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初（初九、初六）</a:t>
            </a:r>
          </a:p>
        </p:txBody>
      </p:sp>
      <p:sp>
        <p:nvSpPr>
          <p:cNvPr id="6" name="矩形 5"/>
          <p:cNvSpPr/>
          <p:nvPr/>
        </p:nvSpPr>
        <p:spPr>
          <a:xfrm>
            <a:off x="4267360" y="2464560"/>
            <a:ext cx="3864716" cy="73358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五（九五、六五）</a:t>
            </a:r>
          </a:p>
        </p:txBody>
      </p:sp>
      <p:sp>
        <p:nvSpPr>
          <p:cNvPr id="7" name="矩形 6"/>
          <p:cNvSpPr/>
          <p:nvPr/>
        </p:nvSpPr>
        <p:spPr>
          <a:xfrm>
            <a:off x="4267360" y="3309241"/>
            <a:ext cx="3864716" cy="73358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四（九四、六四）</a:t>
            </a:r>
          </a:p>
        </p:txBody>
      </p:sp>
      <p:sp>
        <p:nvSpPr>
          <p:cNvPr id="11" name="矩形 10"/>
          <p:cNvSpPr/>
          <p:nvPr/>
        </p:nvSpPr>
        <p:spPr>
          <a:xfrm>
            <a:off x="4267360" y="4117230"/>
            <a:ext cx="3864716" cy="73358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三（九三、六三）</a:t>
            </a:r>
          </a:p>
        </p:txBody>
      </p:sp>
      <p:sp>
        <p:nvSpPr>
          <p:cNvPr id="12" name="矩形 11"/>
          <p:cNvSpPr/>
          <p:nvPr/>
        </p:nvSpPr>
        <p:spPr>
          <a:xfrm>
            <a:off x="4267360" y="4925219"/>
            <a:ext cx="3864716" cy="73358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二（九二、六二）</a:t>
            </a:r>
          </a:p>
        </p:txBody>
      </p:sp>
      <p:sp>
        <p:nvSpPr>
          <p:cNvPr id="13" name="矩形 12"/>
          <p:cNvSpPr/>
          <p:nvPr/>
        </p:nvSpPr>
        <p:spPr>
          <a:xfrm>
            <a:off x="4267360" y="1614963"/>
            <a:ext cx="3864716" cy="73358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上（上九、上六）</a:t>
            </a:r>
          </a:p>
        </p:txBody>
      </p:sp>
    </p:spTree>
    <p:extLst>
      <p:ext uri="{BB962C8B-B14F-4D97-AF65-F5344CB8AC3E}">
        <p14:creationId xmlns:p14="http://schemas.microsoft.com/office/powerpoint/2010/main" val="36843560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ea typeface="標楷體" panose="03000509000000000000" pitchFamily="65" charset="-120"/>
              </a:rPr>
              <a:t>三才涵大有，八卦體中孚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dirty="0">
                <a:ea typeface="標楷體" panose="03000509000000000000" pitchFamily="65" charset="-120"/>
              </a:rPr>
              <a:t>《</a:t>
            </a:r>
            <a:r>
              <a:rPr lang="zh-TW" altLang="en-US" dirty="0">
                <a:ea typeface="標楷體" panose="03000509000000000000" pitchFamily="65" charset="-120"/>
              </a:rPr>
              <a:t>說卦傳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‧</a:t>
            </a:r>
            <a:r>
              <a:rPr lang="zh-TW" altLang="en-US" dirty="0">
                <a:ea typeface="標楷體" panose="03000509000000000000" pitchFamily="65" charset="-120"/>
              </a:rPr>
              <a:t>第二章</a:t>
            </a:r>
            <a:r>
              <a:rPr lang="en-US" altLang="zh-TW" dirty="0">
                <a:ea typeface="標楷體" panose="03000509000000000000" pitchFamily="65" charset="-120"/>
              </a:rPr>
              <a:t>》</a:t>
            </a:r>
          </a:p>
          <a:p>
            <a:pPr>
              <a:lnSpc>
                <a:spcPct val="90000"/>
              </a:lnSpc>
            </a:pPr>
            <a:r>
              <a:rPr lang="zh-TW" altLang="en-US" dirty="0">
                <a:ea typeface="標楷體" panose="03000509000000000000" pitchFamily="65" charset="-120"/>
              </a:rPr>
              <a:t>立</a:t>
            </a:r>
            <a:r>
              <a:rPr lang="zh-TW" altLang="en-US" dirty="0">
                <a:solidFill>
                  <a:srgbClr val="FF0000"/>
                </a:solidFill>
                <a:ea typeface="標楷體" panose="03000509000000000000" pitchFamily="65" charset="-120"/>
              </a:rPr>
              <a:t>天</a:t>
            </a:r>
            <a:r>
              <a:rPr lang="zh-TW" altLang="en-US" dirty="0">
                <a:ea typeface="標楷體" panose="03000509000000000000" pitchFamily="65" charset="-120"/>
              </a:rPr>
              <a:t>之道曰</a:t>
            </a:r>
            <a:r>
              <a:rPr lang="zh-TW" altLang="en-US" dirty="0">
                <a:solidFill>
                  <a:srgbClr val="FF0000"/>
                </a:solidFill>
                <a:ea typeface="標楷體" panose="03000509000000000000" pitchFamily="65" charset="-120"/>
              </a:rPr>
              <a:t>陰與陽</a:t>
            </a:r>
            <a:r>
              <a:rPr lang="zh-TW" altLang="en-US" dirty="0">
                <a:ea typeface="標楷體" panose="03000509000000000000" pitchFamily="65" charset="-120"/>
              </a:rPr>
              <a:t>，立</a:t>
            </a:r>
            <a:r>
              <a:rPr lang="zh-TW" altLang="en-US" dirty="0">
                <a:solidFill>
                  <a:srgbClr val="FF0000"/>
                </a:solidFill>
                <a:ea typeface="標楷體" panose="03000509000000000000" pitchFamily="65" charset="-120"/>
              </a:rPr>
              <a:t>地</a:t>
            </a:r>
            <a:r>
              <a:rPr lang="zh-TW" altLang="en-US" dirty="0">
                <a:ea typeface="標楷體" panose="03000509000000000000" pitchFamily="65" charset="-120"/>
              </a:rPr>
              <a:t>之道曰</a:t>
            </a:r>
            <a:r>
              <a:rPr lang="zh-TW" altLang="en-US" dirty="0">
                <a:solidFill>
                  <a:srgbClr val="FF0000"/>
                </a:solidFill>
                <a:ea typeface="標楷體" panose="03000509000000000000" pitchFamily="65" charset="-120"/>
              </a:rPr>
              <a:t>柔與剛</a:t>
            </a:r>
            <a:r>
              <a:rPr lang="zh-TW" altLang="en-US" dirty="0">
                <a:ea typeface="標楷體" panose="03000509000000000000" pitchFamily="65" charset="-120"/>
              </a:rPr>
              <a:t>，立</a:t>
            </a:r>
            <a:r>
              <a:rPr lang="zh-TW" altLang="en-US" dirty="0">
                <a:solidFill>
                  <a:srgbClr val="FF0000"/>
                </a:solidFill>
                <a:ea typeface="標楷體" panose="03000509000000000000" pitchFamily="65" charset="-120"/>
              </a:rPr>
              <a:t>人</a:t>
            </a:r>
            <a:r>
              <a:rPr lang="zh-TW" altLang="en-US" dirty="0">
                <a:ea typeface="標楷體" panose="03000509000000000000" pitchFamily="65" charset="-120"/>
              </a:rPr>
              <a:t>之道曰</a:t>
            </a:r>
            <a:r>
              <a:rPr lang="zh-TW" altLang="en-US" dirty="0">
                <a:solidFill>
                  <a:srgbClr val="FF0000"/>
                </a:solidFill>
                <a:ea typeface="標楷體" panose="03000509000000000000" pitchFamily="65" charset="-120"/>
              </a:rPr>
              <a:t>仁與義</a:t>
            </a:r>
            <a:r>
              <a:rPr lang="zh-TW" altLang="en-US" dirty="0">
                <a:ea typeface="標楷體" panose="03000509000000000000" pitchFamily="65" charset="-120"/>
              </a:rPr>
              <a:t>。</a:t>
            </a:r>
            <a:endParaRPr lang="en-US" altLang="zh-TW" dirty="0">
              <a:ea typeface="標楷體" panose="03000509000000000000" pitchFamily="65" charset="-120"/>
            </a:endParaRPr>
          </a:p>
          <a:p>
            <a:pPr>
              <a:lnSpc>
                <a:spcPct val="90000"/>
              </a:lnSpc>
            </a:pPr>
            <a:r>
              <a:rPr lang="zh-TW" altLang="en-US" dirty="0">
                <a:ea typeface="標楷體" panose="03000509000000000000" pitchFamily="65" charset="-120"/>
              </a:rPr>
              <a:t>兼</a:t>
            </a:r>
            <a:r>
              <a:rPr lang="zh-TW" altLang="en-US" dirty="0">
                <a:solidFill>
                  <a:srgbClr val="FF0000"/>
                </a:solidFill>
                <a:ea typeface="標楷體" panose="03000509000000000000" pitchFamily="65" charset="-120"/>
              </a:rPr>
              <a:t>三才</a:t>
            </a:r>
            <a:r>
              <a:rPr lang="zh-TW" altLang="en-US" dirty="0">
                <a:ea typeface="標楷體" panose="03000509000000000000" pitchFamily="65" charset="-120"/>
              </a:rPr>
              <a:t>而兩之，故</a:t>
            </a:r>
            <a:r>
              <a:rPr lang="en-US" altLang="zh-TW" dirty="0">
                <a:ea typeface="標楷體" panose="03000509000000000000" pitchFamily="65" charset="-120"/>
              </a:rPr>
              <a:t>《</a:t>
            </a:r>
            <a:r>
              <a:rPr lang="zh-TW" altLang="en-US" dirty="0">
                <a:ea typeface="標楷體" panose="03000509000000000000" pitchFamily="65" charset="-120"/>
              </a:rPr>
              <a:t>易</a:t>
            </a:r>
            <a:r>
              <a:rPr lang="en-US" altLang="zh-TW" dirty="0">
                <a:ea typeface="標楷體" panose="03000509000000000000" pitchFamily="65" charset="-120"/>
              </a:rPr>
              <a:t>》</a:t>
            </a:r>
            <a:r>
              <a:rPr lang="zh-TW" altLang="en-US" dirty="0">
                <a:solidFill>
                  <a:srgbClr val="FF0000"/>
                </a:solidFill>
                <a:ea typeface="標楷體" panose="03000509000000000000" pitchFamily="65" charset="-120"/>
              </a:rPr>
              <a:t>六位</a:t>
            </a:r>
            <a:r>
              <a:rPr lang="zh-TW" altLang="en-US" dirty="0">
                <a:ea typeface="標楷體" panose="03000509000000000000" pitchFamily="65" charset="-120"/>
              </a:rPr>
              <a:t>而成章</a:t>
            </a:r>
            <a:r>
              <a:rPr lang="zh-TW" altLang="en-US" dirty="0">
                <a:latin typeface="新細明體" panose="02020500000000000000" pitchFamily="18" charset="-120"/>
                <a:ea typeface="新細明體" panose="02020500000000000000" pitchFamily="18" charset="-120"/>
              </a:rPr>
              <a:t>。</a:t>
            </a:r>
            <a:endParaRPr lang="en-US" altLang="zh-TW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>
              <a:lnSpc>
                <a:spcPct val="90000"/>
              </a:lnSpc>
            </a:pPr>
            <a:endParaRPr lang="zh-TW" altLang="en-US" dirty="0">
              <a:ea typeface="標楷體" panose="03000509000000000000" pitchFamily="65" charset="-120"/>
            </a:endParaRPr>
          </a:p>
          <a:p>
            <a:pPr>
              <a:lnSpc>
                <a:spcPct val="90000"/>
              </a:lnSpc>
            </a:pPr>
            <a:r>
              <a:rPr lang="en-US" altLang="zh-TW" dirty="0">
                <a:ea typeface="標楷體" panose="03000509000000000000" pitchFamily="65" charset="-120"/>
              </a:rPr>
              <a:t>《</a:t>
            </a:r>
            <a:r>
              <a:rPr lang="zh-TW" altLang="en-US" dirty="0">
                <a:ea typeface="標楷體" panose="03000509000000000000" pitchFamily="65" charset="-120"/>
              </a:rPr>
              <a:t>荀子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‧</a:t>
            </a:r>
            <a:r>
              <a:rPr lang="zh-TW" altLang="en-US" dirty="0">
                <a:ea typeface="標楷體" panose="03000509000000000000" pitchFamily="65" charset="-120"/>
              </a:rPr>
              <a:t>天論</a:t>
            </a:r>
            <a:r>
              <a:rPr lang="en-US" altLang="zh-TW" dirty="0">
                <a:ea typeface="標楷體" panose="03000509000000000000" pitchFamily="65" charset="-120"/>
              </a:rPr>
              <a:t>》</a:t>
            </a:r>
          </a:p>
          <a:p>
            <a:pPr>
              <a:lnSpc>
                <a:spcPct val="90000"/>
              </a:lnSpc>
            </a:pPr>
            <a:r>
              <a:rPr lang="zh-TW" altLang="en-US" dirty="0">
                <a:solidFill>
                  <a:srgbClr val="FF0000"/>
                </a:solidFill>
                <a:ea typeface="標楷體" panose="03000509000000000000" pitchFamily="65" charset="-120"/>
              </a:rPr>
              <a:t>天</a:t>
            </a:r>
            <a:r>
              <a:rPr lang="zh-TW" altLang="en-US" dirty="0">
                <a:ea typeface="標楷體" panose="03000509000000000000" pitchFamily="65" charset="-120"/>
              </a:rPr>
              <a:t>有其時，</a:t>
            </a:r>
            <a:r>
              <a:rPr lang="zh-TW" altLang="en-US" dirty="0">
                <a:solidFill>
                  <a:srgbClr val="FF0000"/>
                </a:solidFill>
                <a:ea typeface="標楷體" panose="03000509000000000000" pitchFamily="65" charset="-120"/>
              </a:rPr>
              <a:t>地</a:t>
            </a:r>
            <a:r>
              <a:rPr lang="zh-TW" altLang="en-US" dirty="0">
                <a:ea typeface="標楷體" panose="03000509000000000000" pitchFamily="65" charset="-120"/>
              </a:rPr>
              <a:t>有其財，</a:t>
            </a:r>
            <a:r>
              <a:rPr lang="zh-TW" altLang="en-US" dirty="0">
                <a:solidFill>
                  <a:srgbClr val="FF0000"/>
                </a:solidFill>
                <a:ea typeface="標楷體" panose="03000509000000000000" pitchFamily="65" charset="-120"/>
              </a:rPr>
              <a:t>人</a:t>
            </a:r>
            <a:r>
              <a:rPr lang="zh-TW" altLang="en-US" dirty="0">
                <a:ea typeface="標楷體" panose="03000509000000000000" pitchFamily="65" charset="-120"/>
              </a:rPr>
              <a:t>有其治，夫是之謂</a:t>
            </a:r>
            <a:r>
              <a:rPr lang="zh-TW" altLang="en-US" dirty="0">
                <a:solidFill>
                  <a:srgbClr val="FF0000"/>
                </a:solidFill>
                <a:ea typeface="標楷體" panose="03000509000000000000" pitchFamily="65" charset="-120"/>
              </a:rPr>
              <a:t>能參</a:t>
            </a:r>
            <a:r>
              <a:rPr lang="zh-TW" altLang="en-US" dirty="0">
                <a:ea typeface="標楷體" panose="03000509000000000000" pitchFamily="65" charset="-12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5715868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16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2610045"/>
              </p:ext>
            </p:extLst>
          </p:nvPr>
        </p:nvGraphicFramePr>
        <p:xfrm>
          <a:off x="753035" y="961136"/>
          <a:ext cx="10728648" cy="5142558"/>
        </p:xfrm>
        <a:graphic>
          <a:graphicData uri="http://schemas.openxmlformats.org/drawingml/2006/table">
            <a:tbl>
              <a:tblPr/>
              <a:tblGrid>
                <a:gridCol w="1029672">
                  <a:extLst>
                    <a:ext uri="{9D8B030D-6E8A-4147-A177-3AD203B41FA5}">
                      <a16:colId xmlns:a16="http://schemas.microsoft.com/office/drawing/2014/main" val="1521183016"/>
                    </a:ext>
                  </a:extLst>
                </a:gridCol>
                <a:gridCol w="1029672">
                  <a:extLst>
                    <a:ext uri="{9D8B030D-6E8A-4147-A177-3AD203B41FA5}">
                      <a16:colId xmlns:a16="http://schemas.microsoft.com/office/drawing/2014/main" val="3010013739"/>
                    </a:ext>
                  </a:extLst>
                </a:gridCol>
                <a:gridCol w="1029672">
                  <a:extLst>
                    <a:ext uri="{9D8B030D-6E8A-4147-A177-3AD203B41FA5}">
                      <a16:colId xmlns:a16="http://schemas.microsoft.com/office/drawing/2014/main" val="3408945360"/>
                    </a:ext>
                  </a:extLst>
                </a:gridCol>
                <a:gridCol w="1029672">
                  <a:extLst>
                    <a:ext uri="{9D8B030D-6E8A-4147-A177-3AD203B41FA5}">
                      <a16:colId xmlns:a16="http://schemas.microsoft.com/office/drawing/2014/main" val="3359525955"/>
                    </a:ext>
                  </a:extLst>
                </a:gridCol>
                <a:gridCol w="1029672">
                  <a:extLst>
                    <a:ext uri="{9D8B030D-6E8A-4147-A177-3AD203B41FA5}">
                      <a16:colId xmlns:a16="http://schemas.microsoft.com/office/drawing/2014/main" val="4143720359"/>
                    </a:ext>
                  </a:extLst>
                </a:gridCol>
                <a:gridCol w="1029672">
                  <a:extLst>
                    <a:ext uri="{9D8B030D-6E8A-4147-A177-3AD203B41FA5}">
                      <a16:colId xmlns:a16="http://schemas.microsoft.com/office/drawing/2014/main" val="2385137010"/>
                    </a:ext>
                  </a:extLst>
                </a:gridCol>
                <a:gridCol w="1029672">
                  <a:extLst>
                    <a:ext uri="{9D8B030D-6E8A-4147-A177-3AD203B41FA5}">
                      <a16:colId xmlns:a16="http://schemas.microsoft.com/office/drawing/2014/main" val="958169768"/>
                    </a:ext>
                  </a:extLst>
                </a:gridCol>
                <a:gridCol w="942629">
                  <a:extLst>
                    <a:ext uri="{9D8B030D-6E8A-4147-A177-3AD203B41FA5}">
                      <a16:colId xmlns:a16="http://schemas.microsoft.com/office/drawing/2014/main" val="488819572"/>
                    </a:ext>
                  </a:extLst>
                </a:gridCol>
                <a:gridCol w="43908">
                  <a:extLst>
                    <a:ext uri="{9D8B030D-6E8A-4147-A177-3AD203B41FA5}">
                      <a16:colId xmlns:a16="http://schemas.microsoft.com/office/drawing/2014/main" val="466824055"/>
                    </a:ext>
                  </a:extLst>
                </a:gridCol>
                <a:gridCol w="2534407">
                  <a:extLst>
                    <a:ext uri="{9D8B030D-6E8A-4147-A177-3AD203B41FA5}">
                      <a16:colId xmlns:a16="http://schemas.microsoft.com/office/drawing/2014/main" val="1382918669"/>
                    </a:ext>
                  </a:extLst>
                </a:gridCol>
              </a:tblGrid>
              <a:tr h="429650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卦名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b="1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卦象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b="1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自然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b="1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德性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b="1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家族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b="1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方位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b="1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身體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b="1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獸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254" marR="9254" marT="9254" marB="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9"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254" marR="9254" marT="9254" marB="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b="1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口訣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254" marR="9254" marT="9254" marB="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9588102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000" u="sng" kern="0" dirty="0">
                          <a:solidFill>
                            <a:srgbClr val="0000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  <a:hlinkClick r:id="rId3" tooltip="乾"/>
                        </a:rPr>
                        <a:t>乾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endParaRPr lang="en-US" sz="2000" kern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新細明體" panose="02020500000000000000" pitchFamily="18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天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健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父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西北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首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馬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254" marR="9254" marT="9254" marB="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254" marR="9254" marT="9254" marB="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乾三連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254" marR="9254" marT="9254" marB="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198093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000" u="sng" kern="0" dirty="0">
                          <a:solidFill>
                            <a:srgbClr val="0000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  <a:hlinkClick r:id="rId4" tooltip="兌"/>
                        </a:rPr>
                        <a:t>兌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endParaRPr lang="en-US" sz="2000" ker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新細明體" panose="02020500000000000000" pitchFamily="18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澤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悅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少女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西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口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羊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254" marR="9254" marT="9254" marB="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254" marR="9254" marT="9254" marB="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兌上缺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254" marR="9254" marT="9254" marB="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7829292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000" u="sng" kern="0" dirty="0">
                          <a:solidFill>
                            <a:srgbClr val="0000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  <a:hlinkClick r:id="rId5" tooltip="離"/>
                        </a:rPr>
                        <a:t>離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endParaRPr lang="en-US" sz="2000" kern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新細明體" panose="02020500000000000000" pitchFamily="18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火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麗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中女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南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眼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雉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254" marR="9254" marT="9254" marB="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254" marR="9254" marT="9254" marB="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離中虛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254" marR="9254" marT="9254" marB="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9703896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000" u="sng" kern="0" dirty="0">
                          <a:solidFill>
                            <a:srgbClr val="0000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  <a:hlinkClick r:id="rId6" tooltip="震"/>
                        </a:rPr>
                        <a:t>震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endParaRPr lang="en-US" sz="2000" kern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新細明體" panose="02020500000000000000" pitchFamily="18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雷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動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長男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東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足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龍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254" marR="9254" marT="9254" marB="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254" marR="9254" marT="9254" marB="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震仰盂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254" marR="9254" marT="9254" marB="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8615229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000" u="sng" kern="0" dirty="0">
                          <a:solidFill>
                            <a:srgbClr val="0000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  <a:hlinkClick r:id="rId7" tooltip="巽"/>
                        </a:rPr>
                        <a:t>巽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endParaRPr lang="en-US" sz="2000" kern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新細明體" panose="02020500000000000000" pitchFamily="18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風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入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長女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東南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股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雞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254" marR="9254" marT="9254" marB="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254" marR="9254" marT="9254" marB="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巽下斷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254" marR="9254" marT="9254" marB="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934693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000" u="sng" kern="0" dirty="0">
                          <a:solidFill>
                            <a:srgbClr val="0000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  <a:hlinkClick r:id="rId8" tooltip="坎"/>
                        </a:rPr>
                        <a:t>坎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endParaRPr lang="en-US" sz="2000" kern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新細明體" panose="02020500000000000000" pitchFamily="18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水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陷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中男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北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耳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豕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254" marR="9254" marT="9254" marB="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254" marR="9254" marT="9254" marB="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坎中滿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254" marR="9254" marT="9254" marB="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2388726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000" u="sng" kern="0" dirty="0">
                          <a:solidFill>
                            <a:srgbClr val="0000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  <a:hlinkClick r:id="rId9" tooltip="艮"/>
                        </a:rPr>
                        <a:t>艮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endParaRPr lang="en-US" sz="2000" kern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新細明體" panose="02020500000000000000" pitchFamily="18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山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止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少男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東北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手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狗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254" marR="9254" marT="9254" marB="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254" marR="9254" marT="9254" marB="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艮覆碗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254" marR="9254" marT="9254" marB="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098044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000" u="sng" kern="0" dirty="0">
                          <a:solidFill>
                            <a:srgbClr val="0000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  <a:hlinkClick r:id="rId10" tooltip="坤"/>
                        </a:rPr>
                        <a:t>坤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endParaRPr lang="en-US" sz="2000" kern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新細明體" panose="02020500000000000000" pitchFamily="18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地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順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ker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母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zh-TW" sz="20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新細明體" panose="02020500000000000000" pitchFamily="18" charset="-120"/>
                        </a:rPr>
                        <a:t>西南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29614" marR="29614" marT="29614" marB="29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腹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254" marR="9254" marT="9254" marB="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牛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254" marR="9254" marT="9254" marB="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254" marR="9254" marT="9254" marB="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坤六斷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254" marR="9254" marT="9254" marB="925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4810030"/>
                  </a:ext>
                </a:extLst>
              </a:tr>
            </a:tbl>
          </a:graphicData>
        </a:graphic>
      </p:graphicFrame>
      <p:cxnSp>
        <p:nvCxnSpPr>
          <p:cNvPr id="37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圖片 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88984" y="1448913"/>
            <a:ext cx="468488" cy="390407"/>
          </a:xfrm>
          <a:prstGeom prst="rect">
            <a:avLst/>
          </a:prstGeom>
        </p:spPr>
      </p:pic>
      <p:pic>
        <p:nvPicPr>
          <p:cNvPr id="1053" name="Picture 29" descr="Image:Trigramme2631 ☱.sv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8984" y="1980181"/>
            <a:ext cx="468488" cy="387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" name="Picture 30" descr="Image:Trigramme2632 ☲.sv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5543" y="2510000"/>
            <a:ext cx="508603" cy="42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圖片 1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78225" y="3086644"/>
            <a:ext cx="542551" cy="452126"/>
          </a:xfrm>
          <a:prstGeom prst="rect">
            <a:avLst/>
          </a:prstGeom>
        </p:spPr>
      </p:pic>
      <p:pic>
        <p:nvPicPr>
          <p:cNvPr id="20" name="圖片 1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085543" y="3632026"/>
            <a:ext cx="535234" cy="446028"/>
          </a:xfrm>
          <a:prstGeom prst="rect">
            <a:avLst/>
          </a:prstGeom>
        </p:spPr>
      </p:pic>
      <p:pic>
        <p:nvPicPr>
          <p:cNvPr id="21" name="圖片 2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085543" y="4163790"/>
            <a:ext cx="550081" cy="458401"/>
          </a:xfrm>
          <a:prstGeom prst="rect">
            <a:avLst/>
          </a:prstGeom>
        </p:spPr>
      </p:pic>
      <p:pic>
        <p:nvPicPr>
          <p:cNvPr id="22" name="圖片 2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078226" y="4681403"/>
            <a:ext cx="542551" cy="452126"/>
          </a:xfrm>
          <a:prstGeom prst="rect">
            <a:avLst/>
          </a:prstGeom>
        </p:spPr>
      </p:pic>
      <p:pic>
        <p:nvPicPr>
          <p:cNvPr id="23" name="圖片 22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78225" y="5411882"/>
            <a:ext cx="542551" cy="504791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1584513" y="6337711"/>
            <a:ext cx="93905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八卦相重而成六十四卦，共有三百八十四爻，此為古人對於宇宙人生的緣起及演進過程之解。</a:t>
            </a:r>
          </a:p>
        </p:txBody>
      </p:sp>
      <p:pic>
        <p:nvPicPr>
          <p:cNvPr id="1040" name="Picture 16" descr="Image:Trigramme2630 ☰.sv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0663" cy="18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Image:Trigramme2631 ☱.sv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0663" cy="18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Image:Trigramme2632 ☲.sv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0663" cy="18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Image:Trigramme2633 ☳.sv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0663" cy="18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:Trigramme2634 ☴.sv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0663" cy="18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Image:Trigramme2635 ☵.svg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0663" cy="18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:Trigramme2636 ☶.svg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0663" cy="18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Image:Trigramme2637 ☷.svg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0663" cy="18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Image:Trigramme2630 ☰.sv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0663" cy="18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1" name="Picture 27" descr="Image:Trigramme2631 ☱.sv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0663" cy="18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Image:Trigramme2632 ☲.sv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0663" cy="18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9" name="Picture 25" descr="Image:Trigramme2633 ☳.sv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0663" cy="18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13052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標楷體" panose="03000509000000000000" pitchFamily="65" charset="-120"/>
              </a:rPr>
              <a:t>《</a:t>
            </a:r>
            <a:r>
              <a:rPr lang="zh-TW" altLang="en-US" dirty="0">
                <a:ea typeface="標楷體" panose="03000509000000000000" pitchFamily="65" charset="-120"/>
              </a:rPr>
              <a:t>易</a:t>
            </a:r>
            <a:r>
              <a:rPr lang="en-US" altLang="zh-TW" dirty="0">
                <a:ea typeface="標楷體" panose="03000509000000000000" pitchFamily="65" charset="-120"/>
              </a:rPr>
              <a:t>》</a:t>
            </a:r>
            <a:r>
              <a:rPr lang="zh-TW" altLang="en-US" dirty="0">
                <a:ea typeface="標楷體" panose="03000509000000000000" pitchFamily="65" charset="-120"/>
              </a:rPr>
              <a:t>一名而含三義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altLang="zh-TW" dirty="0">
                <a:ea typeface="標楷體" panose="03000509000000000000" pitchFamily="65" charset="-120"/>
              </a:rPr>
              <a:t>《</a:t>
            </a:r>
            <a:r>
              <a:rPr lang="zh-TW" altLang="en-US" dirty="0">
                <a:ea typeface="標楷體" panose="03000509000000000000" pitchFamily="65" charset="-120"/>
              </a:rPr>
              <a:t>易緯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‧</a:t>
            </a:r>
            <a:r>
              <a:rPr lang="zh-TW" altLang="en-US" dirty="0">
                <a:ea typeface="標楷體" panose="03000509000000000000" pitchFamily="65" charset="-120"/>
              </a:rPr>
              <a:t>乾鑿度</a:t>
            </a:r>
            <a:r>
              <a:rPr lang="en-US" altLang="zh-TW" dirty="0">
                <a:ea typeface="標楷體" panose="03000509000000000000" pitchFamily="65" charset="-120"/>
              </a:rPr>
              <a:t>》</a:t>
            </a:r>
          </a:p>
          <a:p>
            <a:pPr>
              <a:lnSpc>
                <a:spcPct val="90000"/>
              </a:lnSpc>
            </a:pPr>
            <a:r>
              <a:rPr lang="en-US" altLang="zh-TW" dirty="0">
                <a:ea typeface="標楷體" panose="03000509000000000000" pitchFamily="65" charset="-120"/>
              </a:rPr>
              <a:t>《</a:t>
            </a:r>
            <a:r>
              <a:rPr lang="zh-TW" altLang="en-US" dirty="0">
                <a:ea typeface="標楷體" panose="03000509000000000000" pitchFamily="65" charset="-120"/>
              </a:rPr>
              <a:t>易</a:t>
            </a:r>
            <a:r>
              <a:rPr lang="en-US" altLang="zh-TW" dirty="0">
                <a:ea typeface="標楷體" panose="03000509000000000000" pitchFamily="65" charset="-120"/>
              </a:rPr>
              <a:t>》</a:t>
            </a:r>
            <a:r>
              <a:rPr lang="zh-TW" altLang="en-US" dirty="0">
                <a:ea typeface="標楷體" panose="03000509000000000000" pitchFamily="65" charset="-120"/>
              </a:rPr>
              <a:t>一名而含三義：所謂</a:t>
            </a:r>
            <a:r>
              <a:rPr lang="zh-TW" altLang="en-US" b="1" dirty="0">
                <a:solidFill>
                  <a:srgbClr val="FF0000"/>
                </a:solidFill>
                <a:ea typeface="標楷體" panose="03000509000000000000" pitchFamily="65" charset="-120"/>
              </a:rPr>
              <a:t>易</a:t>
            </a:r>
            <a:r>
              <a:rPr lang="zh-TW" altLang="en-US" dirty="0">
                <a:ea typeface="標楷體" panose="03000509000000000000" pitchFamily="65" charset="-120"/>
              </a:rPr>
              <a:t>也，</a:t>
            </a:r>
            <a:r>
              <a:rPr lang="zh-TW" altLang="en-US" b="1" dirty="0">
                <a:solidFill>
                  <a:srgbClr val="FF0000"/>
                </a:solidFill>
                <a:ea typeface="標楷體" panose="03000509000000000000" pitchFamily="65" charset="-120"/>
              </a:rPr>
              <a:t>變易</a:t>
            </a:r>
            <a:r>
              <a:rPr lang="zh-TW" altLang="en-US" dirty="0">
                <a:ea typeface="標楷體" panose="03000509000000000000" pitchFamily="65" charset="-120"/>
              </a:rPr>
              <a:t>也，</a:t>
            </a:r>
            <a:r>
              <a:rPr lang="zh-TW" altLang="en-US" b="1" dirty="0">
                <a:solidFill>
                  <a:srgbClr val="FF0000"/>
                </a:solidFill>
                <a:ea typeface="標楷體" panose="03000509000000000000" pitchFamily="65" charset="-120"/>
              </a:rPr>
              <a:t>不易</a:t>
            </a:r>
            <a:r>
              <a:rPr lang="zh-TW" altLang="en-US" dirty="0">
                <a:ea typeface="標楷體" panose="03000509000000000000" pitchFamily="65" charset="-120"/>
              </a:rPr>
              <a:t>也。</a:t>
            </a:r>
            <a:endParaRPr lang="zh-TW" altLang="en-US" dirty="0"/>
          </a:p>
          <a:p>
            <a:pPr>
              <a:lnSpc>
                <a:spcPct val="90000"/>
              </a:lnSpc>
            </a:pPr>
            <a:r>
              <a:rPr lang="zh-TW" altLang="en-US" dirty="0">
                <a:ea typeface="標楷體" panose="03000509000000000000" pitchFamily="65" charset="-120"/>
              </a:rPr>
              <a:t>鄭玄</a:t>
            </a:r>
            <a:r>
              <a:rPr lang="en-US" altLang="zh-TW" dirty="0">
                <a:ea typeface="標楷體" panose="03000509000000000000" pitchFamily="65" charset="-120"/>
              </a:rPr>
              <a:t>《</a:t>
            </a:r>
            <a:r>
              <a:rPr lang="zh-TW" altLang="en-US" dirty="0">
                <a:ea typeface="標楷體" panose="03000509000000000000" pitchFamily="65" charset="-120"/>
              </a:rPr>
              <a:t>易贊</a:t>
            </a:r>
            <a:r>
              <a:rPr lang="en-US" altLang="zh-TW" dirty="0">
                <a:ea typeface="標楷體" panose="03000509000000000000" pitchFamily="65" charset="-120"/>
              </a:rPr>
              <a:t>》</a:t>
            </a:r>
            <a:r>
              <a:rPr lang="zh-TW" altLang="en-US" dirty="0">
                <a:ea typeface="標楷體" panose="03000509000000000000" pitchFamily="65" charset="-120"/>
              </a:rPr>
              <a:t>、</a:t>
            </a:r>
            <a:r>
              <a:rPr lang="en-US" altLang="zh-TW" dirty="0">
                <a:ea typeface="標楷體" panose="03000509000000000000" pitchFamily="65" charset="-120"/>
              </a:rPr>
              <a:t>《</a:t>
            </a:r>
            <a:r>
              <a:rPr lang="zh-TW" altLang="en-US" dirty="0">
                <a:ea typeface="標楷體" panose="03000509000000000000" pitchFamily="65" charset="-120"/>
              </a:rPr>
              <a:t>易論</a:t>
            </a:r>
            <a:r>
              <a:rPr lang="en-US" altLang="zh-TW" dirty="0">
                <a:ea typeface="標楷體" panose="03000509000000000000" pitchFamily="65" charset="-120"/>
              </a:rPr>
              <a:t>》</a:t>
            </a:r>
          </a:p>
          <a:p>
            <a:pPr>
              <a:lnSpc>
                <a:spcPct val="90000"/>
              </a:lnSpc>
            </a:pPr>
            <a:r>
              <a:rPr lang="en-US" altLang="zh-TW" dirty="0">
                <a:ea typeface="標楷體" panose="03000509000000000000" pitchFamily="65" charset="-120"/>
              </a:rPr>
              <a:t>《</a:t>
            </a:r>
            <a:r>
              <a:rPr lang="zh-TW" altLang="en-US" dirty="0">
                <a:ea typeface="標楷體" panose="03000509000000000000" pitchFamily="65" charset="-120"/>
              </a:rPr>
              <a:t>易</a:t>
            </a:r>
            <a:r>
              <a:rPr lang="en-US" altLang="zh-TW" dirty="0">
                <a:ea typeface="標楷體" panose="03000509000000000000" pitchFamily="65" charset="-120"/>
              </a:rPr>
              <a:t>》</a:t>
            </a:r>
            <a:r>
              <a:rPr lang="zh-TW" altLang="en-US" dirty="0">
                <a:ea typeface="標楷體" panose="03000509000000000000" pitchFamily="65" charset="-120"/>
              </a:rPr>
              <a:t>一名而含三義：</a:t>
            </a:r>
            <a:r>
              <a:rPr lang="zh-TW" altLang="en-US" b="1" dirty="0">
                <a:solidFill>
                  <a:srgbClr val="FF0000"/>
                </a:solidFill>
                <a:ea typeface="標楷體" panose="03000509000000000000" pitchFamily="65" charset="-120"/>
              </a:rPr>
              <a:t>易簡</a:t>
            </a:r>
            <a:r>
              <a:rPr lang="zh-TW" altLang="en-US" dirty="0">
                <a:ea typeface="標楷體" panose="03000509000000000000" pitchFamily="65" charset="-120"/>
              </a:rPr>
              <a:t>，一也；</a:t>
            </a:r>
            <a:r>
              <a:rPr lang="zh-TW" altLang="en-US" b="1" dirty="0">
                <a:solidFill>
                  <a:srgbClr val="FF0000"/>
                </a:solidFill>
                <a:ea typeface="標楷體" panose="03000509000000000000" pitchFamily="65" charset="-120"/>
              </a:rPr>
              <a:t>變易</a:t>
            </a:r>
            <a:r>
              <a:rPr lang="zh-TW" altLang="en-US" dirty="0">
                <a:ea typeface="標楷體" panose="03000509000000000000" pitchFamily="65" charset="-120"/>
              </a:rPr>
              <a:t>，二也；</a:t>
            </a:r>
            <a:r>
              <a:rPr lang="zh-TW" altLang="en-US" b="1" dirty="0">
                <a:solidFill>
                  <a:srgbClr val="FF0000"/>
                </a:solidFill>
                <a:ea typeface="標楷體" panose="03000509000000000000" pitchFamily="65" charset="-120"/>
              </a:rPr>
              <a:t>不易</a:t>
            </a:r>
            <a:r>
              <a:rPr lang="zh-TW" altLang="en-US" dirty="0">
                <a:ea typeface="標楷體" panose="03000509000000000000" pitchFamily="65" charset="-120"/>
              </a:rPr>
              <a:t>，三也。</a:t>
            </a:r>
          </a:p>
          <a:p>
            <a:pPr>
              <a:lnSpc>
                <a:spcPct val="90000"/>
              </a:lnSpc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乾坤合德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」是「易」的第一個涵義。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90000"/>
              </a:lnSpc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以變適時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」是「易」的第二個涵義。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90000"/>
              </a:lnSpc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以常守位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」是「易」的第三個涵義。</a:t>
            </a:r>
            <a:r>
              <a:rPr lang="zh-TW" altLang="en-US" dirty="0"/>
              <a:t>  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071468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ea typeface="標楷體" panose="03000509000000000000" pitchFamily="65" charset="-120"/>
              </a:rPr>
              <a:t>易一名而含三義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1.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從</a:t>
            </a:r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歷史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說：夏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連山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、殷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歸藏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、周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周易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</a:p>
          <a:p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從</a:t>
            </a:r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經緯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說：</a:t>
            </a: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易簡、變易、不易。</a:t>
            </a:r>
          </a:p>
          <a:p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3.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從</a:t>
            </a:r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文字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說：蜥易、守宮、蝘蜓。</a:t>
            </a:r>
          </a:p>
          <a:p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4.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從</a:t>
            </a:r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哲理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說：日月為易、一陰一陽之謂道、生生之謂易。</a:t>
            </a:r>
          </a:p>
          <a:p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5.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從</a:t>
            </a:r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分類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說：易經、易傳、易學。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易簡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</a:t>
            </a:r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卜筮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之書，</a:t>
            </a:r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變易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</a:t>
            </a:r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憂患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之書，</a:t>
            </a:r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不易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</a:t>
            </a:r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生命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之書 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978610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占筮原則與信念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三原則：不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誠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不占，不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義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不占，不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疑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不占。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三信念：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至誠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如神，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敬慎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不敗，唯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變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所適。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易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不可以占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險</a:t>
            </a:r>
            <a:endParaRPr lang="en-US" altLang="zh-TW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易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為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君子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謀，不為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小人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謀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荀子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‧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大略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：「善為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易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者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不占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。」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623848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郭店楚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簡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‧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語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叢一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b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zh-TW" altLang="en-US" sz="3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（</a:t>
            </a:r>
            <a:r>
              <a:rPr lang="en-US" altLang="zh-TW" sz="3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1993</a:t>
            </a:r>
            <a:r>
              <a:rPr lang="zh-TW" altLang="en-US" sz="3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年湖北荊門出土） 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易</a:t>
            </a:r>
            <a:r>
              <a:rPr lang="en-US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，所以會天道、人道也。</a:t>
            </a:r>
            <a:endParaRPr lang="en-US" altLang="zh-TW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詩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，所以會古今之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志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也者。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春秋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，所以會古今之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事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也。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豊（禮）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交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之行述也。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樂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，或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生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或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教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者也。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﹝《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書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，□□□□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﹞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者也。 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946778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>
                <a:ea typeface="標楷體" panose="03000509000000000000" pitchFamily="65" charset="-120"/>
              </a:rPr>
              <a:t>湯一介</a:t>
            </a:r>
            <a:r>
              <a:rPr lang="zh-TW" altLang="en-US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（</a:t>
            </a:r>
            <a:r>
              <a:rPr lang="en-US" altLang="zh-TW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1927-2014</a:t>
            </a:r>
            <a:r>
              <a:rPr lang="zh-TW" altLang="en-US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）</a:t>
            </a:r>
            <a:br>
              <a:rPr lang="zh-TW" altLang="en-US" dirty="0">
                <a:ea typeface="標楷體" panose="03000509000000000000" pitchFamily="65" charset="-120"/>
              </a:rPr>
            </a:br>
            <a:r>
              <a:rPr lang="en-US" altLang="zh-TW" dirty="0">
                <a:ea typeface="標楷體" panose="03000509000000000000" pitchFamily="65" charset="-120"/>
              </a:rPr>
              <a:t>〈</a:t>
            </a:r>
            <a:r>
              <a:rPr lang="zh-TW" altLang="en-US" dirty="0">
                <a:ea typeface="標楷體" panose="03000509000000000000" pitchFamily="65" charset="-120"/>
              </a:rPr>
              <a:t>釋「易，所以會天道、人道者也」</a:t>
            </a:r>
            <a:r>
              <a:rPr lang="en-US" altLang="zh-TW" dirty="0">
                <a:ea typeface="標楷體" panose="03000509000000000000" pitchFamily="65" charset="-120"/>
              </a:rPr>
              <a:t>〉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周易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是研究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天道（天的規律）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與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人道（人社會的秩序）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會通道理的書。 </a:t>
            </a:r>
          </a:p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人與自然之間的矛盾，儒家的</a:t>
            </a:r>
            <a:r>
              <a:rPr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「天人合一」、「人我合一」、「身心合一」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三個哲學命題，可以提供寶貴的思路與思想資源。</a:t>
            </a:r>
            <a:r>
              <a:rPr lang="zh-TW" altLang="en-US" dirty="0"/>
              <a:t> 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219663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標楷體" panose="03000509000000000000" pitchFamily="65" charset="-120"/>
              </a:rPr>
              <a:t>《</a:t>
            </a:r>
            <a:r>
              <a:rPr lang="zh-TW" altLang="en-US" dirty="0">
                <a:ea typeface="標楷體" panose="03000509000000000000" pitchFamily="65" charset="-120"/>
              </a:rPr>
              <a:t>易</a:t>
            </a:r>
            <a:r>
              <a:rPr lang="en-US" altLang="zh-TW" dirty="0">
                <a:ea typeface="標楷體" panose="03000509000000000000" pitchFamily="65" charset="-120"/>
              </a:rPr>
              <a:t>》</a:t>
            </a:r>
            <a:r>
              <a:rPr lang="zh-TW" altLang="en-US" dirty="0">
                <a:ea typeface="標楷體" panose="03000509000000000000" pitchFamily="65" charset="-120"/>
              </a:rPr>
              <a:t>學文化思想「共時性」特色</a:t>
            </a:r>
            <a:r>
              <a:rPr lang="zh-TW" altLang="en-US" dirty="0"/>
              <a:t> 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天人合一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：天道人德，知行合一。</a:t>
            </a:r>
          </a:p>
          <a:p>
            <a:r>
              <a:rPr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二元相即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：即體即用，即用即體。</a:t>
            </a:r>
          </a:p>
          <a:p>
            <a:r>
              <a:rPr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漸進周流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：慎始重初，宇宙生生。</a:t>
            </a:r>
          </a:p>
          <a:p>
            <a:r>
              <a:rPr lang="zh-TW" altLang="en-US" b="1" dirty="0">
                <a:solidFill>
                  <a:srgbClr val="FF0000"/>
                </a:solidFill>
                <a:ea typeface="標楷體" panose="03000509000000000000" pitchFamily="65" charset="-120"/>
              </a:rPr>
              <a:t>時</a:t>
            </a:r>
            <a:endParaRPr lang="en-US" altLang="zh-TW" dirty="0">
              <a:solidFill>
                <a:srgbClr val="FF0000"/>
              </a:solidFill>
              <a:ea typeface="標楷體" panose="03000509000000000000" pitchFamily="65" charset="-120"/>
            </a:endParaRPr>
          </a:p>
          <a:p>
            <a:r>
              <a:rPr lang="zh-TW" altLang="en-US" b="1" dirty="0">
                <a:solidFill>
                  <a:srgbClr val="FF0000"/>
                </a:solidFill>
                <a:ea typeface="標楷體" panose="03000509000000000000" pitchFamily="65" charset="-120"/>
              </a:rPr>
              <a:t>位</a:t>
            </a:r>
            <a:endParaRPr lang="en-US" altLang="zh-TW" dirty="0">
              <a:solidFill>
                <a:srgbClr val="FF0000"/>
              </a:solidFill>
              <a:ea typeface="標楷體" panose="03000509000000000000" pitchFamily="65" charset="-120"/>
            </a:endParaRPr>
          </a:p>
          <a:p>
            <a:r>
              <a:rPr lang="zh-TW" altLang="en-US" dirty="0">
                <a:solidFill>
                  <a:srgbClr val="FF0000"/>
                </a:solidFill>
                <a:ea typeface="標楷體" panose="03000509000000000000" pitchFamily="65" charset="-120"/>
              </a:rPr>
              <a:t>中</a:t>
            </a:r>
            <a:endParaRPr lang="zh-TW" altLang="en-US" dirty="0">
              <a:solidFill>
                <a:srgbClr val="FF0000"/>
              </a:solidFill>
            </a:endParaRPr>
          </a:p>
          <a:p>
            <a:endParaRPr lang="en-US" altLang="zh-TW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979116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標楷體" panose="03000509000000000000" pitchFamily="65" charset="-120"/>
              </a:rPr>
              <a:t>《</a:t>
            </a:r>
            <a:r>
              <a:rPr lang="zh-TW" altLang="en-US" dirty="0">
                <a:ea typeface="標楷體" panose="03000509000000000000" pitchFamily="65" charset="-120"/>
              </a:rPr>
              <a:t>易</a:t>
            </a:r>
            <a:r>
              <a:rPr lang="en-US" altLang="zh-TW" dirty="0">
                <a:ea typeface="標楷體" panose="03000509000000000000" pitchFamily="65" charset="-120"/>
              </a:rPr>
              <a:t>》</a:t>
            </a:r>
            <a:r>
              <a:rPr lang="zh-TW" altLang="en-US" dirty="0">
                <a:ea typeface="標楷體" panose="03000509000000000000" pitchFamily="65" charset="-120"/>
              </a:rPr>
              <a:t>學文化思想「歷時性」特色</a:t>
            </a:r>
            <a:r>
              <a:rPr lang="zh-TW" altLang="en-US" dirty="0"/>
              <a:t> 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TW" altLang="en-US" dirty="0">
                <a:ea typeface="標楷體" pitchFamily="65" charset="-120"/>
              </a:rPr>
              <a:t>王弼</a:t>
            </a:r>
            <a:r>
              <a:rPr lang="en-US" altLang="zh-TW" dirty="0">
                <a:ea typeface="標楷體" pitchFamily="65" charset="-120"/>
              </a:rPr>
              <a:t>《</a:t>
            </a:r>
            <a:r>
              <a:rPr lang="zh-TW" altLang="en-US" dirty="0">
                <a:ea typeface="標楷體" pitchFamily="65" charset="-120"/>
              </a:rPr>
              <a:t>周易略例</a:t>
            </a:r>
            <a:r>
              <a:rPr lang="en-US" altLang="zh-TW" b="1" dirty="0">
                <a:ea typeface="標楷體" pitchFamily="65" charset="-120"/>
              </a:rPr>
              <a:t>》</a:t>
            </a:r>
          </a:p>
          <a:p>
            <a:r>
              <a:rPr lang="zh-TW" altLang="en-US" b="1" dirty="0">
                <a:solidFill>
                  <a:srgbClr val="FF0000"/>
                </a:solidFill>
                <a:ea typeface="標楷體" panose="03000509000000000000" pitchFamily="65" charset="-120"/>
              </a:rPr>
              <a:t>卦</a:t>
            </a:r>
            <a:r>
              <a:rPr lang="zh-TW" altLang="en-US" dirty="0">
                <a:ea typeface="標楷體" panose="03000509000000000000" pitchFamily="65" charset="-120"/>
              </a:rPr>
              <a:t>以存時，</a:t>
            </a:r>
            <a:r>
              <a:rPr lang="zh-TW" altLang="en-US" b="1" dirty="0">
                <a:solidFill>
                  <a:srgbClr val="FF0000"/>
                </a:solidFill>
                <a:ea typeface="標楷體" panose="03000509000000000000" pitchFamily="65" charset="-120"/>
              </a:rPr>
              <a:t>爻</a:t>
            </a:r>
            <a:r>
              <a:rPr lang="zh-TW" altLang="en-US" dirty="0">
                <a:ea typeface="標楷體" panose="03000509000000000000" pitchFamily="65" charset="-120"/>
              </a:rPr>
              <a:t>以示變</a:t>
            </a:r>
          </a:p>
          <a:p>
            <a:r>
              <a:rPr lang="zh-TW" altLang="en-US" b="1" dirty="0">
                <a:solidFill>
                  <a:srgbClr val="FF0000"/>
                </a:solidFill>
                <a:ea typeface="標楷體" panose="03000509000000000000" pitchFamily="65" charset="-120"/>
              </a:rPr>
              <a:t>彖</a:t>
            </a:r>
            <a:r>
              <a:rPr lang="zh-TW" altLang="en-US" dirty="0">
                <a:ea typeface="標楷體" panose="03000509000000000000" pitchFamily="65" charset="-120"/>
              </a:rPr>
              <a:t>以明體，</a:t>
            </a:r>
            <a:r>
              <a:rPr lang="zh-TW" altLang="en-US" b="1" dirty="0">
                <a:solidFill>
                  <a:srgbClr val="FF0000"/>
                </a:solidFill>
                <a:ea typeface="標楷體" panose="03000509000000000000" pitchFamily="65" charset="-120"/>
              </a:rPr>
              <a:t>象</a:t>
            </a:r>
            <a:r>
              <a:rPr lang="zh-TW" altLang="en-US" dirty="0">
                <a:ea typeface="標楷體" panose="03000509000000000000" pitchFamily="65" charset="-120"/>
              </a:rPr>
              <a:t>以盡意</a:t>
            </a:r>
            <a:endParaRPr lang="en-US" altLang="zh-TW" dirty="0">
              <a:ea typeface="標楷體" panose="03000509000000000000" pitchFamily="65" charset="-120"/>
            </a:endParaRPr>
          </a:p>
          <a:p>
            <a:r>
              <a:rPr lang="zh-TW" altLang="en-US" dirty="0">
                <a:solidFill>
                  <a:srgbClr val="FF0000"/>
                </a:solidFill>
                <a:ea typeface="標楷體" panose="03000509000000000000" pitchFamily="65" charset="-120"/>
              </a:rPr>
              <a:t>物</a:t>
            </a:r>
            <a:r>
              <a:rPr lang="zh-TW" altLang="en-US" dirty="0">
                <a:ea typeface="標楷體" panose="03000509000000000000" pitchFamily="65" charset="-120"/>
              </a:rPr>
              <a:t>無妄然，必由其</a:t>
            </a:r>
            <a:r>
              <a:rPr lang="zh-TW" altLang="en-US" dirty="0">
                <a:solidFill>
                  <a:srgbClr val="FF0000"/>
                </a:solidFill>
                <a:ea typeface="標楷體" panose="03000509000000000000" pitchFamily="65" charset="-120"/>
              </a:rPr>
              <a:t>理</a:t>
            </a:r>
            <a:r>
              <a:rPr lang="zh-TW" altLang="en-US" dirty="0">
                <a:ea typeface="標楷體" panose="03000509000000000000" pitchFamily="65" charset="-120"/>
              </a:rPr>
              <a:t>；</a:t>
            </a:r>
            <a:endParaRPr lang="en-US" altLang="zh-TW" dirty="0">
              <a:ea typeface="標楷體" panose="03000509000000000000" pitchFamily="65" charset="-120"/>
            </a:endParaRPr>
          </a:p>
          <a:p>
            <a:r>
              <a:rPr lang="zh-TW" altLang="en-US" dirty="0">
                <a:solidFill>
                  <a:srgbClr val="FF0000"/>
                </a:solidFill>
                <a:ea typeface="標楷體" panose="03000509000000000000" pitchFamily="65" charset="-120"/>
              </a:rPr>
              <a:t>統</a:t>
            </a:r>
            <a:r>
              <a:rPr lang="zh-TW" altLang="en-US" dirty="0">
                <a:ea typeface="標楷體" panose="03000509000000000000" pitchFamily="65" charset="-120"/>
              </a:rPr>
              <a:t>之有</a:t>
            </a:r>
            <a:r>
              <a:rPr lang="zh-TW" altLang="en-US" dirty="0">
                <a:solidFill>
                  <a:srgbClr val="FF0000"/>
                </a:solidFill>
                <a:ea typeface="標楷體" panose="03000509000000000000" pitchFamily="65" charset="-120"/>
              </a:rPr>
              <a:t>宗</a:t>
            </a:r>
            <a:r>
              <a:rPr lang="zh-TW" altLang="en-US" dirty="0">
                <a:ea typeface="標楷體" panose="03000509000000000000" pitchFamily="65" charset="-120"/>
              </a:rPr>
              <a:t>，</a:t>
            </a:r>
            <a:r>
              <a:rPr lang="zh-TW" altLang="en-US" dirty="0">
                <a:solidFill>
                  <a:srgbClr val="FF0000"/>
                </a:solidFill>
                <a:ea typeface="標楷體" panose="03000509000000000000" pitchFamily="65" charset="-120"/>
              </a:rPr>
              <a:t>會</a:t>
            </a:r>
            <a:r>
              <a:rPr lang="zh-TW" altLang="en-US" dirty="0">
                <a:ea typeface="標楷體" panose="03000509000000000000" pitchFamily="65" charset="-120"/>
              </a:rPr>
              <a:t>之有</a:t>
            </a:r>
            <a:r>
              <a:rPr lang="zh-TW" altLang="en-US" dirty="0">
                <a:solidFill>
                  <a:srgbClr val="FF0000"/>
                </a:solidFill>
                <a:ea typeface="標楷體" panose="03000509000000000000" pitchFamily="65" charset="-120"/>
              </a:rPr>
              <a:t>元</a:t>
            </a:r>
            <a:r>
              <a:rPr lang="zh-TW" altLang="en-US" dirty="0">
                <a:ea typeface="標楷體" panose="03000509000000000000" pitchFamily="65" charset="-120"/>
              </a:rPr>
              <a:t>。</a:t>
            </a:r>
          </a:p>
          <a:p>
            <a:r>
              <a:rPr lang="zh-TW" altLang="en-US" dirty="0">
                <a:ea typeface="標楷體" panose="03000509000000000000" pitchFamily="65" charset="-120"/>
              </a:rPr>
              <a:t>鄭玄</a:t>
            </a:r>
            <a:r>
              <a:rPr lang="en-US" altLang="zh-TW" dirty="0">
                <a:ea typeface="標楷體" panose="03000509000000000000" pitchFamily="65" charset="-120"/>
              </a:rPr>
              <a:t>《</a:t>
            </a:r>
            <a:r>
              <a:rPr lang="zh-TW" altLang="en-US" dirty="0">
                <a:ea typeface="標楷體" panose="03000509000000000000" pitchFamily="65" charset="-120"/>
              </a:rPr>
              <a:t>六藝論</a:t>
            </a:r>
            <a:r>
              <a:rPr lang="en-US" altLang="zh-TW" dirty="0">
                <a:ea typeface="標楷體" panose="03000509000000000000" pitchFamily="65" charset="-120"/>
              </a:rPr>
              <a:t>》</a:t>
            </a:r>
            <a:r>
              <a:rPr lang="zh-TW" altLang="en-US" dirty="0">
                <a:ea typeface="標楷體" panose="03000509000000000000" pitchFamily="65" charset="-120"/>
              </a:rPr>
              <a:t>：「</a:t>
            </a:r>
            <a:r>
              <a:rPr lang="en-US" altLang="zh-TW" dirty="0">
                <a:ea typeface="標楷體" panose="03000509000000000000" pitchFamily="65" charset="-120"/>
              </a:rPr>
              <a:t>《</a:t>
            </a:r>
            <a:r>
              <a:rPr lang="zh-TW" altLang="en-US" dirty="0">
                <a:ea typeface="標楷體" panose="03000509000000000000" pitchFamily="65" charset="-120"/>
              </a:rPr>
              <a:t>易</a:t>
            </a:r>
            <a:r>
              <a:rPr lang="en-US" altLang="zh-TW" dirty="0">
                <a:ea typeface="標楷體" panose="03000509000000000000" pitchFamily="65" charset="-120"/>
              </a:rPr>
              <a:t>》</a:t>
            </a:r>
            <a:r>
              <a:rPr lang="zh-TW" altLang="en-US" dirty="0">
                <a:ea typeface="標楷體" panose="03000509000000000000" pitchFamily="65" charset="-120"/>
              </a:rPr>
              <a:t>者，</a:t>
            </a:r>
            <a:r>
              <a:rPr lang="zh-TW" altLang="en-US" b="1" dirty="0">
                <a:solidFill>
                  <a:srgbClr val="FF0000"/>
                </a:solidFill>
                <a:ea typeface="標楷體" panose="03000509000000000000" pitchFamily="65" charset="-120"/>
              </a:rPr>
              <a:t>陰陽</a:t>
            </a:r>
            <a:r>
              <a:rPr lang="zh-TW" altLang="en-US" dirty="0">
                <a:solidFill>
                  <a:schemeClr val="tx1"/>
                </a:solidFill>
                <a:ea typeface="標楷體" panose="03000509000000000000" pitchFamily="65" charset="-120"/>
              </a:rPr>
              <a:t>之象</a:t>
            </a:r>
            <a:r>
              <a:rPr lang="zh-TW" altLang="en-US" dirty="0">
                <a:ea typeface="標楷體" panose="03000509000000000000" pitchFamily="65" charset="-120"/>
              </a:rPr>
              <a:t>，</a:t>
            </a:r>
            <a:r>
              <a:rPr lang="zh-TW" altLang="en-US" b="1" dirty="0">
                <a:solidFill>
                  <a:srgbClr val="FF0000"/>
                </a:solidFill>
                <a:ea typeface="標楷體" panose="03000509000000000000" pitchFamily="65" charset="-120"/>
              </a:rPr>
              <a:t>天地</a:t>
            </a:r>
            <a:r>
              <a:rPr lang="zh-TW" altLang="en-US" dirty="0">
                <a:solidFill>
                  <a:schemeClr val="tx1"/>
                </a:solidFill>
                <a:ea typeface="標楷體" panose="03000509000000000000" pitchFamily="65" charset="-120"/>
              </a:rPr>
              <a:t>之所變化</a:t>
            </a:r>
            <a:r>
              <a:rPr lang="zh-TW" altLang="en-US" dirty="0">
                <a:ea typeface="標楷體" panose="03000509000000000000" pitchFamily="65" charset="-120"/>
              </a:rPr>
              <a:t>，</a:t>
            </a:r>
            <a:r>
              <a:rPr lang="zh-TW" altLang="en-US" b="1" dirty="0">
                <a:solidFill>
                  <a:srgbClr val="FF0000"/>
                </a:solidFill>
                <a:ea typeface="標楷體" panose="03000509000000000000" pitchFamily="65" charset="-120"/>
              </a:rPr>
              <a:t>政教</a:t>
            </a:r>
            <a:r>
              <a:rPr lang="zh-TW" altLang="en-US" dirty="0">
                <a:solidFill>
                  <a:schemeClr val="tx1"/>
                </a:solidFill>
                <a:ea typeface="標楷體" panose="03000509000000000000" pitchFamily="65" charset="-120"/>
              </a:rPr>
              <a:t>之所從生</a:t>
            </a:r>
            <a:r>
              <a:rPr lang="zh-TW" altLang="en-US" dirty="0">
                <a:ea typeface="標楷體" panose="03000509000000000000" pitchFamily="65" charset="-120"/>
              </a:rPr>
              <a:t>。」</a:t>
            </a:r>
            <a:r>
              <a:rPr lang="zh-TW" altLang="en-US" dirty="0"/>
              <a:t> </a:t>
            </a:r>
            <a:endParaRPr lang="zh-TW" altLang="en-US" dirty="0">
              <a:ea typeface="標楷體" panose="03000509000000000000" pitchFamily="65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81702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56745" y="654269"/>
            <a:ext cx="10775731" cy="843455"/>
          </a:xfrm>
        </p:spPr>
        <p:txBody>
          <a:bodyPr>
            <a:normAutofit fontScale="90000"/>
          </a:bodyPr>
          <a:lstStyle/>
          <a:p>
            <a:br>
              <a:rPr kumimoji="1" lang="en-US" altLang="zh-TW" dirty="0"/>
            </a:br>
            <a:r>
              <a:rPr kumimoji="1"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kumimoji="1"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易</a:t>
            </a:r>
            <a:r>
              <a:rPr kumimoji="1"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kumimoji="1"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學的意義</a:t>
            </a:r>
            <a:br>
              <a:rPr kumimoji="1" lang="en-US" altLang="zh-TW" dirty="0"/>
            </a:br>
            <a:endParaRPr kumimoji="1" lang="zh-TW" altLang="en-US" dirty="0"/>
          </a:p>
        </p:txBody>
      </p:sp>
      <p:sp>
        <p:nvSpPr>
          <p:cNvPr id="8" name="矩形 7"/>
          <p:cNvSpPr/>
          <p:nvPr/>
        </p:nvSpPr>
        <p:spPr>
          <a:xfrm>
            <a:off x="1433425" y="1979472"/>
            <a:ext cx="3864716" cy="92885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推天道以明人事</a:t>
            </a:r>
          </a:p>
        </p:txBody>
      </p:sp>
      <p:sp>
        <p:nvSpPr>
          <p:cNvPr id="9" name="矩形 8"/>
          <p:cNvSpPr/>
          <p:nvPr/>
        </p:nvSpPr>
        <p:spPr>
          <a:xfrm>
            <a:off x="1433425" y="3917572"/>
            <a:ext cx="3864716" cy="92885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明人倫而範人品</a:t>
            </a:r>
          </a:p>
        </p:txBody>
      </p:sp>
      <p:sp>
        <p:nvSpPr>
          <p:cNvPr id="3" name="橢圓 2"/>
          <p:cNvSpPr/>
          <p:nvPr/>
        </p:nvSpPr>
        <p:spPr>
          <a:xfrm>
            <a:off x="5674659" y="1624670"/>
            <a:ext cx="1761564" cy="163845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天道運行</a:t>
            </a:r>
          </a:p>
        </p:txBody>
      </p:sp>
      <p:sp>
        <p:nvSpPr>
          <p:cNvPr id="11" name="橢圓 10"/>
          <p:cNvSpPr/>
          <p:nvPr/>
        </p:nvSpPr>
        <p:spPr>
          <a:xfrm>
            <a:off x="8571187" y="1624670"/>
            <a:ext cx="1761564" cy="163845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人事規律</a:t>
            </a:r>
          </a:p>
        </p:txBody>
      </p:sp>
      <p:sp>
        <p:nvSpPr>
          <p:cNvPr id="12" name="橢圓 11"/>
          <p:cNvSpPr/>
          <p:nvPr/>
        </p:nvSpPr>
        <p:spPr>
          <a:xfrm>
            <a:off x="5674659" y="3691034"/>
            <a:ext cx="1761564" cy="163845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人倫規範</a:t>
            </a:r>
          </a:p>
        </p:txBody>
      </p:sp>
      <p:sp>
        <p:nvSpPr>
          <p:cNvPr id="13" name="橢圓 12"/>
          <p:cNvSpPr/>
          <p:nvPr/>
        </p:nvSpPr>
        <p:spPr>
          <a:xfrm>
            <a:off x="8619565" y="3691035"/>
            <a:ext cx="1761564" cy="163845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該做什麼</a:t>
            </a:r>
          </a:p>
        </p:txBody>
      </p:sp>
      <p:sp>
        <p:nvSpPr>
          <p:cNvPr id="4" name="向右箭號 3"/>
          <p:cNvSpPr/>
          <p:nvPr/>
        </p:nvSpPr>
        <p:spPr>
          <a:xfrm>
            <a:off x="7593569" y="2188403"/>
            <a:ext cx="820271" cy="510988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4" name="向右箭號 13"/>
          <p:cNvSpPr/>
          <p:nvPr/>
        </p:nvSpPr>
        <p:spPr>
          <a:xfrm>
            <a:off x="7593568" y="4254767"/>
            <a:ext cx="820271" cy="510988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3100834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標楷體" pitchFamily="65" charset="-120"/>
              </a:rPr>
              <a:t>《</a:t>
            </a:r>
            <a:r>
              <a:rPr lang="zh-TW" altLang="en-US" dirty="0">
                <a:ea typeface="標楷體" pitchFamily="65" charset="-120"/>
              </a:rPr>
              <a:t>易</a:t>
            </a:r>
            <a:r>
              <a:rPr lang="en-US" altLang="zh-TW" dirty="0">
                <a:ea typeface="標楷體" pitchFamily="65" charset="-120"/>
              </a:rPr>
              <a:t>》</a:t>
            </a:r>
            <a:r>
              <a:rPr lang="zh-TW" altLang="en-US" dirty="0">
                <a:ea typeface="標楷體" pitchFamily="65" charset="-120"/>
              </a:rPr>
              <a:t>學可貴之處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zh-TW" dirty="0">
                <a:ea typeface="標楷體" panose="03000509000000000000" pitchFamily="65" charset="-120"/>
              </a:rPr>
              <a:t>《</a:t>
            </a:r>
            <a:r>
              <a:rPr lang="zh-TW" altLang="en-US" dirty="0">
                <a:ea typeface="標楷體" panose="03000509000000000000" pitchFamily="65" charset="-120"/>
              </a:rPr>
              <a:t>周易</a:t>
            </a:r>
            <a:r>
              <a:rPr lang="en-US" altLang="zh-TW" dirty="0">
                <a:ea typeface="標楷體" panose="03000509000000000000" pitchFamily="65" charset="-120"/>
              </a:rPr>
              <a:t>》</a:t>
            </a:r>
            <a:r>
              <a:rPr lang="zh-TW" altLang="en-US" dirty="0">
                <a:ea typeface="標楷體" panose="03000509000000000000" pitchFamily="65" charset="-120"/>
              </a:rPr>
              <a:t>為</a:t>
            </a:r>
            <a:r>
              <a:rPr lang="zh-TW" altLang="en-US" b="1" dirty="0">
                <a:solidFill>
                  <a:srgbClr val="FF0000"/>
                </a:solidFill>
                <a:ea typeface="標楷體" panose="03000509000000000000" pitchFamily="65" charset="-120"/>
              </a:rPr>
              <a:t>天人合德</a:t>
            </a:r>
            <a:r>
              <a:rPr lang="zh-TW" altLang="en-US" dirty="0">
                <a:ea typeface="標楷體" panose="03000509000000000000" pitchFamily="65" charset="-120"/>
              </a:rPr>
              <a:t>之學，</a:t>
            </a:r>
            <a:endParaRPr lang="en-US" altLang="zh-TW" dirty="0">
              <a:ea typeface="標楷體" panose="03000509000000000000" pitchFamily="65" charset="-120"/>
            </a:endParaRPr>
          </a:p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學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易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的終極目標，在於</a:t>
            </a:r>
            <a:r>
              <a:rPr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經綸天下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儒家</a:t>
            </a:r>
            <a:r>
              <a:rPr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內聖外王之道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，盡在其中。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>
                <a:ea typeface="標楷體" panose="03000509000000000000" pitchFamily="65" charset="-120"/>
              </a:rPr>
              <a:t>中國傳統文化，以</a:t>
            </a:r>
            <a:r>
              <a:rPr lang="zh-TW" altLang="en-US" b="1" dirty="0">
                <a:solidFill>
                  <a:srgbClr val="FF0000"/>
                </a:solidFill>
                <a:ea typeface="標楷體" panose="03000509000000000000" pitchFamily="65" charset="-120"/>
              </a:rPr>
              <a:t>人文精神</a:t>
            </a:r>
            <a:r>
              <a:rPr lang="zh-TW" altLang="en-US" dirty="0">
                <a:ea typeface="標楷體" panose="03000509000000000000" pitchFamily="65" charset="-120"/>
              </a:rPr>
              <a:t>為中心，</a:t>
            </a:r>
            <a:endParaRPr lang="en-US" altLang="zh-TW" dirty="0">
              <a:ea typeface="標楷體" panose="03000509000000000000" pitchFamily="65" charset="-120"/>
            </a:endParaRPr>
          </a:p>
          <a:p>
            <a:r>
              <a:rPr lang="zh-TW" altLang="en-US" dirty="0">
                <a:ea typeface="標楷體" panose="03000509000000000000" pitchFamily="65" charset="-120"/>
              </a:rPr>
              <a:t>但其終極理想為「</a:t>
            </a:r>
            <a:r>
              <a:rPr lang="zh-TW" altLang="en-US" b="1" dirty="0">
                <a:solidFill>
                  <a:srgbClr val="FF0000"/>
                </a:solidFill>
                <a:ea typeface="標楷體" panose="03000509000000000000" pitchFamily="65" charset="-120"/>
              </a:rPr>
              <a:t>天人合一</a:t>
            </a:r>
            <a:r>
              <a:rPr lang="zh-TW" altLang="en-US" dirty="0">
                <a:ea typeface="標楷體" panose="03000509000000000000" pitchFamily="65" charset="-120"/>
              </a:rPr>
              <a:t>」的境界。</a:t>
            </a:r>
            <a:endParaRPr lang="en-US" altLang="zh-TW" dirty="0">
              <a:ea typeface="標楷體" panose="03000509000000000000" pitchFamily="65" charset="-120"/>
            </a:endParaRPr>
          </a:p>
          <a:p>
            <a:r>
              <a:rPr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極深研幾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窮理盡性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崇德廣業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，乃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易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之大用。</a:t>
            </a:r>
            <a:endParaRPr lang="en-US" altLang="zh-TW" dirty="0">
              <a:ea typeface="標楷體" panose="03000509000000000000" pitchFamily="65" charset="-120"/>
            </a:endParaRPr>
          </a:p>
          <a:p>
            <a:r>
              <a:rPr lang="zh-TW" altLang="en-US" dirty="0">
                <a:ea typeface="標楷體" panose="03000509000000000000" pitchFamily="65" charset="-120"/>
              </a:rPr>
              <a:t>對於</a:t>
            </a:r>
            <a:r>
              <a:rPr lang="zh-TW" altLang="en-US" b="1" dirty="0">
                <a:solidFill>
                  <a:srgbClr val="FF0000"/>
                </a:solidFill>
                <a:ea typeface="標楷體" panose="03000509000000000000" pitchFamily="65" charset="-120"/>
              </a:rPr>
              <a:t>宇宙</a:t>
            </a:r>
            <a:r>
              <a:rPr lang="zh-TW" altLang="en-US" dirty="0">
                <a:ea typeface="標楷體" panose="03000509000000000000" pitchFamily="65" charset="-120"/>
              </a:rPr>
              <a:t>真理與</a:t>
            </a:r>
            <a:r>
              <a:rPr lang="zh-TW" altLang="en-US" b="1" dirty="0">
                <a:solidFill>
                  <a:srgbClr val="FF0000"/>
                </a:solidFill>
                <a:ea typeface="標楷體" panose="03000509000000000000" pitchFamily="65" charset="-120"/>
              </a:rPr>
              <a:t>人生</a:t>
            </a:r>
            <a:r>
              <a:rPr lang="zh-TW" altLang="en-US" dirty="0">
                <a:ea typeface="標楷體" panose="03000509000000000000" pitchFamily="65" charset="-120"/>
              </a:rPr>
              <a:t>真理兩方面，</a:t>
            </a:r>
            <a:endParaRPr lang="en-US" altLang="zh-TW" dirty="0">
              <a:ea typeface="標楷體" panose="03000509000000000000" pitchFamily="65" charset="-120"/>
            </a:endParaRPr>
          </a:p>
          <a:p>
            <a:r>
              <a:rPr lang="zh-TW" altLang="en-US" dirty="0">
                <a:ea typeface="標楷體" panose="03000509000000000000" pitchFamily="65" charset="-120"/>
              </a:rPr>
              <a:t>表現</a:t>
            </a:r>
            <a:r>
              <a:rPr lang="zh-TW" altLang="en-US" b="1" dirty="0">
                <a:solidFill>
                  <a:srgbClr val="FF0000"/>
                </a:solidFill>
                <a:ea typeface="標楷體" panose="03000509000000000000" pitchFamily="65" charset="-120"/>
              </a:rPr>
              <a:t>天人合一</a:t>
            </a:r>
            <a:r>
              <a:rPr lang="zh-TW" altLang="en-US" dirty="0">
                <a:ea typeface="標楷體" panose="03000509000000000000" pitchFamily="65" charset="-120"/>
              </a:rPr>
              <a:t>的觀念和人文精神。</a:t>
            </a:r>
          </a:p>
          <a:p>
            <a:endParaRPr lang="en-US" altLang="zh-TW" dirty="0">
              <a:ea typeface="標楷體" panose="03000509000000000000" pitchFamily="65" charset="-120"/>
            </a:endParaRPr>
          </a:p>
          <a:p>
            <a:endParaRPr lang="zh-TW" altLang="en-US" dirty="0">
              <a:ea typeface="標楷體" panose="03000509000000000000" pitchFamily="65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222955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一片冰心在玉壺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王昌齡（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698-756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〈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芙蓉樓送辛漸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〉</a:t>
            </a:r>
          </a:p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寒雨連江夜入吳，平明送客楚山孤。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洛陽親友如相問，一片冰心在玉壺。</a:t>
            </a:r>
            <a:endParaRPr lang="en-US" altLang="zh-TW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solidFill>
                <a:schemeClr val="accent3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>
                <a:ea typeface="標楷體" panose="03000509000000000000" pitchFamily="65" charset="-120"/>
              </a:rPr>
              <a:t>珍懷童少，樂天忘愁。漫語閒坐度春秋，不記冷暖觀患憂。</a:t>
            </a:r>
            <a:endParaRPr lang="en-US" altLang="zh-TW" dirty="0">
              <a:ea typeface="標楷體" panose="03000509000000000000" pitchFamily="65" charset="-120"/>
            </a:endParaRPr>
          </a:p>
          <a:p>
            <a:r>
              <a:rPr lang="zh-TW" altLang="en-US" dirty="0">
                <a:ea typeface="標楷體" panose="03000509000000000000" pitchFamily="65" charset="-120"/>
              </a:rPr>
              <a:t>所謂學問道德，仰止心勉。</a:t>
            </a:r>
          </a:p>
          <a:p>
            <a:r>
              <a:rPr lang="zh-TW" altLang="en-US" dirty="0">
                <a:ea typeface="標楷體" panose="03000509000000000000" pitchFamily="65" charset="-120"/>
              </a:rPr>
              <a:t>知命逾年，略識時變。志歸孔顏，茂對尚嫌。事理紛紛，今古綿綿。</a:t>
            </a:r>
            <a:endParaRPr lang="en-US" altLang="zh-TW" dirty="0">
              <a:ea typeface="標楷體" panose="03000509000000000000" pitchFamily="65" charset="-120"/>
            </a:endParaRPr>
          </a:p>
          <a:p>
            <a:r>
              <a:rPr lang="zh-TW" altLang="en-US" dirty="0">
                <a:ea typeface="標楷體" panose="03000509000000000000" pitchFamily="65" charset="-120"/>
              </a:rPr>
              <a:t>攢寸心，覓學海。養晦存熹，生生永延。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656565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有機">
  <a:themeElements>
    <a:clrScheme name="有機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有機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有機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4109</TotalTime>
  <Words>1656</Words>
  <Application>Microsoft Office PowerPoint</Application>
  <PresentationFormat>寬螢幕</PresentationFormat>
  <Paragraphs>216</Paragraphs>
  <Slides>23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23</vt:i4>
      </vt:variant>
    </vt:vector>
  </HeadingPairs>
  <TitlesOfParts>
    <vt:vector size="30" baseType="lpstr">
      <vt:lpstr>微軟正黑體</vt:lpstr>
      <vt:lpstr>新細明體</vt:lpstr>
      <vt:lpstr>標楷體</vt:lpstr>
      <vt:lpstr>Arial</vt:lpstr>
      <vt:lpstr>Garamond</vt:lpstr>
      <vt:lpstr>Times New Roman</vt:lpstr>
      <vt:lpstr>有機</vt:lpstr>
      <vt:lpstr>生生之謂易，知幾其神乎！ ——漫談《易》學「天人合一」的 「二元對貞」性</vt:lpstr>
      <vt:lpstr>北京清華大學圖書館前留影</vt:lpstr>
      <vt:lpstr>笑問「客」從何處來</vt:lpstr>
      <vt:lpstr>天地之大德曰生</vt:lpstr>
      <vt:lpstr>《周易‧繫辭下傳‧第五章》</vt:lpstr>
      <vt:lpstr>《周易》「二元對貞」的文化詮釋</vt:lpstr>
      <vt:lpstr>PowerPoint 簡報</vt:lpstr>
      <vt:lpstr>朱熹（1130-1200）〈八卦取象歌〉</vt:lpstr>
      <vt:lpstr>PowerPoint 簡報</vt:lpstr>
      <vt:lpstr>PowerPoint 簡報</vt:lpstr>
      <vt:lpstr>認識《周易》術語</vt:lpstr>
      <vt:lpstr>三才涵大有，八卦體中孚</vt:lpstr>
      <vt:lpstr>PowerPoint 簡報</vt:lpstr>
      <vt:lpstr>《易》一名而含三義</vt:lpstr>
      <vt:lpstr>易一名而含三義</vt:lpstr>
      <vt:lpstr>占筮原則與信念</vt:lpstr>
      <vt:lpstr>《郭店楚簡‧語叢一》 （1993年湖北荊門出土） </vt:lpstr>
      <vt:lpstr>湯一介（1927-2014） 〈釋「易，所以會天道、人道者也」〉</vt:lpstr>
      <vt:lpstr>《易》學文化思想「共時性」特色 </vt:lpstr>
      <vt:lpstr>《易》學文化思想「歷時性」特色 </vt:lpstr>
      <vt:lpstr> 《易》學的意義 </vt:lpstr>
      <vt:lpstr>《易》學可貴之處</vt:lpstr>
      <vt:lpstr>一片冰心在玉壺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戰後臺灣高等院校《易》學課程 與教育的回顧與展望</dc:title>
  <dc:creator>pcuser</dc:creator>
  <cp:lastModifiedBy>貴三 賴</cp:lastModifiedBy>
  <cp:revision>244</cp:revision>
  <dcterms:created xsi:type="dcterms:W3CDTF">2018-05-30T06:15:53Z</dcterms:created>
  <dcterms:modified xsi:type="dcterms:W3CDTF">2026-09-07T22:11:32Z</dcterms:modified>
</cp:coreProperties>
</file>