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908800"/>
  <p:notesSz cx="7104063" cy="10234613"/>
  <p:embeddedFontLst>
    <p:embeddedFont>
      <p:font typeface="Noto Sans T Chinese" panose="02020500000000000000" charset="-120"/>
      <p:regular r:id="rId29"/>
    </p:embeddedFont>
    <p:embeddedFont>
      <p:font typeface="Noto Sans T Chinese Bold" panose="02020500000000000000" charset="-120"/>
      <p:regular r:id="rId30"/>
    </p:embeddedFont>
    <p:embeddedFont>
      <p:font typeface="Arial Bold" panose="020B0704020202020204" pitchFamily="34" charset="0"/>
      <p:regular r:id="rId31"/>
      <p:bold r:id="rId32"/>
    </p:embeddedFont>
    <p:embeddedFont>
      <p:font typeface="Calibri (MS)" panose="02020500000000000000" charset="0"/>
      <p:regular r:id="rId33"/>
    </p:embeddedFont>
    <p:embeddedFont>
      <p:font typeface="Calibri (MS) Italics" panose="02020500000000000000" charset="0"/>
      <p:regular r:id="rId34"/>
    </p:embeddedFont>
    <p:embeddedFont>
      <p:font typeface="Courier New Bold" panose="02070609020205020404" pitchFamily="49"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1" d="100"/>
          <a:sy n="61" d="100"/>
        </p:scale>
        <p:origin x="86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lang="cs-CZ"/>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fld id="{B7268E1E-0E44-426D-905E-8AD9B19D2182}" type="datetimeFigureOut">
              <a:rPr lang="cs-CZ" smtClean="0"/>
              <a:t>02.06.2026</a:t>
            </a:fld>
            <a:endParaRPr lang="cs-CZ"/>
          </a:p>
        </p:txBody>
      </p:sp>
      <p:sp>
        <p:nvSpPr>
          <p:cNvPr id="4" name="Slide Image Placeholder 3"/>
          <p:cNvSpPr>
            <a:spLocks noGrp="1" noRot="1" noChangeAspect="1"/>
          </p:cNvSpPr>
          <p:nvPr>
            <p:ph type="sldImg" idx="2"/>
          </p:nvPr>
        </p:nvSpPr>
        <p:spPr>
          <a:xfrm>
            <a:off x="2203450" y="574675"/>
            <a:ext cx="5065713" cy="2871788"/>
          </a:xfrm>
          <a:prstGeom prst="rect">
            <a:avLst/>
          </a:prstGeom>
          <a:noFill/>
          <a:ln w="12700">
            <a:solidFill>
              <a:prstClr val="black"/>
            </a:solidFill>
          </a:ln>
        </p:spPr>
        <p:txBody>
          <a:bodyPr vert="horz" lIns="99075" tIns="49538" rIns="99075" bIns="49538" rtlCol="0" anchor="ctr"/>
          <a:lstStyle/>
          <a:p>
            <a:endParaRPr lang="cs-CZ"/>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lang="cs-CZ"/>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3450" y="574675"/>
            <a:ext cx="50657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3450" y="574675"/>
            <a:ext cx="50657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extLst>
      <p:ext uri="{BB962C8B-B14F-4D97-AF65-F5344CB8AC3E}">
        <p14:creationId xmlns:p14="http://schemas.microsoft.com/office/powerpoint/2010/main" val="2771092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3450" y="574675"/>
            <a:ext cx="50657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3450" y="574675"/>
            <a:ext cx="50657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3450" y="574675"/>
            <a:ext cx="50657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3450" y="574675"/>
            <a:ext cx="50657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s://doi.org/10.54097/d76n0173" TargetMode="External"/><Relationship Id="rId3" Type="http://schemas.openxmlformats.org/officeDocument/2006/relationships/hyperlink" Target="https://doi.org/10.1177/155862351501000301" TargetMode="External"/><Relationship Id="rId7" Type="http://schemas.openxmlformats.org/officeDocument/2006/relationships/hyperlink" Target="https://doi.org/10.5367/te.2011.0084"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doi.org/https:/doi.org/10.1016/j.iedee.2015.05.001" TargetMode="External"/><Relationship Id="rId5" Type="http://schemas.openxmlformats.org/officeDocument/2006/relationships/hyperlink" Target="https://doi.org/10.1257/jep.30.2.201" TargetMode="External"/><Relationship Id="rId4" Type="http://schemas.openxmlformats.org/officeDocument/2006/relationships/hyperlink" Target="https://doi.org/10.1080/10941660903023960"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doi.org/https:/doi.org/10.1016/j.econmod.2008.06.006" TargetMode="External"/><Relationship Id="rId3" Type="http://schemas.openxmlformats.org/officeDocument/2006/relationships/hyperlink" Target="https://doi.org/https:/doi.org/10.1016/S0160-7383(02)00098-1" TargetMode="External"/><Relationship Id="rId7" Type="http://schemas.openxmlformats.org/officeDocument/2006/relationships/hyperlink" Target="https://doi.org/https:/doi.org/10.1016/j.iedee.2015.04.001"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doi.org/10.5367/te.2013.0340" TargetMode="External"/><Relationship Id="rId5" Type="http://schemas.openxmlformats.org/officeDocument/2006/relationships/hyperlink" Target="https://doi.org/10.1111/j.1467-954X.2006.00652.x" TargetMode="External"/><Relationship Id="rId10" Type="http://schemas.openxmlformats.org/officeDocument/2006/relationships/hyperlink" Target="https://doi.org/https:/doi.org/10.1016/j.tourman.2004.03.002" TargetMode="External"/><Relationship Id="rId4" Type="http://schemas.openxmlformats.org/officeDocument/2006/relationships/hyperlink" Target="https://doi.org/10.1080/136067100375713" TargetMode="External"/><Relationship Id="rId9" Type="http://schemas.openxmlformats.org/officeDocument/2006/relationships/hyperlink" Target="https://doi.org/10.3727/152599517X14942648527509"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3727/152599510X12766070301046" TargetMode="External"/><Relationship Id="rId7" Type="http://schemas.openxmlformats.org/officeDocument/2006/relationships/hyperlink" Target="https://doi.org/10.1177/106169349300200303"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doi.org/10.1177/155862351100600301" TargetMode="External"/><Relationship Id="rId5" Type="http://schemas.openxmlformats.org/officeDocument/2006/relationships/hyperlink" Target="https://doi.org/10.1080/16138171.2013.11687915" TargetMode="External"/><Relationship Id="rId4" Type="http://schemas.openxmlformats.org/officeDocument/2006/relationships/hyperlink" Target="https://doi.org/10.1080/01944363.2015.1038292"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124" cy="6915236"/>
            <a:chOff x="0" y="0"/>
            <a:chExt cx="16256165" cy="9220314"/>
          </a:xfrm>
        </p:grpSpPr>
        <p:sp>
          <p:nvSpPr>
            <p:cNvPr id="3" name="Freeform 3"/>
            <p:cNvSpPr/>
            <p:nvPr/>
          </p:nvSpPr>
          <p:spPr>
            <a:xfrm>
              <a:off x="0" y="0"/>
              <a:ext cx="16256127" cy="9220327"/>
            </a:xfrm>
            <a:custGeom>
              <a:avLst/>
              <a:gdLst/>
              <a:ahLst/>
              <a:cxnLst/>
              <a:rect l="l" t="t" r="r" b="b"/>
              <a:pathLst>
                <a:path w="16256127" h="9220327">
                  <a:moveTo>
                    <a:pt x="16256127" y="9220327"/>
                  </a:moveTo>
                  <a:lnTo>
                    <a:pt x="0" y="9220327"/>
                  </a:lnTo>
                  <a:lnTo>
                    <a:pt x="0" y="0"/>
                  </a:lnTo>
                  <a:lnTo>
                    <a:pt x="16256127" y="0"/>
                  </a:lnTo>
                  <a:lnTo>
                    <a:pt x="16256127" y="9220327"/>
                  </a:lnTo>
                  <a:close/>
                </a:path>
              </a:pathLst>
            </a:custGeom>
            <a:solidFill>
              <a:srgbClr val="FAF9F6"/>
            </a:solidFill>
          </p:spPr>
        </p:sp>
      </p:grpSp>
      <p:grpSp>
        <p:nvGrpSpPr>
          <p:cNvPr id="4" name="Group 4"/>
          <p:cNvGrpSpPr/>
          <p:nvPr/>
        </p:nvGrpSpPr>
        <p:grpSpPr>
          <a:xfrm>
            <a:off x="0" y="-351025"/>
            <a:ext cx="13301046" cy="7481838"/>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sp>
        <p:nvSpPr>
          <p:cNvPr id="6" name="Freeform 6"/>
          <p:cNvSpPr/>
          <p:nvPr/>
        </p:nvSpPr>
        <p:spPr>
          <a:xfrm>
            <a:off x="456962" y="533348"/>
            <a:ext cx="11278076" cy="6000836"/>
          </a:xfrm>
          <a:custGeom>
            <a:avLst/>
            <a:gdLst/>
            <a:ahLst/>
            <a:cxnLst/>
            <a:rect l="l" t="t" r="r" b="b"/>
            <a:pathLst>
              <a:path w="11278076" h="6000836">
                <a:moveTo>
                  <a:pt x="0" y="0"/>
                </a:moveTo>
                <a:lnTo>
                  <a:pt x="11278076" y="0"/>
                </a:lnTo>
                <a:lnTo>
                  <a:pt x="11278076" y="6000835"/>
                </a:lnTo>
                <a:lnTo>
                  <a:pt x="0" y="6000835"/>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1066676" y="1009802"/>
            <a:ext cx="304924" cy="9363"/>
            <a:chOff x="0" y="0"/>
            <a:chExt cx="406565" cy="12484"/>
          </a:xfrm>
        </p:grpSpPr>
        <p:sp>
          <p:nvSpPr>
            <p:cNvPr id="8" name="Freeform 8"/>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sp>
        <p:nvSpPr>
          <p:cNvPr id="9" name="TextBox 9"/>
          <p:cNvSpPr txBox="1"/>
          <p:nvPr/>
        </p:nvSpPr>
        <p:spPr>
          <a:xfrm>
            <a:off x="1054084" y="1304687"/>
            <a:ext cx="8254836" cy="1978596"/>
          </a:xfrm>
          <a:prstGeom prst="rect">
            <a:avLst/>
          </a:prstGeom>
        </p:spPr>
        <p:txBody>
          <a:bodyPr lIns="0" tIns="0" rIns="0" bIns="0" rtlCol="0" anchor="t">
            <a:spAutoFit/>
          </a:bodyPr>
          <a:lstStyle/>
          <a:p>
            <a:pPr algn="l">
              <a:lnSpc>
                <a:spcPts val="7580"/>
              </a:lnSpc>
            </a:pPr>
            <a:r>
              <a:rPr lang="en-US" sz="7050">
                <a:solidFill>
                  <a:srgbClr val="1A1A1A"/>
                </a:solidFill>
                <a:latin typeface="Noto Sans T Chinese"/>
                <a:ea typeface="Noto Sans T Chinese"/>
                <a:cs typeface="Noto Sans T Chinese"/>
                <a:sym typeface="Noto Sans T Chinese"/>
              </a:rPr>
              <a:t>運動賽事經濟效益之</a:t>
            </a:r>
          </a:p>
          <a:p>
            <a:pPr algn="l">
              <a:lnSpc>
                <a:spcPts val="7821"/>
              </a:lnSpc>
            </a:pPr>
            <a:r>
              <a:rPr lang="en-US" sz="7250">
                <a:solidFill>
                  <a:srgbClr val="A3BAD5"/>
                </a:solidFill>
                <a:latin typeface="Noto Sans T Chinese"/>
                <a:ea typeface="Noto Sans T Chinese"/>
                <a:cs typeface="Noto Sans T Chinese"/>
                <a:sym typeface="Noto Sans T Chinese"/>
              </a:rPr>
              <a:t>文獻探討</a:t>
            </a:r>
          </a:p>
        </p:txBody>
      </p:sp>
      <p:grpSp>
        <p:nvGrpSpPr>
          <p:cNvPr id="10" name="Group 10"/>
          <p:cNvGrpSpPr/>
          <p:nvPr/>
        </p:nvGrpSpPr>
        <p:grpSpPr>
          <a:xfrm>
            <a:off x="0" y="0"/>
            <a:ext cx="12192124" cy="9363"/>
            <a:chOff x="0" y="0"/>
            <a:chExt cx="16256165" cy="12484"/>
          </a:xfrm>
        </p:grpSpPr>
        <p:sp>
          <p:nvSpPr>
            <p:cNvPr id="11" name="Freeform 11"/>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2" name="Group 12"/>
          <p:cNvGrpSpPr/>
          <p:nvPr/>
        </p:nvGrpSpPr>
        <p:grpSpPr>
          <a:xfrm>
            <a:off x="0" y="6905520"/>
            <a:ext cx="12192124" cy="9363"/>
            <a:chOff x="0" y="0"/>
            <a:chExt cx="16256165" cy="12484"/>
          </a:xfrm>
        </p:grpSpPr>
        <p:sp>
          <p:nvSpPr>
            <p:cNvPr id="13" name="Freeform 13"/>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sp>
        <p:nvSpPr>
          <p:cNvPr id="14" name="TextBox 14"/>
          <p:cNvSpPr txBox="1"/>
          <p:nvPr/>
        </p:nvSpPr>
        <p:spPr>
          <a:xfrm>
            <a:off x="1054084" y="4502483"/>
            <a:ext cx="5866526" cy="848694"/>
          </a:xfrm>
          <a:prstGeom prst="rect">
            <a:avLst/>
          </a:prstGeom>
        </p:spPr>
        <p:txBody>
          <a:bodyPr lIns="0" tIns="0" rIns="0" bIns="0" rtlCol="0" anchor="t">
            <a:spAutoFit/>
          </a:bodyPr>
          <a:lstStyle/>
          <a:p>
            <a:pPr algn="just">
              <a:lnSpc>
                <a:spcPts val="3359"/>
              </a:lnSpc>
            </a:pPr>
            <a:r>
              <a:rPr lang="en-US" sz="2799" spc="-268" dirty="0" err="1">
                <a:solidFill>
                  <a:srgbClr val="000000"/>
                </a:solidFill>
                <a:latin typeface="Noto Sans T Chinese"/>
                <a:ea typeface="Noto Sans T Chinese"/>
                <a:cs typeface="Noto Sans T Chinese"/>
                <a:sym typeface="Noto Sans T Chinese"/>
              </a:rPr>
              <a:t>研究生：李祐呈</a:t>
            </a:r>
            <a:endParaRPr lang="en-US" sz="2799" spc="-268" dirty="0">
              <a:solidFill>
                <a:srgbClr val="000000"/>
              </a:solidFill>
              <a:latin typeface="Noto Sans T Chinese"/>
              <a:ea typeface="Noto Sans T Chinese"/>
              <a:cs typeface="Noto Sans T Chinese"/>
              <a:sym typeface="Noto Sans T Chinese"/>
            </a:endParaRPr>
          </a:p>
          <a:p>
            <a:pPr algn="just">
              <a:lnSpc>
                <a:spcPts val="3359"/>
              </a:lnSpc>
              <a:spcBef>
                <a:spcPct val="0"/>
              </a:spcBef>
            </a:pPr>
            <a:r>
              <a:rPr lang="en-US" sz="2799" spc="-270" dirty="0" err="1">
                <a:solidFill>
                  <a:srgbClr val="000000"/>
                </a:solidFill>
                <a:latin typeface="Noto Sans T Chinese"/>
                <a:ea typeface="Noto Sans T Chinese"/>
                <a:cs typeface="Noto Sans T Chinese"/>
                <a:sym typeface="Noto Sans T Chinese"/>
              </a:rPr>
              <a:t>指導教授：廖邕</a:t>
            </a:r>
            <a:r>
              <a:rPr lang="en-US" sz="2799" spc="-270" dirty="0">
                <a:solidFill>
                  <a:srgbClr val="000000"/>
                </a:solidFill>
                <a:latin typeface="Noto Sans T Chinese"/>
                <a:ea typeface="Noto Sans T Chinese"/>
                <a:cs typeface="Noto Sans T Chinese"/>
                <a:sym typeface="Noto Sans T Chinese"/>
              </a:rPr>
              <a:t>  </a:t>
            </a:r>
            <a:r>
              <a:rPr lang="en-US" sz="2799" spc="-270" dirty="0" err="1">
                <a:solidFill>
                  <a:srgbClr val="000000"/>
                </a:solidFill>
                <a:latin typeface="Noto Sans T Chinese"/>
                <a:ea typeface="Noto Sans T Chinese"/>
                <a:cs typeface="Noto Sans T Chinese"/>
                <a:sym typeface="Noto Sans T Chinese"/>
              </a:rPr>
              <a:t>博士</a:t>
            </a:r>
            <a:endParaRPr lang="en-US" sz="2799" spc="-270" dirty="0">
              <a:solidFill>
                <a:srgbClr val="000000"/>
              </a:solidFill>
              <a:latin typeface="Noto Sans T Chinese"/>
              <a:ea typeface="Noto Sans T Chinese"/>
              <a:cs typeface="Noto Sans T Chinese"/>
              <a:sym typeface="Noto Sans T Chinese"/>
            </a:endParaRPr>
          </a:p>
        </p:txBody>
      </p:sp>
      <p:sp>
        <p:nvSpPr>
          <p:cNvPr id="15" name="文字方塊 14">
            <a:extLst>
              <a:ext uri="{FF2B5EF4-FFF2-40B4-BE49-F238E27FC236}">
                <a16:creationId xmlns:a16="http://schemas.microsoft.com/office/drawing/2014/main" id="{0F59C6F9-E431-C6DA-6121-DD7619058E76}"/>
              </a:ext>
            </a:extLst>
          </p:cNvPr>
          <p:cNvSpPr txBox="1"/>
          <p:nvPr/>
        </p:nvSpPr>
        <p:spPr>
          <a:xfrm>
            <a:off x="9190752" y="6087970"/>
            <a:ext cx="2544286" cy="369332"/>
          </a:xfrm>
          <a:prstGeom prst="rect">
            <a:avLst/>
          </a:prstGeom>
          <a:noFill/>
        </p:spPr>
        <p:txBody>
          <a:bodyPr wrap="none" rtlCol="0">
            <a:spAutoFit/>
          </a:bodyPr>
          <a:lstStyle/>
          <a:p>
            <a:r>
              <a:rPr lang="zh-TW" altLang="en-US" dirty="0">
                <a:latin typeface="Noto Sans T Chinese" panose="02020500000000000000" charset="-120"/>
                <a:ea typeface="Noto Sans T Chinese" panose="02020500000000000000" charset="-120"/>
              </a:rPr>
              <a:t>發表日期：</a:t>
            </a:r>
            <a:r>
              <a:rPr lang="en-US" altLang="zh-TW" dirty="0">
                <a:latin typeface="Noto Sans T Chinese" panose="02020500000000000000" charset="-120"/>
                <a:ea typeface="Noto Sans T Chinese" panose="02020500000000000000" charset="-120"/>
              </a:rPr>
              <a:t>2026/06/04</a:t>
            </a:r>
            <a:endParaRPr lang="zh-TW" altLang="en-US" dirty="0">
              <a:latin typeface="Noto Sans T Chinese" panose="02020500000000000000" charset="-120"/>
              <a:ea typeface="Noto Sans T Chinese" panose="02020500000000000000"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41423"/>
            <a:ext cx="12192124" cy="6915236"/>
            <a:chOff x="0" y="0"/>
            <a:chExt cx="16256165" cy="9220314"/>
          </a:xfrm>
        </p:grpSpPr>
        <p:sp>
          <p:nvSpPr>
            <p:cNvPr id="3" name="Freeform 3"/>
            <p:cNvSpPr/>
            <p:nvPr/>
          </p:nvSpPr>
          <p:spPr>
            <a:xfrm>
              <a:off x="0" y="0"/>
              <a:ext cx="16256127" cy="9220327"/>
            </a:xfrm>
            <a:custGeom>
              <a:avLst/>
              <a:gdLst/>
              <a:ahLst/>
              <a:cxnLst/>
              <a:rect l="l" t="t" r="r" b="b"/>
              <a:pathLst>
                <a:path w="16256127" h="9220327">
                  <a:moveTo>
                    <a:pt x="16256127" y="9220327"/>
                  </a:moveTo>
                  <a:lnTo>
                    <a:pt x="0" y="9220327"/>
                  </a:lnTo>
                  <a:lnTo>
                    <a:pt x="0" y="0"/>
                  </a:lnTo>
                  <a:lnTo>
                    <a:pt x="16256127" y="0"/>
                  </a:lnTo>
                  <a:lnTo>
                    <a:pt x="16256127" y="9220327"/>
                  </a:lnTo>
                  <a:close/>
                </a:path>
              </a:pathLst>
            </a:custGeom>
            <a:solidFill>
              <a:srgbClr val="FAF9F6"/>
            </a:solidFill>
          </p:spPr>
        </p:sp>
      </p:grpSp>
      <p:grpSp>
        <p:nvGrpSpPr>
          <p:cNvPr id="4" name="Group 4"/>
          <p:cNvGrpSpPr/>
          <p:nvPr/>
        </p:nvGrpSpPr>
        <p:grpSpPr>
          <a:xfrm>
            <a:off x="0" y="-116203"/>
            <a:ext cx="12751754" cy="7172862"/>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6" name="Group 6"/>
          <p:cNvGrpSpPr/>
          <p:nvPr/>
        </p:nvGrpSpPr>
        <p:grpSpPr>
          <a:xfrm>
            <a:off x="1066676" y="1009802"/>
            <a:ext cx="304924" cy="9363"/>
            <a:chOff x="0" y="0"/>
            <a:chExt cx="406565" cy="12484"/>
          </a:xfrm>
        </p:grpSpPr>
        <p:sp>
          <p:nvSpPr>
            <p:cNvPr id="7" name="Freeform 7"/>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8" name="Group 8"/>
          <p:cNvGrpSpPr/>
          <p:nvPr/>
        </p:nvGrpSpPr>
        <p:grpSpPr>
          <a:xfrm>
            <a:off x="0" y="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0" name="Group 10"/>
          <p:cNvGrpSpPr/>
          <p:nvPr/>
        </p:nvGrpSpPr>
        <p:grpSpPr>
          <a:xfrm>
            <a:off x="0" y="6905520"/>
            <a:ext cx="12192124" cy="9363"/>
            <a:chOff x="0" y="0"/>
            <a:chExt cx="16256165" cy="12484"/>
          </a:xfrm>
        </p:grpSpPr>
        <p:sp>
          <p:nvSpPr>
            <p:cNvPr id="11" name="Freeform 11"/>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2" name="Group 12"/>
          <p:cNvGrpSpPr/>
          <p:nvPr/>
        </p:nvGrpSpPr>
        <p:grpSpPr>
          <a:xfrm>
            <a:off x="244152" y="1238898"/>
            <a:ext cx="5710094" cy="5490288"/>
            <a:chOff x="0" y="0"/>
            <a:chExt cx="2237196" cy="2151077"/>
          </a:xfrm>
        </p:grpSpPr>
        <p:sp>
          <p:nvSpPr>
            <p:cNvPr id="13" name="Freeform 13"/>
            <p:cNvSpPr/>
            <p:nvPr/>
          </p:nvSpPr>
          <p:spPr>
            <a:xfrm>
              <a:off x="0" y="0"/>
              <a:ext cx="2237196" cy="2151077"/>
            </a:xfrm>
            <a:custGeom>
              <a:avLst/>
              <a:gdLst/>
              <a:ahLst/>
              <a:cxnLst/>
              <a:rect l="l" t="t" r="r" b="b"/>
              <a:pathLst>
                <a:path w="2237196" h="2151077">
                  <a:moveTo>
                    <a:pt x="46098" y="0"/>
                  </a:moveTo>
                  <a:lnTo>
                    <a:pt x="2191098" y="0"/>
                  </a:lnTo>
                  <a:cubicBezTo>
                    <a:pt x="2216557" y="0"/>
                    <a:pt x="2237196" y="20639"/>
                    <a:pt x="2237196" y="46098"/>
                  </a:cubicBezTo>
                  <a:lnTo>
                    <a:pt x="2237196" y="2104979"/>
                  </a:lnTo>
                  <a:cubicBezTo>
                    <a:pt x="2237196" y="2130438"/>
                    <a:pt x="2216557" y="2151077"/>
                    <a:pt x="2191098" y="2151077"/>
                  </a:cubicBezTo>
                  <a:lnTo>
                    <a:pt x="46098" y="2151077"/>
                  </a:lnTo>
                  <a:cubicBezTo>
                    <a:pt x="20639" y="2151077"/>
                    <a:pt x="0" y="2130438"/>
                    <a:pt x="0" y="2104979"/>
                  </a:cubicBezTo>
                  <a:lnTo>
                    <a:pt x="0" y="46098"/>
                  </a:lnTo>
                  <a:cubicBezTo>
                    <a:pt x="0" y="20639"/>
                    <a:pt x="20639" y="0"/>
                    <a:pt x="46098" y="0"/>
                  </a:cubicBezTo>
                  <a:close/>
                </a:path>
              </a:pathLst>
            </a:custGeom>
            <a:solidFill>
              <a:srgbClr val="FFF5E7"/>
            </a:solidFill>
          </p:spPr>
        </p:sp>
        <p:sp>
          <p:nvSpPr>
            <p:cNvPr id="14" name="TextBox 14"/>
            <p:cNvSpPr txBox="1"/>
            <p:nvPr/>
          </p:nvSpPr>
          <p:spPr>
            <a:xfrm>
              <a:off x="0" y="-57150"/>
              <a:ext cx="2237196" cy="2208227"/>
            </a:xfrm>
            <a:prstGeom prst="rect">
              <a:avLst/>
            </a:prstGeom>
          </p:spPr>
          <p:txBody>
            <a:bodyPr lIns="50800" tIns="50800" rIns="50800" bIns="50800" rtlCol="0" anchor="ctr"/>
            <a:lstStyle/>
            <a:p>
              <a:pPr algn="ctr">
                <a:lnSpc>
                  <a:spcPts val="2541"/>
                </a:lnSpc>
              </a:pPr>
              <a:endParaRPr/>
            </a:p>
          </p:txBody>
        </p:sp>
      </p:grpSp>
      <p:sp>
        <p:nvSpPr>
          <p:cNvPr id="15" name="TextBox 15"/>
          <p:cNvSpPr txBox="1"/>
          <p:nvPr/>
        </p:nvSpPr>
        <p:spPr>
          <a:xfrm>
            <a:off x="10312556" y="3313443"/>
            <a:ext cx="219599" cy="130302"/>
          </a:xfrm>
          <a:prstGeom prst="rect">
            <a:avLst/>
          </a:prstGeom>
        </p:spPr>
        <p:txBody>
          <a:bodyPr lIns="0" tIns="0" rIns="0" bIns="0" rtlCol="0" anchor="t">
            <a:spAutoFit/>
          </a:bodyPr>
          <a:lstStyle/>
          <a:p>
            <a:pPr algn="l">
              <a:lnSpc>
                <a:spcPts val="1029"/>
              </a:lnSpc>
            </a:pPr>
            <a:r>
              <a:rPr lang="en-US" sz="900" b="1">
                <a:solidFill>
                  <a:srgbClr val="D0D5DA"/>
                </a:solidFill>
                <a:latin typeface="Noto Sans T Chinese Bold"/>
                <a:ea typeface="Noto Sans T Chinese Bold"/>
                <a:cs typeface="Noto Sans T Chinese Bold"/>
                <a:sym typeface="Noto Sans T Chinese Bold"/>
              </a:rPr>
              <a:t>0 1</a:t>
            </a:r>
          </a:p>
        </p:txBody>
      </p:sp>
      <p:sp>
        <p:nvSpPr>
          <p:cNvPr id="16" name="TextBox 16"/>
          <p:cNvSpPr txBox="1"/>
          <p:nvPr/>
        </p:nvSpPr>
        <p:spPr>
          <a:xfrm>
            <a:off x="10377364" y="3061802"/>
            <a:ext cx="37902" cy="130302"/>
          </a:xfrm>
          <a:prstGeom prst="rect">
            <a:avLst/>
          </a:prstGeom>
        </p:spPr>
        <p:txBody>
          <a:bodyPr lIns="0" tIns="0" rIns="0" bIns="0" rtlCol="0" anchor="t">
            <a:spAutoFit/>
          </a:bodyPr>
          <a:lstStyle/>
          <a:p>
            <a:pPr algn="l">
              <a:lnSpc>
                <a:spcPts val="1029"/>
              </a:lnSpc>
            </a:pPr>
            <a:r>
              <a:rPr lang="en-US" sz="900" b="1" spc="-50">
                <a:solidFill>
                  <a:srgbClr val="D0D5DA"/>
                </a:solidFill>
                <a:latin typeface="Noto Sans T Chinese Bold"/>
                <a:ea typeface="Noto Sans T Chinese Bold"/>
                <a:cs typeface="Noto Sans T Chinese Bold"/>
                <a:sym typeface="Noto Sans T Chinese Bold"/>
              </a:rPr>
              <a:t>/</a:t>
            </a:r>
          </a:p>
        </p:txBody>
      </p:sp>
      <p:sp>
        <p:nvSpPr>
          <p:cNvPr id="17" name="TextBox 17"/>
          <p:cNvSpPr txBox="1"/>
          <p:nvPr/>
        </p:nvSpPr>
        <p:spPr>
          <a:xfrm>
            <a:off x="10312556" y="2684878"/>
            <a:ext cx="219599" cy="130302"/>
          </a:xfrm>
          <a:prstGeom prst="rect">
            <a:avLst/>
          </a:prstGeom>
        </p:spPr>
        <p:txBody>
          <a:bodyPr lIns="0" tIns="0" rIns="0" bIns="0" rtlCol="0" anchor="t">
            <a:spAutoFit/>
          </a:bodyPr>
          <a:lstStyle/>
          <a:p>
            <a:pPr algn="l">
              <a:lnSpc>
                <a:spcPts val="1029"/>
              </a:lnSpc>
            </a:pPr>
            <a:r>
              <a:rPr lang="en-US" sz="900" b="1">
                <a:solidFill>
                  <a:srgbClr val="D0D5DA"/>
                </a:solidFill>
                <a:latin typeface="Noto Sans T Chinese Bold"/>
                <a:ea typeface="Noto Sans T Chinese Bold"/>
                <a:cs typeface="Noto Sans T Chinese Bold"/>
                <a:sym typeface="Noto Sans T Chinese Bold"/>
              </a:rPr>
              <a:t>0 9</a:t>
            </a:r>
          </a:p>
        </p:txBody>
      </p:sp>
      <p:grpSp>
        <p:nvGrpSpPr>
          <p:cNvPr id="18" name="Group 18"/>
          <p:cNvGrpSpPr/>
          <p:nvPr/>
        </p:nvGrpSpPr>
        <p:grpSpPr>
          <a:xfrm>
            <a:off x="6096062" y="1238898"/>
            <a:ext cx="5850621" cy="5490288"/>
            <a:chOff x="0" y="0"/>
            <a:chExt cx="2292254" cy="2151077"/>
          </a:xfrm>
        </p:grpSpPr>
        <p:sp>
          <p:nvSpPr>
            <p:cNvPr id="19" name="Freeform 19"/>
            <p:cNvSpPr/>
            <p:nvPr/>
          </p:nvSpPr>
          <p:spPr>
            <a:xfrm>
              <a:off x="0" y="0"/>
              <a:ext cx="2292254" cy="2151077"/>
            </a:xfrm>
            <a:custGeom>
              <a:avLst/>
              <a:gdLst/>
              <a:ahLst/>
              <a:cxnLst/>
              <a:rect l="l" t="t" r="r" b="b"/>
              <a:pathLst>
                <a:path w="2292254" h="2151077">
                  <a:moveTo>
                    <a:pt x="44991" y="0"/>
                  </a:moveTo>
                  <a:lnTo>
                    <a:pt x="2247263" y="0"/>
                  </a:lnTo>
                  <a:cubicBezTo>
                    <a:pt x="2259196" y="0"/>
                    <a:pt x="2270640" y="4740"/>
                    <a:pt x="2279077" y="13178"/>
                  </a:cubicBezTo>
                  <a:cubicBezTo>
                    <a:pt x="2287514" y="21615"/>
                    <a:pt x="2292254" y="33059"/>
                    <a:pt x="2292254" y="44991"/>
                  </a:cubicBezTo>
                  <a:lnTo>
                    <a:pt x="2292254" y="2106086"/>
                  </a:lnTo>
                  <a:cubicBezTo>
                    <a:pt x="2292254" y="2130934"/>
                    <a:pt x="2272111" y="2151077"/>
                    <a:pt x="2247263" y="2151077"/>
                  </a:cubicBezTo>
                  <a:lnTo>
                    <a:pt x="44991" y="2151077"/>
                  </a:lnTo>
                  <a:cubicBezTo>
                    <a:pt x="20143" y="2151077"/>
                    <a:pt x="0" y="2130934"/>
                    <a:pt x="0" y="2106086"/>
                  </a:cubicBezTo>
                  <a:lnTo>
                    <a:pt x="0" y="44991"/>
                  </a:lnTo>
                  <a:cubicBezTo>
                    <a:pt x="0" y="20143"/>
                    <a:pt x="20143" y="0"/>
                    <a:pt x="44991" y="0"/>
                  </a:cubicBezTo>
                  <a:close/>
                </a:path>
              </a:pathLst>
            </a:custGeom>
            <a:solidFill>
              <a:srgbClr val="FFF5E7"/>
            </a:solidFill>
          </p:spPr>
        </p:sp>
        <p:sp>
          <p:nvSpPr>
            <p:cNvPr id="20" name="TextBox 20"/>
            <p:cNvSpPr txBox="1"/>
            <p:nvPr/>
          </p:nvSpPr>
          <p:spPr>
            <a:xfrm>
              <a:off x="0" y="-57150"/>
              <a:ext cx="2292254" cy="2208227"/>
            </a:xfrm>
            <a:prstGeom prst="rect">
              <a:avLst/>
            </a:prstGeom>
          </p:spPr>
          <p:txBody>
            <a:bodyPr lIns="50800" tIns="50800" rIns="50800" bIns="50800" rtlCol="0" anchor="ctr"/>
            <a:lstStyle/>
            <a:p>
              <a:pPr algn="ctr">
                <a:lnSpc>
                  <a:spcPts val="2541"/>
                </a:lnSpc>
              </a:pPr>
              <a:endParaRPr/>
            </a:p>
          </p:txBody>
        </p:sp>
      </p:grpSp>
      <p:sp>
        <p:nvSpPr>
          <p:cNvPr id="21" name="Freeform 21"/>
          <p:cNvSpPr/>
          <p:nvPr/>
        </p:nvSpPr>
        <p:spPr>
          <a:xfrm>
            <a:off x="605227" y="1246489"/>
            <a:ext cx="922899" cy="939989"/>
          </a:xfrm>
          <a:custGeom>
            <a:avLst/>
            <a:gdLst/>
            <a:ahLst/>
            <a:cxnLst/>
            <a:rect l="l" t="t" r="r" b="b"/>
            <a:pathLst>
              <a:path w="922899" h="939989">
                <a:moveTo>
                  <a:pt x="0" y="0"/>
                </a:moveTo>
                <a:lnTo>
                  <a:pt x="922899" y="0"/>
                </a:lnTo>
                <a:lnTo>
                  <a:pt x="922899" y="939989"/>
                </a:lnTo>
                <a:lnTo>
                  <a:pt x="0" y="939989"/>
                </a:lnTo>
                <a:lnTo>
                  <a:pt x="0" y="0"/>
                </a:lnTo>
                <a:close/>
              </a:path>
            </a:pathLst>
          </a:custGeom>
          <a:blipFill>
            <a:blip r:embed="rId3"/>
            <a:stretch>
              <a:fillRect/>
            </a:stretch>
          </a:blipFill>
        </p:spPr>
      </p:sp>
      <p:graphicFrame>
        <p:nvGraphicFramePr>
          <p:cNvPr id="22" name="Table 22"/>
          <p:cNvGraphicFramePr>
            <a:graphicFrameLocks noGrp="1"/>
          </p:cNvGraphicFramePr>
          <p:nvPr>
            <p:extLst>
              <p:ext uri="{D42A27DB-BD31-4B8C-83A1-F6EECF244321}">
                <p14:modId xmlns:p14="http://schemas.microsoft.com/office/powerpoint/2010/main" val="1998226563"/>
              </p:ext>
            </p:extLst>
          </p:nvPr>
        </p:nvGraphicFramePr>
        <p:xfrm>
          <a:off x="6583045" y="2056143"/>
          <a:ext cx="4917440" cy="4494746"/>
        </p:xfrm>
        <a:graphic>
          <a:graphicData uri="http://schemas.openxmlformats.org/drawingml/2006/table">
            <a:tbl>
              <a:tblPr/>
              <a:tblGrid>
                <a:gridCol w="2458720">
                  <a:extLst>
                    <a:ext uri="{9D8B030D-6E8A-4147-A177-3AD203B41FA5}">
                      <a16:colId xmlns:a16="http://schemas.microsoft.com/office/drawing/2014/main" val="20000"/>
                    </a:ext>
                  </a:extLst>
                </a:gridCol>
                <a:gridCol w="2458720">
                  <a:extLst>
                    <a:ext uri="{9D8B030D-6E8A-4147-A177-3AD203B41FA5}">
                      <a16:colId xmlns:a16="http://schemas.microsoft.com/office/drawing/2014/main" val="20001"/>
                    </a:ext>
                  </a:extLst>
                </a:gridCol>
              </a:tblGrid>
              <a:tr h="2247373">
                <a:tc>
                  <a:txBody>
                    <a:bodyPr/>
                    <a:lstStyle/>
                    <a:p>
                      <a:pPr algn="ctr">
                        <a:lnSpc>
                          <a:spcPts val="2239"/>
                        </a:lnSpc>
                        <a:defRPr/>
                      </a:pPr>
                      <a:r>
                        <a:rPr lang="en-US" sz="1599">
                          <a:solidFill>
                            <a:srgbClr val="000000"/>
                          </a:solidFill>
                          <a:latin typeface="Noto Sans T Chinese"/>
                          <a:ea typeface="Noto Sans T Chinese"/>
                          <a:cs typeface="Noto Sans T Chinese"/>
                          <a:sym typeface="Noto Sans T Chinese"/>
                        </a:rPr>
                        <a:t> 2016、2017年 (各3篇)</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a:solidFill>
                            <a:srgbClr val="000000"/>
                          </a:solidFill>
                          <a:latin typeface="Noto Sans T Chinese"/>
                          <a:ea typeface="Noto Sans T Chinese"/>
                          <a:cs typeface="Noto Sans T Chinese"/>
                          <a:sym typeface="Noto Sans T Chinese"/>
                        </a:rPr>
                        <a:t>美/西 (各4篇) </a:t>
                      </a:r>
                      <a:endParaRPr lang="en-US" sz="1100"/>
                    </a:p>
                    <a:p>
                      <a:pPr algn="ctr">
                        <a:lnSpc>
                          <a:spcPts val="2239"/>
                        </a:lnSpc>
                      </a:pPr>
                      <a:r>
                        <a:rPr lang="en-US" sz="1599">
                          <a:solidFill>
                            <a:srgbClr val="000000"/>
                          </a:solidFill>
                          <a:latin typeface="Noto Sans T Chinese"/>
                          <a:ea typeface="Noto Sans T Chinese"/>
                          <a:cs typeface="Noto Sans T Chinese"/>
                          <a:sym typeface="Noto Sans T Chinese"/>
                        </a:rPr>
                        <a:t>英/台 (各3篇)</a:t>
                      </a:r>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47373">
                <a:tc>
                  <a:txBody>
                    <a:bodyPr/>
                    <a:lstStyle/>
                    <a:p>
                      <a:pPr algn="ctr">
                        <a:lnSpc>
                          <a:spcPts val="2239"/>
                        </a:lnSpc>
                        <a:defRPr/>
                      </a:pPr>
                      <a:r>
                        <a:rPr lang="en-US" sz="1599">
                          <a:solidFill>
                            <a:srgbClr val="000000"/>
                          </a:solidFill>
                          <a:latin typeface="Noto Sans T Chinese"/>
                          <a:ea typeface="Noto Sans T Chinese"/>
                          <a:cs typeface="Noto Sans T Chinese"/>
                          <a:sym typeface="Noto Sans T Chinese"/>
                        </a:rPr>
                        <a:t>投入產出模型 (8篇) </a:t>
                      </a:r>
                      <a:endParaRPr lang="en-US" sz="1100"/>
                    </a:p>
                    <a:p>
                      <a:pPr algn="ctr">
                        <a:lnSpc>
                          <a:spcPts val="2239"/>
                        </a:lnSpc>
                      </a:pPr>
                      <a:r>
                        <a:rPr lang="en-US" sz="1599">
                          <a:solidFill>
                            <a:srgbClr val="000000"/>
                          </a:solidFill>
                          <a:latin typeface="Noto Sans T Chinese"/>
                          <a:ea typeface="Noto Sans T Chinese"/>
                          <a:cs typeface="Noto Sans T Chinese"/>
                          <a:sym typeface="Noto Sans T Chinese"/>
                        </a:rPr>
                        <a:t>成本效益法 (5篇)</a:t>
                      </a:r>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dirty="0" err="1">
                          <a:solidFill>
                            <a:srgbClr val="000000"/>
                          </a:solidFill>
                          <a:latin typeface="Noto Sans T Chinese"/>
                          <a:ea typeface="Noto Sans T Chinese"/>
                          <a:cs typeface="Noto Sans T Chinese"/>
                          <a:sym typeface="Noto Sans T Chinese"/>
                        </a:rPr>
                        <a:t>地方型單項賽事</a:t>
                      </a:r>
                      <a:r>
                        <a:rPr lang="en-US" sz="1599" dirty="0">
                          <a:solidFill>
                            <a:srgbClr val="000000"/>
                          </a:solidFill>
                          <a:latin typeface="Noto Sans T Chinese"/>
                          <a:ea typeface="Noto Sans T Chinese"/>
                          <a:cs typeface="Noto Sans T Chinese"/>
                          <a:sym typeface="Noto Sans T Chinese"/>
                        </a:rPr>
                        <a:t> (</a:t>
                      </a:r>
                      <a:r>
                        <a:rPr lang="en-US" sz="1599" dirty="0" err="1">
                          <a:solidFill>
                            <a:srgbClr val="000000"/>
                          </a:solidFill>
                          <a:latin typeface="Noto Sans T Chinese"/>
                          <a:ea typeface="Noto Sans T Chinese"/>
                          <a:cs typeface="Noto Sans T Chinese"/>
                          <a:sym typeface="Noto Sans T Chinese"/>
                        </a:rPr>
                        <a:t>6篇</a:t>
                      </a:r>
                      <a:r>
                        <a:rPr lang="en-US" sz="1599" dirty="0">
                          <a:solidFill>
                            <a:srgbClr val="000000"/>
                          </a:solidFill>
                          <a:latin typeface="Noto Sans T Chinese"/>
                          <a:ea typeface="Noto Sans T Chinese"/>
                          <a:cs typeface="Noto Sans T Chinese"/>
                          <a:sym typeface="Noto Sans T Chinese"/>
                        </a:rPr>
                        <a:t>) </a:t>
                      </a:r>
                      <a:br>
                        <a:rPr lang="en-US" sz="1599" dirty="0">
                          <a:solidFill>
                            <a:srgbClr val="000000"/>
                          </a:solidFill>
                          <a:latin typeface="Noto Sans T Chinese"/>
                          <a:ea typeface="Noto Sans T Chinese"/>
                          <a:cs typeface="Noto Sans T Chinese"/>
                          <a:sym typeface="Noto Sans T Chinese"/>
                        </a:rPr>
                      </a:br>
                      <a:r>
                        <a:rPr lang="en-US" sz="1599" dirty="0" err="1">
                          <a:solidFill>
                            <a:srgbClr val="000000"/>
                          </a:solidFill>
                          <a:latin typeface="Noto Sans T Chinese"/>
                          <a:ea typeface="Noto Sans T Chinese"/>
                          <a:cs typeface="Noto Sans T Chinese"/>
                          <a:sym typeface="Noto Sans T Chinese"/>
                        </a:rPr>
                        <a:t>國際型單項錦標賽</a:t>
                      </a:r>
                      <a:r>
                        <a:rPr lang="en-US" sz="1599" dirty="0">
                          <a:solidFill>
                            <a:srgbClr val="000000"/>
                          </a:solidFill>
                          <a:latin typeface="Noto Sans T Chinese"/>
                          <a:ea typeface="Noto Sans T Chinese"/>
                          <a:cs typeface="Noto Sans T Chinese"/>
                          <a:sym typeface="Noto Sans T Chinese"/>
                        </a:rPr>
                        <a:t> (</a:t>
                      </a:r>
                      <a:r>
                        <a:rPr lang="en-US" sz="1599" dirty="0" err="1">
                          <a:solidFill>
                            <a:srgbClr val="000000"/>
                          </a:solidFill>
                          <a:latin typeface="Noto Sans T Chinese"/>
                          <a:ea typeface="Noto Sans T Chinese"/>
                          <a:cs typeface="Noto Sans T Chinese"/>
                          <a:sym typeface="Noto Sans T Chinese"/>
                        </a:rPr>
                        <a:t>5篇</a:t>
                      </a:r>
                      <a:r>
                        <a:rPr lang="en-US" sz="1599" dirty="0">
                          <a:solidFill>
                            <a:srgbClr val="000000"/>
                          </a:solidFill>
                          <a:latin typeface="Noto Sans T Chinese"/>
                          <a:ea typeface="Noto Sans T Chinese"/>
                          <a:cs typeface="Noto Sans T Chinese"/>
                          <a:sym typeface="Noto Sans T Chinese"/>
                        </a:rPr>
                        <a:t>)</a:t>
                      </a:r>
                      <a:endParaRPr lang="en-US" sz="1100" dirty="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3" name="TextBox 23"/>
          <p:cNvSpPr txBox="1"/>
          <p:nvPr/>
        </p:nvSpPr>
        <p:spPr>
          <a:xfrm>
            <a:off x="-51235" y="393478"/>
            <a:ext cx="3051550" cy="638175"/>
          </a:xfrm>
          <a:prstGeom prst="rect">
            <a:avLst/>
          </a:prstGeom>
        </p:spPr>
        <p:txBody>
          <a:bodyPr lIns="0" tIns="0" rIns="0" bIns="0" rtlCol="0" anchor="t">
            <a:spAutoFit/>
          </a:bodyPr>
          <a:lstStyle/>
          <a:p>
            <a:pPr algn="ctr">
              <a:lnSpc>
                <a:spcPts val="5040"/>
              </a:lnSpc>
            </a:pPr>
            <a:r>
              <a:rPr lang="en-US" sz="4200" spc="113">
                <a:solidFill>
                  <a:srgbClr val="111726"/>
                </a:solidFill>
                <a:latin typeface="Noto Sans T Chinese"/>
                <a:ea typeface="Noto Sans T Chinese"/>
                <a:cs typeface="Noto Sans T Chinese"/>
                <a:sym typeface="Noto Sans T Chinese"/>
              </a:rPr>
              <a:t>研究方法</a:t>
            </a:r>
          </a:p>
        </p:txBody>
      </p:sp>
      <p:sp>
        <p:nvSpPr>
          <p:cNvPr id="24" name="TextBox 24"/>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10</a:t>
            </a:r>
          </a:p>
        </p:txBody>
      </p:sp>
      <p:sp>
        <p:nvSpPr>
          <p:cNvPr id="25" name="TextBox 25"/>
          <p:cNvSpPr txBox="1"/>
          <p:nvPr/>
        </p:nvSpPr>
        <p:spPr>
          <a:xfrm>
            <a:off x="1674869" y="1486672"/>
            <a:ext cx="2990475" cy="409575"/>
          </a:xfrm>
          <a:prstGeom prst="rect">
            <a:avLst/>
          </a:prstGeom>
        </p:spPr>
        <p:txBody>
          <a:bodyPr lIns="0" tIns="0" rIns="0" bIns="0" rtlCol="0" anchor="t">
            <a:spAutoFit/>
          </a:bodyPr>
          <a:lstStyle/>
          <a:p>
            <a:pPr algn="ctr">
              <a:lnSpc>
                <a:spcPts val="3359"/>
              </a:lnSpc>
              <a:spcBef>
                <a:spcPct val="0"/>
              </a:spcBef>
            </a:pPr>
            <a:r>
              <a:rPr lang="en-US" sz="2799" b="1">
                <a:solidFill>
                  <a:srgbClr val="000000"/>
                </a:solidFill>
                <a:latin typeface="Noto Sans T Chinese Bold"/>
                <a:ea typeface="Noto Sans T Chinese Bold"/>
                <a:cs typeface="Noto Sans T Chinese Bold"/>
                <a:sym typeface="Noto Sans T Chinese Bold"/>
              </a:rPr>
              <a:t>資料庫&amp;關鍵詞</a:t>
            </a:r>
          </a:p>
        </p:txBody>
      </p:sp>
      <p:sp>
        <p:nvSpPr>
          <p:cNvPr id="26" name="TextBox 26"/>
          <p:cNvSpPr txBox="1"/>
          <p:nvPr/>
        </p:nvSpPr>
        <p:spPr>
          <a:xfrm>
            <a:off x="426066" y="1998993"/>
            <a:ext cx="5346265" cy="1177290"/>
          </a:xfrm>
          <a:prstGeom prst="rect">
            <a:avLst/>
          </a:prstGeom>
        </p:spPr>
        <p:txBody>
          <a:bodyPr lIns="0" tIns="0" rIns="0" bIns="0" rtlCol="0" anchor="t">
            <a:spAutoFit/>
          </a:bodyPr>
          <a:lstStyle/>
          <a:p>
            <a:pPr algn="ctr">
              <a:lnSpc>
                <a:spcPts val="3150"/>
              </a:lnSpc>
            </a:pPr>
            <a:r>
              <a:rPr lang="en-US" sz="2100">
                <a:solidFill>
                  <a:srgbClr val="000000"/>
                </a:solidFill>
                <a:latin typeface="Noto Sans T Chinese"/>
                <a:ea typeface="Noto Sans T Chinese"/>
                <a:cs typeface="Noto Sans T Chinese"/>
                <a:sym typeface="Noto Sans T Chinese"/>
              </a:rPr>
              <a:t>資料庫 ：</a:t>
            </a:r>
          </a:p>
          <a:p>
            <a:pPr algn="ctr">
              <a:lnSpc>
                <a:spcPts val="3150"/>
              </a:lnSpc>
            </a:pPr>
            <a:r>
              <a:rPr lang="en-US" sz="2100">
                <a:solidFill>
                  <a:srgbClr val="000000"/>
                </a:solidFill>
                <a:latin typeface="Noto Sans T Chinese"/>
                <a:ea typeface="Noto Sans T Chinese"/>
                <a:cs typeface="Noto Sans T Chinese"/>
                <a:sym typeface="Noto Sans T Chinese"/>
              </a:rPr>
              <a:t>Airiti Library / EBSCOhost / PubMed / Scopus / Science Direct / Taylor &amp; Francis</a:t>
            </a:r>
          </a:p>
        </p:txBody>
      </p:sp>
      <p:sp>
        <p:nvSpPr>
          <p:cNvPr id="27" name="TextBox 27"/>
          <p:cNvSpPr txBox="1"/>
          <p:nvPr/>
        </p:nvSpPr>
        <p:spPr>
          <a:xfrm>
            <a:off x="6928134" y="1486672"/>
            <a:ext cx="4227261" cy="409575"/>
          </a:xfrm>
          <a:prstGeom prst="rect">
            <a:avLst/>
          </a:prstGeom>
        </p:spPr>
        <p:txBody>
          <a:bodyPr lIns="0" tIns="0" rIns="0" bIns="0" rtlCol="0" anchor="t">
            <a:spAutoFit/>
          </a:bodyPr>
          <a:lstStyle/>
          <a:p>
            <a:pPr algn="ctr">
              <a:lnSpc>
                <a:spcPts val="3359"/>
              </a:lnSpc>
              <a:spcBef>
                <a:spcPct val="0"/>
              </a:spcBef>
            </a:pPr>
            <a:r>
              <a:rPr lang="en-US" sz="2799" b="1">
                <a:solidFill>
                  <a:srgbClr val="000000"/>
                </a:solidFill>
                <a:latin typeface="Noto Sans T Chinese Bold"/>
                <a:ea typeface="Noto Sans T Chinese Bold"/>
                <a:cs typeface="Noto Sans T Chinese Bold"/>
                <a:sym typeface="Noto Sans T Chinese Bold"/>
              </a:rPr>
              <a:t>最終納入：21 篇相關文獻</a:t>
            </a:r>
          </a:p>
        </p:txBody>
      </p:sp>
      <p:sp>
        <p:nvSpPr>
          <p:cNvPr id="28" name="TextBox 28"/>
          <p:cNvSpPr txBox="1"/>
          <p:nvPr/>
        </p:nvSpPr>
        <p:spPr>
          <a:xfrm>
            <a:off x="563519" y="3347404"/>
            <a:ext cx="5213176" cy="2906420"/>
          </a:xfrm>
          <a:prstGeom prst="rect">
            <a:avLst/>
          </a:prstGeom>
        </p:spPr>
        <p:txBody>
          <a:bodyPr lIns="0" tIns="0" rIns="0" bIns="0" rtlCol="0" anchor="t">
            <a:spAutoFit/>
          </a:bodyPr>
          <a:lstStyle/>
          <a:p>
            <a:pPr algn="ctr">
              <a:lnSpc>
                <a:spcPts val="3334"/>
              </a:lnSpc>
            </a:pPr>
            <a:r>
              <a:rPr lang="en-US" sz="2100" b="1">
                <a:solidFill>
                  <a:srgbClr val="000000"/>
                </a:solidFill>
                <a:latin typeface="Noto Sans T Chinese Bold"/>
                <a:ea typeface="Noto Sans T Chinese Bold"/>
                <a:cs typeface="Noto Sans T Chinese Bold"/>
                <a:sym typeface="Noto Sans T Chinese Bold"/>
              </a:rPr>
              <a:t>關鍵字搜尋</a:t>
            </a:r>
          </a:p>
          <a:p>
            <a:pPr marL="453390" lvl="1" indent="-226695" algn="l">
              <a:lnSpc>
                <a:spcPts val="3334"/>
              </a:lnSpc>
              <a:buFont typeface="Arial"/>
              <a:buChar char="•"/>
            </a:pPr>
            <a:r>
              <a:rPr lang="en-US" sz="2100" b="1">
                <a:solidFill>
                  <a:srgbClr val="000000"/>
                </a:solidFill>
                <a:latin typeface="Noto Sans T Chinese Bold"/>
                <a:ea typeface="Noto Sans T Chinese Bold"/>
                <a:cs typeface="Noto Sans T Chinese Bold"/>
                <a:sym typeface="Noto Sans T Chinese Bold"/>
              </a:rPr>
              <a:t>賽事類型： </a:t>
            </a:r>
          </a:p>
          <a:p>
            <a:pPr algn="l">
              <a:lnSpc>
                <a:spcPts val="3334"/>
              </a:lnSpc>
            </a:pPr>
            <a:r>
              <a:rPr lang="en-US" sz="2100">
                <a:solidFill>
                  <a:srgbClr val="000000"/>
                </a:solidFill>
                <a:latin typeface="Noto Sans T Chinese"/>
                <a:ea typeface="Noto Sans T Chinese"/>
                <a:cs typeface="Noto Sans T Chinese"/>
                <a:sym typeface="Noto Sans T Chinese"/>
              </a:rPr>
              <a:t>大型賽事 (Mega-event) / 各類運動賽事</a:t>
            </a:r>
          </a:p>
          <a:p>
            <a:pPr marL="453390" lvl="1" indent="-226695" algn="l">
              <a:lnSpc>
                <a:spcPts val="3334"/>
              </a:lnSpc>
              <a:buFont typeface="Arial"/>
              <a:buChar char="•"/>
            </a:pPr>
            <a:r>
              <a:rPr lang="en-US" sz="2100" b="1">
                <a:solidFill>
                  <a:srgbClr val="000000"/>
                </a:solidFill>
                <a:latin typeface="Noto Sans T Chinese Bold"/>
                <a:ea typeface="Noto Sans T Chinese Bold"/>
                <a:cs typeface="Noto Sans T Chinese Bold"/>
                <a:sym typeface="Noto Sans T Chinese Bold"/>
              </a:rPr>
              <a:t>評估標的： </a:t>
            </a:r>
          </a:p>
          <a:p>
            <a:pPr algn="l">
              <a:lnSpc>
                <a:spcPts val="3334"/>
              </a:lnSpc>
            </a:pPr>
            <a:r>
              <a:rPr lang="en-US" sz="2100">
                <a:solidFill>
                  <a:srgbClr val="000000"/>
                </a:solidFill>
                <a:latin typeface="Noto Sans T Chinese"/>
                <a:ea typeface="Noto Sans T Chinese"/>
                <a:cs typeface="Noto Sans T Chinese"/>
                <a:sym typeface="Noto Sans T Chinese"/>
              </a:rPr>
              <a:t>經濟效益 (Economic impact) / 社會影響</a:t>
            </a:r>
          </a:p>
          <a:p>
            <a:pPr marL="453390" lvl="1" indent="-226695" algn="l">
              <a:lnSpc>
                <a:spcPts val="3334"/>
              </a:lnSpc>
              <a:buFont typeface="Arial"/>
              <a:buChar char="•"/>
            </a:pPr>
            <a:r>
              <a:rPr lang="en-US" sz="2100" b="1">
                <a:solidFill>
                  <a:srgbClr val="000000"/>
                </a:solidFill>
                <a:latin typeface="Noto Sans T Chinese Bold"/>
                <a:ea typeface="Noto Sans T Chinese Bold"/>
                <a:cs typeface="Noto Sans T Chinese Bold"/>
                <a:sym typeface="Noto Sans T Chinese Bold"/>
              </a:rPr>
              <a:t>研究方法： </a:t>
            </a:r>
          </a:p>
          <a:p>
            <a:pPr algn="l">
              <a:lnSpc>
                <a:spcPts val="3334"/>
              </a:lnSpc>
              <a:spcBef>
                <a:spcPct val="0"/>
              </a:spcBef>
            </a:pPr>
            <a:r>
              <a:rPr lang="en-US" sz="2100">
                <a:solidFill>
                  <a:srgbClr val="000000"/>
                </a:solidFill>
                <a:latin typeface="Noto Sans T Chinese"/>
                <a:ea typeface="Noto Sans T Chinese"/>
                <a:cs typeface="Noto Sans T Chinese"/>
                <a:sym typeface="Noto Sans T Chinese"/>
              </a:rPr>
              <a:t>成本效益分析 (Cost-benefit) / 分析模型</a:t>
            </a:r>
          </a:p>
        </p:txBody>
      </p:sp>
      <p:sp>
        <p:nvSpPr>
          <p:cNvPr id="29" name="TextBox 29"/>
          <p:cNvSpPr txBox="1"/>
          <p:nvPr/>
        </p:nvSpPr>
        <p:spPr>
          <a:xfrm>
            <a:off x="6583045" y="2110278"/>
            <a:ext cx="2438328" cy="388620"/>
          </a:xfrm>
          <a:prstGeom prst="rect">
            <a:avLst/>
          </a:prstGeom>
        </p:spPr>
        <p:txBody>
          <a:bodyPr lIns="0" tIns="0" rIns="0" bIns="0" rtlCol="0" anchor="t">
            <a:spAutoFit/>
          </a:bodyPr>
          <a:lstStyle/>
          <a:p>
            <a:pPr algn="ctr">
              <a:lnSpc>
                <a:spcPts val="3360"/>
              </a:lnSpc>
              <a:spcBef>
                <a:spcPct val="0"/>
              </a:spcBef>
            </a:pPr>
            <a:r>
              <a:rPr lang="en-US" sz="2100" b="1">
                <a:solidFill>
                  <a:srgbClr val="000000"/>
                </a:solidFill>
                <a:latin typeface="Noto Sans T Chinese Bold"/>
                <a:ea typeface="Noto Sans T Chinese Bold"/>
                <a:cs typeface="Noto Sans T Chinese Bold"/>
                <a:sym typeface="Noto Sans T Chinese Bold"/>
              </a:rPr>
              <a:t>發表高峰</a:t>
            </a:r>
          </a:p>
        </p:txBody>
      </p:sp>
      <p:sp>
        <p:nvSpPr>
          <p:cNvPr id="30" name="TextBox 30"/>
          <p:cNvSpPr txBox="1"/>
          <p:nvPr/>
        </p:nvSpPr>
        <p:spPr>
          <a:xfrm>
            <a:off x="9062157" y="2110278"/>
            <a:ext cx="2438328" cy="388620"/>
          </a:xfrm>
          <a:prstGeom prst="rect">
            <a:avLst/>
          </a:prstGeom>
        </p:spPr>
        <p:txBody>
          <a:bodyPr lIns="0" tIns="0" rIns="0" bIns="0" rtlCol="0" anchor="t">
            <a:spAutoFit/>
          </a:bodyPr>
          <a:lstStyle/>
          <a:p>
            <a:pPr algn="ctr">
              <a:lnSpc>
                <a:spcPts val="3360"/>
              </a:lnSpc>
              <a:spcBef>
                <a:spcPct val="0"/>
              </a:spcBef>
            </a:pPr>
            <a:r>
              <a:rPr lang="en-US" sz="2100" b="1">
                <a:solidFill>
                  <a:srgbClr val="000000"/>
                </a:solidFill>
                <a:latin typeface="Noto Sans T Chinese Bold"/>
                <a:ea typeface="Noto Sans T Chinese Bold"/>
                <a:cs typeface="Noto Sans T Chinese Bold"/>
                <a:sym typeface="Noto Sans T Chinese Bold"/>
              </a:rPr>
              <a:t>重點國家</a:t>
            </a:r>
          </a:p>
        </p:txBody>
      </p:sp>
      <p:sp>
        <p:nvSpPr>
          <p:cNvPr id="31" name="TextBox 31"/>
          <p:cNvSpPr txBox="1"/>
          <p:nvPr/>
        </p:nvSpPr>
        <p:spPr>
          <a:xfrm>
            <a:off x="6583045" y="4379275"/>
            <a:ext cx="2438328" cy="388620"/>
          </a:xfrm>
          <a:prstGeom prst="rect">
            <a:avLst/>
          </a:prstGeom>
        </p:spPr>
        <p:txBody>
          <a:bodyPr lIns="0" tIns="0" rIns="0" bIns="0" rtlCol="0" anchor="t">
            <a:spAutoFit/>
          </a:bodyPr>
          <a:lstStyle/>
          <a:p>
            <a:pPr algn="ctr">
              <a:lnSpc>
                <a:spcPts val="3360"/>
              </a:lnSpc>
              <a:spcBef>
                <a:spcPct val="0"/>
              </a:spcBef>
            </a:pPr>
            <a:r>
              <a:rPr lang="en-US" sz="2100" b="1">
                <a:solidFill>
                  <a:srgbClr val="000000"/>
                </a:solidFill>
                <a:latin typeface="Noto Sans T Chinese Bold"/>
                <a:ea typeface="Noto Sans T Chinese Bold"/>
                <a:cs typeface="Noto Sans T Chinese Bold"/>
                <a:sym typeface="Noto Sans T Chinese Bold"/>
              </a:rPr>
              <a:t>主流模型</a:t>
            </a:r>
          </a:p>
        </p:txBody>
      </p:sp>
      <p:sp>
        <p:nvSpPr>
          <p:cNvPr id="32" name="TextBox 32"/>
          <p:cNvSpPr txBox="1"/>
          <p:nvPr/>
        </p:nvSpPr>
        <p:spPr>
          <a:xfrm>
            <a:off x="9021373" y="4379275"/>
            <a:ext cx="2438328" cy="388620"/>
          </a:xfrm>
          <a:prstGeom prst="rect">
            <a:avLst/>
          </a:prstGeom>
        </p:spPr>
        <p:txBody>
          <a:bodyPr lIns="0" tIns="0" rIns="0" bIns="0" rtlCol="0" anchor="t">
            <a:spAutoFit/>
          </a:bodyPr>
          <a:lstStyle/>
          <a:p>
            <a:pPr algn="ctr">
              <a:lnSpc>
                <a:spcPts val="3360"/>
              </a:lnSpc>
              <a:spcBef>
                <a:spcPct val="0"/>
              </a:spcBef>
            </a:pPr>
            <a:r>
              <a:rPr lang="en-US" sz="2100" b="1">
                <a:solidFill>
                  <a:srgbClr val="000000"/>
                </a:solidFill>
                <a:latin typeface="Noto Sans T Chinese Bold"/>
                <a:ea typeface="Noto Sans T Chinese Bold"/>
                <a:cs typeface="Noto Sans T Chinese Bold"/>
                <a:sym typeface="Noto Sans T Chinese Bold"/>
              </a:rPr>
              <a:t>賽事焦點</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6203"/>
            <a:ext cx="12751754" cy="7172862"/>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1066676" y="1009802"/>
            <a:ext cx="304924" cy="9363"/>
            <a:chOff x="0" y="0"/>
            <a:chExt cx="406565" cy="12484"/>
          </a:xfrm>
        </p:grpSpPr>
        <p:sp>
          <p:nvSpPr>
            <p:cNvPr id="5" name="Freeform 5"/>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6" name="Group 6"/>
          <p:cNvGrpSpPr/>
          <p:nvPr/>
        </p:nvGrpSpPr>
        <p:grpSpPr>
          <a:xfrm>
            <a:off x="0" y="0"/>
            <a:ext cx="12192124" cy="9363"/>
            <a:chOff x="0" y="0"/>
            <a:chExt cx="16256165" cy="12484"/>
          </a:xfrm>
        </p:grpSpPr>
        <p:sp>
          <p:nvSpPr>
            <p:cNvPr id="7" name="Freeform 7"/>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8" name="Group 8"/>
          <p:cNvGrpSpPr/>
          <p:nvPr/>
        </p:nvGrpSpPr>
        <p:grpSpPr>
          <a:xfrm>
            <a:off x="0" y="690552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aphicFrame>
        <p:nvGraphicFramePr>
          <p:cNvPr id="10" name="Table 10"/>
          <p:cNvGraphicFramePr>
            <a:graphicFrameLocks noGrp="1"/>
          </p:cNvGraphicFramePr>
          <p:nvPr>
            <p:extLst>
              <p:ext uri="{D42A27DB-BD31-4B8C-83A1-F6EECF244321}">
                <p14:modId xmlns:p14="http://schemas.microsoft.com/office/powerpoint/2010/main" val="2115012167"/>
              </p:ext>
            </p:extLst>
          </p:nvPr>
        </p:nvGraphicFramePr>
        <p:xfrm>
          <a:off x="426066" y="1412653"/>
          <a:ext cx="11323834" cy="5387013"/>
        </p:xfrm>
        <a:graphic>
          <a:graphicData uri="http://schemas.openxmlformats.org/drawingml/2006/table">
            <a:tbl>
              <a:tblPr/>
              <a:tblGrid>
                <a:gridCol w="1763082">
                  <a:extLst>
                    <a:ext uri="{9D8B030D-6E8A-4147-A177-3AD203B41FA5}">
                      <a16:colId xmlns:a16="http://schemas.microsoft.com/office/drawing/2014/main" val="20000"/>
                    </a:ext>
                  </a:extLst>
                </a:gridCol>
                <a:gridCol w="1034510">
                  <a:extLst>
                    <a:ext uri="{9D8B030D-6E8A-4147-A177-3AD203B41FA5}">
                      <a16:colId xmlns:a16="http://schemas.microsoft.com/office/drawing/2014/main" val="20001"/>
                    </a:ext>
                  </a:extLst>
                </a:gridCol>
                <a:gridCol w="2503286">
                  <a:extLst>
                    <a:ext uri="{9D8B030D-6E8A-4147-A177-3AD203B41FA5}">
                      <a16:colId xmlns:a16="http://schemas.microsoft.com/office/drawing/2014/main" val="20002"/>
                    </a:ext>
                  </a:extLst>
                </a:gridCol>
                <a:gridCol w="2253291">
                  <a:extLst>
                    <a:ext uri="{9D8B030D-6E8A-4147-A177-3AD203B41FA5}">
                      <a16:colId xmlns:a16="http://schemas.microsoft.com/office/drawing/2014/main" val="20003"/>
                    </a:ext>
                  </a:extLst>
                </a:gridCol>
                <a:gridCol w="3769665">
                  <a:extLst>
                    <a:ext uri="{9D8B030D-6E8A-4147-A177-3AD203B41FA5}">
                      <a16:colId xmlns:a16="http://schemas.microsoft.com/office/drawing/2014/main" val="20004"/>
                    </a:ext>
                  </a:extLst>
                </a:gridCol>
              </a:tblGrid>
              <a:tr h="515261">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作者(年分)</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國家</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分析方法</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運動賽事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核心發現</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17369">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Barquet等 (2011)</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義大利</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dirty="0" err="1">
                          <a:solidFill>
                            <a:srgbClr val="000000"/>
                          </a:solidFill>
                          <a:latin typeface="Noto Sans T Chinese"/>
                          <a:ea typeface="Noto Sans T Chinese"/>
                          <a:cs typeface="Noto Sans T Chinese"/>
                          <a:sym typeface="Noto Sans T Chinese"/>
                        </a:rPr>
                        <a:t>Tobit審查模型、支出基礎區隔技術、ANOVA</a:t>
                      </a:r>
                      <a:endParaRPr lang="en-US" sz="1100" dirty="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dirty="0" err="1">
                          <a:solidFill>
                            <a:srgbClr val="000000"/>
                          </a:solidFill>
                          <a:latin typeface="Noto Sans T Chinese"/>
                          <a:ea typeface="Noto Sans T Chinese"/>
                          <a:cs typeface="Noto Sans T Chinese"/>
                          <a:sym typeface="Noto Sans T Chinese"/>
                        </a:rPr>
                        <a:t>2009年冬季兩項世界盃</a:t>
                      </a:r>
                      <a:r>
                        <a:rPr lang="en-US" sz="999" dirty="0">
                          <a:solidFill>
                            <a:srgbClr val="000000"/>
                          </a:solidFill>
                          <a:latin typeface="Noto Sans T Chinese"/>
                          <a:ea typeface="Noto Sans T Chinese"/>
                          <a:cs typeface="Noto Sans T Chinese"/>
                          <a:sym typeface="Noto Sans T Chinese"/>
                        </a:rPr>
                        <a:t>(</a:t>
                      </a:r>
                      <a:r>
                        <a:rPr lang="en-US" sz="999" dirty="0" err="1">
                          <a:solidFill>
                            <a:srgbClr val="000000"/>
                          </a:solidFill>
                          <a:latin typeface="Noto Sans T Chinese"/>
                          <a:ea typeface="Noto Sans T Chinese"/>
                          <a:cs typeface="Noto Sans T Chinese"/>
                          <a:sym typeface="Noto Sans T Chinese"/>
                        </a:rPr>
                        <a:t>Antholz-Anterselva</a:t>
                      </a:r>
                      <a:r>
                        <a:rPr lang="en-US" sz="999" dirty="0">
                          <a:solidFill>
                            <a:srgbClr val="000000"/>
                          </a:solidFill>
                          <a:latin typeface="Noto Sans T Chinese"/>
                          <a:ea typeface="Noto Sans T Chinese"/>
                          <a:cs typeface="Noto Sans T Chinese"/>
                          <a:sym typeface="Noto Sans T Chinese"/>
                        </a:rPr>
                        <a:t>)</a:t>
                      </a:r>
                      <a:endParaRPr lang="en-US" sz="1100" dirty="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賽事行銷應將重心放在吸引高收入遊客、散客及有小孩的家庭</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02276">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Huang等 (2014)</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中國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投入產出模型 (IO模型)、SEEMA 2.0 軟體</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F1大獎賽、ATP 1000大師賽、上海國際馬拉松</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endParaRPr lang="en-US" sz="1100" dirty="0"/>
                    </a:p>
                    <a:p>
                      <a:pPr algn="just">
                        <a:lnSpc>
                          <a:spcPts val="1399"/>
                        </a:lnSpc>
                      </a:pPr>
                      <a:r>
                        <a:rPr lang="en-US" sz="999" dirty="0">
                          <a:solidFill>
                            <a:srgbClr val="000000"/>
                          </a:solidFill>
                          <a:latin typeface="Noto Sans T Chinese"/>
                          <a:ea typeface="Noto Sans T Chinese"/>
                          <a:cs typeface="Noto Sans T Chinese"/>
                          <a:sym typeface="Noto Sans T Chinese"/>
                        </a:rPr>
                        <a:t>  </a:t>
                      </a:r>
                      <a:r>
                        <a:rPr lang="en-US" sz="999" dirty="0" err="1">
                          <a:solidFill>
                            <a:srgbClr val="000000"/>
                          </a:solidFill>
                          <a:latin typeface="Noto Sans T Chinese"/>
                          <a:ea typeface="Noto Sans T Chinese"/>
                          <a:cs typeface="Noto Sans T Chinese"/>
                          <a:sym typeface="Noto Sans T Chinese"/>
                        </a:rPr>
                        <a:t>提出中國為高儲蓄傾向的國家，若當地居民沒有觀看賽事，錢可能會存入銀行。因此部分在地居民的支出可被計入新資金</a:t>
                      </a:r>
                      <a:r>
                        <a:rPr lang="en-US" sz="999" dirty="0">
                          <a:solidFill>
                            <a:srgbClr val="000000"/>
                          </a:solidFill>
                          <a:latin typeface="Noto Sans T Chinese"/>
                          <a:ea typeface="Noto Sans T Chinese"/>
                          <a:cs typeface="Noto Sans T Chinese"/>
                          <a:sym typeface="Noto Sans T Chinese"/>
                        </a:rPr>
                        <a:t>(new money)</a:t>
                      </a:r>
                    </a:p>
                    <a:p>
                      <a:pPr algn="just">
                        <a:lnSpc>
                          <a:spcPts val="1399"/>
                        </a:lnSpc>
                      </a:pPr>
                      <a:r>
                        <a:rPr lang="en-US" sz="999" dirty="0">
                          <a:solidFill>
                            <a:srgbClr val="000000"/>
                          </a:solidFill>
                          <a:latin typeface="Noto Sans T Chinese"/>
                          <a:ea typeface="Noto Sans T Chinese"/>
                          <a:cs typeface="Noto Sans T Chinese"/>
                          <a:sym typeface="Noto Sans T Chinese"/>
                        </a:rPr>
                        <a:t>  </a:t>
                      </a:r>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17369">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Sardi等 (2025)</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義大利</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綜合評估法 (投入產出矩陣、問卷調查、Crompton經濟影響框架)</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dirty="0" err="1">
                          <a:solidFill>
                            <a:srgbClr val="000000"/>
                          </a:solidFill>
                          <a:latin typeface="Noto Sans T Chinese"/>
                          <a:ea typeface="Noto Sans T Chinese"/>
                          <a:cs typeface="Noto Sans T Chinese"/>
                          <a:sym typeface="Noto Sans T Chinese"/>
                        </a:rPr>
                        <a:t>2024年環義自行車賽、環法自行車賽</a:t>
                      </a:r>
                      <a:endParaRPr lang="en-US" sz="999" dirty="0">
                        <a:solidFill>
                          <a:srgbClr val="000000"/>
                        </a:solidFill>
                        <a:latin typeface="Noto Sans T Chinese"/>
                        <a:ea typeface="Noto Sans T Chinese"/>
                        <a:cs typeface="Noto Sans T Chinese"/>
                        <a:sym typeface="Noto Sans T Chinese"/>
                      </a:endParaRPr>
                    </a:p>
                    <a:p>
                      <a:pPr algn="just">
                        <a:lnSpc>
                          <a:spcPts val="1399"/>
                        </a:lnSpc>
                        <a:defRPr/>
                      </a:pPr>
                      <a:r>
                        <a:rPr lang="en-US" sz="999" dirty="0">
                          <a:solidFill>
                            <a:srgbClr val="000000"/>
                          </a:solidFill>
                          <a:latin typeface="Noto Sans T Chinese"/>
                          <a:ea typeface="Noto Sans T Chinese"/>
                          <a:cs typeface="Noto Sans T Chinese"/>
                          <a:sym typeface="Noto Sans T Chinese"/>
                        </a:rPr>
                        <a:t> (</a:t>
                      </a:r>
                      <a:r>
                        <a:rPr lang="en-US" sz="999" dirty="0" err="1">
                          <a:solidFill>
                            <a:srgbClr val="000000"/>
                          </a:solidFill>
                          <a:latin typeface="Noto Sans T Chinese"/>
                          <a:ea typeface="Noto Sans T Chinese"/>
                          <a:cs typeface="Noto Sans T Chinese"/>
                          <a:sym typeface="Noto Sans T Chinese"/>
                        </a:rPr>
                        <a:t>皮埃蒙特地區</a:t>
                      </a:r>
                      <a:r>
                        <a:rPr lang="en-US" sz="999" dirty="0">
                          <a:solidFill>
                            <a:srgbClr val="000000"/>
                          </a:solidFill>
                          <a:latin typeface="Noto Sans T Chinese"/>
                          <a:ea typeface="Noto Sans T Chinese"/>
                          <a:cs typeface="Noto Sans T Chinese"/>
                          <a:sym typeface="Noto Sans T Chinese"/>
                        </a:rPr>
                        <a:t>)</a:t>
                      </a:r>
                      <a:endParaRPr lang="en-US" sz="1100" dirty="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環義賽產生淨經濟影響為67,270,718歐元，環法賽為17,259,122歐元。顯示大型賽事對主辦地區具重要投資回報率</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17369">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Crespo Sogas等 (2021)</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西班牙</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投入產出表、成本效益分析 (CBA)</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2019年 MedSailing 帆船賽</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總經濟產出影響為232,010歐元，乘數效果為2.08。成本效益比為3.74，包含健康與旅遊形象價值</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17369">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Duglio &amp; Beltramo (2017)</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義大利/瑞士</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情境分析 (保守/平均/自由)、運動觀光客支出調查</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CollonTrek 山地越野賽</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dirty="0" err="1">
                          <a:solidFill>
                            <a:srgbClr val="000000"/>
                          </a:solidFill>
                          <a:latin typeface="Noto Sans T Chinese"/>
                          <a:ea typeface="Noto Sans T Chinese"/>
                          <a:cs typeface="Noto Sans T Chinese"/>
                          <a:sym typeface="Noto Sans T Chinese"/>
                        </a:rPr>
                        <a:t>每投入1歐元公部門資金，可產生17.62至18.92歐元的經濟回報。對當地社區的直接經濟回報介於5.64至6.9歐元之間</a:t>
                      </a:r>
                      <a:endParaRPr lang="en-US" sz="1100" dirty="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1" name="TextBox 11"/>
          <p:cNvSpPr txBox="1"/>
          <p:nvPr/>
        </p:nvSpPr>
        <p:spPr>
          <a:xfrm>
            <a:off x="426066" y="393478"/>
            <a:ext cx="5669996" cy="638175"/>
          </a:xfrm>
          <a:prstGeom prst="rect">
            <a:avLst/>
          </a:prstGeom>
        </p:spPr>
        <p:txBody>
          <a:bodyPr lIns="0" tIns="0" rIns="0" bIns="0" rtlCol="0" anchor="t">
            <a:spAutoFit/>
          </a:bodyPr>
          <a:lstStyle/>
          <a:p>
            <a:pPr algn="ctr">
              <a:lnSpc>
                <a:spcPts val="5040"/>
              </a:lnSpc>
            </a:pPr>
            <a:r>
              <a:rPr lang="en-US" sz="4200" spc="113">
                <a:solidFill>
                  <a:srgbClr val="111726"/>
                </a:solidFill>
                <a:latin typeface="Noto Sans T Chinese"/>
                <a:ea typeface="Noto Sans T Chinese"/>
                <a:cs typeface="Noto Sans T Chinese"/>
                <a:sym typeface="Noto Sans T Chinese"/>
              </a:rPr>
              <a:t>研究結果（21篇文獻）</a:t>
            </a:r>
          </a:p>
        </p:txBody>
      </p:sp>
      <p:sp>
        <p:nvSpPr>
          <p:cNvPr id="12" name="TextBox 12"/>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6203"/>
            <a:ext cx="12751754" cy="7172862"/>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1066676" y="1009802"/>
            <a:ext cx="304924" cy="9363"/>
            <a:chOff x="0" y="0"/>
            <a:chExt cx="406565" cy="12484"/>
          </a:xfrm>
        </p:grpSpPr>
        <p:sp>
          <p:nvSpPr>
            <p:cNvPr id="5" name="Freeform 5"/>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6" name="Group 6"/>
          <p:cNvGrpSpPr/>
          <p:nvPr/>
        </p:nvGrpSpPr>
        <p:grpSpPr>
          <a:xfrm>
            <a:off x="0" y="0"/>
            <a:ext cx="12192124" cy="9363"/>
            <a:chOff x="0" y="0"/>
            <a:chExt cx="16256165" cy="12484"/>
          </a:xfrm>
        </p:grpSpPr>
        <p:sp>
          <p:nvSpPr>
            <p:cNvPr id="7" name="Freeform 7"/>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8" name="Group 8"/>
          <p:cNvGrpSpPr/>
          <p:nvPr/>
        </p:nvGrpSpPr>
        <p:grpSpPr>
          <a:xfrm>
            <a:off x="0" y="690552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aphicFrame>
        <p:nvGraphicFramePr>
          <p:cNvPr id="10" name="Table 10"/>
          <p:cNvGraphicFramePr>
            <a:graphicFrameLocks noGrp="1"/>
          </p:cNvGraphicFramePr>
          <p:nvPr/>
        </p:nvGraphicFramePr>
        <p:xfrm>
          <a:off x="426066" y="1412653"/>
          <a:ext cx="11323834" cy="5102612"/>
        </p:xfrm>
        <a:graphic>
          <a:graphicData uri="http://schemas.openxmlformats.org/drawingml/2006/table">
            <a:tbl>
              <a:tblPr/>
              <a:tblGrid>
                <a:gridCol w="1844199">
                  <a:extLst>
                    <a:ext uri="{9D8B030D-6E8A-4147-A177-3AD203B41FA5}">
                      <a16:colId xmlns:a16="http://schemas.microsoft.com/office/drawing/2014/main" val="20000"/>
                    </a:ext>
                  </a:extLst>
                </a:gridCol>
                <a:gridCol w="1095347">
                  <a:extLst>
                    <a:ext uri="{9D8B030D-6E8A-4147-A177-3AD203B41FA5}">
                      <a16:colId xmlns:a16="http://schemas.microsoft.com/office/drawing/2014/main" val="20001"/>
                    </a:ext>
                  </a:extLst>
                </a:gridCol>
                <a:gridCol w="2320774">
                  <a:extLst>
                    <a:ext uri="{9D8B030D-6E8A-4147-A177-3AD203B41FA5}">
                      <a16:colId xmlns:a16="http://schemas.microsoft.com/office/drawing/2014/main" val="20002"/>
                    </a:ext>
                  </a:extLst>
                </a:gridCol>
                <a:gridCol w="2354687">
                  <a:extLst>
                    <a:ext uri="{9D8B030D-6E8A-4147-A177-3AD203B41FA5}">
                      <a16:colId xmlns:a16="http://schemas.microsoft.com/office/drawing/2014/main" val="20003"/>
                    </a:ext>
                  </a:extLst>
                </a:gridCol>
                <a:gridCol w="3708827">
                  <a:extLst>
                    <a:ext uri="{9D8B030D-6E8A-4147-A177-3AD203B41FA5}">
                      <a16:colId xmlns:a16="http://schemas.microsoft.com/office/drawing/2014/main" val="20004"/>
                    </a:ext>
                  </a:extLst>
                </a:gridCol>
              </a:tblGrid>
              <a:tr h="515312">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作者(年分)</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國家</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運動賽事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分析方法</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核心發現</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17460">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Gelan (2003)</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英國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1999年英國高爾夫球公開賽 (Carnoustie)</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Multiplier Analysis (II型乘數)、捕獲率 (Capture Rate) 調整</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注入2,010萬美元新資金，對區域經濟總連鎖效應約2,080萬美元。創造約980個就業機會，強調在地化商品供應比例是極大化經濟影響的關鍵</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17460">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Chang等 (2025)</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中國/巴西</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2008年北京奧運、2016年里約奧運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成本效益分析 (CBA)、淨現值 (NPV)、投入產出分析</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北京奧運透過基礎設施升級達成正面長期影響；里約奧運則面臨成本超支與設施閒置</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17460">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Gratton等 (2000)</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英國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六項運動賽事 (板球、高爾夫、羽球等)</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比例乘數分析 (Proportional Multiplier Analysis)</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215899" lvl="1" indent="-107950" algn="just">
                        <a:lnSpc>
                          <a:spcPts val="1399"/>
                        </a:lnSpc>
                        <a:buAutoNum type="arabicPeriod"/>
                        <a:defRPr/>
                      </a:pPr>
                      <a:r>
                        <a:rPr lang="en-US" sz="999">
                          <a:solidFill>
                            <a:srgbClr val="000000"/>
                          </a:solidFill>
                          <a:latin typeface="Noto Sans T Chinese"/>
                          <a:ea typeface="Noto Sans T Chinese"/>
                          <a:cs typeface="Noto Sans T Chinese"/>
                          <a:sym typeface="Noto Sans T Chinese"/>
                        </a:rPr>
                        <a:t>大型賽事不保證帶來正面經濟影響</a:t>
                      </a:r>
                      <a:endParaRPr lang="en-US" sz="1100"/>
                    </a:p>
                    <a:p>
                      <a:pPr marL="215899" lvl="1" indent="-107950" algn="just">
                        <a:lnSpc>
                          <a:spcPts val="1399"/>
                        </a:lnSpc>
                        <a:buAutoNum type="arabicPeriod"/>
                      </a:pPr>
                      <a:r>
                        <a:rPr lang="en-US" sz="999">
                          <a:solidFill>
                            <a:srgbClr val="000000"/>
                          </a:solidFill>
                          <a:latin typeface="Noto Sans T Chinese"/>
                          <a:ea typeface="Noto Sans T Chinese"/>
                          <a:cs typeface="Noto Sans T Chinese"/>
                          <a:sym typeface="Noto Sans T Chinese"/>
                        </a:rPr>
                        <a:t>主辦非規律性賽事須謹慎評估風險</a:t>
                      </a:r>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17460">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Kasimati &amp; Dawson (2009)</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希臘</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2004年雅典奧運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小型總體計量模型 (Macroeconometric model)</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215899" lvl="1" indent="-107950" algn="just">
                        <a:lnSpc>
                          <a:spcPts val="1399"/>
                        </a:lnSpc>
                        <a:buAutoNum type="arabicPeriod"/>
                        <a:defRPr/>
                      </a:pPr>
                      <a:r>
                        <a:rPr lang="en-US" sz="999">
                          <a:solidFill>
                            <a:srgbClr val="000000"/>
                          </a:solidFill>
                          <a:latin typeface="Noto Sans T Chinese"/>
                          <a:ea typeface="Noto Sans T Chinese"/>
                          <a:cs typeface="Noto Sans T Chinese"/>
                          <a:sym typeface="Noto Sans T Chinese"/>
                        </a:rPr>
                        <a:t>賽事籌備期和舉辦期帶來正面的經濟影響，GDP平均每年增長1.3%</a:t>
                      </a:r>
                      <a:endParaRPr lang="en-US" sz="1100"/>
                    </a:p>
                    <a:p>
                      <a:pPr marL="215899" lvl="1" indent="-107950" algn="just">
                        <a:lnSpc>
                          <a:spcPts val="1399"/>
                        </a:lnSpc>
                        <a:buAutoNum type="arabicPeriod"/>
                      </a:pPr>
                      <a:r>
                        <a:rPr lang="en-US" sz="999">
                          <a:solidFill>
                            <a:srgbClr val="000000"/>
                          </a:solidFill>
                          <a:latin typeface="Noto Sans T Chinese"/>
                          <a:ea typeface="Noto Sans T Chinese"/>
                          <a:cs typeface="Noto Sans T Chinese"/>
                          <a:sym typeface="Noto Sans T Chinese"/>
                        </a:rPr>
                        <a:t>長期效應有限，不如短期效益明顯</a:t>
                      </a:r>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17460">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Barajas &amp; Sanchez-Fernandez (2016)</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西班牙</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奧倫塞拉力賽 (Rally Ourense 2009-2011)</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直接經濟影響分析 (EIA)，基於觀眾與參賽者調查</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公共投資回報率極高，每投入1歐元平均產生10.1歐元的在地消費。約95%的直接經濟影響來自非在地觀眾，其餘5%來自參賽者</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1" name="TextBox 11"/>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12</a:t>
            </a:r>
          </a:p>
        </p:txBody>
      </p:sp>
      <p:sp>
        <p:nvSpPr>
          <p:cNvPr id="12" name="TextBox 12"/>
          <p:cNvSpPr txBox="1"/>
          <p:nvPr/>
        </p:nvSpPr>
        <p:spPr>
          <a:xfrm>
            <a:off x="426066" y="393478"/>
            <a:ext cx="5669996" cy="638175"/>
          </a:xfrm>
          <a:prstGeom prst="rect">
            <a:avLst/>
          </a:prstGeom>
        </p:spPr>
        <p:txBody>
          <a:bodyPr lIns="0" tIns="0" rIns="0" bIns="0" rtlCol="0" anchor="t">
            <a:spAutoFit/>
          </a:bodyPr>
          <a:lstStyle/>
          <a:p>
            <a:pPr algn="ctr">
              <a:lnSpc>
                <a:spcPts val="5040"/>
              </a:lnSpc>
            </a:pPr>
            <a:r>
              <a:rPr lang="en-US" sz="4200" spc="113">
                <a:solidFill>
                  <a:srgbClr val="111726"/>
                </a:solidFill>
                <a:latin typeface="Noto Sans T Chinese"/>
                <a:ea typeface="Noto Sans T Chinese"/>
                <a:cs typeface="Noto Sans T Chinese"/>
                <a:sym typeface="Noto Sans T Chinese"/>
              </a:rPr>
              <a:t>研究結果（21篇文獻）</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6203"/>
            <a:ext cx="12751754" cy="7172862"/>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1066676" y="1009802"/>
            <a:ext cx="304924" cy="9363"/>
            <a:chOff x="0" y="0"/>
            <a:chExt cx="406565" cy="12484"/>
          </a:xfrm>
        </p:grpSpPr>
        <p:sp>
          <p:nvSpPr>
            <p:cNvPr id="5" name="Freeform 5"/>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6" name="Group 6"/>
          <p:cNvGrpSpPr/>
          <p:nvPr/>
        </p:nvGrpSpPr>
        <p:grpSpPr>
          <a:xfrm>
            <a:off x="0" y="0"/>
            <a:ext cx="12192124" cy="9363"/>
            <a:chOff x="0" y="0"/>
            <a:chExt cx="16256165" cy="12484"/>
          </a:xfrm>
        </p:grpSpPr>
        <p:sp>
          <p:nvSpPr>
            <p:cNvPr id="7" name="Freeform 7"/>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8" name="Group 8"/>
          <p:cNvGrpSpPr/>
          <p:nvPr/>
        </p:nvGrpSpPr>
        <p:grpSpPr>
          <a:xfrm>
            <a:off x="0" y="690552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aphicFrame>
        <p:nvGraphicFramePr>
          <p:cNvPr id="10" name="Table 10"/>
          <p:cNvGraphicFramePr>
            <a:graphicFrameLocks noGrp="1"/>
          </p:cNvGraphicFramePr>
          <p:nvPr/>
        </p:nvGraphicFramePr>
        <p:xfrm>
          <a:off x="426066" y="1412653"/>
          <a:ext cx="11323834" cy="5102612"/>
        </p:xfrm>
        <a:graphic>
          <a:graphicData uri="http://schemas.openxmlformats.org/drawingml/2006/table">
            <a:tbl>
              <a:tblPr/>
              <a:tblGrid>
                <a:gridCol w="1864942">
                  <a:extLst>
                    <a:ext uri="{9D8B030D-6E8A-4147-A177-3AD203B41FA5}">
                      <a16:colId xmlns:a16="http://schemas.microsoft.com/office/drawing/2014/main" val="20000"/>
                    </a:ext>
                  </a:extLst>
                </a:gridCol>
                <a:gridCol w="1074331">
                  <a:extLst>
                    <a:ext uri="{9D8B030D-6E8A-4147-A177-3AD203B41FA5}">
                      <a16:colId xmlns:a16="http://schemas.microsoft.com/office/drawing/2014/main" val="20001"/>
                    </a:ext>
                  </a:extLst>
                </a:gridCol>
                <a:gridCol w="2086920">
                  <a:extLst>
                    <a:ext uri="{9D8B030D-6E8A-4147-A177-3AD203B41FA5}">
                      <a16:colId xmlns:a16="http://schemas.microsoft.com/office/drawing/2014/main" val="20002"/>
                    </a:ext>
                  </a:extLst>
                </a:gridCol>
                <a:gridCol w="2380034">
                  <a:extLst>
                    <a:ext uri="{9D8B030D-6E8A-4147-A177-3AD203B41FA5}">
                      <a16:colId xmlns:a16="http://schemas.microsoft.com/office/drawing/2014/main" val="20003"/>
                    </a:ext>
                  </a:extLst>
                </a:gridCol>
                <a:gridCol w="3917607">
                  <a:extLst>
                    <a:ext uri="{9D8B030D-6E8A-4147-A177-3AD203B41FA5}">
                      <a16:colId xmlns:a16="http://schemas.microsoft.com/office/drawing/2014/main" val="20004"/>
                    </a:ext>
                  </a:extLst>
                </a:gridCol>
              </a:tblGrid>
              <a:tr h="515312">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作者(年分)</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國家</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運動賽事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分析方法</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核心發現</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17460">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Jiménez-Naranjo等 (2016)</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西班牙</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2013世界板球巡迴賽</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成本效益分析 (CBA)</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215899" lvl="1" indent="-107950" algn="just">
                        <a:lnSpc>
                          <a:spcPts val="1399"/>
                        </a:lnSpc>
                        <a:buAutoNum type="arabicPeriod"/>
                        <a:defRPr/>
                      </a:pPr>
                      <a:r>
                        <a:rPr lang="en-US" sz="999">
                          <a:solidFill>
                            <a:srgbClr val="000000"/>
                          </a:solidFill>
                          <a:latin typeface="Noto Sans T Chinese"/>
                          <a:ea typeface="Noto Sans T Chinese"/>
                          <a:cs typeface="Noto Sans T Chinese"/>
                          <a:sym typeface="Noto Sans T Chinese"/>
                        </a:rPr>
                        <a:t>帶來極高的成本收益比 (13.85)</a:t>
                      </a:r>
                      <a:endParaRPr lang="en-US" sz="1100"/>
                    </a:p>
                    <a:p>
                      <a:pPr marL="215899" lvl="1" indent="-107950" algn="just">
                        <a:lnSpc>
                          <a:spcPts val="1399"/>
                        </a:lnSpc>
                        <a:buAutoNum type="arabicPeriod"/>
                      </a:pPr>
                      <a:r>
                        <a:rPr lang="en-US" sz="999">
                          <a:solidFill>
                            <a:srgbClr val="000000"/>
                          </a:solidFill>
                          <a:latin typeface="Noto Sans T Chinese"/>
                          <a:ea typeface="Noto Sans T Chinese"/>
                          <a:cs typeface="Noto Sans T Chinese"/>
                          <a:sym typeface="Noto Sans T Chinese"/>
                        </a:rPr>
                        <a:t>體育賽事可作為觀光業淡季的補充平衡</a:t>
                      </a:r>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17460">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Lee &amp; Taylor (2005)</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南韓</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2002年FIFA世界盃</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投入產出模型 (I-O model)</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產生13.5億美元總產出、3.07億美元收入及7.13億美元增加值。強調排除非賽事相關遊客的重要性，否則會嚴重高估經濟影響</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17460">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Quirante等 (2024)</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西班牙</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2021年世界羽球錦標賽 (菁英組與年長組)</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成本效益分析 (CBA) / 現金流量分析</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215899" lvl="1" indent="-107950" algn="just">
                        <a:lnSpc>
                          <a:spcPts val="1399"/>
                        </a:lnSpc>
                        <a:buAutoNum type="arabicPeriod"/>
                        <a:defRPr/>
                      </a:pPr>
                      <a:r>
                        <a:rPr lang="en-US" sz="999">
                          <a:solidFill>
                            <a:srgbClr val="000000"/>
                          </a:solidFill>
                          <a:latin typeface="Noto Sans T Chinese"/>
                          <a:ea typeface="Noto Sans T Chinese"/>
                          <a:cs typeface="Noto Sans T Chinese"/>
                          <a:sym typeface="Noto Sans T Chinese"/>
                        </a:rPr>
                        <a:t>賽事帶來顯著投資報酬率 (153%)</a:t>
                      </a:r>
                      <a:endParaRPr lang="en-US" sz="1100"/>
                    </a:p>
                    <a:p>
                      <a:pPr marL="215899" lvl="1" indent="-107950" algn="just">
                        <a:lnSpc>
                          <a:spcPts val="1399"/>
                        </a:lnSpc>
                        <a:buAutoNum type="arabicPeriod"/>
                      </a:pPr>
                      <a:r>
                        <a:rPr lang="en-US" sz="999">
                          <a:solidFill>
                            <a:srgbClr val="000000"/>
                          </a:solidFill>
                          <a:latin typeface="Noto Sans T Chinese"/>
                          <a:ea typeface="Noto Sans T Chinese"/>
                          <a:cs typeface="Noto Sans T Chinese"/>
                          <a:sym typeface="Noto Sans T Chinese"/>
                        </a:rPr>
                        <a:t>舉辦運動賽會可填補旅遊淡季空窗期</a:t>
                      </a:r>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17460">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Taks等 (2011)</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加拿大</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2005年泛美青少年田徑錦標賽</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經濟影響分析 (EIA) 與 成本效益分析 (CBA) 之對比</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EIA顯示淨增加560萬美元經濟活動，但CBA顯示240萬美元的負淨效益。突顯不同模型產出指標的巨大差異</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17460">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Kwiatkowski &amp; Oklevik (2017)</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挪威</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2012-2013年世界盃跳台滑雪賽</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初級經濟影響分析 (Primary Economic Impact)</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帶來的經濟影響相對有限，管理者需找尋經濟層面以外的無形效益</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1" name="TextBox 11"/>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13</a:t>
            </a:r>
          </a:p>
        </p:txBody>
      </p:sp>
      <p:sp>
        <p:nvSpPr>
          <p:cNvPr id="12" name="TextBox 12"/>
          <p:cNvSpPr txBox="1"/>
          <p:nvPr/>
        </p:nvSpPr>
        <p:spPr>
          <a:xfrm>
            <a:off x="426066" y="393478"/>
            <a:ext cx="5669996" cy="638175"/>
          </a:xfrm>
          <a:prstGeom prst="rect">
            <a:avLst/>
          </a:prstGeom>
        </p:spPr>
        <p:txBody>
          <a:bodyPr lIns="0" tIns="0" rIns="0" bIns="0" rtlCol="0" anchor="t">
            <a:spAutoFit/>
          </a:bodyPr>
          <a:lstStyle/>
          <a:p>
            <a:pPr algn="ctr">
              <a:lnSpc>
                <a:spcPts val="5040"/>
              </a:lnSpc>
            </a:pPr>
            <a:r>
              <a:rPr lang="en-US" sz="4200" spc="113">
                <a:solidFill>
                  <a:srgbClr val="111726"/>
                </a:solidFill>
                <a:latin typeface="Noto Sans T Chinese"/>
                <a:ea typeface="Noto Sans T Chinese"/>
                <a:cs typeface="Noto Sans T Chinese"/>
                <a:sym typeface="Noto Sans T Chinese"/>
              </a:rPr>
              <a:t>研究結果（21篇文獻）</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6203"/>
            <a:ext cx="12751754" cy="7172862"/>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1066676" y="1009802"/>
            <a:ext cx="304924" cy="9363"/>
            <a:chOff x="0" y="0"/>
            <a:chExt cx="406565" cy="12484"/>
          </a:xfrm>
        </p:grpSpPr>
        <p:sp>
          <p:nvSpPr>
            <p:cNvPr id="5" name="Freeform 5"/>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6" name="Group 6"/>
          <p:cNvGrpSpPr/>
          <p:nvPr/>
        </p:nvGrpSpPr>
        <p:grpSpPr>
          <a:xfrm>
            <a:off x="0" y="0"/>
            <a:ext cx="12192124" cy="9363"/>
            <a:chOff x="0" y="0"/>
            <a:chExt cx="16256165" cy="12484"/>
          </a:xfrm>
        </p:grpSpPr>
        <p:sp>
          <p:nvSpPr>
            <p:cNvPr id="7" name="Freeform 7"/>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8" name="Group 8"/>
          <p:cNvGrpSpPr/>
          <p:nvPr/>
        </p:nvGrpSpPr>
        <p:grpSpPr>
          <a:xfrm>
            <a:off x="0" y="690552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aphicFrame>
        <p:nvGraphicFramePr>
          <p:cNvPr id="10" name="Table 10"/>
          <p:cNvGraphicFramePr>
            <a:graphicFrameLocks noGrp="1"/>
          </p:cNvGraphicFramePr>
          <p:nvPr>
            <p:extLst>
              <p:ext uri="{D42A27DB-BD31-4B8C-83A1-F6EECF244321}">
                <p14:modId xmlns:p14="http://schemas.microsoft.com/office/powerpoint/2010/main" val="3238754616"/>
              </p:ext>
            </p:extLst>
          </p:nvPr>
        </p:nvGraphicFramePr>
        <p:xfrm>
          <a:off x="445116" y="1306349"/>
          <a:ext cx="11323835" cy="5487162"/>
        </p:xfrm>
        <a:graphic>
          <a:graphicData uri="http://schemas.openxmlformats.org/drawingml/2006/table">
            <a:tbl>
              <a:tblPr/>
              <a:tblGrid>
                <a:gridCol w="2027176">
                  <a:extLst>
                    <a:ext uri="{9D8B030D-6E8A-4147-A177-3AD203B41FA5}">
                      <a16:colId xmlns:a16="http://schemas.microsoft.com/office/drawing/2014/main" val="20000"/>
                    </a:ext>
                  </a:extLst>
                </a:gridCol>
                <a:gridCol w="1164023">
                  <a:extLst>
                    <a:ext uri="{9D8B030D-6E8A-4147-A177-3AD203B41FA5}">
                      <a16:colId xmlns:a16="http://schemas.microsoft.com/office/drawing/2014/main" val="20001"/>
                    </a:ext>
                  </a:extLst>
                </a:gridCol>
                <a:gridCol w="2281136">
                  <a:extLst>
                    <a:ext uri="{9D8B030D-6E8A-4147-A177-3AD203B41FA5}">
                      <a16:colId xmlns:a16="http://schemas.microsoft.com/office/drawing/2014/main" val="20002"/>
                    </a:ext>
                  </a:extLst>
                </a:gridCol>
                <a:gridCol w="2461151">
                  <a:extLst>
                    <a:ext uri="{9D8B030D-6E8A-4147-A177-3AD203B41FA5}">
                      <a16:colId xmlns:a16="http://schemas.microsoft.com/office/drawing/2014/main" val="20003"/>
                    </a:ext>
                  </a:extLst>
                </a:gridCol>
                <a:gridCol w="3390349">
                  <a:extLst>
                    <a:ext uri="{9D8B030D-6E8A-4147-A177-3AD203B41FA5}">
                      <a16:colId xmlns:a16="http://schemas.microsoft.com/office/drawing/2014/main" val="20004"/>
                    </a:ext>
                  </a:extLst>
                </a:gridCol>
              </a:tblGrid>
              <a:tr h="515244">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作者(年分)</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國家</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運動賽事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分析方法</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核心發現</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6993">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Lee等 (2010)</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美國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dirty="0" err="1">
                          <a:solidFill>
                            <a:srgbClr val="000000"/>
                          </a:solidFill>
                          <a:latin typeface="Noto Sans T Chinese"/>
                          <a:ea typeface="Noto Sans T Chinese"/>
                          <a:cs typeface="Noto Sans T Chinese"/>
                          <a:sym typeface="Noto Sans T Chinese"/>
                        </a:rPr>
                        <a:t>肯特州立大學美式足球賽</a:t>
                      </a:r>
                      <a:r>
                        <a:rPr lang="en-US" sz="999" dirty="0">
                          <a:solidFill>
                            <a:srgbClr val="000000"/>
                          </a:solidFill>
                          <a:latin typeface="Noto Sans T Chinese"/>
                          <a:ea typeface="Noto Sans T Chinese"/>
                          <a:cs typeface="Noto Sans T Chinese"/>
                          <a:sym typeface="Noto Sans T Chinese"/>
                        </a:rPr>
                        <a:t>(NCAA Division I-A)</a:t>
                      </a:r>
                      <a:endParaRPr lang="en-US" sz="1100" dirty="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投入產出模型 (I-O model / IMPLAN)</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賽季貢獻約160萬美元銷售額、56萬美元居民收入及93萬美元社區增加值，創造28.6個就業機會</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49962">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Agrusa等 (2009)</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美國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dirty="0" err="1">
                          <a:solidFill>
                            <a:srgbClr val="000000"/>
                          </a:solidFill>
                          <a:latin typeface="Noto Sans T Chinese"/>
                          <a:ea typeface="Noto Sans T Chinese"/>
                          <a:cs typeface="Noto Sans T Chinese"/>
                          <a:sym typeface="Noto Sans T Chinese"/>
                        </a:rPr>
                        <a:t>2007年檀香山馬拉松</a:t>
                      </a:r>
                      <a:endParaRPr lang="en-US" sz="1100" dirty="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北歐旅遊收入模型 (Nordic Model of Tourism)</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產生約1.08億美元的經濟效益和370萬美元稅收</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67519">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Wilson (2006)</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英國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dirty="0" err="1">
                          <a:solidFill>
                            <a:srgbClr val="000000"/>
                          </a:solidFill>
                          <a:latin typeface="Noto Sans T Chinese"/>
                          <a:ea typeface="Noto Sans T Chinese"/>
                          <a:cs typeface="Noto Sans T Chinese"/>
                          <a:sym typeface="Noto Sans T Chinese"/>
                        </a:rPr>
                        <a:t>四項地方性游泳賽事</a:t>
                      </a:r>
                      <a:endParaRPr lang="en-US" sz="1100" dirty="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UK Sport標準化經濟影響評估模型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8天賽事共產生超過8萬英鎊額外支出。住宿為主要支出類別</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49962">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劉玉峯 (2017)</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台灣</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dirty="0" err="1">
                          <a:solidFill>
                            <a:srgbClr val="000000"/>
                          </a:solidFill>
                          <a:latin typeface="Noto Sans T Chinese"/>
                          <a:ea typeface="Noto Sans T Chinese"/>
                          <a:cs typeface="Noto Sans T Chinese"/>
                          <a:sym typeface="Noto Sans T Chinese"/>
                        </a:rPr>
                        <a:t>2016宜蘭梅花湖鐵人三項錦標賽</a:t>
                      </a:r>
                      <a:endParaRPr lang="en-US" sz="1100" dirty="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經濟影響評估法 (產業關聯分析/投入產出模型)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215899" lvl="1" indent="-107950" algn="just">
                        <a:lnSpc>
                          <a:spcPts val="1399"/>
                        </a:lnSpc>
                        <a:buAutoNum type="arabicPeriod"/>
                        <a:defRPr/>
                      </a:pPr>
                      <a:r>
                        <a:rPr lang="en-US" sz="999">
                          <a:solidFill>
                            <a:srgbClr val="000000"/>
                          </a:solidFill>
                          <a:latin typeface="Noto Sans T Chinese"/>
                          <a:ea typeface="Noto Sans T Chinese"/>
                          <a:cs typeface="Noto Sans T Chinese"/>
                          <a:sym typeface="Noto Sans T Chinese"/>
                        </a:rPr>
                        <a:t>賽會參與者的消費量可透過加乘效果放大產業的產出</a:t>
                      </a:r>
                      <a:endParaRPr lang="en-US" sz="1100"/>
                    </a:p>
                    <a:p>
                      <a:pPr marL="215899" lvl="1" indent="-107950" algn="just">
                        <a:lnSpc>
                          <a:spcPts val="1399"/>
                        </a:lnSpc>
                        <a:buAutoNum type="arabicPeriod"/>
                      </a:pPr>
                      <a:r>
                        <a:rPr lang="en-US" sz="999">
                          <a:solidFill>
                            <a:srgbClr val="000000"/>
                          </a:solidFill>
                          <a:latin typeface="Noto Sans T Chinese"/>
                          <a:ea typeface="Noto Sans T Chinese"/>
                          <a:cs typeface="Noto Sans T Chinese"/>
                          <a:sym typeface="Noto Sans T Chinese"/>
                        </a:rPr>
                        <a:t>住宿和餐飲業帶來的產出效果最為明顯，可針對其加強</a:t>
                      </a:r>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58741">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劉照金、葉公鼎(2003)</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台灣</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91年度全國大專運動會</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投入產出經濟學、產業關聯分析 (台灣地區45部門產業關聯表)</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外地參與者總投入值為85,118,728元，帶動總產出影響125,944,080元，增加所得49,253,160元，並創造126個就業機會</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58741">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劉照金等 (2015)</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台灣</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2014花蓮太魯閣馬拉松</a:t>
                      </a:r>
                      <a:endParaRPr lang="en-US" sz="1100"/>
                    </a:p>
                    <a:p>
                      <a:pPr algn="just">
                        <a:lnSpc>
                          <a:spcPts val="1399"/>
                        </a:lnSpc>
                      </a:pPr>
                      <a:r>
                        <a:rPr lang="en-US" sz="999">
                          <a:solidFill>
                            <a:srgbClr val="000000"/>
                          </a:solidFill>
                          <a:latin typeface="Noto Sans T Chinese"/>
                          <a:ea typeface="Noto Sans T Chinese"/>
                          <a:cs typeface="Noto Sans T Chinese"/>
                          <a:sym typeface="Noto Sans T Chinese"/>
                        </a:rPr>
                        <a:t>2014臺北國際馬拉松</a:t>
                      </a:r>
                    </a:p>
                    <a:p>
                      <a:pPr algn="just">
                        <a:lnSpc>
                          <a:spcPts val="1399"/>
                        </a:lnSpc>
                      </a:pPr>
                      <a:r>
                        <a:rPr lang="en-US" sz="999">
                          <a:solidFill>
                            <a:srgbClr val="000000"/>
                          </a:solidFill>
                          <a:latin typeface="Noto Sans T Chinese"/>
                          <a:ea typeface="Noto Sans T Chinese"/>
                          <a:cs typeface="Noto Sans T Chinese"/>
                          <a:sym typeface="Noto Sans T Chinese"/>
                        </a:rPr>
                        <a:t>2015金門馬拉松</a:t>
                      </a:r>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投入產出模型 (2011年台灣地區52部門產業關聯表)</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215899" lvl="1" indent="-107950" algn="just">
                        <a:lnSpc>
                          <a:spcPts val="1399"/>
                        </a:lnSpc>
                        <a:buAutoNum type="arabicPeriod"/>
                        <a:defRPr/>
                      </a:pPr>
                      <a:r>
                        <a:rPr lang="en-US" sz="999" dirty="0" err="1">
                          <a:solidFill>
                            <a:srgbClr val="000000"/>
                          </a:solidFill>
                          <a:latin typeface="Noto Sans T Chinese"/>
                          <a:ea typeface="Noto Sans T Chinese"/>
                          <a:cs typeface="Noto Sans T Chinese"/>
                          <a:sym typeface="Noto Sans T Chinese"/>
                        </a:rPr>
                        <a:t>都會型之路跑賽事對當地經濟之投入值較不明顯</a:t>
                      </a:r>
                      <a:endParaRPr lang="en-US" sz="1100" dirty="0"/>
                    </a:p>
                    <a:p>
                      <a:pPr marL="215899" lvl="1" indent="-107950" algn="just">
                        <a:lnSpc>
                          <a:spcPts val="1399"/>
                        </a:lnSpc>
                        <a:buAutoNum type="arabicPeriod"/>
                      </a:pPr>
                      <a:r>
                        <a:rPr lang="en-US" sz="999" dirty="0" err="1">
                          <a:solidFill>
                            <a:srgbClr val="000000"/>
                          </a:solidFill>
                          <a:latin typeface="Noto Sans T Chinese"/>
                          <a:ea typeface="Noto Sans T Chinese"/>
                          <a:cs typeface="Noto Sans T Chinese"/>
                          <a:sym typeface="Noto Sans T Chinese"/>
                        </a:rPr>
                        <a:t>路跑賽事外地參與者消費額高於一般國民旅遊與單項運動之消費額</a:t>
                      </a:r>
                      <a:endParaRPr lang="en-US" sz="999" dirty="0">
                        <a:solidFill>
                          <a:srgbClr val="000000"/>
                        </a:solidFill>
                        <a:latin typeface="Noto Sans T Chinese"/>
                        <a:ea typeface="Noto Sans T Chinese"/>
                        <a:cs typeface="Noto Sans T Chinese"/>
                        <a:sym typeface="Noto Sans T Chinese"/>
                      </a:endParaRPr>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1" name="TextBox 11"/>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14</a:t>
            </a:r>
          </a:p>
        </p:txBody>
      </p:sp>
      <p:sp>
        <p:nvSpPr>
          <p:cNvPr id="12" name="TextBox 12"/>
          <p:cNvSpPr txBox="1"/>
          <p:nvPr/>
        </p:nvSpPr>
        <p:spPr>
          <a:xfrm>
            <a:off x="426066" y="393478"/>
            <a:ext cx="5669996" cy="638175"/>
          </a:xfrm>
          <a:prstGeom prst="rect">
            <a:avLst/>
          </a:prstGeom>
        </p:spPr>
        <p:txBody>
          <a:bodyPr lIns="0" tIns="0" rIns="0" bIns="0" rtlCol="0" anchor="t">
            <a:spAutoFit/>
          </a:bodyPr>
          <a:lstStyle/>
          <a:p>
            <a:pPr algn="ctr">
              <a:lnSpc>
                <a:spcPts val="5040"/>
              </a:lnSpc>
            </a:pPr>
            <a:r>
              <a:rPr lang="en-US" sz="4200" spc="113">
                <a:solidFill>
                  <a:srgbClr val="111726"/>
                </a:solidFill>
                <a:latin typeface="Noto Sans T Chinese"/>
                <a:ea typeface="Noto Sans T Chinese"/>
                <a:cs typeface="Noto Sans T Chinese"/>
                <a:sym typeface="Noto Sans T Chinese"/>
              </a:rPr>
              <a:t>研究結果（21篇文獻）</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0362"/>
            <a:ext cx="13172878" cy="7409744"/>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11410921" y="6305398"/>
            <a:ext cx="57236" cy="57236"/>
            <a:chOff x="0" y="0"/>
            <a:chExt cx="76314" cy="76314"/>
          </a:xfrm>
        </p:grpSpPr>
        <p:sp>
          <p:nvSpPr>
            <p:cNvPr id="5" name="Freeform 5"/>
            <p:cNvSpPr/>
            <p:nvPr/>
          </p:nvSpPr>
          <p:spPr>
            <a:xfrm>
              <a:off x="0" y="0"/>
              <a:ext cx="76327" cy="76327"/>
            </a:xfrm>
            <a:custGeom>
              <a:avLst/>
              <a:gdLst/>
              <a:ahLst/>
              <a:cxnLst/>
              <a:rect l="l" t="t" r="r" b="b"/>
              <a:pathLst>
                <a:path w="76327" h="76327">
                  <a:moveTo>
                    <a:pt x="43180" y="76327"/>
                  </a:moveTo>
                  <a:lnTo>
                    <a:pt x="33020" y="76327"/>
                  </a:lnTo>
                  <a:lnTo>
                    <a:pt x="28194" y="75311"/>
                  </a:lnTo>
                  <a:lnTo>
                    <a:pt x="0" y="43180"/>
                  </a:lnTo>
                  <a:lnTo>
                    <a:pt x="0" y="33020"/>
                  </a:lnTo>
                  <a:lnTo>
                    <a:pt x="33147" y="0"/>
                  </a:lnTo>
                  <a:lnTo>
                    <a:pt x="43307" y="0"/>
                  </a:lnTo>
                  <a:lnTo>
                    <a:pt x="76327" y="38100"/>
                  </a:lnTo>
                  <a:lnTo>
                    <a:pt x="76327" y="43180"/>
                  </a:lnTo>
                  <a:lnTo>
                    <a:pt x="43180" y="76327"/>
                  </a:lnTo>
                  <a:close/>
                </a:path>
              </a:pathLst>
            </a:custGeom>
            <a:solidFill>
              <a:srgbClr val="E4E7EB"/>
            </a:solidFill>
          </p:spPr>
        </p:sp>
      </p:grpSp>
      <p:grpSp>
        <p:nvGrpSpPr>
          <p:cNvPr id="6" name="Group 6"/>
          <p:cNvGrpSpPr/>
          <p:nvPr/>
        </p:nvGrpSpPr>
        <p:grpSpPr>
          <a:xfrm>
            <a:off x="11677679" y="6305398"/>
            <a:ext cx="57236" cy="57236"/>
            <a:chOff x="0" y="0"/>
            <a:chExt cx="76314" cy="76314"/>
          </a:xfrm>
        </p:grpSpPr>
        <p:sp>
          <p:nvSpPr>
            <p:cNvPr id="7" name="Freeform 7"/>
            <p:cNvSpPr/>
            <p:nvPr/>
          </p:nvSpPr>
          <p:spPr>
            <a:xfrm>
              <a:off x="0" y="0"/>
              <a:ext cx="76327" cy="76327"/>
            </a:xfrm>
            <a:custGeom>
              <a:avLst/>
              <a:gdLst/>
              <a:ahLst/>
              <a:cxnLst/>
              <a:rect l="l" t="t" r="r" b="b"/>
              <a:pathLst>
                <a:path w="76327" h="76327">
                  <a:moveTo>
                    <a:pt x="43180" y="76327"/>
                  </a:moveTo>
                  <a:lnTo>
                    <a:pt x="33020" y="76327"/>
                  </a:lnTo>
                  <a:lnTo>
                    <a:pt x="28194" y="75311"/>
                  </a:lnTo>
                  <a:lnTo>
                    <a:pt x="0" y="43180"/>
                  </a:lnTo>
                  <a:lnTo>
                    <a:pt x="0" y="33020"/>
                  </a:lnTo>
                  <a:lnTo>
                    <a:pt x="33147" y="0"/>
                  </a:lnTo>
                  <a:lnTo>
                    <a:pt x="43307" y="0"/>
                  </a:lnTo>
                  <a:lnTo>
                    <a:pt x="76327" y="38100"/>
                  </a:lnTo>
                  <a:lnTo>
                    <a:pt x="76327" y="43180"/>
                  </a:lnTo>
                  <a:lnTo>
                    <a:pt x="43180" y="76327"/>
                  </a:lnTo>
                  <a:close/>
                </a:path>
              </a:pathLst>
            </a:custGeom>
            <a:solidFill>
              <a:srgbClr val="E4E7EB"/>
            </a:solidFill>
          </p:spPr>
        </p:sp>
      </p:grpSp>
      <p:grpSp>
        <p:nvGrpSpPr>
          <p:cNvPr id="8" name="Group 8"/>
          <p:cNvGrpSpPr/>
          <p:nvPr/>
        </p:nvGrpSpPr>
        <p:grpSpPr>
          <a:xfrm>
            <a:off x="0" y="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0" name="Group 10"/>
          <p:cNvGrpSpPr/>
          <p:nvPr/>
        </p:nvGrpSpPr>
        <p:grpSpPr>
          <a:xfrm>
            <a:off x="0" y="6848637"/>
            <a:ext cx="12192124" cy="9363"/>
            <a:chOff x="0" y="0"/>
            <a:chExt cx="16256165" cy="12484"/>
          </a:xfrm>
        </p:grpSpPr>
        <p:sp>
          <p:nvSpPr>
            <p:cNvPr id="11" name="Freeform 11"/>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2" name="Group 12"/>
          <p:cNvGrpSpPr/>
          <p:nvPr/>
        </p:nvGrpSpPr>
        <p:grpSpPr>
          <a:xfrm>
            <a:off x="6592743" y="2266931"/>
            <a:ext cx="5176207" cy="3420647"/>
            <a:chOff x="0" y="0"/>
            <a:chExt cx="6901609" cy="4560863"/>
          </a:xfrm>
        </p:grpSpPr>
        <p:grpSp>
          <p:nvGrpSpPr>
            <p:cNvPr id="13" name="Group 13"/>
            <p:cNvGrpSpPr/>
            <p:nvPr/>
          </p:nvGrpSpPr>
          <p:grpSpPr>
            <a:xfrm>
              <a:off x="0" y="0"/>
              <a:ext cx="6901609" cy="4560863"/>
              <a:chOff x="0" y="0"/>
              <a:chExt cx="1921499" cy="1269805"/>
            </a:xfrm>
          </p:grpSpPr>
          <p:sp>
            <p:nvSpPr>
              <p:cNvPr id="14" name="Freeform 14"/>
              <p:cNvSpPr/>
              <p:nvPr/>
            </p:nvSpPr>
            <p:spPr>
              <a:xfrm>
                <a:off x="0" y="0"/>
                <a:ext cx="1921499" cy="1269805"/>
              </a:xfrm>
              <a:custGeom>
                <a:avLst/>
                <a:gdLst/>
                <a:ahLst/>
                <a:cxnLst/>
                <a:rect l="l" t="t" r="r" b="b"/>
                <a:pathLst>
                  <a:path w="1921499" h="1269805">
                    <a:moveTo>
                      <a:pt x="53672" y="0"/>
                    </a:moveTo>
                    <a:lnTo>
                      <a:pt x="1867827" y="0"/>
                    </a:lnTo>
                    <a:cubicBezTo>
                      <a:pt x="1897470" y="0"/>
                      <a:pt x="1921499" y="24030"/>
                      <a:pt x="1921499" y="53672"/>
                    </a:cubicBezTo>
                    <a:lnTo>
                      <a:pt x="1921499" y="1216133"/>
                    </a:lnTo>
                    <a:cubicBezTo>
                      <a:pt x="1921499" y="1245775"/>
                      <a:pt x="1897470" y="1269805"/>
                      <a:pt x="1867827" y="1269805"/>
                    </a:cubicBezTo>
                    <a:lnTo>
                      <a:pt x="53672" y="1269805"/>
                    </a:lnTo>
                    <a:cubicBezTo>
                      <a:pt x="24030" y="1269805"/>
                      <a:pt x="0" y="1245775"/>
                      <a:pt x="0" y="1216133"/>
                    </a:cubicBezTo>
                    <a:lnTo>
                      <a:pt x="0" y="53672"/>
                    </a:lnTo>
                    <a:cubicBezTo>
                      <a:pt x="0" y="24030"/>
                      <a:pt x="24030" y="0"/>
                      <a:pt x="53672" y="0"/>
                    </a:cubicBezTo>
                    <a:close/>
                  </a:path>
                </a:pathLst>
              </a:custGeom>
              <a:solidFill>
                <a:srgbClr val="FFF5E7"/>
              </a:solidFill>
            </p:spPr>
          </p:sp>
          <p:sp>
            <p:nvSpPr>
              <p:cNvPr id="15" name="TextBox 15"/>
              <p:cNvSpPr txBox="1"/>
              <p:nvPr/>
            </p:nvSpPr>
            <p:spPr>
              <a:xfrm>
                <a:off x="0" y="-76200"/>
                <a:ext cx="1921499" cy="1346005"/>
              </a:xfrm>
              <a:prstGeom prst="rect">
                <a:avLst/>
              </a:prstGeom>
            </p:spPr>
            <p:txBody>
              <a:bodyPr lIns="50800" tIns="50800" rIns="50800" bIns="50800" rtlCol="0" anchor="ctr"/>
              <a:lstStyle/>
              <a:p>
                <a:pPr algn="ctr">
                  <a:lnSpc>
                    <a:spcPts val="2541"/>
                  </a:lnSpc>
                </a:pPr>
                <a:endParaRPr/>
              </a:p>
            </p:txBody>
          </p:sp>
        </p:grpSp>
        <p:grpSp>
          <p:nvGrpSpPr>
            <p:cNvPr id="16" name="Group 16"/>
            <p:cNvGrpSpPr/>
            <p:nvPr/>
          </p:nvGrpSpPr>
          <p:grpSpPr>
            <a:xfrm>
              <a:off x="249259" y="249873"/>
              <a:ext cx="597602" cy="473375"/>
              <a:chOff x="0" y="0"/>
              <a:chExt cx="304800" cy="241440"/>
            </a:xfrm>
          </p:grpSpPr>
          <p:sp>
            <p:nvSpPr>
              <p:cNvPr id="17" name="Freeform 17"/>
              <p:cNvSpPr/>
              <p:nvPr/>
            </p:nvSpPr>
            <p:spPr>
              <a:xfrm>
                <a:off x="0" y="0"/>
                <a:ext cx="304800" cy="241427"/>
              </a:xfrm>
              <a:custGeom>
                <a:avLst/>
                <a:gdLst/>
                <a:ahLst/>
                <a:cxnLst/>
                <a:rect l="l" t="t" r="r" b="b"/>
                <a:pathLst>
                  <a:path w="304800" h="241427">
                    <a:moveTo>
                      <a:pt x="0" y="0"/>
                    </a:moveTo>
                    <a:lnTo>
                      <a:pt x="304800" y="0"/>
                    </a:lnTo>
                    <a:lnTo>
                      <a:pt x="304800" y="241427"/>
                    </a:lnTo>
                    <a:lnTo>
                      <a:pt x="0" y="241427"/>
                    </a:lnTo>
                    <a:lnTo>
                      <a:pt x="0" y="0"/>
                    </a:lnTo>
                    <a:close/>
                  </a:path>
                </a:pathLst>
              </a:custGeom>
              <a:blipFill>
                <a:blip r:embed="rId3"/>
                <a:stretch>
                  <a:fillRect l="-29" r="-29" b="-5"/>
                </a:stretch>
              </a:blipFill>
            </p:spPr>
          </p:sp>
        </p:grpSp>
        <p:grpSp>
          <p:nvGrpSpPr>
            <p:cNvPr id="18" name="Group 18"/>
            <p:cNvGrpSpPr/>
            <p:nvPr/>
          </p:nvGrpSpPr>
          <p:grpSpPr>
            <a:xfrm>
              <a:off x="249259" y="1843154"/>
              <a:ext cx="597602" cy="473375"/>
              <a:chOff x="0" y="0"/>
              <a:chExt cx="304800" cy="241440"/>
            </a:xfrm>
          </p:grpSpPr>
          <p:sp>
            <p:nvSpPr>
              <p:cNvPr id="19" name="Freeform 19"/>
              <p:cNvSpPr/>
              <p:nvPr/>
            </p:nvSpPr>
            <p:spPr>
              <a:xfrm>
                <a:off x="0" y="0"/>
                <a:ext cx="304800" cy="241427"/>
              </a:xfrm>
              <a:custGeom>
                <a:avLst/>
                <a:gdLst/>
                <a:ahLst/>
                <a:cxnLst/>
                <a:rect l="l" t="t" r="r" b="b"/>
                <a:pathLst>
                  <a:path w="304800" h="241427">
                    <a:moveTo>
                      <a:pt x="0" y="0"/>
                    </a:moveTo>
                    <a:lnTo>
                      <a:pt x="304800" y="0"/>
                    </a:lnTo>
                    <a:lnTo>
                      <a:pt x="304800" y="241427"/>
                    </a:lnTo>
                    <a:lnTo>
                      <a:pt x="0" y="241427"/>
                    </a:lnTo>
                    <a:lnTo>
                      <a:pt x="0" y="0"/>
                    </a:lnTo>
                    <a:close/>
                  </a:path>
                </a:pathLst>
              </a:custGeom>
              <a:blipFill>
                <a:blip r:embed="rId3"/>
                <a:stretch>
                  <a:fillRect l="-29" r="-29" b="-5"/>
                </a:stretch>
              </a:blipFill>
            </p:spPr>
          </p:sp>
        </p:grpSp>
        <p:grpSp>
          <p:nvGrpSpPr>
            <p:cNvPr id="20" name="Group 20"/>
            <p:cNvGrpSpPr/>
            <p:nvPr/>
          </p:nvGrpSpPr>
          <p:grpSpPr>
            <a:xfrm>
              <a:off x="249259" y="3436435"/>
              <a:ext cx="597602" cy="473375"/>
              <a:chOff x="0" y="0"/>
              <a:chExt cx="304800" cy="241440"/>
            </a:xfrm>
          </p:grpSpPr>
          <p:sp>
            <p:nvSpPr>
              <p:cNvPr id="21" name="Freeform 21"/>
              <p:cNvSpPr/>
              <p:nvPr/>
            </p:nvSpPr>
            <p:spPr>
              <a:xfrm>
                <a:off x="0" y="0"/>
                <a:ext cx="304800" cy="241427"/>
              </a:xfrm>
              <a:custGeom>
                <a:avLst/>
                <a:gdLst/>
                <a:ahLst/>
                <a:cxnLst/>
                <a:rect l="l" t="t" r="r" b="b"/>
                <a:pathLst>
                  <a:path w="304800" h="241427">
                    <a:moveTo>
                      <a:pt x="0" y="0"/>
                    </a:moveTo>
                    <a:lnTo>
                      <a:pt x="304800" y="0"/>
                    </a:lnTo>
                    <a:lnTo>
                      <a:pt x="304800" y="241427"/>
                    </a:lnTo>
                    <a:lnTo>
                      <a:pt x="0" y="241427"/>
                    </a:lnTo>
                    <a:lnTo>
                      <a:pt x="0" y="0"/>
                    </a:lnTo>
                    <a:close/>
                  </a:path>
                </a:pathLst>
              </a:custGeom>
              <a:blipFill>
                <a:blip r:embed="rId3"/>
                <a:stretch>
                  <a:fillRect l="-29" r="-29" b="-5"/>
                </a:stretch>
              </a:blipFill>
            </p:spPr>
          </p:sp>
        </p:grpSp>
        <p:sp>
          <p:nvSpPr>
            <p:cNvPr id="22" name="TextBox 22"/>
            <p:cNvSpPr txBox="1"/>
            <p:nvPr/>
          </p:nvSpPr>
          <p:spPr>
            <a:xfrm>
              <a:off x="400193" y="358347"/>
              <a:ext cx="367027" cy="285364"/>
            </a:xfrm>
            <a:prstGeom prst="rect">
              <a:avLst/>
            </a:prstGeom>
          </p:spPr>
          <p:txBody>
            <a:bodyPr lIns="0" tIns="0" rIns="0" bIns="0" rtlCol="0" anchor="t">
              <a:spAutoFit/>
            </a:bodyPr>
            <a:lstStyle/>
            <a:p>
              <a:pPr algn="l">
                <a:lnSpc>
                  <a:spcPts val="1764"/>
                </a:lnSpc>
              </a:pPr>
              <a:r>
                <a:rPr lang="en-US" sz="1470" spc="-50">
                  <a:solidFill>
                    <a:srgbClr val="FFFFFF"/>
                  </a:solidFill>
                  <a:latin typeface="Noto Sans T Chinese"/>
                  <a:ea typeface="Noto Sans T Chinese"/>
                  <a:cs typeface="Noto Sans T Chinese"/>
                  <a:sym typeface="Noto Sans T Chinese"/>
                </a:rPr>
                <a:t>01</a:t>
              </a:r>
            </a:p>
          </p:txBody>
        </p:sp>
        <p:sp>
          <p:nvSpPr>
            <p:cNvPr id="23" name="TextBox 23"/>
            <p:cNvSpPr txBox="1"/>
            <p:nvPr/>
          </p:nvSpPr>
          <p:spPr>
            <a:xfrm>
              <a:off x="400193" y="1959228"/>
              <a:ext cx="367027" cy="285364"/>
            </a:xfrm>
            <a:prstGeom prst="rect">
              <a:avLst/>
            </a:prstGeom>
          </p:spPr>
          <p:txBody>
            <a:bodyPr lIns="0" tIns="0" rIns="0" bIns="0" rtlCol="0" anchor="t">
              <a:spAutoFit/>
            </a:bodyPr>
            <a:lstStyle/>
            <a:p>
              <a:pPr algn="l">
                <a:lnSpc>
                  <a:spcPts val="1764"/>
                </a:lnSpc>
              </a:pPr>
              <a:r>
                <a:rPr lang="en-US" sz="1470" spc="-50">
                  <a:solidFill>
                    <a:srgbClr val="FFFFFF"/>
                  </a:solidFill>
                  <a:latin typeface="Noto Sans T Chinese"/>
                  <a:ea typeface="Noto Sans T Chinese"/>
                  <a:cs typeface="Noto Sans T Chinese"/>
                  <a:sym typeface="Noto Sans T Chinese"/>
                </a:rPr>
                <a:t>02</a:t>
              </a:r>
            </a:p>
          </p:txBody>
        </p:sp>
        <p:sp>
          <p:nvSpPr>
            <p:cNvPr id="24" name="TextBox 24"/>
            <p:cNvSpPr txBox="1"/>
            <p:nvPr/>
          </p:nvSpPr>
          <p:spPr>
            <a:xfrm>
              <a:off x="400193" y="3541731"/>
              <a:ext cx="367027" cy="285364"/>
            </a:xfrm>
            <a:prstGeom prst="rect">
              <a:avLst/>
            </a:prstGeom>
          </p:spPr>
          <p:txBody>
            <a:bodyPr lIns="0" tIns="0" rIns="0" bIns="0" rtlCol="0" anchor="t">
              <a:spAutoFit/>
            </a:bodyPr>
            <a:lstStyle/>
            <a:p>
              <a:pPr algn="l">
                <a:lnSpc>
                  <a:spcPts val="1764"/>
                </a:lnSpc>
              </a:pPr>
              <a:r>
                <a:rPr lang="en-US" sz="1470" spc="-50">
                  <a:solidFill>
                    <a:srgbClr val="FFFFFF"/>
                  </a:solidFill>
                  <a:latin typeface="Noto Sans T Chinese"/>
                  <a:ea typeface="Noto Sans T Chinese"/>
                  <a:cs typeface="Noto Sans T Chinese"/>
                  <a:sym typeface="Noto Sans T Chinese"/>
                </a:rPr>
                <a:t>03</a:t>
              </a:r>
            </a:p>
          </p:txBody>
        </p:sp>
        <p:sp>
          <p:nvSpPr>
            <p:cNvPr id="25" name="TextBox 25"/>
            <p:cNvSpPr txBox="1"/>
            <p:nvPr/>
          </p:nvSpPr>
          <p:spPr>
            <a:xfrm>
              <a:off x="1212020" y="3336685"/>
              <a:ext cx="5295597" cy="965091"/>
            </a:xfrm>
            <a:prstGeom prst="rect">
              <a:avLst/>
            </a:prstGeom>
          </p:spPr>
          <p:txBody>
            <a:bodyPr lIns="0" tIns="0" rIns="0" bIns="0" rtlCol="0" anchor="t">
              <a:spAutoFit/>
            </a:bodyPr>
            <a:lstStyle/>
            <a:p>
              <a:pPr algn="l">
                <a:lnSpc>
                  <a:spcPts val="3058"/>
                </a:lnSpc>
              </a:pPr>
              <a:r>
                <a:rPr lang="en-US" sz="2548" spc="-21">
                  <a:solidFill>
                    <a:srgbClr val="111726"/>
                  </a:solidFill>
                  <a:latin typeface="Noto Sans T Chinese"/>
                  <a:ea typeface="Noto Sans T Chinese"/>
                  <a:cs typeface="Noto Sans T Chinese"/>
                  <a:sym typeface="Noto Sans T Chinese"/>
                </a:rPr>
                <a:t>誘發影響 (Induced)</a:t>
              </a:r>
            </a:p>
            <a:p>
              <a:pPr algn="l">
                <a:lnSpc>
                  <a:spcPts val="2705"/>
                </a:lnSpc>
              </a:pPr>
              <a:r>
                <a:rPr lang="en-US" sz="2254" spc="-217">
                  <a:solidFill>
                    <a:srgbClr val="4A5462"/>
                  </a:solidFill>
                  <a:latin typeface="Noto Sans T Chinese"/>
                  <a:ea typeface="Noto Sans T Chinese"/>
                  <a:cs typeface="Noto Sans T Chinese"/>
                  <a:sym typeface="Noto Sans T Chinese"/>
                </a:rPr>
                <a:t>所得增加後產生的消費乘數效應。</a:t>
              </a:r>
            </a:p>
          </p:txBody>
        </p:sp>
        <p:sp>
          <p:nvSpPr>
            <p:cNvPr id="26" name="TextBox 26"/>
            <p:cNvSpPr txBox="1"/>
            <p:nvPr/>
          </p:nvSpPr>
          <p:spPr>
            <a:xfrm>
              <a:off x="1212020" y="150099"/>
              <a:ext cx="4946448" cy="965091"/>
            </a:xfrm>
            <a:prstGeom prst="rect">
              <a:avLst/>
            </a:prstGeom>
          </p:spPr>
          <p:txBody>
            <a:bodyPr lIns="0" tIns="0" rIns="0" bIns="0" rtlCol="0" anchor="t">
              <a:spAutoFit/>
            </a:bodyPr>
            <a:lstStyle/>
            <a:p>
              <a:pPr algn="l">
                <a:lnSpc>
                  <a:spcPts val="3058"/>
                </a:lnSpc>
              </a:pPr>
              <a:r>
                <a:rPr lang="en-US" sz="2548" spc="-21">
                  <a:solidFill>
                    <a:srgbClr val="111726"/>
                  </a:solidFill>
                  <a:latin typeface="Noto Sans T Chinese"/>
                  <a:ea typeface="Noto Sans T Chinese"/>
                  <a:cs typeface="Noto Sans T Chinese"/>
                  <a:sym typeface="Noto Sans T Chinese"/>
                </a:rPr>
                <a:t>直接影響 (Direct)</a:t>
              </a:r>
            </a:p>
            <a:p>
              <a:pPr algn="l">
                <a:lnSpc>
                  <a:spcPts val="2705"/>
                </a:lnSpc>
              </a:pPr>
              <a:r>
                <a:rPr lang="en-US" sz="2254" spc="-217">
                  <a:solidFill>
                    <a:srgbClr val="4A5462"/>
                  </a:solidFill>
                  <a:latin typeface="Noto Sans T Chinese"/>
                  <a:ea typeface="Noto Sans T Chinese"/>
                  <a:cs typeface="Noto Sans T Chinese"/>
                  <a:sym typeface="Noto Sans T Chinese"/>
                </a:rPr>
                <a:t>觀賽者與選手的周邊直接消費。</a:t>
              </a:r>
            </a:p>
          </p:txBody>
        </p:sp>
        <p:sp>
          <p:nvSpPr>
            <p:cNvPr id="27" name="TextBox 27"/>
            <p:cNvSpPr txBox="1"/>
            <p:nvPr/>
          </p:nvSpPr>
          <p:spPr>
            <a:xfrm>
              <a:off x="1212020" y="1743404"/>
              <a:ext cx="4946448" cy="965091"/>
            </a:xfrm>
            <a:prstGeom prst="rect">
              <a:avLst/>
            </a:prstGeom>
          </p:spPr>
          <p:txBody>
            <a:bodyPr lIns="0" tIns="0" rIns="0" bIns="0" rtlCol="0" anchor="t">
              <a:spAutoFit/>
            </a:bodyPr>
            <a:lstStyle/>
            <a:p>
              <a:pPr algn="l">
                <a:lnSpc>
                  <a:spcPts val="3058"/>
                </a:lnSpc>
              </a:pPr>
              <a:r>
                <a:rPr lang="en-US" sz="2548" spc="-21">
                  <a:solidFill>
                    <a:srgbClr val="111726"/>
                  </a:solidFill>
                  <a:latin typeface="Noto Sans T Chinese"/>
                  <a:ea typeface="Noto Sans T Chinese"/>
                  <a:cs typeface="Noto Sans T Chinese"/>
                  <a:sym typeface="Noto Sans T Chinese"/>
                </a:rPr>
                <a:t>間接影響 (Indirect)</a:t>
              </a:r>
            </a:p>
            <a:p>
              <a:pPr algn="l">
                <a:lnSpc>
                  <a:spcPts val="2705"/>
                </a:lnSpc>
              </a:pPr>
              <a:r>
                <a:rPr lang="en-US" sz="2254" spc="-217">
                  <a:solidFill>
                    <a:srgbClr val="4A5462"/>
                  </a:solidFill>
                  <a:latin typeface="Noto Sans T Chinese"/>
                  <a:ea typeface="Noto Sans T Chinese"/>
                  <a:cs typeface="Noto Sans T Chinese"/>
                  <a:sym typeface="Noto Sans T Chinese"/>
                </a:rPr>
                <a:t>帶動上下游供應鏈的後續擴張。</a:t>
              </a:r>
            </a:p>
          </p:txBody>
        </p:sp>
      </p:grpSp>
      <p:sp>
        <p:nvSpPr>
          <p:cNvPr id="28" name="Freeform 28"/>
          <p:cNvSpPr/>
          <p:nvPr/>
        </p:nvSpPr>
        <p:spPr>
          <a:xfrm rot="7415850">
            <a:off x="6674297" y="3003581"/>
            <a:ext cx="734624" cy="450559"/>
          </a:xfrm>
          <a:custGeom>
            <a:avLst/>
            <a:gdLst/>
            <a:ahLst/>
            <a:cxnLst/>
            <a:rect l="l" t="t" r="r" b="b"/>
            <a:pathLst>
              <a:path w="734624" h="450559">
                <a:moveTo>
                  <a:pt x="0" y="0"/>
                </a:moveTo>
                <a:lnTo>
                  <a:pt x="734623" y="0"/>
                </a:lnTo>
                <a:lnTo>
                  <a:pt x="734623" y="450559"/>
                </a:lnTo>
                <a:lnTo>
                  <a:pt x="0" y="4505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TextBox 29"/>
          <p:cNvSpPr txBox="1"/>
          <p:nvPr/>
        </p:nvSpPr>
        <p:spPr>
          <a:xfrm>
            <a:off x="333375" y="2447892"/>
            <a:ext cx="5934156" cy="3577903"/>
          </a:xfrm>
          <a:prstGeom prst="rect">
            <a:avLst/>
          </a:prstGeom>
        </p:spPr>
        <p:txBody>
          <a:bodyPr lIns="0" tIns="0" rIns="0" bIns="0" rtlCol="0" anchor="t">
            <a:spAutoFit/>
          </a:bodyPr>
          <a:lstStyle/>
          <a:p>
            <a:pPr algn="just">
              <a:lnSpc>
                <a:spcPts val="2879"/>
              </a:lnSpc>
            </a:pPr>
            <a:r>
              <a:rPr lang="en-US" sz="2400" spc="-258" dirty="0" err="1">
                <a:solidFill>
                  <a:srgbClr val="1F2937"/>
                </a:solidFill>
                <a:latin typeface="Noto Sans T Chinese"/>
                <a:ea typeface="Noto Sans T Chinese"/>
                <a:cs typeface="Noto Sans T Chinese"/>
                <a:sym typeface="Noto Sans T Chinese"/>
              </a:rPr>
              <a:t>何謂「真正」的經濟效益</a:t>
            </a:r>
            <a:r>
              <a:rPr lang="en-US" sz="2400" spc="-258" dirty="0">
                <a:solidFill>
                  <a:srgbClr val="1F2937"/>
                </a:solidFill>
                <a:latin typeface="Noto Sans T Chinese"/>
                <a:ea typeface="Noto Sans T Chinese"/>
                <a:cs typeface="Noto Sans T Chinese"/>
                <a:sym typeface="Noto Sans T Chinese"/>
              </a:rPr>
              <a:t>？</a:t>
            </a:r>
          </a:p>
          <a:p>
            <a:pPr algn="just">
              <a:lnSpc>
                <a:spcPts val="2520"/>
              </a:lnSpc>
            </a:pPr>
            <a:r>
              <a:rPr lang="zh-TW" altLang="en-US" sz="2100" dirty="0">
                <a:solidFill>
                  <a:srgbClr val="4A5462"/>
                </a:solidFill>
                <a:latin typeface="Noto Sans T Chinese"/>
                <a:ea typeface="Noto Sans T Chinese"/>
                <a:cs typeface="Noto Sans T Chinese"/>
                <a:sym typeface="Noto Sans T Chinese"/>
              </a:rPr>
              <a:t>核心前提：必須為外部資金</a:t>
            </a:r>
            <a:endParaRPr lang="en-US" sz="2100" dirty="0">
              <a:solidFill>
                <a:srgbClr val="4A5462"/>
              </a:solidFill>
              <a:latin typeface="Noto Sans T Chinese"/>
              <a:ea typeface="Noto Sans T Chinese"/>
              <a:cs typeface="Noto Sans T Chinese"/>
              <a:sym typeface="Noto Sans T Chinese"/>
            </a:endParaRPr>
          </a:p>
          <a:p>
            <a:pPr algn="just">
              <a:lnSpc>
                <a:spcPts val="2520"/>
              </a:lnSpc>
            </a:pPr>
            <a:endParaRPr lang="en-US" sz="2100" dirty="0">
              <a:solidFill>
                <a:srgbClr val="4A5462"/>
              </a:solidFill>
              <a:latin typeface="Noto Sans T Chinese"/>
              <a:ea typeface="Noto Sans T Chinese"/>
              <a:cs typeface="Noto Sans T Chinese"/>
              <a:sym typeface="Noto Sans T Chinese"/>
            </a:endParaRPr>
          </a:p>
          <a:p>
            <a:pPr algn="just">
              <a:lnSpc>
                <a:spcPts val="2520"/>
              </a:lnSpc>
            </a:pPr>
            <a:r>
              <a:rPr lang="en-US" sz="2100" dirty="0" err="1">
                <a:solidFill>
                  <a:srgbClr val="4A5462"/>
                </a:solidFill>
                <a:latin typeface="Noto Sans T Chinese"/>
                <a:ea typeface="Noto Sans T Chinese"/>
                <a:cs typeface="Noto Sans T Chinese"/>
                <a:sym typeface="Noto Sans T Chinese"/>
              </a:rPr>
              <a:t>定義</a:t>
            </a:r>
            <a:r>
              <a:rPr lang="en-US" sz="2100" dirty="0">
                <a:solidFill>
                  <a:srgbClr val="4A5462"/>
                </a:solidFill>
                <a:latin typeface="Noto Sans T Chinese"/>
                <a:ea typeface="Noto Sans T Chinese"/>
                <a:cs typeface="Noto Sans T Chinese"/>
                <a:sym typeface="Noto Sans T Chinese"/>
              </a:rPr>
              <a:t>：</a:t>
            </a:r>
          </a:p>
          <a:p>
            <a:pPr algn="just">
              <a:lnSpc>
                <a:spcPts val="2520"/>
              </a:lnSpc>
            </a:pPr>
            <a:r>
              <a:rPr lang="en-US" sz="2100" dirty="0" err="1">
                <a:solidFill>
                  <a:srgbClr val="4A5462"/>
                </a:solidFill>
                <a:latin typeface="Noto Sans T Chinese"/>
                <a:ea typeface="Noto Sans T Chinese"/>
                <a:cs typeface="Noto Sans T Chinese"/>
                <a:sym typeface="Noto Sans T Chinese"/>
              </a:rPr>
              <a:t>主辦地因舉辦賽會產生的經濟淨變化，包含主辦成本、選手與觀眾消費</a:t>
            </a:r>
            <a:r>
              <a:rPr lang="en-US" sz="2100" dirty="0">
                <a:solidFill>
                  <a:srgbClr val="4A5462"/>
                </a:solidFill>
                <a:latin typeface="Noto Sans T Chinese"/>
                <a:ea typeface="Noto Sans T Chinese"/>
                <a:cs typeface="Noto Sans T Chinese"/>
                <a:sym typeface="Noto Sans T Chinese"/>
              </a:rPr>
              <a:t>...等  (Turco et al., 2002)</a:t>
            </a:r>
          </a:p>
          <a:p>
            <a:pPr algn="just">
              <a:lnSpc>
                <a:spcPts val="2520"/>
              </a:lnSpc>
            </a:pPr>
            <a:endParaRPr lang="en-US" sz="2100" dirty="0">
              <a:solidFill>
                <a:srgbClr val="4A5462"/>
              </a:solidFill>
              <a:latin typeface="Noto Sans T Chinese"/>
              <a:ea typeface="Noto Sans T Chinese"/>
              <a:cs typeface="Noto Sans T Chinese"/>
              <a:sym typeface="Noto Sans T Chinese"/>
            </a:endParaRPr>
          </a:p>
          <a:p>
            <a:pPr algn="just">
              <a:lnSpc>
                <a:spcPts val="2520"/>
              </a:lnSpc>
            </a:pPr>
            <a:r>
              <a:rPr lang="en-US" sz="2100" dirty="0" err="1">
                <a:solidFill>
                  <a:srgbClr val="4A5462"/>
                </a:solidFill>
                <a:latin typeface="Noto Sans T Chinese"/>
                <a:ea typeface="Noto Sans T Chinese"/>
                <a:cs typeface="Noto Sans T Chinese"/>
                <a:sym typeface="Noto Sans T Chinese"/>
              </a:rPr>
              <a:t>時間維度</a:t>
            </a:r>
            <a:r>
              <a:rPr lang="en-US" sz="2100" dirty="0">
                <a:solidFill>
                  <a:srgbClr val="4A5462"/>
                </a:solidFill>
                <a:latin typeface="Noto Sans T Chinese"/>
                <a:ea typeface="Noto Sans T Chinese"/>
                <a:cs typeface="Noto Sans T Chinese"/>
                <a:sym typeface="Noto Sans T Chinese"/>
              </a:rPr>
              <a:t>： </a:t>
            </a:r>
          </a:p>
          <a:p>
            <a:pPr marL="453390" lvl="1" indent="-226695" algn="l">
              <a:lnSpc>
                <a:spcPts val="2520"/>
              </a:lnSpc>
              <a:buFont typeface="Arial"/>
              <a:buChar char="•"/>
            </a:pPr>
            <a:r>
              <a:rPr lang="en-US" sz="2100" dirty="0" err="1">
                <a:solidFill>
                  <a:srgbClr val="4A5462"/>
                </a:solidFill>
                <a:latin typeface="Noto Sans T Chinese"/>
                <a:ea typeface="Noto Sans T Chinese"/>
                <a:cs typeface="Noto Sans T Chinese"/>
                <a:sym typeface="Noto Sans T Chinese"/>
              </a:rPr>
              <a:t>短期影響為「經濟效益</a:t>
            </a:r>
            <a:r>
              <a:rPr lang="en-US" sz="2100" dirty="0">
                <a:solidFill>
                  <a:srgbClr val="4A5462"/>
                </a:solidFill>
                <a:latin typeface="Noto Sans T Chinese"/>
                <a:ea typeface="Noto Sans T Chinese"/>
                <a:cs typeface="Noto Sans T Chinese"/>
                <a:sym typeface="Noto Sans T Chinese"/>
              </a:rPr>
              <a:t>」，</a:t>
            </a:r>
            <a:r>
              <a:rPr lang="en-US" sz="2100" dirty="0" err="1">
                <a:solidFill>
                  <a:srgbClr val="4A5462"/>
                </a:solidFill>
                <a:latin typeface="Noto Sans T Chinese"/>
                <a:ea typeface="Noto Sans T Chinese"/>
                <a:cs typeface="Noto Sans T Chinese"/>
                <a:sym typeface="Noto Sans T Chinese"/>
              </a:rPr>
              <a:t>無論正負</a:t>
            </a:r>
            <a:endParaRPr lang="en-US" sz="2100" dirty="0">
              <a:solidFill>
                <a:srgbClr val="4A5462"/>
              </a:solidFill>
              <a:latin typeface="Noto Sans T Chinese"/>
              <a:ea typeface="Noto Sans T Chinese"/>
              <a:cs typeface="Noto Sans T Chinese"/>
              <a:sym typeface="Noto Sans T Chinese"/>
            </a:endParaRPr>
          </a:p>
          <a:p>
            <a:pPr marL="453390" lvl="1" indent="-226695" algn="l">
              <a:lnSpc>
                <a:spcPts val="2520"/>
              </a:lnSpc>
              <a:buFont typeface="Arial"/>
              <a:buChar char="•"/>
            </a:pPr>
            <a:r>
              <a:rPr lang="en-US" sz="2100" dirty="0" err="1">
                <a:solidFill>
                  <a:srgbClr val="4A5462"/>
                </a:solidFill>
                <a:latin typeface="Noto Sans T Chinese"/>
                <a:ea typeface="Noto Sans T Chinese"/>
                <a:cs typeface="Noto Sans T Chinese"/>
                <a:sym typeface="Noto Sans T Chinese"/>
              </a:rPr>
              <a:t>長期影響則昇華為賽會「遺產</a:t>
            </a:r>
            <a:r>
              <a:rPr lang="en-US" sz="2100" dirty="0">
                <a:solidFill>
                  <a:srgbClr val="4A5462"/>
                </a:solidFill>
                <a:latin typeface="Noto Sans T Chinese"/>
                <a:ea typeface="Noto Sans T Chinese"/>
                <a:cs typeface="Noto Sans T Chinese"/>
                <a:sym typeface="Noto Sans T Chinese"/>
              </a:rPr>
              <a:t> (Legacy)」(Preuss, 2006)</a:t>
            </a:r>
          </a:p>
        </p:txBody>
      </p:sp>
      <p:sp>
        <p:nvSpPr>
          <p:cNvPr id="30" name="TextBox 30"/>
          <p:cNvSpPr txBox="1"/>
          <p:nvPr/>
        </p:nvSpPr>
        <p:spPr>
          <a:xfrm>
            <a:off x="333375" y="333375"/>
            <a:ext cx="10222123"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結果與討論 - 經濟效益定義與三大影響層次</a:t>
            </a:r>
          </a:p>
        </p:txBody>
      </p:sp>
      <p:sp>
        <p:nvSpPr>
          <p:cNvPr id="31" name="TextBox 31"/>
          <p:cNvSpPr txBox="1"/>
          <p:nvPr/>
        </p:nvSpPr>
        <p:spPr>
          <a:xfrm>
            <a:off x="333375" y="1419206"/>
            <a:ext cx="1945038" cy="409575"/>
          </a:xfrm>
          <a:prstGeom prst="rect">
            <a:avLst/>
          </a:prstGeom>
        </p:spPr>
        <p:txBody>
          <a:bodyPr lIns="0" tIns="0" rIns="0" bIns="0" rtlCol="0" anchor="t">
            <a:spAutoFit/>
          </a:bodyPr>
          <a:lstStyle/>
          <a:p>
            <a:pPr algn="l">
              <a:lnSpc>
                <a:spcPts val="3359"/>
              </a:lnSpc>
            </a:pPr>
            <a:r>
              <a:rPr lang="en-US" sz="2799" b="1" spc="-268">
                <a:solidFill>
                  <a:srgbClr val="D4A573"/>
                </a:solidFill>
                <a:latin typeface="Noto Sans T Chinese Bold"/>
                <a:ea typeface="Noto Sans T Chinese Bold"/>
                <a:cs typeface="Noto Sans T Chinese Bold"/>
                <a:sym typeface="Noto Sans T Chinese Bold"/>
              </a:rPr>
              <a:t>問 題 意 識</a:t>
            </a:r>
          </a:p>
        </p:txBody>
      </p:sp>
      <p:sp>
        <p:nvSpPr>
          <p:cNvPr id="32" name="TextBox 32"/>
          <p:cNvSpPr txBox="1"/>
          <p:nvPr/>
        </p:nvSpPr>
        <p:spPr>
          <a:xfrm>
            <a:off x="6801677" y="1419206"/>
            <a:ext cx="2969979" cy="409575"/>
          </a:xfrm>
          <a:prstGeom prst="rect">
            <a:avLst/>
          </a:prstGeom>
        </p:spPr>
        <p:txBody>
          <a:bodyPr lIns="0" tIns="0" rIns="0" bIns="0" rtlCol="0" anchor="t">
            <a:spAutoFit/>
          </a:bodyPr>
          <a:lstStyle/>
          <a:p>
            <a:pPr algn="l">
              <a:lnSpc>
                <a:spcPts val="3359"/>
              </a:lnSpc>
            </a:pPr>
            <a:r>
              <a:rPr lang="en-US" sz="2799" b="1" spc="-277">
                <a:solidFill>
                  <a:srgbClr val="D4A573"/>
                </a:solidFill>
                <a:latin typeface="Noto Sans T Chinese Bold"/>
                <a:ea typeface="Noto Sans T Chinese Bold"/>
                <a:cs typeface="Noto Sans T Chinese Bold"/>
                <a:sym typeface="Noto Sans T Chinese Bold"/>
              </a:rPr>
              <a:t>三 大 影 響 層 次 框 架</a:t>
            </a:r>
          </a:p>
        </p:txBody>
      </p:sp>
      <p:sp>
        <p:nvSpPr>
          <p:cNvPr id="33" name="TextBox 33"/>
          <p:cNvSpPr txBox="1"/>
          <p:nvPr/>
        </p:nvSpPr>
        <p:spPr>
          <a:xfrm>
            <a:off x="7751841" y="6011428"/>
            <a:ext cx="3273923" cy="180975"/>
          </a:xfrm>
          <a:prstGeom prst="rect">
            <a:avLst/>
          </a:prstGeom>
        </p:spPr>
        <p:txBody>
          <a:bodyPr lIns="0" tIns="0" rIns="0" bIns="0" rtlCol="0" anchor="t">
            <a:spAutoFit/>
          </a:bodyPr>
          <a:lstStyle/>
          <a:p>
            <a:pPr algn="l">
              <a:lnSpc>
                <a:spcPts val="1439"/>
              </a:lnSpc>
            </a:pPr>
            <a:r>
              <a:rPr lang="en-US" sz="1200" spc="-68">
                <a:solidFill>
                  <a:srgbClr val="9CA2AF"/>
                </a:solidFill>
                <a:latin typeface="Noto Sans T Chinese"/>
                <a:ea typeface="Noto Sans T Chinese"/>
                <a:cs typeface="Noto Sans T Chinese"/>
                <a:sym typeface="Noto Sans T Chinese"/>
              </a:rPr>
              <a:t>資料來源：葉公鼎 (1997); Turco &amp; Navarro (1993)</a:t>
            </a:r>
          </a:p>
        </p:txBody>
      </p:sp>
      <p:sp>
        <p:nvSpPr>
          <p:cNvPr id="34" name="TextBox 34"/>
          <p:cNvSpPr txBox="1"/>
          <p:nvPr/>
        </p:nvSpPr>
        <p:spPr>
          <a:xfrm>
            <a:off x="5631512" y="6448358"/>
            <a:ext cx="6560488" cy="238125"/>
          </a:xfrm>
          <a:prstGeom prst="rect">
            <a:avLst/>
          </a:prstGeom>
        </p:spPr>
        <p:txBody>
          <a:bodyPr lIns="0" tIns="0" rIns="0" bIns="0" rtlCol="0" anchor="t">
            <a:spAutoFit/>
          </a:bodyPr>
          <a:lstStyle/>
          <a:p>
            <a:pPr algn="l">
              <a:lnSpc>
                <a:spcPts val="1915"/>
              </a:lnSpc>
            </a:pPr>
            <a:r>
              <a:rPr lang="en-US" sz="1595">
                <a:solidFill>
                  <a:srgbClr val="6A7280"/>
                </a:solidFill>
                <a:latin typeface="Noto Sans T Chinese"/>
                <a:ea typeface="Noto Sans T Chinese"/>
                <a:cs typeface="Noto Sans T Chinese"/>
                <a:sym typeface="Noto Sans T Chinese"/>
              </a:rPr>
              <a:t>註：各層次間存在連鎖反應，最終透過乘數 (Multiplier) 決定總經濟規模</a:t>
            </a:r>
          </a:p>
        </p:txBody>
      </p:sp>
      <p:sp>
        <p:nvSpPr>
          <p:cNvPr id="35" name="TextBox 35"/>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15</a:t>
            </a:r>
          </a:p>
        </p:txBody>
      </p:sp>
      <p:sp>
        <p:nvSpPr>
          <p:cNvPr id="36" name="Freeform 36"/>
          <p:cNvSpPr/>
          <p:nvPr/>
        </p:nvSpPr>
        <p:spPr>
          <a:xfrm rot="7415850">
            <a:off x="6674297" y="4188652"/>
            <a:ext cx="734624" cy="450559"/>
          </a:xfrm>
          <a:custGeom>
            <a:avLst/>
            <a:gdLst/>
            <a:ahLst/>
            <a:cxnLst/>
            <a:rect l="l" t="t" r="r" b="b"/>
            <a:pathLst>
              <a:path w="734624" h="450559">
                <a:moveTo>
                  <a:pt x="0" y="0"/>
                </a:moveTo>
                <a:lnTo>
                  <a:pt x="734623" y="0"/>
                </a:lnTo>
                <a:lnTo>
                  <a:pt x="734623" y="450559"/>
                </a:lnTo>
                <a:lnTo>
                  <a:pt x="0" y="4505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90995"/>
            <a:ext cx="13302092" cy="7482427"/>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10820524" y="6391437"/>
            <a:ext cx="914400" cy="9363"/>
            <a:chOff x="0" y="0"/>
            <a:chExt cx="1219200" cy="12484"/>
          </a:xfrm>
        </p:grpSpPr>
        <p:sp>
          <p:nvSpPr>
            <p:cNvPr id="5" name="Freeform 5"/>
            <p:cNvSpPr/>
            <p:nvPr/>
          </p:nvSpPr>
          <p:spPr>
            <a:xfrm>
              <a:off x="0" y="0"/>
              <a:ext cx="1219200" cy="12446"/>
            </a:xfrm>
            <a:custGeom>
              <a:avLst/>
              <a:gdLst/>
              <a:ahLst/>
              <a:cxnLst/>
              <a:rect l="l" t="t" r="r" b="b"/>
              <a:pathLst>
                <a:path w="1219200" h="12446">
                  <a:moveTo>
                    <a:pt x="0" y="0"/>
                  </a:moveTo>
                  <a:lnTo>
                    <a:pt x="1219200" y="0"/>
                  </a:lnTo>
                  <a:lnTo>
                    <a:pt x="1219200" y="12446"/>
                  </a:lnTo>
                  <a:lnTo>
                    <a:pt x="0" y="12446"/>
                  </a:lnTo>
                  <a:lnTo>
                    <a:pt x="0" y="0"/>
                  </a:lnTo>
                  <a:close/>
                </a:path>
              </a:pathLst>
            </a:custGeom>
            <a:blipFill>
              <a:blip r:embed="rId3"/>
              <a:stretch>
                <a:fillRect t="-918" b="-1122"/>
              </a:stretch>
            </a:blipFill>
          </p:spPr>
        </p:sp>
      </p:grpSp>
      <p:grpSp>
        <p:nvGrpSpPr>
          <p:cNvPr id="6" name="Group 6"/>
          <p:cNvGrpSpPr/>
          <p:nvPr/>
        </p:nvGrpSpPr>
        <p:grpSpPr>
          <a:xfrm>
            <a:off x="323836" y="1083959"/>
            <a:ext cx="19079" cy="495357"/>
            <a:chOff x="0" y="0"/>
            <a:chExt cx="25438" cy="660476"/>
          </a:xfrm>
        </p:grpSpPr>
        <p:sp>
          <p:nvSpPr>
            <p:cNvPr id="7" name="Freeform 7"/>
            <p:cNvSpPr/>
            <p:nvPr/>
          </p:nvSpPr>
          <p:spPr>
            <a:xfrm>
              <a:off x="0" y="0"/>
              <a:ext cx="25400" cy="660527"/>
            </a:xfrm>
            <a:custGeom>
              <a:avLst/>
              <a:gdLst/>
              <a:ahLst/>
              <a:cxnLst/>
              <a:rect l="l" t="t" r="r" b="b"/>
              <a:pathLst>
                <a:path w="25400" h="660527">
                  <a:moveTo>
                    <a:pt x="25400" y="660527"/>
                  </a:moveTo>
                  <a:lnTo>
                    <a:pt x="0" y="660527"/>
                  </a:lnTo>
                  <a:lnTo>
                    <a:pt x="0" y="0"/>
                  </a:lnTo>
                  <a:lnTo>
                    <a:pt x="25400" y="0"/>
                  </a:lnTo>
                  <a:lnTo>
                    <a:pt x="25400" y="660527"/>
                  </a:lnTo>
                  <a:close/>
                </a:path>
              </a:pathLst>
            </a:custGeom>
            <a:solidFill>
              <a:srgbClr val="F2F4F5"/>
            </a:solidFill>
          </p:spPr>
        </p:sp>
      </p:grpSp>
      <p:grpSp>
        <p:nvGrpSpPr>
          <p:cNvPr id="8" name="Group 8"/>
          <p:cNvGrpSpPr/>
          <p:nvPr/>
        </p:nvGrpSpPr>
        <p:grpSpPr>
          <a:xfrm>
            <a:off x="0" y="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0" name="Group 10"/>
          <p:cNvGrpSpPr/>
          <p:nvPr/>
        </p:nvGrpSpPr>
        <p:grpSpPr>
          <a:xfrm>
            <a:off x="0" y="6848637"/>
            <a:ext cx="12192124" cy="9363"/>
            <a:chOff x="0" y="0"/>
            <a:chExt cx="16256165" cy="12484"/>
          </a:xfrm>
        </p:grpSpPr>
        <p:sp>
          <p:nvSpPr>
            <p:cNvPr id="11" name="Freeform 11"/>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2" name="Group 12"/>
          <p:cNvGrpSpPr/>
          <p:nvPr/>
        </p:nvGrpSpPr>
        <p:grpSpPr>
          <a:xfrm>
            <a:off x="457200" y="2297191"/>
            <a:ext cx="11001599" cy="4104625"/>
            <a:chOff x="0" y="0"/>
            <a:chExt cx="14668798" cy="5472833"/>
          </a:xfrm>
        </p:grpSpPr>
        <p:grpSp>
          <p:nvGrpSpPr>
            <p:cNvPr id="13" name="Group 13"/>
            <p:cNvGrpSpPr/>
            <p:nvPr/>
          </p:nvGrpSpPr>
          <p:grpSpPr>
            <a:xfrm>
              <a:off x="0" y="0"/>
              <a:ext cx="14668798" cy="5472833"/>
              <a:chOff x="0" y="0"/>
              <a:chExt cx="20192467" cy="7533678"/>
            </a:xfrm>
          </p:grpSpPr>
          <p:sp>
            <p:nvSpPr>
              <p:cNvPr id="14" name="Freeform 14"/>
              <p:cNvSpPr/>
              <p:nvPr/>
            </p:nvSpPr>
            <p:spPr>
              <a:xfrm>
                <a:off x="0" y="0"/>
                <a:ext cx="20192518" cy="7533742"/>
              </a:xfrm>
              <a:custGeom>
                <a:avLst/>
                <a:gdLst/>
                <a:ahLst/>
                <a:cxnLst/>
                <a:rect l="l" t="t" r="r" b="b"/>
                <a:pathLst>
                  <a:path w="20192518" h="7533742">
                    <a:moveTo>
                      <a:pt x="0" y="569016"/>
                    </a:moveTo>
                    <a:cubicBezTo>
                      <a:pt x="0" y="254731"/>
                      <a:pt x="230331" y="0"/>
                      <a:pt x="514573" y="0"/>
                    </a:cubicBezTo>
                    <a:lnTo>
                      <a:pt x="19677940" y="0"/>
                    </a:lnTo>
                    <a:lnTo>
                      <a:pt x="19677940" y="6502"/>
                    </a:lnTo>
                    <a:lnTo>
                      <a:pt x="19677940" y="0"/>
                    </a:lnTo>
                    <a:cubicBezTo>
                      <a:pt x="19962067" y="0"/>
                      <a:pt x="20192518" y="254731"/>
                      <a:pt x="20192518" y="569016"/>
                    </a:cubicBezTo>
                    <a:lnTo>
                      <a:pt x="20186642" y="569016"/>
                    </a:lnTo>
                    <a:lnTo>
                      <a:pt x="20192518" y="569016"/>
                    </a:lnTo>
                    <a:lnTo>
                      <a:pt x="20192518" y="6964727"/>
                    </a:lnTo>
                    <a:lnTo>
                      <a:pt x="20186642" y="6964727"/>
                    </a:lnTo>
                    <a:lnTo>
                      <a:pt x="20192518" y="6964727"/>
                    </a:lnTo>
                    <a:cubicBezTo>
                      <a:pt x="20192518" y="7279012"/>
                      <a:pt x="19962183" y="7533742"/>
                      <a:pt x="19677940" y="7533742"/>
                    </a:cubicBezTo>
                    <a:lnTo>
                      <a:pt x="19677940" y="7527241"/>
                    </a:lnTo>
                    <a:lnTo>
                      <a:pt x="19677940" y="7533742"/>
                    </a:lnTo>
                    <a:lnTo>
                      <a:pt x="514573" y="7533742"/>
                    </a:lnTo>
                    <a:lnTo>
                      <a:pt x="514573" y="7527241"/>
                    </a:lnTo>
                    <a:lnTo>
                      <a:pt x="514573" y="7533742"/>
                    </a:lnTo>
                    <a:cubicBezTo>
                      <a:pt x="230331" y="7533742"/>
                      <a:pt x="0" y="7279012"/>
                      <a:pt x="0" y="6964727"/>
                    </a:cubicBezTo>
                    <a:lnTo>
                      <a:pt x="0" y="569016"/>
                    </a:lnTo>
                    <a:lnTo>
                      <a:pt x="5873" y="569016"/>
                    </a:lnTo>
                    <a:lnTo>
                      <a:pt x="0" y="569016"/>
                    </a:lnTo>
                    <a:moveTo>
                      <a:pt x="11746" y="569016"/>
                    </a:moveTo>
                    <a:lnTo>
                      <a:pt x="11746" y="6964727"/>
                    </a:lnTo>
                    <a:lnTo>
                      <a:pt x="5873" y="6964727"/>
                    </a:lnTo>
                    <a:lnTo>
                      <a:pt x="11746" y="6964727"/>
                    </a:lnTo>
                    <a:cubicBezTo>
                      <a:pt x="11746" y="7271730"/>
                      <a:pt x="236791" y="7520740"/>
                      <a:pt x="514573" y="7520740"/>
                    </a:cubicBezTo>
                    <a:lnTo>
                      <a:pt x="19677940" y="7520740"/>
                    </a:lnTo>
                    <a:cubicBezTo>
                      <a:pt x="19955605" y="7520740"/>
                      <a:pt x="20180768" y="7271860"/>
                      <a:pt x="20180768" y="6964727"/>
                    </a:cubicBezTo>
                    <a:lnTo>
                      <a:pt x="20180768" y="569016"/>
                    </a:lnTo>
                    <a:cubicBezTo>
                      <a:pt x="20180768" y="262013"/>
                      <a:pt x="19955723" y="13003"/>
                      <a:pt x="19677940" y="13003"/>
                    </a:cubicBezTo>
                    <a:lnTo>
                      <a:pt x="514573" y="13003"/>
                    </a:lnTo>
                    <a:lnTo>
                      <a:pt x="514573" y="6502"/>
                    </a:lnTo>
                    <a:lnTo>
                      <a:pt x="514573" y="13003"/>
                    </a:lnTo>
                    <a:cubicBezTo>
                      <a:pt x="236791" y="13003"/>
                      <a:pt x="11746" y="261883"/>
                      <a:pt x="11746" y="569016"/>
                    </a:cubicBezTo>
                    <a:close/>
                  </a:path>
                </a:pathLst>
              </a:custGeom>
              <a:solidFill>
                <a:srgbClr val="000000">
                  <a:alpha val="392"/>
                </a:srgbClr>
              </a:solidFill>
            </p:spPr>
          </p:sp>
        </p:grpSp>
        <p:sp>
          <p:nvSpPr>
            <p:cNvPr id="17" name="TextBox 17"/>
            <p:cNvSpPr txBox="1"/>
            <p:nvPr/>
          </p:nvSpPr>
          <p:spPr>
            <a:xfrm>
              <a:off x="259040" y="120449"/>
              <a:ext cx="675139" cy="371064"/>
            </a:xfrm>
            <a:prstGeom prst="rect">
              <a:avLst/>
            </a:prstGeom>
          </p:spPr>
          <p:txBody>
            <a:bodyPr lIns="0" tIns="0" rIns="0" bIns="0" rtlCol="0" anchor="t">
              <a:spAutoFit/>
            </a:bodyPr>
            <a:lstStyle/>
            <a:p>
              <a:pPr algn="l">
                <a:lnSpc>
                  <a:spcPts val="2541"/>
                </a:lnSpc>
              </a:pPr>
              <a:r>
                <a:rPr lang="en-US" sz="1599" b="1">
                  <a:solidFill>
                    <a:srgbClr val="403011"/>
                  </a:solidFill>
                  <a:latin typeface="Noto Sans T Chinese Bold"/>
                  <a:ea typeface="Noto Sans T Chinese Bold"/>
                  <a:cs typeface="Noto Sans T Chinese Bold"/>
                  <a:sym typeface="Noto Sans T Chinese Bold"/>
                </a:rPr>
                <a:t>類型</a:t>
              </a:r>
            </a:p>
          </p:txBody>
        </p:sp>
        <p:sp>
          <p:nvSpPr>
            <p:cNvPr id="18" name="TextBox 18"/>
            <p:cNvSpPr txBox="1"/>
            <p:nvPr/>
          </p:nvSpPr>
          <p:spPr>
            <a:xfrm>
              <a:off x="1434664" y="120449"/>
              <a:ext cx="2720956" cy="371064"/>
            </a:xfrm>
            <a:prstGeom prst="rect">
              <a:avLst/>
            </a:prstGeom>
          </p:spPr>
          <p:txBody>
            <a:bodyPr lIns="0" tIns="0" rIns="0" bIns="0" rtlCol="0" anchor="t">
              <a:spAutoFit/>
            </a:bodyPr>
            <a:lstStyle/>
            <a:p>
              <a:pPr algn="l">
                <a:lnSpc>
                  <a:spcPts val="2541"/>
                </a:lnSpc>
              </a:pPr>
              <a:r>
                <a:rPr lang="en-US" sz="1599" b="1">
                  <a:solidFill>
                    <a:srgbClr val="403011"/>
                  </a:solidFill>
                  <a:latin typeface="Noto Sans T Chinese Bold"/>
                  <a:ea typeface="Noto Sans T Chinese Bold"/>
                  <a:cs typeface="Noto Sans T Chinese Bold"/>
                  <a:sym typeface="Noto Sans T Chinese Bold"/>
                </a:rPr>
                <a:t>賽事性質</a:t>
              </a:r>
            </a:p>
          </p:txBody>
        </p:sp>
        <p:sp>
          <p:nvSpPr>
            <p:cNvPr id="19" name="TextBox 19"/>
            <p:cNvSpPr txBox="1"/>
            <p:nvPr/>
          </p:nvSpPr>
          <p:spPr>
            <a:xfrm>
              <a:off x="4656106" y="120449"/>
              <a:ext cx="5649620" cy="371064"/>
            </a:xfrm>
            <a:prstGeom prst="rect">
              <a:avLst/>
            </a:prstGeom>
          </p:spPr>
          <p:txBody>
            <a:bodyPr lIns="0" tIns="0" rIns="0" bIns="0" rtlCol="0" anchor="t">
              <a:spAutoFit/>
            </a:bodyPr>
            <a:lstStyle/>
            <a:p>
              <a:pPr algn="l">
                <a:lnSpc>
                  <a:spcPts val="2541"/>
                </a:lnSpc>
              </a:pPr>
              <a:r>
                <a:rPr lang="en-US" sz="1599" b="1">
                  <a:solidFill>
                    <a:srgbClr val="403011"/>
                  </a:solidFill>
                  <a:latin typeface="Noto Sans T Chinese Bold"/>
                  <a:ea typeface="Noto Sans T Chinese Bold"/>
                  <a:cs typeface="Noto Sans T Chinese Bold"/>
                  <a:sym typeface="Noto Sans T Chinese Bold"/>
                </a:rPr>
                <a:t>特徵描述</a:t>
              </a:r>
            </a:p>
          </p:txBody>
        </p:sp>
        <p:sp>
          <p:nvSpPr>
            <p:cNvPr id="20" name="TextBox 20"/>
            <p:cNvSpPr txBox="1"/>
            <p:nvPr/>
          </p:nvSpPr>
          <p:spPr>
            <a:xfrm>
              <a:off x="10806220" y="120449"/>
              <a:ext cx="3603803" cy="371064"/>
            </a:xfrm>
            <a:prstGeom prst="rect">
              <a:avLst/>
            </a:prstGeom>
          </p:spPr>
          <p:txBody>
            <a:bodyPr lIns="0" tIns="0" rIns="0" bIns="0" rtlCol="0" anchor="t">
              <a:spAutoFit/>
            </a:bodyPr>
            <a:lstStyle/>
            <a:p>
              <a:pPr algn="l">
                <a:lnSpc>
                  <a:spcPts val="2541"/>
                </a:lnSpc>
              </a:pPr>
              <a:r>
                <a:rPr lang="en-US" sz="1599" b="1">
                  <a:solidFill>
                    <a:srgbClr val="403011"/>
                  </a:solidFill>
                  <a:latin typeface="Noto Sans T Chinese Bold"/>
                  <a:ea typeface="Noto Sans T Chinese Bold"/>
                  <a:cs typeface="Noto Sans T Chinese Bold"/>
                  <a:sym typeface="Noto Sans T Chinese Bold"/>
                </a:rPr>
                <a:t>典型案例</a:t>
              </a:r>
            </a:p>
          </p:txBody>
        </p:sp>
        <p:sp>
          <p:nvSpPr>
            <p:cNvPr id="23" name="TextBox 23"/>
            <p:cNvSpPr txBox="1"/>
            <p:nvPr/>
          </p:nvSpPr>
          <p:spPr>
            <a:xfrm>
              <a:off x="259040" y="867027"/>
              <a:ext cx="848228" cy="371064"/>
            </a:xfrm>
            <a:prstGeom prst="rect">
              <a:avLst/>
            </a:prstGeom>
          </p:spPr>
          <p:txBody>
            <a:bodyPr lIns="0" tIns="0" rIns="0" bIns="0" rtlCol="0" anchor="t">
              <a:spAutoFit/>
            </a:bodyPr>
            <a:lstStyle/>
            <a:p>
              <a:pPr algn="l">
                <a:lnSpc>
                  <a:spcPts val="2541"/>
                </a:lnSpc>
              </a:pPr>
              <a:r>
                <a:rPr lang="en-US" sz="1599" b="1">
                  <a:solidFill>
                    <a:srgbClr val="626C3B"/>
                  </a:solidFill>
                  <a:latin typeface="Noto Sans T Chinese Bold"/>
                  <a:ea typeface="Noto Sans T Chinese Bold"/>
                  <a:cs typeface="Noto Sans T Chinese Bold"/>
                  <a:sym typeface="Noto Sans T Chinese Bold"/>
                </a:rPr>
                <a:t>類別A</a:t>
              </a:r>
            </a:p>
          </p:txBody>
        </p:sp>
        <p:sp>
          <p:nvSpPr>
            <p:cNvPr id="24" name="TextBox 24"/>
            <p:cNvSpPr txBox="1"/>
            <p:nvPr/>
          </p:nvSpPr>
          <p:spPr>
            <a:xfrm>
              <a:off x="1434664" y="867027"/>
              <a:ext cx="2720956" cy="371064"/>
            </a:xfrm>
            <a:prstGeom prst="rect">
              <a:avLst/>
            </a:prstGeom>
          </p:spPr>
          <p:txBody>
            <a:bodyPr lIns="0" tIns="0" rIns="0" bIns="0" rtlCol="0" anchor="t">
              <a:spAutoFit/>
            </a:bodyPr>
            <a:lstStyle/>
            <a:p>
              <a:pPr algn="l">
                <a:lnSpc>
                  <a:spcPts val="2541"/>
                </a:lnSpc>
              </a:pPr>
              <a:r>
                <a:rPr lang="en-US" sz="1599" dirty="0" err="1">
                  <a:solidFill>
                    <a:srgbClr val="403011"/>
                  </a:solidFill>
                  <a:latin typeface="Noto Sans T Chinese"/>
                  <a:ea typeface="Noto Sans T Chinese"/>
                  <a:cs typeface="Noto Sans T Chinese"/>
                  <a:sym typeface="Noto Sans T Chinese"/>
                </a:rPr>
                <a:t>一次性大型觀賞賽事</a:t>
              </a:r>
              <a:endParaRPr lang="en-US" sz="1599" dirty="0">
                <a:solidFill>
                  <a:srgbClr val="403011"/>
                </a:solidFill>
                <a:latin typeface="Noto Sans T Chinese"/>
                <a:ea typeface="Noto Sans T Chinese"/>
                <a:cs typeface="Noto Sans T Chinese"/>
                <a:sym typeface="Noto Sans T Chinese"/>
              </a:endParaRPr>
            </a:p>
          </p:txBody>
        </p:sp>
        <p:sp>
          <p:nvSpPr>
            <p:cNvPr id="25" name="TextBox 25"/>
            <p:cNvSpPr txBox="1"/>
            <p:nvPr/>
          </p:nvSpPr>
          <p:spPr>
            <a:xfrm>
              <a:off x="4656106" y="867027"/>
              <a:ext cx="5649620" cy="3710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經濟效益巨大 ｜ 媒體高度關注</a:t>
              </a:r>
            </a:p>
          </p:txBody>
        </p:sp>
        <p:sp>
          <p:nvSpPr>
            <p:cNvPr id="26" name="TextBox 26"/>
            <p:cNvSpPr txBox="1"/>
            <p:nvPr/>
          </p:nvSpPr>
          <p:spPr>
            <a:xfrm>
              <a:off x="10806220" y="867027"/>
              <a:ext cx="3603803" cy="371064"/>
            </a:xfrm>
            <a:prstGeom prst="rect">
              <a:avLst/>
            </a:prstGeom>
          </p:spPr>
          <p:txBody>
            <a:bodyPr lIns="0" tIns="0" rIns="0" bIns="0" rtlCol="0" anchor="t">
              <a:spAutoFit/>
            </a:bodyPr>
            <a:lstStyle/>
            <a:p>
              <a:pPr algn="l">
                <a:lnSpc>
                  <a:spcPts val="2541"/>
                </a:lnSpc>
              </a:pPr>
              <a:r>
                <a:rPr lang="en-US" sz="1599" dirty="0" err="1">
                  <a:solidFill>
                    <a:srgbClr val="403011"/>
                  </a:solidFill>
                  <a:latin typeface="Noto Sans T Chinese"/>
                  <a:ea typeface="Noto Sans T Chinese"/>
                  <a:cs typeface="Noto Sans T Chinese"/>
                  <a:sym typeface="Noto Sans T Chinese"/>
                </a:rPr>
                <a:t>奧運會、FIFA世界盃</a:t>
              </a:r>
              <a:endParaRPr lang="en-US" sz="1599" dirty="0">
                <a:solidFill>
                  <a:srgbClr val="403011"/>
                </a:solidFill>
                <a:latin typeface="Noto Sans T Chinese"/>
                <a:ea typeface="Noto Sans T Chinese"/>
                <a:cs typeface="Noto Sans T Chinese"/>
                <a:sym typeface="Noto Sans T Chinese"/>
              </a:endParaRPr>
            </a:p>
          </p:txBody>
        </p:sp>
        <p:grpSp>
          <p:nvGrpSpPr>
            <p:cNvPr id="27" name="Group 27"/>
            <p:cNvGrpSpPr/>
            <p:nvPr/>
          </p:nvGrpSpPr>
          <p:grpSpPr>
            <a:xfrm>
              <a:off x="12799" y="1506996"/>
              <a:ext cx="14643201" cy="1165637"/>
              <a:chOff x="0" y="0"/>
              <a:chExt cx="20157230" cy="1604569"/>
            </a:xfrm>
          </p:grpSpPr>
          <p:sp>
            <p:nvSpPr>
              <p:cNvPr id="28" name="Freeform 28"/>
              <p:cNvSpPr/>
              <p:nvPr/>
            </p:nvSpPr>
            <p:spPr>
              <a:xfrm>
                <a:off x="0" y="0"/>
                <a:ext cx="20157281" cy="1604518"/>
              </a:xfrm>
              <a:custGeom>
                <a:avLst/>
                <a:gdLst/>
                <a:ahLst/>
                <a:cxnLst/>
                <a:rect l="l" t="t" r="r" b="b"/>
                <a:pathLst>
                  <a:path w="20157281" h="1604518">
                    <a:moveTo>
                      <a:pt x="0" y="0"/>
                    </a:moveTo>
                    <a:lnTo>
                      <a:pt x="20157281" y="0"/>
                    </a:lnTo>
                    <a:lnTo>
                      <a:pt x="20157281" y="1604518"/>
                    </a:lnTo>
                    <a:lnTo>
                      <a:pt x="0" y="1604518"/>
                    </a:lnTo>
                    <a:close/>
                  </a:path>
                </a:pathLst>
              </a:custGeom>
              <a:solidFill>
                <a:srgbClr val="FFFFFF">
                  <a:alpha val="0"/>
                </a:srgbClr>
              </a:solidFill>
            </p:spPr>
          </p:sp>
        </p:grpSp>
        <p:sp>
          <p:nvSpPr>
            <p:cNvPr id="29" name="TextBox 29"/>
            <p:cNvSpPr txBox="1"/>
            <p:nvPr/>
          </p:nvSpPr>
          <p:spPr>
            <a:xfrm>
              <a:off x="259040" y="1613606"/>
              <a:ext cx="848228" cy="371064"/>
            </a:xfrm>
            <a:prstGeom prst="rect">
              <a:avLst/>
            </a:prstGeom>
          </p:spPr>
          <p:txBody>
            <a:bodyPr lIns="0" tIns="0" rIns="0" bIns="0" rtlCol="0" anchor="t">
              <a:spAutoFit/>
            </a:bodyPr>
            <a:lstStyle/>
            <a:p>
              <a:pPr algn="l">
                <a:lnSpc>
                  <a:spcPts val="2541"/>
                </a:lnSpc>
              </a:pPr>
              <a:r>
                <a:rPr lang="en-US" sz="1599" b="1">
                  <a:solidFill>
                    <a:srgbClr val="83792E"/>
                  </a:solidFill>
                  <a:latin typeface="Noto Sans T Chinese Bold"/>
                  <a:ea typeface="Noto Sans T Chinese Bold"/>
                  <a:cs typeface="Noto Sans T Chinese Bold"/>
                  <a:sym typeface="Noto Sans T Chinese Bold"/>
                </a:rPr>
                <a:t>類型B</a:t>
              </a:r>
            </a:p>
          </p:txBody>
        </p:sp>
        <p:sp>
          <p:nvSpPr>
            <p:cNvPr id="30" name="TextBox 30"/>
            <p:cNvSpPr txBox="1"/>
            <p:nvPr/>
          </p:nvSpPr>
          <p:spPr>
            <a:xfrm>
              <a:off x="1434664" y="1613606"/>
              <a:ext cx="2720956" cy="371064"/>
            </a:xfrm>
            <a:prstGeom prst="rect">
              <a:avLst/>
            </a:prstGeom>
          </p:spPr>
          <p:txBody>
            <a:bodyPr lIns="0" tIns="0" rIns="0" bIns="0" rtlCol="0" anchor="t">
              <a:spAutoFit/>
            </a:bodyPr>
            <a:lstStyle/>
            <a:p>
              <a:pPr algn="l">
                <a:lnSpc>
                  <a:spcPts val="2541"/>
                </a:lnSpc>
              </a:pPr>
              <a:r>
                <a:rPr lang="en-US" sz="1599" dirty="0" err="1">
                  <a:solidFill>
                    <a:srgbClr val="403011"/>
                  </a:solidFill>
                  <a:latin typeface="Noto Sans T Chinese"/>
                  <a:ea typeface="Noto Sans T Chinese"/>
                  <a:cs typeface="Noto Sans T Chinese"/>
                  <a:sym typeface="Noto Sans T Chinese"/>
                </a:rPr>
                <a:t>年度大型觀賞賽事</a:t>
              </a:r>
              <a:endParaRPr lang="en-US" sz="1599" dirty="0">
                <a:solidFill>
                  <a:srgbClr val="403011"/>
                </a:solidFill>
                <a:latin typeface="Noto Sans T Chinese"/>
                <a:ea typeface="Noto Sans T Chinese"/>
                <a:cs typeface="Noto Sans T Chinese"/>
                <a:sym typeface="Noto Sans T Chinese"/>
              </a:endParaRPr>
            </a:p>
          </p:txBody>
        </p:sp>
        <p:sp>
          <p:nvSpPr>
            <p:cNvPr id="31" name="TextBox 31"/>
            <p:cNvSpPr txBox="1"/>
            <p:nvPr/>
          </p:nvSpPr>
          <p:spPr>
            <a:xfrm>
              <a:off x="4656106" y="1613606"/>
              <a:ext cx="5649620" cy="3710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定期產出 ｜ 媒體高度關注</a:t>
              </a:r>
            </a:p>
          </p:txBody>
        </p:sp>
        <p:sp>
          <p:nvSpPr>
            <p:cNvPr id="32" name="TextBox 32"/>
            <p:cNvSpPr txBox="1"/>
            <p:nvPr/>
          </p:nvSpPr>
          <p:spPr>
            <a:xfrm>
              <a:off x="10806220" y="1613606"/>
              <a:ext cx="3603803" cy="7901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溫布敦網球錦標賽、英格蘭足總杯</a:t>
              </a:r>
            </a:p>
          </p:txBody>
        </p:sp>
        <p:grpSp>
          <p:nvGrpSpPr>
            <p:cNvPr id="33" name="Group 33"/>
            <p:cNvGrpSpPr/>
            <p:nvPr/>
          </p:nvGrpSpPr>
          <p:grpSpPr>
            <a:xfrm>
              <a:off x="12799" y="2672633"/>
              <a:ext cx="14643201" cy="1165637"/>
              <a:chOff x="0" y="0"/>
              <a:chExt cx="20157230" cy="1604569"/>
            </a:xfrm>
          </p:grpSpPr>
          <p:sp>
            <p:nvSpPr>
              <p:cNvPr id="34" name="Freeform 34"/>
              <p:cNvSpPr/>
              <p:nvPr/>
            </p:nvSpPr>
            <p:spPr>
              <a:xfrm>
                <a:off x="0" y="0"/>
                <a:ext cx="20157281" cy="1604518"/>
              </a:xfrm>
              <a:custGeom>
                <a:avLst/>
                <a:gdLst/>
                <a:ahLst/>
                <a:cxnLst/>
                <a:rect l="l" t="t" r="r" b="b"/>
                <a:pathLst>
                  <a:path w="20157281" h="1604518">
                    <a:moveTo>
                      <a:pt x="0" y="0"/>
                    </a:moveTo>
                    <a:lnTo>
                      <a:pt x="20157281" y="0"/>
                    </a:lnTo>
                    <a:lnTo>
                      <a:pt x="20157281" y="1604518"/>
                    </a:lnTo>
                    <a:lnTo>
                      <a:pt x="0" y="1604518"/>
                    </a:lnTo>
                    <a:close/>
                  </a:path>
                </a:pathLst>
              </a:custGeom>
              <a:solidFill>
                <a:srgbClr val="000000">
                  <a:alpha val="0"/>
                </a:srgbClr>
              </a:solidFill>
            </p:spPr>
          </p:sp>
        </p:grpSp>
        <p:sp>
          <p:nvSpPr>
            <p:cNvPr id="35" name="TextBox 35"/>
            <p:cNvSpPr txBox="1"/>
            <p:nvPr/>
          </p:nvSpPr>
          <p:spPr>
            <a:xfrm>
              <a:off x="259040" y="2779243"/>
              <a:ext cx="848228" cy="371064"/>
            </a:xfrm>
            <a:prstGeom prst="rect">
              <a:avLst/>
            </a:prstGeom>
          </p:spPr>
          <p:txBody>
            <a:bodyPr lIns="0" tIns="0" rIns="0" bIns="0" rtlCol="0" anchor="t">
              <a:spAutoFit/>
            </a:bodyPr>
            <a:lstStyle/>
            <a:p>
              <a:pPr algn="l">
                <a:lnSpc>
                  <a:spcPts val="2541"/>
                </a:lnSpc>
              </a:pPr>
              <a:r>
                <a:rPr lang="en-US" sz="1599" b="1">
                  <a:solidFill>
                    <a:srgbClr val="E8AF3B"/>
                  </a:solidFill>
                  <a:latin typeface="Noto Sans T Chinese Bold"/>
                  <a:ea typeface="Noto Sans T Chinese Bold"/>
                  <a:cs typeface="Noto Sans T Chinese Bold"/>
                  <a:sym typeface="Noto Sans T Chinese Bold"/>
                </a:rPr>
                <a:t>類型C</a:t>
              </a:r>
            </a:p>
          </p:txBody>
        </p:sp>
        <p:sp>
          <p:nvSpPr>
            <p:cNvPr id="36" name="TextBox 36"/>
            <p:cNvSpPr txBox="1"/>
            <p:nvPr/>
          </p:nvSpPr>
          <p:spPr>
            <a:xfrm>
              <a:off x="1434664" y="2779243"/>
              <a:ext cx="2720956" cy="3710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一次性中型賽事</a:t>
              </a:r>
            </a:p>
          </p:txBody>
        </p:sp>
        <p:sp>
          <p:nvSpPr>
            <p:cNvPr id="37" name="TextBox 37"/>
            <p:cNvSpPr txBox="1"/>
            <p:nvPr/>
          </p:nvSpPr>
          <p:spPr>
            <a:xfrm>
              <a:off x="4656106" y="2779243"/>
              <a:ext cx="5649620" cy="371064"/>
            </a:xfrm>
            <a:prstGeom prst="rect">
              <a:avLst/>
            </a:prstGeom>
          </p:spPr>
          <p:txBody>
            <a:bodyPr lIns="0" tIns="0" rIns="0" bIns="0" rtlCol="0" anchor="t">
              <a:spAutoFit/>
            </a:bodyPr>
            <a:lstStyle/>
            <a:p>
              <a:pPr algn="l">
                <a:lnSpc>
                  <a:spcPts val="2541"/>
                </a:lnSpc>
              </a:pPr>
              <a:r>
                <a:rPr lang="en-US" sz="1599" dirty="0" err="1">
                  <a:solidFill>
                    <a:srgbClr val="403011"/>
                  </a:solidFill>
                  <a:latin typeface="Noto Sans T Chinese"/>
                  <a:ea typeface="Noto Sans T Chinese"/>
                  <a:cs typeface="Noto Sans T Chinese"/>
                  <a:sym typeface="Noto Sans T Chinese"/>
                </a:rPr>
                <a:t>觀賞</a:t>
              </a:r>
              <a:r>
                <a:rPr lang="en-US" sz="1599" dirty="0">
                  <a:solidFill>
                    <a:srgbClr val="403011"/>
                  </a:solidFill>
                  <a:latin typeface="Noto Sans T Chinese"/>
                  <a:ea typeface="Noto Sans T Chinese"/>
                  <a:cs typeface="Noto Sans T Chinese"/>
                  <a:sym typeface="Noto Sans T Chinese"/>
                </a:rPr>
                <a:t>/</a:t>
              </a:r>
              <a:r>
                <a:rPr lang="en-US" sz="1599" dirty="0" err="1">
                  <a:solidFill>
                    <a:srgbClr val="403011"/>
                  </a:solidFill>
                  <a:latin typeface="Noto Sans T Chinese"/>
                  <a:ea typeface="Noto Sans T Chinese"/>
                  <a:cs typeface="Noto Sans T Chinese"/>
                  <a:sym typeface="Noto Sans T Chinese"/>
                </a:rPr>
                <a:t>競技並重</a:t>
              </a:r>
              <a:r>
                <a:rPr lang="en-US" sz="1599" dirty="0">
                  <a:solidFill>
                    <a:srgbClr val="403011"/>
                  </a:solidFill>
                  <a:latin typeface="Noto Sans T Chinese"/>
                  <a:ea typeface="Noto Sans T Chinese"/>
                  <a:cs typeface="Noto Sans T Chinese"/>
                  <a:sym typeface="Noto Sans T Chinese"/>
                </a:rPr>
                <a:t> ｜ </a:t>
              </a:r>
              <a:r>
                <a:rPr lang="en-US" sz="1599" dirty="0" err="1">
                  <a:solidFill>
                    <a:srgbClr val="403011"/>
                  </a:solidFill>
                  <a:latin typeface="Noto Sans T Chinese"/>
                  <a:ea typeface="Noto Sans T Chinese"/>
                  <a:cs typeface="Noto Sans T Chinese"/>
                  <a:sym typeface="Noto Sans T Chinese"/>
                </a:rPr>
                <a:t>經濟效益有限</a:t>
              </a:r>
              <a:endParaRPr lang="en-US" sz="1599" dirty="0">
                <a:solidFill>
                  <a:srgbClr val="403011"/>
                </a:solidFill>
                <a:latin typeface="Noto Sans T Chinese"/>
                <a:ea typeface="Noto Sans T Chinese"/>
                <a:cs typeface="Noto Sans T Chinese"/>
                <a:sym typeface="Noto Sans T Chinese"/>
              </a:endParaRPr>
            </a:p>
          </p:txBody>
        </p:sp>
        <p:sp>
          <p:nvSpPr>
            <p:cNvPr id="38" name="TextBox 38"/>
            <p:cNvSpPr txBox="1"/>
            <p:nvPr/>
          </p:nvSpPr>
          <p:spPr>
            <a:xfrm>
              <a:off x="10806220" y="2779243"/>
              <a:ext cx="3603803" cy="7901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歐洲青年游泳錦標賽、羽球世界錦標賽</a:t>
              </a:r>
            </a:p>
          </p:txBody>
        </p:sp>
        <p:grpSp>
          <p:nvGrpSpPr>
            <p:cNvPr id="39" name="Group 39"/>
            <p:cNvGrpSpPr/>
            <p:nvPr/>
          </p:nvGrpSpPr>
          <p:grpSpPr>
            <a:xfrm>
              <a:off x="12799" y="3838262"/>
              <a:ext cx="14643201" cy="746579"/>
              <a:chOff x="0" y="0"/>
              <a:chExt cx="20157230" cy="1027709"/>
            </a:xfrm>
          </p:grpSpPr>
          <p:sp>
            <p:nvSpPr>
              <p:cNvPr id="40" name="Freeform 40"/>
              <p:cNvSpPr/>
              <p:nvPr/>
            </p:nvSpPr>
            <p:spPr>
              <a:xfrm>
                <a:off x="0" y="0"/>
                <a:ext cx="20157281" cy="1027684"/>
              </a:xfrm>
              <a:custGeom>
                <a:avLst/>
                <a:gdLst/>
                <a:ahLst/>
                <a:cxnLst/>
                <a:rect l="l" t="t" r="r" b="b"/>
                <a:pathLst>
                  <a:path w="20157281" h="1027684">
                    <a:moveTo>
                      <a:pt x="0" y="0"/>
                    </a:moveTo>
                    <a:lnTo>
                      <a:pt x="20157281" y="0"/>
                    </a:lnTo>
                    <a:lnTo>
                      <a:pt x="20157281" y="1027684"/>
                    </a:lnTo>
                    <a:lnTo>
                      <a:pt x="0" y="1027684"/>
                    </a:lnTo>
                    <a:close/>
                  </a:path>
                </a:pathLst>
              </a:custGeom>
              <a:solidFill>
                <a:srgbClr val="FFFFFF">
                  <a:alpha val="0"/>
                </a:srgbClr>
              </a:solidFill>
            </p:spPr>
          </p:sp>
        </p:grpSp>
        <p:sp>
          <p:nvSpPr>
            <p:cNvPr id="41" name="TextBox 41"/>
            <p:cNvSpPr txBox="1"/>
            <p:nvPr/>
          </p:nvSpPr>
          <p:spPr>
            <a:xfrm>
              <a:off x="259040" y="3944871"/>
              <a:ext cx="848228" cy="371064"/>
            </a:xfrm>
            <a:prstGeom prst="rect">
              <a:avLst/>
            </a:prstGeom>
          </p:spPr>
          <p:txBody>
            <a:bodyPr lIns="0" tIns="0" rIns="0" bIns="0" rtlCol="0" anchor="t">
              <a:spAutoFit/>
            </a:bodyPr>
            <a:lstStyle/>
            <a:p>
              <a:pPr algn="l">
                <a:lnSpc>
                  <a:spcPts val="2541"/>
                </a:lnSpc>
              </a:pPr>
              <a:r>
                <a:rPr lang="en-US" sz="1599" b="1">
                  <a:solidFill>
                    <a:srgbClr val="CC914D"/>
                  </a:solidFill>
                  <a:latin typeface="Noto Sans T Chinese Bold"/>
                  <a:ea typeface="Noto Sans T Chinese Bold"/>
                  <a:cs typeface="Noto Sans T Chinese Bold"/>
                  <a:sym typeface="Noto Sans T Chinese Bold"/>
                </a:rPr>
                <a:t>類型D</a:t>
              </a:r>
            </a:p>
          </p:txBody>
        </p:sp>
        <p:sp>
          <p:nvSpPr>
            <p:cNvPr id="42" name="TextBox 42"/>
            <p:cNvSpPr txBox="1"/>
            <p:nvPr/>
          </p:nvSpPr>
          <p:spPr>
            <a:xfrm>
              <a:off x="1434664" y="3944871"/>
              <a:ext cx="2720956" cy="3710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中型競技性賽事</a:t>
              </a:r>
            </a:p>
          </p:txBody>
        </p:sp>
        <p:sp>
          <p:nvSpPr>
            <p:cNvPr id="43" name="TextBox 43"/>
            <p:cNvSpPr txBox="1"/>
            <p:nvPr/>
          </p:nvSpPr>
          <p:spPr>
            <a:xfrm>
              <a:off x="4656106" y="3944871"/>
              <a:ext cx="5649620" cy="3710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純競技導向 ｜ 經濟效益有限</a:t>
              </a:r>
            </a:p>
          </p:txBody>
        </p:sp>
        <p:sp>
          <p:nvSpPr>
            <p:cNvPr id="44" name="TextBox 44"/>
            <p:cNvSpPr txBox="1"/>
            <p:nvPr/>
          </p:nvSpPr>
          <p:spPr>
            <a:xfrm>
              <a:off x="10806220" y="3944871"/>
              <a:ext cx="3603803" cy="3710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各項運動之全國錦標賽</a:t>
              </a:r>
            </a:p>
          </p:txBody>
        </p:sp>
        <p:grpSp>
          <p:nvGrpSpPr>
            <p:cNvPr id="45" name="Group 45"/>
            <p:cNvGrpSpPr/>
            <p:nvPr/>
          </p:nvGrpSpPr>
          <p:grpSpPr>
            <a:xfrm>
              <a:off x="12799" y="4584840"/>
              <a:ext cx="14643201" cy="746579"/>
              <a:chOff x="0" y="0"/>
              <a:chExt cx="20157230" cy="1027709"/>
            </a:xfrm>
          </p:grpSpPr>
          <p:sp>
            <p:nvSpPr>
              <p:cNvPr id="46" name="Freeform 46"/>
              <p:cNvSpPr/>
              <p:nvPr/>
            </p:nvSpPr>
            <p:spPr>
              <a:xfrm>
                <a:off x="0" y="0"/>
                <a:ext cx="20157281" cy="1027684"/>
              </a:xfrm>
              <a:custGeom>
                <a:avLst/>
                <a:gdLst/>
                <a:ahLst/>
                <a:cxnLst/>
                <a:rect l="l" t="t" r="r" b="b"/>
                <a:pathLst>
                  <a:path w="20157281" h="1027684">
                    <a:moveTo>
                      <a:pt x="0" y="0"/>
                    </a:moveTo>
                    <a:lnTo>
                      <a:pt x="20157281" y="0"/>
                    </a:lnTo>
                    <a:lnTo>
                      <a:pt x="20157281" y="1027684"/>
                    </a:lnTo>
                    <a:lnTo>
                      <a:pt x="0" y="1027684"/>
                    </a:lnTo>
                    <a:close/>
                  </a:path>
                </a:pathLst>
              </a:custGeom>
              <a:solidFill>
                <a:srgbClr val="000000">
                  <a:alpha val="0"/>
                </a:srgbClr>
              </a:solidFill>
            </p:spPr>
          </p:sp>
        </p:grpSp>
        <p:sp>
          <p:nvSpPr>
            <p:cNvPr id="47" name="TextBox 47"/>
            <p:cNvSpPr txBox="1"/>
            <p:nvPr/>
          </p:nvSpPr>
          <p:spPr>
            <a:xfrm>
              <a:off x="259040" y="4691450"/>
              <a:ext cx="848228" cy="371064"/>
            </a:xfrm>
            <a:prstGeom prst="rect">
              <a:avLst/>
            </a:prstGeom>
          </p:spPr>
          <p:txBody>
            <a:bodyPr lIns="0" tIns="0" rIns="0" bIns="0" rtlCol="0" anchor="t">
              <a:spAutoFit/>
            </a:bodyPr>
            <a:lstStyle/>
            <a:p>
              <a:pPr algn="l">
                <a:lnSpc>
                  <a:spcPts val="2541"/>
                </a:lnSpc>
              </a:pPr>
              <a:r>
                <a:rPr lang="en-US" sz="1599" b="1">
                  <a:solidFill>
                    <a:srgbClr val="8D6348"/>
                  </a:solidFill>
                  <a:latin typeface="Noto Sans T Chinese Bold"/>
                  <a:ea typeface="Noto Sans T Chinese Bold"/>
                  <a:cs typeface="Noto Sans T Chinese Bold"/>
                  <a:sym typeface="Noto Sans T Chinese Bold"/>
                </a:rPr>
                <a:t>類型E</a:t>
              </a:r>
            </a:p>
          </p:txBody>
        </p:sp>
        <p:sp>
          <p:nvSpPr>
            <p:cNvPr id="48" name="TextBox 48"/>
            <p:cNvSpPr txBox="1"/>
            <p:nvPr/>
          </p:nvSpPr>
          <p:spPr>
            <a:xfrm>
              <a:off x="1434664" y="4691450"/>
              <a:ext cx="2720956" cy="3710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小型地方賽事</a:t>
              </a:r>
            </a:p>
          </p:txBody>
        </p:sp>
        <p:sp>
          <p:nvSpPr>
            <p:cNvPr id="49" name="TextBox 49"/>
            <p:cNvSpPr txBox="1"/>
            <p:nvPr/>
          </p:nvSpPr>
          <p:spPr>
            <a:xfrm>
              <a:off x="4656106" y="4691450"/>
              <a:ext cx="5649620" cy="3710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經濟效益極低 ｜ 缺乏媒體關注</a:t>
              </a:r>
            </a:p>
          </p:txBody>
        </p:sp>
        <p:sp>
          <p:nvSpPr>
            <p:cNvPr id="50" name="TextBox 50"/>
            <p:cNvSpPr txBox="1"/>
            <p:nvPr/>
          </p:nvSpPr>
          <p:spPr>
            <a:xfrm>
              <a:off x="10806220" y="4691450"/>
              <a:ext cx="3603803" cy="3710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地方性或區域性各項運動賽事</a:t>
              </a:r>
            </a:p>
          </p:txBody>
        </p:sp>
      </p:grpSp>
      <p:sp>
        <p:nvSpPr>
          <p:cNvPr id="51" name="TextBox 51"/>
          <p:cNvSpPr txBox="1"/>
          <p:nvPr/>
        </p:nvSpPr>
        <p:spPr>
          <a:xfrm>
            <a:off x="333375" y="333375"/>
            <a:ext cx="6368709"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研究發展背景與賽事分類</a:t>
            </a:r>
          </a:p>
        </p:txBody>
      </p:sp>
      <p:sp>
        <p:nvSpPr>
          <p:cNvPr id="52" name="TextBox 52"/>
          <p:cNvSpPr txBox="1"/>
          <p:nvPr/>
        </p:nvSpPr>
        <p:spPr>
          <a:xfrm>
            <a:off x="457200" y="1083959"/>
            <a:ext cx="2941196" cy="361950"/>
          </a:xfrm>
          <a:prstGeom prst="rect">
            <a:avLst/>
          </a:prstGeom>
        </p:spPr>
        <p:txBody>
          <a:bodyPr lIns="0" tIns="0" rIns="0" bIns="0" rtlCol="0" anchor="t">
            <a:spAutoFit/>
          </a:bodyPr>
          <a:lstStyle/>
          <a:p>
            <a:pPr algn="l">
              <a:lnSpc>
                <a:spcPts val="2879"/>
              </a:lnSpc>
            </a:pPr>
            <a:r>
              <a:rPr lang="en-US" sz="2400" b="1" spc="-256">
                <a:solidFill>
                  <a:srgbClr val="D4A573"/>
                </a:solidFill>
                <a:latin typeface="Noto Sans T Chinese Bold"/>
                <a:ea typeface="Noto Sans T Chinese Bold"/>
                <a:cs typeface="Noto Sans T Chinese Bold"/>
                <a:sym typeface="Noto Sans T Chinese Bold"/>
              </a:rPr>
              <a:t>分 類 基 準 </a:t>
            </a:r>
          </a:p>
        </p:txBody>
      </p:sp>
      <p:sp>
        <p:nvSpPr>
          <p:cNvPr id="53" name="TextBox 53"/>
          <p:cNvSpPr txBox="1"/>
          <p:nvPr/>
        </p:nvSpPr>
        <p:spPr>
          <a:xfrm>
            <a:off x="476279" y="1517599"/>
            <a:ext cx="7410421" cy="473202"/>
          </a:xfrm>
          <a:prstGeom prst="rect">
            <a:avLst/>
          </a:prstGeom>
        </p:spPr>
        <p:txBody>
          <a:bodyPr wrap="square" lIns="0" tIns="0" rIns="0" bIns="0" rtlCol="0" anchor="t">
            <a:spAutoFit/>
          </a:bodyPr>
          <a:lstStyle/>
          <a:p>
            <a:pPr algn="just">
              <a:lnSpc>
                <a:spcPts val="1943"/>
              </a:lnSpc>
            </a:pPr>
            <a:r>
              <a:rPr lang="en-US" sz="1350" dirty="0">
                <a:solidFill>
                  <a:srgbClr val="374050"/>
                </a:solidFill>
                <a:latin typeface="Noto Sans T Chinese"/>
                <a:ea typeface="Noto Sans T Chinese"/>
                <a:cs typeface="Noto Sans T Chinese"/>
                <a:sym typeface="Noto Sans T Chinese"/>
              </a:rPr>
              <a:t>Gratton et al. (2000) 與 Wilson (2006) </a:t>
            </a:r>
            <a:r>
              <a:rPr lang="en-US" sz="1350" dirty="0" err="1">
                <a:solidFill>
                  <a:srgbClr val="374050"/>
                </a:solidFill>
                <a:latin typeface="Noto Sans T Chinese"/>
                <a:ea typeface="Noto Sans T Chinese"/>
                <a:cs typeface="Noto Sans T Chinese"/>
                <a:sym typeface="Noto Sans T Chinese"/>
              </a:rPr>
              <a:t>依「賽事規模</a:t>
            </a:r>
            <a:r>
              <a:rPr lang="en-US" sz="1350" dirty="0">
                <a:solidFill>
                  <a:srgbClr val="374050"/>
                </a:solidFill>
                <a:latin typeface="Noto Sans T Chinese"/>
                <a:ea typeface="Noto Sans T Chinese"/>
                <a:cs typeface="Noto Sans T Chinese"/>
                <a:sym typeface="Noto Sans T Chinese"/>
              </a:rPr>
              <a:t>」、「</a:t>
            </a:r>
            <a:r>
              <a:rPr lang="en-US" sz="1350" dirty="0" err="1">
                <a:solidFill>
                  <a:srgbClr val="374050"/>
                </a:solidFill>
                <a:latin typeface="Noto Sans T Chinese"/>
                <a:ea typeface="Noto Sans T Chinese"/>
                <a:cs typeface="Noto Sans T Chinese"/>
                <a:sym typeface="Noto Sans T Chinese"/>
              </a:rPr>
              <a:t>觀賞性</a:t>
            </a:r>
            <a:r>
              <a:rPr lang="en-US" sz="1350" dirty="0">
                <a:solidFill>
                  <a:srgbClr val="374050"/>
                </a:solidFill>
                <a:latin typeface="Noto Sans T Chinese"/>
                <a:ea typeface="Noto Sans T Chinese"/>
                <a:cs typeface="Noto Sans T Chinese"/>
                <a:sym typeface="Noto Sans T Chinese"/>
              </a:rPr>
              <a:t>/</a:t>
            </a:r>
            <a:r>
              <a:rPr lang="en-US" sz="1350" dirty="0" err="1">
                <a:solidFill>
                  <a:srgbClr val="374050"/>
                </a:solidFill>
                <a:latin typeface="Noto Sans T Chinese"/>
                <a:ea typeface="Noto Sans T Chinese"/>
                <a:cs typeface="Noto Sans T Chinese"/>
                <a:sym typeface="Noto Sans T Chinese"/>
              </a:rPr>
              <a:t>競技性」及「經濟效益潛力」三維度，建立了以下分類基礎，為後續研究奠定重要框架</a:t>
            </a:r>
            <a:r>
              <a:rPr lang="en-US" sz="1350" dirty="0">
                <a:solidFill>
                  <a:srgbClr val="374050"/>
                </a:solidFill>
                <a:latin typeface="Noto Sans T Chinese"/>
                <a:ea typeface="Noto Sans T Chinese"/>
                <a:cs typeface="Noto Sans T Chinese"/>
                <a:sym typeface="Noto Sans T Chinese"/>
              </a:rPr>
              <a:t>。</a:t>
            </a:r>
          </a:p>
        </p:txBody>
      </p:sp>
      <p:sp>
        <p:nvSpPr>
          <p:cNvPr id="54" name="TextBox 54"/>
          <p:cNvSpPr txBox="1"/>
          <p:nvPr/>
        </p:nvSpPr>
        <p:spPr>
          <a:xfrm>
            <a:off x="6702084" y="6553281"/>
            <a:ext cx="4798401" cy="180975"/>
          </a:xfrm>
          <a:prstGeom prst="rect">
            <a:avLst/>
          </a:prstGeom>
        </p:spPr>
        <p:txBody>
          <a:bodyPr lIns="0" tIns="0" rIns="0" bIns="0" rtlCol="0" anchor="t">
            <a:spAutoFit/>
          </a:bodyPr>
          <a:lstStyle/>
          <a:p>
            <a:pPr algn="l">
              <a:lnSpc>
                <a:spcPts val="1439"/>
              </a:lnSpc>
            </a:pPr>
            <a:r>
              <a:rPr lang="en-US" sz="1200" spc="-78">
                <a:solidFill>
                  <a:srgbClr val="9CA2AF"/>
                </a:solidFill>
                <a:latin typeface="Noto Sans T Chinese"/>
                <a:ea typeface="Noto Sans T Chinese"/>
                <a:cs typeface="Noto Sans T Chinese"/>
                <a:sym typeface="Noto Sans T Chinese"/>
              </a:rPr>
              <a:t>運動賽事五大分類架構 |  資料來源：Gratton et al. (2000); Wilson (2006)</a:t>
            </a:r>
          </a:p>
        </p:txBody>
      </p:sp>
      <p:sp>
        <p:nvSpPr>
          <p:cNvPr id="55" name="TextBox 55"/>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16</a:t>
            </a:r>
          </a:p>
        </p:txBody>
      </p:sp>
      <p:grpSp>
        <p:nvGrpSpPr>
          <p:cNvPr id="56" name="Group 56"/>
          <p:cNvGrpSpPr/>
          <p:nvPr/>
        </p:nvGrpSpPr>
        <p:grpSpPr>
          <a:xfrm>
            <a:off x="8673236" y="116189"/>
            <a:ext cx="2396631" cy="2074175"/>
            <a:chOff x="0" y="0"/>
            <a:chExt cx="3195508" cy="2765567"/>
          </a:xfrm>
        </p:grpSpPr>
        <p:sp>
          <p:nvSpPr>
            <p:cNvPr id="57" name="Freeform 57"/>
            <p:cNvSpPr/>
            <p:nvPr/>
          </p:nvSpPr>
          <p:spPr>
            <a:xfrm rot="-10800000">
              <a:off x="0" y="0"/>
              <a:ext cx="3195508" cy="2765567"/>
            </a:xfrm>
            <a:custGeom>
              <a:avLst/>
              <a:gdLst/>
              <a:ahLst/>
              <a:cxnLst/>
              <a:rect l="l" t="t" r="r" b="b"/>
              <a:pathLst>
                <a:path w="3195508" h="2765567">
                  <a:moveTo>
                    <a:pt x="0" y="0"/>
                  </a:moveTo>
                  <a:lnTo>
                    <a:pt x="3195508" y="0"/>
                  </a:lnTo>
                  <a:lnTo>
                    <a:pt x="3195508" y="2765567"/>
                  </a:lnTo>
                  <a:lnTo>
                    <a:pt x="0" y="2765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8" name="TextBox 58"/>
            <p:cNvSpPr txBox="1"/>
            <p:nvPr/>
          </p:nvSpPr>
          <p:spPr>
            <a:xfrm>
              <a:off x="769271" y="29168"/>
              <a:ext cx="1656966" cy="2056187"/>
            </a:xfrm>
            <a:prstGeom prst="rect">
              <a:avLst/>
            </a:prstGeom>
          </p:spPr>
          <p:txBody>
            <a:bodyPr lIns="0" tIns="0" rIns="0" bIns="0" rtlCol="0" anchor="t">
              <a:spAutoFit/>
            </a:bodyPr>
            <a:lstStyle/>
            <a:p>
              <a:pPr algn="ctr">
                <a:lnSpc>
                  <a:spcPts val="2551"/>
                </a:lnSpc>
              </a:pPr>
              <a:r>
                <a:rPr lang="en-US" sz="1606">
                  <a:solidFill>
                    <a:srgbClr val="FAF9F6"/>
                  </a:solidFill>
                  <a:latin typeface="Noto Sans T Chinese"/>
                  <a:ea typeface="Noto Sans T Chinese"/>
                  <a:cs typeface="Noto Sans T Chinese"/>
                  <a:sym typeface="Noto Sans T Chinese"/>
                </a:rPr>
                <a:t>類別A</a:t>
              </a:r>
            </a:p>
            <a:p>
              <a:pPr algn="ctr">
                <a:lnSpc>
                  <a:spcPts val="2551"/>
                </a:lnSpc>
              </a:pPr>
              <a:r>
                <a:rPr lang="en-US" sz="1606">
                  <a:solidFill>
                    <a:srgbClr val="FAF9F6"/>
                  </a:solidFill>
                  <a:latin typeface="Noto Sans T Chinese"/>
                  <a:ea typeface="Noto Sans T Chinese"/>
                  <a:cs typeface="Noto Sans T Chinese"/>
                  <a:sym typeface="Noto Sans T Chinese"/>
                </a:rPr>
                <a:t>類別B</a:t>
              </a:r>
            </a:p>
            <a:p>
              <a:pPr algn="ctr">
                <a:lnSpc>
                  <a:spcPts val="2551"/>
                </a:lnSpc>
              </a:pPr>
              <a:r>
                <a:rPr lang="en-US" sz="1606">
                  <a:solidFill>
                    <a:srgbClr val="FAF9F6"/>
                  </a:solidFill>
                  <a:latin typeface="Noto Sans T Chinese"/>
                  <a:ea typeface="Noto Sans T Chinese"/>
                  <a:cs typeface="Noto Sans T Chinese"/>
                  <a:sym typeface="Noto Sans T Chinese"/>
                </a:rPr>
                <a:t>類別C</a:t>
              </a:r>
            </a:p>
            <a:p>
              <a:pPr algn="ctr">
                <a:lnSpc>
                  <a:spcPts val="2551"/>
                </a:lnSpc>
              </a:pPr>
              <a:r>
                <a:rPr lang="en-US" sz="1606">
                  <a:solidFill>
                    <a:srgbClr val="FAF9F6"/>
                  </a:solidFill>
                  <a:latin typeface="Noto Sans T Chinese"/>
                  <a:ea typeface="Noto Sans T Chinese"/>
                  <a:cs typeface="Noto Sans T Chinese"/>
                  <a:sym typeface="Noto Sans T Chinese"/>
                </a:rPr>
                <a:t>類別D</a:t>
              </a:r>
            </a:p>
            <a:p>
              <a:pPr algn="ctr">
                <a:lnSpc>
                  <a:spcPts val="2552"/>
                </a:lnSpc>
                <a:spcBef>
                  <a:spcPct val="0"/>
                </a:spcBef>
              </a:pPr>
              <a:r>
                <a:rPr lang="en-US" sz="1606">
                  <a:solidFill>
                    <a:srgbClr val="FAF9F6"/>
                  </a:solidFill>
                  <a:latin typeface="Noto Sans T Chinese"/>
                  <a:ea typeface="Noto Sans T Chinese"/>
                  <a:cs typeface="Noto Sans T Chinese"/>
                  <a:sym typeface="Noto Sans T Chinese"/>
                </a:rPr>
                <a:t>類別E</a:t>
              </a:r>
            </a:p>
          </p:txBody>
        </p:sp>
        <p:sp>
          <p:nvSpPr>
            <p:cNvPr id="59" name="AutoShape 59"/>
            <p:cNvSpPr/>
            <p:nvPr/>
          </p:nvSpPr>
          <p:spPr>
            <a:xfrm>
              <a:off x="322346" y="463047"/>
              <a:ext cx="2550817" cy="0"/>
            </a:xfrm>
            <a:prstGeom prst="line">
              <a:avLst/>
            </a:prstGeom>
            <a:ln w="49199" cap="flat">
              <a:solidFill>
                <a:srgbClr val="000000"/>
              </a:solidFill>
              <a:prstDash val="sysDash"/>
              <a:headEnd type="none" w="sm" len="sm"/>
              <a:tailEnd type="none" w="sm" len="sm"/>
            </a:ln>
          </p:spPr>
        </p:sp>
        <p:sp>
          <p:nvSpPr>
            <p:cNvPr id="60" name="AutoShape 60"/>
            <p:cNvSpPr/>
            <p:nvPr/>
          </p:nvSpPr>
          <p:spPr>
            <a:xfrm flipV="1">
              <a:off x="551718" y="885547"/>
              <a:ext cx="2127493" cy="0"/>
            </a:xfrm>
            <a:prstGeom prst="line">
              <a:avLst/>
            </a:prstGeom>
            <a:ln w="49199" cap="flat">
              <a:solidFill>
                <a:srgbClr val="000000"/>
              </a:solidFill>
              <a:prstDash val="sysDash"/>
              <a:headEnd type="none" w="sm" len="sm"/>
              <a:tailEnd type="none" w="sm" len="sm"/>
            </a:ln>
          </p:spPr>
        </p:sp>
        <p:sp>
          <p:nvSpPr>
            <p:cNvPr id="61" name="AutoShape 61"/>
            <p:cNvSpPr/>
            <p:nvPr/>
          </p:nvSpPr>
          <p:spPr>
            <a:xfrm>
              <a:off x="811913" y="1317873"/>
              <a:ext cx="1614323" cy="0"/>
            </a:xfrm>
            <a:prstGeom prst="line">
              <a:avLst/>
            </a:prstGeom>
            <a:ln w="49199" cap="flat">
              <a:solidFill>
                <a:srgbClr val="000000"/>
              </a:solidFill>
              <a:prstDash val="sysDash"/>
              <a:headEnd type="none" w="sm" len="sm"/>
              <a:tailEnd type="none" w="sm" len="sm"/>
            </a:ln>
          </p:spPr>
        </p:sp>
        <p:sp>
          <p:nvSpPr>
            <p:cNvPr id="62" name="AutoShape 62"/>
            <p:cNvSpPr/>
            <p:nvPr/>
          </p:nvSpPr>
          <p:spPr>
            <a:xfrm>
              <a:off x="1056099" y="1760660"/>
              <a:ext cx="1077851" cy="0"/>
            </a:xfrm>
            <a:prstGeom prst="line">
              <a:avLst/>
            </a:prstGeom>
            <a:ln w="49199" cap="flat">
              <a:solidFill>
                <a:srgbClr val="000000"/>
              </a:solidFill>
              <a:prstDash val="sysDash"/>
              <a:headEnd type="none" w="sm" len="sm"/>
              <a:tailEnd type="none" w="sm" len="sm"/>
            </a:ln>
          </p:spPr>
        </p:sp>
      </p:grpSp>
      <p:pic>
        <p:nvPicPr>
          <p:cNvPr id="64" name="圖片 63">
            <a:extLst>
              <a:ext uri="{FF2B5EF4-FFF2-40B4-BE49-F238E27FC236}">
                <a16:creationId xmlns:a16="http://schemas.microsoft.com/office/drawing/2014/main" id="{CC9CB5F8-0D3B-619F-DE88-9F0F88D8180D}"/>
              </a:ext>
            </a:extLst>
          </p:cNvPr>
          <p:cNvPicPr>
            <a:picLocks noChangeAspect="1"/>
          </p:cNvPicPr>
          <p:nvPr/>
        </p:nvPicPr>
        <p:blipFill>
          <a:blip r:embed="rId6"/>
          <a:stretch>
            <a:fillRect/>
          </a:stretch>
        </p:blipFill>
        <p:spPr>
          <a:xfrm>
            <a:off x="288277" y="2229854"/>
            <a:ext cx="11544300" cy="432342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124" cy="9363"/>
            <a:chOff x="0" y="0"/>
            <a:chExt cx="16256165" cy="12484"/>
          </a:xfrm>
        </p:grpSpPr>
        <p:sp>
          <p:nvSpPr>
            <p:cNvPr id="3" name="Freeform 3"/>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4" name="Group 4"/>
          <p:cNvGrpSpPr/>
          <p:nvPr/>
        </p:nvGrpSpPr>
        <p:grpSpPr>
          <a:xfrm>
            <a:off x="0" y="-256566"/>
            <a:ext cx="13025354" cy="7326761"/>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6" name="Group 6"/>
          <p:cNvGrpSpPr/>
          <p:nvPr/>
        </p:nvGrpSpPr>
        <p:grpSpPr>
          <a:xfrm>
            <a:off x="0" y="6848637"/>
            <a:ext cx="12192124" cy="9363"/>
            <a:chOff x="0" y="0"/>
            <a:chExt cx="16256165" cy="12484"/>
          </a:xfrm>
        </p:grpSpPr>
        <p:sp>
          <p:nvSpPr>
            <p:cNvPr id="7" name="Freeform 7"/>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8" name="Group 8"/>
          <p:cNvGrpSpPr/>
          <p:nvPr/>
        </p:nvGrpSpPr>
        <p:grpSpPr>
          <a:xfrm>
            <a:off x="403921" y="1143138"/>
            <a:ext cx="5526160" cy="5557785"/>
            <a:chOff x="0" y="0"/>
            <a:chExt cx="2165132" cy="2177522"/>
          </a:xfrm>
        </p:grpSpPr>
        <p:sp>
          <p:nvSpPr>
            <p:cNvPr id="9" name="Freeform 9"/>
            <p:cNvSpPr/>
            <p:nvPr/>
          </p:nvSpPr>
          <p:spPr>
            <a:xfrm>
              <a:off x="0" y="0"/>
              <a:ext cx="2165132" cy="2177522"/>
            </a:xfrm>
            <a:custGeom>
              <a:avLst/>
              <a:gdLst/>
              <a:ahLst/>
              <a:cxnLst/>
              <a:rect l="l" t="t" r="r" b="b"/>
              <a:pathLst>
                <a:path w="2165132" h="2177522">
                  <a:moveTo>
                    <a:pt x="47633" y="0"/>
                  </a:moveTo>
                  <a:lnTo>
                    <a:pt x="2117499" y="0"/>
                  </a:lnTo>
                  <a:cubicBezTo>
                    <a:pt x="2143806" y="0"/>
                    <a:pt x="2165132" y="21326"/>
                    <a:pt x="2165132" y="47633"/>
                  </a:cubicBezTo>
                  <a:lnTo>
                    <a:pt x="2165132" y="2129890"/>
                  </a:lnTo>
                  <a:cubicBezTo>
                    <a:pt x="2165132" y="2142523"/>
                    <a:pt x="2160113" y="2154638"/>
                    <a:pt x="2151180" y="2163571"/>
                  </a:cubicBezTo>
                  <a:cubicBezTo>
                    <a:pt x="2142248" y="2172504"/>
                    <a:pt x="2130132" y="2177522"/>
                    <a:pt x="2117499" y="2177522"/>
                  </a:cubicBezTo>
                  <a:lnTo>
                    <a:pt x="47633" y="2177522"/>
                  </a:lnTo>
                  <a:cubicBezTo>
                    <a:pt x="35000" y="2177522"/>
                    <a:pt x="22884" y="2172504"/>
                    <a:pt x="13951" y="2163571"/>
                  </a:cubicBezTo>
                  <a:cubicBezTo>
                    <a:pt x="5018" y="2154638"/>
                    <a:pt x="0" y="2142523"/>
                    <a:pt x="0" y="2129890"/>
                  </a:cubicBezTo>
                  <a:lnTo>
                    <a:pt x="0" y="47633"/>
                  </a:lnTo>
                  <a:cubicBezTo>
                    <a:pt x="0" y="35000"/>
                    <a:pt x="5018" y="22884"/>
                    <a:pt x="13951" y="13951"/>
                  </a:cubicBezTo>
                  <a:cubicBezTo>
                    <a:pt x="22884" y="5018"/>
                    <a:pt x="35000" y="0"/>
                    <a:pt x="47633" y="0"/>
                  </a:cubicBezTo>
                  <a:close/>
                </a:path>
              </a:pathLst>
            </a:custGeom>
            <a:solidFill>
              <a:srgbClr val="E7F1F6"/>
            </a:solidFill>
          </p:spPr>
        </p:sp>
        <p:sp>
          <p:nvSpPr>
            <p:cNvPr id="10" name="TextBox 10"/>
            <p:cNvSpPr txBox="1"/>
            <p:nvPr/>
          </p:nvSpPr>
          <p:spPr>
            <a:xfrm>
              <a:off x="0" y="-57150"/>
              <a:ext cx="2165132" cy="2234672"/>
            </a:xfrm>
            <a:prstGeom prst="rect">
              <a:avLst/>
            </a:prstGeom>
          </p:spPr>
          <p:txBody>
            <a:bodyPr lIns="50800" tIns="50800" rIns="50800" bIns="50800" rtlCol="0" anchor="ctr"/>
            <a:lstStyle/>
            <a:p>
              <a:pPr algn="ctr">
                <a:lnSpc>
                  <a:spcPts val="2541"/>
                </a:lnSpc>
              </a:pPr>
              <a:endParaRPr/>
            </a:p>
          </p:txBody>
        </p:sp>
      </p:grpSp>
      <p:grpSp>
        <p:nvGrpSpPr>
          <p:cNvPr id="11" name="Group 11"/>
          <p:cNvGrpSpPr/>
          <p:nvPr/>
        </p:nvGrpSpPr>
        <p:grpSpPr>
          <a:xfrm>
            <a:off x="6150818" y="1143138"/>
            <a:ext cx="5637261" cy="5557785"/>
            <a:chOff x="0" y="0"/>
            <a:chExt cx="2208661" cy="2177522"/>
          </a:xfrm>
        </p:grpSpPr>
        <p:sp>
          <p:nvSpPr>
            <p:cNvPr id="12" name="Freeform 12"/>
            <p:cNvSpPr/>
            <p:nvPr/>
          </p:nvSpPr>
          <p:spPr>
            <a:xfrm>
              <a:off x="0" y="0"/>
              <a:ext cx="2208661" cy="2177522"/>
            </a:xfrm>
            <a:custGeom>
              <a:avLst/>
              <a:gdLst/>
              <a:ahLst/>
              <a:cxnLst/>
              <a:rect l="l" t="t" r="r" b="b"/>
              <a:pathLst>
                <a:path w="2208661" h="2177522">
                  <a:moveTo>
                    <a:pt x="46694" y="0"/>
                  </a:moveTo>
                  <a:lnTo>
                    <a:pt x="2161967" y="0"/>
                  </a:lnTo>
                  <a:cubicBezTo>
                    <a:pt x="2174351" y="0"/>
                    <a:pt x="2186227" y="4920"/>
                    <a:pt x="2194984" y="13676"/>
                  </a:cubicBezTo>
                  <a:cubicBezTo>
                    <a:pt x="2203741" y="22433"/>
                    <a:pt x="2208661" y="34310"/>
                    <a:pt x="2208661" y="46694"/>
                  </a:cubicBezTo>
                  <a:lnTo>
                    <a:pt x="2208661" y="2130828"/>
                  </a:lnTo>
                  <a:cubicBezTo>
                    <a:pt x="2208661" y="2143212"/>
                    <a:pt x="2203741" y="2155089"/>
                    <a:pt x="2194984" y="2163846"/>
                  </a:cubicBezTo>
                  <a:cubicBezTo>
                    <a:pt x="2186227" y="2172603"/>
                    <a:pt x="2174351" y="2177522"/>
                    <a:pt x="2161967" y="2177522"/>
                  </a:cubicBezTo>
                  <a:lnTo>
                    <a:pt x="46694" y="2177522"/>
                  </a:lnTo>
                  <a:cubicBezTo>
                    <a:pt x="34310" y="2177522"/>
                    <a:pt x="22433" y="2172603"/>
                    <a:pt x="13676" y="2163846"/>
                  </a:cubicBezTo>
                  <a:cubicBezTo>
                    <a:pt x="4920" y="2155089"/>
                    <a:pt x="0" y="2143212"/>
                    <a:pt x="0" y="2130828"/>
                  </a:cubicBezTo>
                  <a:lnTo>
                    <a:pt x="0" y="46694"/>
                  </a:lnTo>
                  <a:cubicBezTo>
                    <a:pt x="0" y="34310"/>
                    <a:pt x="4920" y="22433"/>
                    <a:pt x="13676" y="13676"/>
                  </a:cubicBezTo>
                  <a:cubicBezTo>
                    <a:pt x="22433" y="4920"/>
                    <a:pt x="34310" y="0"/>
                    <a:pt x="46694" y="0"/>
                  </a:cubicBezTo>
                  <a:close/>
                </a:path>
              </a:pathLst>
            </a:custGeom>
            <a:solidFill>
              <a:srgbClr val="D5A572">
                <a:alpha val="42745"/>
              </a:srgbClr>
            </a:solidFill>
          </p:spPr>
        </p:sp>
        <p:sp>
          <p:nvSpPr>
            <p:cNvPr id="13" name="TextBox 13"/>
            <p:cNvSpPr txBox="1"/>
            <p:nvPr/>
          </p:nvSpPr>
          <p:spPr>
            <a:xfrm>
              <a:off x="0" y="-57150"/>
              <a:ext cx="2208661" cy="2234672"/>
            </a:xfrm>
            <a:prstGeom prst="rect">
              <a:avLst/>
            </a:prstGeom>
          </p:spPr>
          <p:txBody>
            <a:bodyPr lIns="50800" tIns="50800" rIns="50800" bIns="50800" rtlCol="0" anchor="ctr"/>
            <a:lstStyle/>
            <a:p>
              <a:pPr algn="ctr">
                <a:lnSpc>
                  <a:spcPts val="2541"/>
                </a:lnSpc>
              </a:pPr>
              <a:endParaRPr/>
            </a:p>
          </p:txBody>
        </p:sp>
      </p:grpSp>
      <p:sp>
        <p:nvSpPr>
          <p:cNvPr id="14" name="TextBox 14"/>
          <p:cNvSpPr txBox="1"/>
          <p:nvPr/>
        </p:nvSpPr>
        <p:spPr>
          <a:xfrm>
            <a:off x="6653595" y="2399020"/>
            <a:ext cx="4631706" cy="1347090"/>
          </a:xfrm>
          <a:prstGeom prst="rect">
            <a:avLst/>
          </a:prstGeom>
        </p:spPr>
        <p:txBody>
          <a:bodyPr lIns="0" tIns="0" rIns="0" bIns="0" rtlCol="0" anchor="t">
            <a:spAutoFit/>
          </a:bodyPr>
          <a:lstStyle/>
          <a:p>
            <a:pPr algn="ctr">
              <a:lnSpc>
                <a:spcPts val="3334"/>
              </a:lnSpc>
            </a:pPr>
            <a:r>
              <a:rPr lang="en-US" sz="2100" b="1">
                <a:solidFill>
                  <a:srgbClr val="111726"/>
                </a:solidFill>
                <a:latin typeface="Noto Sans T Chinese Bold"/>
                <a:ea typeface="Noto Sans T Chinese Bold"/>
                <a:cs typeface="Noto Sans T Chinese Bold"/>
                <a:sym typeface="Noto Sans T Chinese Bold"/>
              </a:rPr>
              <a:t>正面效益</a:t>
            </a:r>
          </a:p>
          <a:p>
            <a:pPr algn="ctr">
              <a:lnSpc>
                <a:spcPts val="2540"/>
              </a:lnSpc>
            </a:pPr>
            <a:r>
              <a:rPr lang="en-US" sz="1599">
                <a:solidFill>
                  <a:srgbClr val="111726"/>
                </a:solidFill>
                <a:latin typeface="Noto Sans T Chinese"/>
                <a:ea typeface="Noto Sans T Chinese"/>
                <a:cs typeface="Noto Sans T Chinese"/>
                <a:sym typeface="Noto Sans T Chinese"/>
              </a:rPr>
              <a:t>高投資報酬率 (B/C ratio 高達 13.85)</a:t>
            </a:r>
          </a:p>
          <a:p>
            <a:pPr algn="ctr">
              <a:lnSpc>
                <a:spcPts val="2540"/>
              </a:lnSpc>
            </a:pPr>
            <a:r>
              <a:rPr lang="en-US" sz="1599">
                <a:solidFill>
                  <a:srgbClr val="111726"/>
                </a:solidFill>
                <a:latin typeface="Noto Sans T Chinese"/>
                <a:ea typeface="Noto Sans T Chinese"/>
                <a:cs typeface="Noto Sans T Chinese"/>
                <a:sym typeface="Noto Sans T Chinese"/>
              </a:rPr>
              <a:t>舉辦成本低，免建巨型場館</a:t>
            </a:r>
          </a:p>
          <a:p>
            <a:pPr algn="ctr">
              <a:lnSpc>
                <a:spcPts val="2541"/>
              </a:lnSpc>
            </a:pPr>
            <a:r>
              <a:rPr lang="en-US" sz="1599">
                <a:solidFill>
                  <a:srgbClr val="111726"/>
                </a:solidFill>
                <a:latin typeface="Noto Sans T Chinese"/>
                <a:ea typeface="Noto Sans T Chinese"/>
                <a:cs typeface="Noto Sans T Chinese"/>
                <a:sym typeface="Noto Sans T Chinese"/>
              </a:rPr>
              <a:t>有效填補地方「旅遊淡季」</a:t>
            </a:r>
          </a:p>
        </p:txBody>
      </p:sp>
      <p:sp>
        <p:nvSpPr>
          <p:cNvPr id="15" name="Freeform 15"/>
          <p:cNvSpPr/>
          <p:nvPr/>
        </p:nvSpPr>
        <p:spPr>
          <a:xfrm>
            <a:off x="6150818" y="2584069"/>
            <a:ext cx="1058247" cy="1053191"/>
          </a:xfrm>
          <a:custGeom>
            <a:avLst/>
            <a:gdLst/>
            <a:ahLst/>
            <a:cxnLst/>
            <a:rect l="l" t="t" r="r" b="b"/>
            <a:pathLst>
              <a:path w="1058247" h="1053191">
                <a:moveTo>
                  <a:pt x="0" y="0"/>
                </a:moveTo>
                <a:lnTo>
                  <a:pt x="1058247" y="0"/>
                </a:lnTo>
                <a:lnTo>
                  <a:pt x="1058247" y="1053192"/>
                </a:lnTo>
                <a:lnTo>
                  <a:pt x="0" y="10531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851148" y="2350723"/>
            <a:ext cx="4631706" cy="1661383"/>
          </a:xfrm>
          <a:prstGeom prst="rect">
            <a:avLst/>
          </a:prstGeom>
        </p:spPr>
        <p:txBody>
          <a:bodyPr lIns="0" tIns="0" rIns="0" bIns="0" rtlCol="0" anchor="t">
            <a:spAutoFit/>
          </a:bodyPr>
          <a:lstStyle/>
          <a:p>
            <a:pPr algn="ctr">
              <a:lnSpc>
                <a:spcPts val="3335"/>
              </a:lnSpc>
            </a:pPr>
            <a:r>
              <a:rPr lang="en-US" sz="2100" b="1" u="none" strike="noStrike">
                <a:solidFill>
                  <a:srgbClr val="111726"/>
                </a:solidFill>
                <a:latin typeface="Noto Sans T Chinese Bold"/>
                <a:ea typeface="Noto Sans T Chinese Bold"/>
                <a:cs typeface="Noto Sans T Chinese Bold"/>
                <a:sym typeface="Noto Sans T Chinese Bold"/>
              </a:rPr>
              <a:t>正面效益</a:t>
            </a:r>
          </a:p>
          <a:p>
            <a:pPr algn="ctr">
              <a:lnSpc>
                <a:spcPts val="2541"/>
              </a:lnSpc>
            </a:pPr>
            <a:r>
              <a:rPr lang="en-US" sz="1599" u="none" strike="noStrike">
                <a:solidFill>
                  <a:srgbClr val="111726"/>
                </a:solidFill>
                <a:latin typeface="Noto Sans T Chinese"/>
                <a:ea typeface="Noto Sans T Chinese"/>
                <a:cs typeface="Noto Sans T Chinese"/>
                <a:sym typeface="Noto Sans T Chinese"/>
              </a:rPr>
              <a:t>湧入短期大量資金與遊客</a:t>
            </a:r>
          </a:p>
          <a:p>
            <a:pPr algn="ctr">
              <a:lnSpc>
                <a:spcPts val="2541"/>
              </a:lnSpc>
            </a:pPr>
            <a:r>
              <a:rPr lang="en-US" sz="1599" u="none" strike="noStrike">
                <a:solidFill>
                  <a:srgbClr val="111726"/>
                </a:solidFill>
                <a:latin typeface="Noto Sans T Chinese"/>
                <a:ea typeface="Noto Sans T Chinese"/>
                <a:cs typeface="Noto Sans T Chinese"/>
                <a:sym typeface="Noto Sans T Chinese"/>
              </a:rPr>
              <a:t>創造在地工作機會</a:t>
            </a:r>
          </a:p>
          <a:p>
            <a:pPr algn="ctr">
              <a:lnSpc>
                <a:spcPts val="2541"/>
              </a:lnSpc>
            </a:pPr>
            <a:r>
              <a:rPr lang="en-US" sz="1599" u="none" strike="noStrike">
                <a:solidFill>
                  <a:srgbClr val="111726"/>
                </a:solidFill>
                <a:latin typeface="Noto Sans T Chinese"/>
                <a:ea typeface="Noto Sans T Chinese"/>
                <a:cs typeface="Noto Sans T Chinese"/>
                <a:sym typeface="Noto Sans T Chinese"/>
              </a:rPr>
              <a:t>帶動城市基礎建設升級</a:t>
            </a:r>
          </a:p>
          <a:p>
            <a:pPr algn="ctr">
              <a:lnSpc>
                <a:spcPts val="2541"/>
              </a:lnSpc>
            </a:pPr>
            <a:r>
              <a:rPr lang="en-US" sz="1599" u="none" strike="noStrike">
                <a:solidFill>
                  <a:srgbClr val="111726"/>
                </a:solidFill>
                <a:latin typeface="Noto Sans T Chinese"/>
                <a:ea typeface="Noto Sans T Chinese"/>
                <a:cs typeface="Noto Sans T Chinese"/>
                <a:sym typeface="Noto Sans T Chinese"/>
              </a:rPr>
              <a:t>提升媒體曝光與城市品牌</a:t>
            </a:r>
          </a:p>
        </p:txBody>
      </p:sp>
      <p:sp>
        <p:nvSpPr>
          <p:cNvPr id="17" name="Freeform 17"/>
          <p:cNvSpPr/>
          <p:nvPr/>
        </p:nvSpPr>
        <p:spPr>
          <a:xfrm>
            <a:off x="443635" y="2566650"/>
            <a:ext cx="1185121" cy="1179459"/>
          </a:xfrm>
          <a:custGeom>
            <a:avLst/>
            <a:gdLst/>
            <a:ahLst/>
            <a:cxnLst/>
            <a:rect l="l" t="t" r="r" b="b"/>
            <a:pathLst>
              <a:path w="1185121" h="1179459">
                <a:moveTo>
                  <a:pt x="0" y="0"/>
                </a:moveTo>
                <a:lnTo>
                  <a:pt x="1185121" y="0"/>
                </a:lnTo>
                <a:lnTo>
                  <a:pt x="1185121" y="1179460"/>
                </a:lnTo>
                <a:lnTo>
                  <a:pt x="0" y="1179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a:off x="505644" y="4816573"/>
            <a:ext cx="1061103" cy="192928"/>
          </a:xfrm>
          <a:custGeom>
            <a:avLst/>
            <a:gdLst/>
            <a:ahLst/>
            <a:cxnLst/>
            <a:rect l="l" t="t" r="r" b="b"/>
            <a:pathLst>
              <a:path w="1061103" h="192928">
                <a:moveTo>
                  <a:pt x="0" y="0"/>
                </a:moveTo>
                <a:lnTo>
                  <a:pt x="1061103" y="0"/>
                </a:lnTo>
                <a:lnTo>
                  <a:pt x="1061103" y="192928"/>
                </a:lnTo>
                <a:lnTo>
                  <a:pt x="0" y="1929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TextBox 19"/>
          <p:cNvSpPr txBox="1"/>
          <p:nvPr/>
        </p:nvSpPr>
        <p:spPr>
          <a:xfrm>
            <a:off x="-232854" y="257313"/>
            <a:ext cx="7375637"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不同賽事規模的經濟特徵</a:t>
            </a:r>
          </a:p>
        </p:txBody>
      </p:sp>
      <p:sp>
        <p:nvSpPr>
          <p:cNvPr id="20" name="TextBox 20"/>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17</a:t>
            </a:r>
          </a:p>
        </p:txBody>
      </p:sp>
      <p:sp>
        <p:nvSpPr>
          <p:cNvPr id="21" name="TextBox 21"/>
          <p:cNvSpPr txBox="1"/>
          <p:nvPr/>
        </p:nvSpPr>
        <p:spPr>
          <a:xfrm>
            <a:off x="2331522" y="1272621"/>
            <a:ext cx="1670958" cy="929451"/>
          </a:xfrm>
          <a:prstGeom prst="rect">
            <a:avLst/>
          </a:prstGeom>
        </p:spPr>
        <p:txBody>
          <a:bodyPr lIns="0" tIns="0" rIns="0" bIns="0" rtlCol="0" anchor="t">
            <a:spAutoFit/>
          </a:bodyPr>
          <a:lstStyle/>
          <a:p>
            <a:pPr algn="ctr">
              <a:lnSpc>
                <a:spcPts val="3811"/>
              </a:lnSpc>
            </a:pPr>
            <a:r>
              <a:rPr lang="en-US" sz="2400" b="1">
                <a:solidFill>
                  <a:srgbClr val="111726"/>
                </a:solidFill>
                <a:latin typeface="Noto Sans T Chinese Bold"/>
                <a:ea typeface="Noto Sans T Chinese Bold"/>
                <a:cs typeface="Noto Sans T Chinese Bold"/>
                <a:sym typeface="Noto Sans T Chinese Bold"/>
              </a:rPr>
              <a:t>大型賽事</a:t>
            </a:r>
          </a:p>
          <a:p>
            <a:pPr algn="ctr">
              <a:lnSpc>
                <a:spcPts val="3811"/>
              </a:lnSpc>
              <a:spcBef>
                <a:spcPct val="0"/>
              </a:spcBef>
            </a:pPr>
            <a:r>
              <a:rPr lang="en-US" sz="2400" b="1">
                <a:solidFill>
                  <a:srgbClr val="111726"/>
                </a:solidFill>
                <a:latin typeface="Noto Sans T Chinese Bold"/>
                <a:ea typeface="Noto Sans T Chinese Bold"/>
                <a:cs typeface="Noto Sans T Chinese Bold"/>
                <a:sym typeface="Noto Sans T Chinese Bold"/>
              </a:rPr>
              <a:t>(類型A/B)</a:t>
            </a:r>
          </a:p>
        </p:txBody>
      </p:sp>
      <p:sp>
        <p:nvSpPr>
          <p:cNvPr id="22" name="TextBox 22"/>
          <p:cNvSpPr txBox="1"/>
          <p:nvPr/>
        </p:nvSpPr>
        <p:spPr>
          <a:xfrm>
            <a:off x="7839922" y="1272621"/>
            <a:ext cx="2259053" cy="929488"/>
          </a:xfrm>
          <a:prstGeom prst="rect">
            <a:avLst/>
          </a:prstGeom>
        </p:spPr>
        <p:txBody>
          <a:bodyPr lIns="0" tIns="0" rIns="0" bIns="0" rtlCol="0" anchor="t">
            <a:spAutoFit/>
          </a:bodyPr>
          <a:lstStyle/>
          <a:p>
            <a:pPr algn="ctr">
              <a:lnSpc>
                <a:spcPts val="3811"/>
              </a:lnSpc>
            </a:pPr>
            <a:r>
              <a:rPr lang="en-US" sz="2400" b="1">
                <a:solidFill>
                  <a:srgbClr val="111726"/>
                </a:solidFill>
                <a:latin typeface="Noto Sans T Chinese Bold"/>
                <a:ea typeface="Noto Sans T Chinese Bold"/>
                <a:cs typeface="Noto Sans T Chinese Bold"/>
                <a:sym typeface="Noto Sans T Chinese Bold"/>
              </a:rPr>
              <a:t>中小型賽事</a:t>
            </a:r>
          </a:p>
          <a:p>
            <a:pPr algn="ctr">
              <a:lnSpc>
                <a:spcPts val="3811"/>
              </a:lnSpc>
              <a:spcBef>
                <a:spcPct val="0"/>
              </a:spcBef>
            </a:pPr>
            <a:r>
              <a:rPr lang="en-US" sz="2400" b="1">
                <a:solidFill>
                  <a:srgbClr val="111726"/>
                </a:solidFill>
                <a:latin typeface="Noto Sans T Chinese Bold"/>
                <a:ea typeface="Noto Sans T Chinese Bold"/>
                <a:cs typeface="Noto Sans T Chinese Bold"/>
                <a:sym typeface="Noto Sans T Chinese Bold"/>
              </a:rPr>
              <a:t>(類型C/D/E)</a:t>
            </a:r>
          </a:p>
        </p:txBody>
      </p:sp>
      <p:sp>
        <p:nvSpPr>
          <p:cNvPr id="23" name="TextBox 23"/>
          <p:cNvSpPr txBox="1"/>
          <p:nvPr/>
        </p:nvSpPr>
        <p:spPr>
          <a:xfrm>
            <a:off x="851148" y="4297856"/>
            <a:ext cx="4631706" cy="1347090"/>
          </a:xfrm>
          <a:prstGeom prst="rect">
            <a:avLst/>
          </a:prstGeom>
        </p:spPr>
        <p:txBody>
          <a:bodyPr lIns="0" tIns="0" rIns="0" bIns="0" rtlCol="0" anchor="t">
            <a:spAutoFit/>
          </a:bodyPr>
          <a:lstStyle/>
          <a:p>
            <a:pPr algn="ctr">
              <a:lnSpc>
                <a:spcPts val="3334"/>
              </a:lnSpc>
            </a:pPr>
            <a:r>
              <a:rPr lang="en-US" sz="2100" b="1">
                <a:solidFill>
                  <a:srgbClr val="111726"/>
                </a:solidFill>
                <a:latin typeface="Noto Sans T Chinese Bold"/>
                <a:ea typeface="Noto Sans T Chinese Bold"/>
                <a:cs typeface="Noto Sans T Chinese Bold"/>
                <a:sym typeface="Noto Sans T Chinese Bold"/>
              </a:rPr>
              <a:t>負</a:t>
            </a:r>
            <a:r>
              <a:rPr lang="en-US" sz="2100" b="1" u="none" strike="noStrike">
                <a:solidFill>
                  <a:srgbClr val="111726"/>
                </a:solidFill>
                <a:latin typeface="Noto Sans T Chinese Bold"/>
                <a:ea typeface="Noto Sans T Chinese Bold"/>
                <a:cs typeface="Noto Sans T Chinese Bold"/>
                <a:sym typeface="Noto Sans T Chinese Bold"/>
              </a:rPr>
              <a:t>面隱憂</a:t>
            </a:r>
          </a:p>
          <a:p>
            <a:pPr algn="ctr">
              <a:lnSpc>
                <a:spcPts val="2541"/>
              </a:lnSpc>
            </a:pPr>
            <a:r>
              <a:rPr lang="en-US" sz="1599" u="none" strike="noStrike">
                <a:solidFill>
                  <a:srgbClr val="111726"/>
                </a:solidFill>
                <a:latin typeface="Noto Sans T Chinese"/>
                <a:ea typeface="Noto Sans T Chinese"/>
                <a:cs typeface="Noto Sans T Chinese"/>
                <a:sym typeface="Noto Sans T Chinese"/>
              </a:rPr>
              <a:t>難以轉換為「長期效益」</a:t>
            </a:r>
          </a:p>
          <a:p>
            <a:pPr algn="ctr">
              <a:lnSpc>
                <a:spcPts val="2540"/>
              </a:lnSpc>
            </a:pPr>
            <a:r>
              <a:rPr lang="en-US" sz="1599" u="none" strike="noStrike">
                <a:solidFill>
                  <a:srgbClr val="111726"/>
                </a:solidFill>
                <a:latin typeface="Noto Sans T Chinese"/>
                <a:ea typeface="Noto Sans T Chinese"/>
                <a:cs typeface="Noto Sans T Chinese"/>
                <a:sym typeface="Noto Sans T Chinese"/>
              </a:rPr>
              <a:t>成本易超支，造成嚴重財務負擔</a:t>
            </a:r>
          </a:p>
          <a:p>
            <a:pPr algn="ctr">
              <a:lnSpc>
                <a:spcPts val="2541"/>
              </a:lnSpc>
            </a:pPr>
            <a:r>
              <a:rPr lang="en-US" sz="1599" u="none" strike="noStrike">
                <a:solidFill>
                  <a:srgbClr val="111726"/>
                </a:solidFill>
                <a:latin typeface="Noto Sans T Chinese"/>
                <a:ea typeface="Noto Sans T Chinese"/>
                <a:cs typeface="Noto Sans T Chinese"/>
                <a:sym typeface="Noto Sans T Chinese"/>
              </a:rPr>
              <a:t>排擠效應（反使一般觀光客減少）</a:t>
            </a:r>
          </a:p>
        </p:txBody>
      </p:sp>
      <p:sp>
        <p:nvSpPr>
          <p:cNvPr id="24" name="TextBox 24"/>
          <p:cNvSpPr txBox="1"/>
          <p:nvPr/>
        </p:nvSpPr>
        <p:spPr>
          <a:xfrm>
            <a:off x="517167" y="5891605"/>
            <a:ext cx="5299669" cy="606910"/>
          </a:xfrm>
          <a:prstGeom prst="rect">
            <a:avLst/>
          </a:prstGeom>
        </p:spPr>
        <p:txBody>
          <a:bodyPr lIns="0" tIns="0" rIns="0" bIns="0" rtlCol="0" anchor="t">
            <a:spAutoFit/>
          </a:bodyPr>
          <a:lstStyle/>
          <a:p>
            <a:pPr algn="ctr">
              <a:lnSpc>
                <a:spcPts val="2541"/>
              </a:lnSpc>
              <a:spcBef>
                <a:spcPct val="0"/>
              </a:spcBef>
            </a:pPr>
            <a:r>
              <a:rPr lang="en-US" sz="1599">
                <a:solidFill>
                  <a:srgbClr val="6A7280"/>
                </a:solidFill>
                <a:latin typeface="Noto Sans T Chinese"/>
                <a:ea typeface="Noto Sans T Chinese"/>
                <a:cs typeface="Noto Sans T Chinese"/>
                <a:sym typeface="Noto Sans T Chinese"/>
              </a:rPr>
              <a:t>參考文獻：Kasimati &amp; Dawson (2009); Chang et al. (2025); Lee &amp; Taylor (2005)</a:t>
            </a:r>
          </a:p>
        </p:txBody>
      </p:sp>
      <p:sp>
        <p:nvSpPr>
          <p:cNvPr id="25" name="Freeform 25"/>
          <p:cNvSpPr/>
          <p:nvPr/>
        </p:nvSpPr>
        <p:spPr>
          <a:xfrm>
            <a:off x="6322756" y="4816573"/>
            <a:ext cx="1061103" cy="192928"/>
          </a:xfrm>
          <a:custGeom>
            <a:avLst/>
            <a:gdLst/>
            <a:ahLst/>
            <a:cxnLst/>
            <a:rect l="l" t="t" r="r" b="b"/>
            <a:pathLst>
              <a:path w="1061103" h="192928">
                <a:moveTo>
                  <a:pt x="0" y="0"/>
                </a:moveTo>
                <a:lnTo>
                  <a:pt x="1061103" y="0"/>
                </a:lnTo>
                <a:lnTo>
                  <a:pt x="1061103" y="192928"/>
                </a:lnTo>
                <a:lnTo>
                  <a:pt x="0" y="1929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TextBox 26"/>
          <p:cNvSpPr txBox="1"/>
          <p:nvPr/>
        </p:nvSpPr>
        <p:spPr>
          <a:xfrm>
            <a:off x="6653595" y="4297856"/>
            <a:ext cx="4631706" cy="1347090"/>
          </a:xfrm>
          <a:prstGeom prst="rect">
            <a:avLst/>
          </a:prstGeom>
        </p:spPr>
        <p:txBody>
          <a:bodyPr lIns="0" tIns="0" rIns="0" bIns="0" rtlCol="0" anchor="t">
            <a:spAutoFit/>
          </a:bodyPr>
          <a:lstStyle/>
          <a:p>
            <a:pPr algn="ctr">
              <a:lnSpc>
                <a:spcPts val="3334"/>
              </a:lnSpc>
            </a:pPr>
            <a:r>
              <a:rPr lang="en-US" sz="2100" b="1">
                <a:solidFill>
                  <a:srgbClr val="111726"/>
                </a:solidFill>
                <a:latin typeface="Noto Sans T Chinese Bold"/>
                <a:ea typeface="Noto Sans T Chinese Bold"/>
                <a:cs typeface="Noto Sans T Chinese Bold"/>
                <a:sym typeface="Noto Sans T Chinese Bold"/>
              </a:rPr>
              <a:t>負</a:t>
            </a:r>
            <a:r>
              <a:rPr lang="en-US" sz="2100" b="1" u="none" strike="noStrike">
                <a:solidFill>
                  <a:srgbClr val="111726"/>
                </a:solidFill>
                <a:latin typeface="Noto Sans T Chinese Bold"/>
                <a:ea typeface="Noto Sans T Chinese Bold"/>
                <a:cs typeface="Noto Sans T Chinese Bold"/>
                <a:sym typeface="Noto Sans T Chinese Bold"/>
              </a:rPr>
              <a:t>面隱憂</a:t>
            </a:r>
          </a:p>
          <a:p>
            <a:pPr algn="ctr">
              <a:lnSpc>
                <a:spcPts val="2541"/>
              </a:lnSpc>
            </a:pPr>
            <a:r>
              <a:rPr lang="en-US" sz="1599" u="none" strike="noStrike">
                <a:solidFill>
                  <a:srgbClr val="111726"/>
                </a:solidFill>
                <a:latin typeface="Noto Sans T Chinese"/>
                <a:ea typeface="Noto Sans T Chinese"/>
                <a:cs typeface="Noto Sans T Chinese"/>
                <a:sym typeface="Noto Sans T Chinese"/>
              </a:rPr>
              <a:t>帶動的總資金規模較小</a:t>
            </a:r>
          </a:p>
          <a:p>
            <a:pPr algn="ctr">
              <a:lnSpc>
                <a:spcPts val="2540"/>
              </a:lnSpc>
            </a:pPr>
            <a:r>
              <a:rPr lang="en-US" sz="1599" u="none" strike="noStrike">
                <a:solidFill>
                  <a:srgbClr val="111726"/>
                </a:solidFill>
                <a:latin typeface="Noto Sans T Chinese"/>
                <a:ea typeface="Noto Sans T Chinese"/>
                <a:cs typeface="Noto Sans T Chinese"/>
                <a:sym typeface="Noto Sans T Chinese"/>
              </a:rPr>
              <a:t>缺乏全國/國際媒體關注</a:t>
            </a:r>
          </a:p>
          <a:p>
            <a:pPr algn="ctr">
              <a:lnSpc>
                <a:spcPts val="2541"/>
              </a:lnSpc>
            </a:pPr>
            <a:r>
              <a:rPr lang="en-US" sz="1599" u="none" strike="noStrike">
                <a:solidFill>
                  <a:srgbClr val="111726"/>
                </a:solidFill>
                <a:latin typeface="Noto Sans T Chinese"/>
                <a:ea typeface="Noto Sans T Chinese"/>
                <a:cs typeface="Noto Sans T Chinese"/>
                <a:sym typeface="Noto Sans T Chinese"/>
              </a:rPr>
              <a:t>較難吸引外部資金與國際觀光客</a:t>
            </a:r>
          </a:p>
        </p:txBody>
      </p:sp>
      <p:sp>
        <p:nvSpPr>
          <p:cNvPr id="27" name="TextBox 27"/>
          <p:cNvSpPr txBox="1"/>
          <p:nvPr/>
        </p:nvSpPr>
        <p:spPr>
          <a:xfrm>
            <a:off x="6319614" y="5864021"/>
            <a:ext cx="5299669" cy="606910"/>
          </a:xfrm>
          <a:prstGeom prst="rect">
            <a:avLst/>
          </a:prstGeom>
        </p:spPr>
        <p:txBody>
          <a:bodyPr lIns="0" tIns="0" rIns="0" bIns="0" rtlCol="0" anchor="t">
            <a:spAutoFit/>
          </a:bodyPr>
          <a:lstStyle/>
          <a:p>
            <a:pPr algn="ctr">
              <a:lnSpc>
                <a:spcPts val="2541"/>
              </a:lnSpc>
              <a:spcBef>
                <a:spcPct val="0"/>
              </a:spcBef>
            </a:pPr>
            <a:r>
              <a:rPr lang="en-US" sz="1599">
                <a:solidFill>
                  <a:srgbClr val="6A7280"/>
                </a:solidFill>
                <a:latin typeface="Noto Sans T Chinese"/>
                <a:ea typeface="Noto Sans T Chinese"/>
                <a:cs typeface="Noto Sans T Chinese"/>
                <a:sym typeface="Noto Sans T Chinese"/>
              </a:rPr>
              <a:t>參考文獻：Jiménez-Naranjo et al. (2015); Wilson (2006); Gratton et al. (2000)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0063"/>
            <a:ext cx="12832840" cy="7218473"/>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sp>
        <p:nvSpPr>
          <p:cNvPr id="4" name="TextBox 4"/>
          <p:cNvSpPr txBox="1"/>
          <p:nvPr/>
        </p:nvSpPr>
        <p:spPr>
          <a:xfrm>
            <a:off x="0" y="333375"/>
            <a:ext cx="5686828"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經濟效益的評估方法</a:t>
            </a:r>
          </a:p>
        </p:txBody>
      </p:sp>
      <p:grpSp>
        <p:nvGrpSpPr>
          <p:cNvPr id="5" name="Group 5"/>
          <p:cNvGrpSpPr/>
          <p:nvPr/>
        </p:nvGrpSpPr>
        <p:grpSpPr>
          <a:xfrm>
            <a:off x="5478437" y="391454"/>
            <a:ext cx="2808533" cy="600123"/>
            <a:chOff x="0" y="0"/>
            <a:chExt cx="3744711" cy="800164"/>
          </a:xfrm>
        </p:grpSpPr>
        <p:grpSp>
          <p:nvGrpSpPr>
            <p:cNvPr id="6" name="Group 6"/>
            <p:cNvGrpSpPr/>
            <p:nvPr/>
          </p:nvGrpSpPr>
          <p:grpSpPr>
            <a:xfrm>
              <a:off x="0" y="0"/>
              <a:ext cx="63500" cy="800164"/>
              <a:chOff x="0" y="0"/>
              <a:chExt cx="63500" cy="800164"/>
            </a:xfrm>
          </p:grpSpPr>
          <p:sp>
            <p:nvSpPr>
              <p:cNvPr id="7" name="Freeform 7"/>
              <p:cNvSpPr/>
              <p:nvPr/>
            </p:nvSpPr>
            <p:spPr>
              <a:xfrm>
                <a:off x="0" y="0"/>
                <a:ext cx="63551" cy="800100"/>
              </a:xfrm>
              <a:custGeom>
                <a:avLst/>
                <a:gdLst/>
                <a:ahLst/>
                <a:cxnLst/>
                <a:rect l="l" t="t" r="r" b="b"/>
                <a:pathLst>
                  <a:path w="63551" h="800100">
                    <a:moveTo>
                      <a:pt x="63551" y="800100"/>
                    </a:moveTo>
                    <a:lnTo>
                      <a:pt x="0" y="800100"/>
                    </a:lnTo>
                    <a:lnTo>
                      <a:pt x="0" y="0"/>
                    </a:lnTo>
                    <a:lnTo>
                      <a:pt x="63551" y="0"/>
                    </a:lnTo>
                    <a:lnTo>
                      <a:pt x="63551" y="800100"/>
                    </a:lnTo>
                    <a:close/>
                  </a:path>
                </a:pathLst>
              </a:custGeom>
              <a:solidFill>
                <a:srgbClr val="5B8BA7"/>
              </a:solidFill>
            </p:spPr>
          </p:sp>
        </p:grpSp>
        <p:sp>
          <p:nvSpPr>
            <p:cNvPr id="8" name="TextBox 8"/>
            <p:cNvSpPr txBox="1"/>
            <p:nvPr/>
          </p:nvSpPr>
          <p:spPr>
            <a:xfrm>
              <a:off x="118002" y="149257"/>
              <a:ext cx="3626710" cy="492125"/>
            </a:xfrm>
            <a:prstGeom prst="rect">
              <a:avLst/>
            </a:prstGeom>
          </p:spPr>
          <p:txBody>
            <a:bodyPr lIns="0" tIns="0" rIns="0" bIns="0" rtlCol="0" anchor="t">
              <a:spAutoFit/>
            </a:bodyPr>
            <a:lstStyle/>
            <a:p>
              <a:pPr algn="l">
                <a:lnSpc>
                  <a:spcPts val="2879"/>
                </a:lnSpc>
              </a:pPr>
              <a:r>
                <a:rPr lang="en-US" sz="2400" b="1" spc="-271">
                  <a:solidFill>
                    <a:srgbClr val="1F2937"/>
                  </a:solidFill>
                  <a:latin typeface="Arial Bold"/>
                  <a:ea typeface="Arial Bold"/>
                  <a:cs typeface="Arial Bold"/>
                  <a:sym typeface="Arial Bold"/>
                </a:rPr>
                <a:t>方法選擇決定評估結果</a:t>
              </a:r>
            </a:p>
          </p:txBody>
        </p:sp>
      </p:grpSp>
      <p:grpSp>
        <p:nvGrpSpPr>
          <p:cNvPr id="9" name="Group 9"/>
          <p:cNvGrpSpPr/>
          <p:nvPr/>
        </p:nvGrpSpPr>
        <p:grpSpPr>
          <a:xfrm>
            <a:off x="353654" y="1226316"/>
            <a:ext cx="5600392" cy="2744781"/>
            <a:chOff x="0" y="0"/>
            <a:chExt cx="2194215" cy="1075396"/>
          </a:xfrm>
        </p:grpSpPr>
        <p:sp>
          <p:nvSpPr>
            <p:cNvPr id="10" name="Freeform 10"/>
            <p:cNvSpPr/>
            <p:nvPr/>
          </p:nvSpPr>
          <p:spPr>
            <a:xfrm>
              <a:off x="0" y="0"/>
              <a:ext cx="2194215" cy="1075396"/>
            </a:xfrm>
            <a:custGeom>
              <a:avLst/>
              <a:gdLst/>
              <a:ahLst/>
              <a:cxnLst/>
              <a:rect l="l" t="t" r="r" b="b"/>
              <a:pathLst>
                <a:path w="2194215" h="1075396">
                  <a:moveTo>
                    <a:pt x="47001" y="0"/>
                  </a:moveTo>
                  <a:lnTo>
                    <a:pt x="2147214" y="0"/>
                  </a:lnTo>
                  <a:cubicBezTo>
                    <a:pt x="2159680" y="0"/>
                    <a:pt x="2171635" y="4952"/>
                    <a:pt x="2180449" y="13766"/>
                  </a:cubicBezTo>
                  <a:cubicBezTo>
                    <a:pt x="2189263" y="22581"/>
                    <a:pt x="2194215" y="34536"/>
                    <a:pt x="2194215" y="47001"/>
                  </a:cubicBezTo>
                  <a:lnTo>
                    <a:pt x="2194215" y="1028395"/>
                  </a:lnTo>
                  <a:cubicBezTo>
                    <a:pt x="2194215" y="1040860"/>
                    <a:pt x="2189263" y="1052815"/>
                    <a:pt x="2180449" y="1061630"/>
                  </a:cubicBezTo>
                  <a:cubicBezTo>
                    <a:pt x="2171635" y="1070444"/>
                    <a:pt x="2159680" y="1075396"/>
                    <a:pt x="2147214" y="1075396"/>
                  </a:cubicBezTo>
                  <a:lnTo>
                    <a:pt x="47001" y="1075396"/>
                  </a:lnTo>
                  <a:cubicBezTo>
                    <a:pt x="34536" y="1075396"/>
                    <a:pt x="22581" y="1070444"/>
                    <a:pt x="13766" y="1061630"/>
                  </a:cubicBezTo>
                  <a:cubicBezTo>
                    <a:pt x="4952" y="1052815"/>
                    <a:pt x="0" y="1040860"/>
                    <a:pt x="0" y="1028395"/>
                  </a:cubicBezTo>
                  <a:lnTo>
                    <a:pt x="0" y="47001"/>
                  </a:lnTo>
                  <a:cubicBezTo>
                    <a:pt x="0" y="34536"/>
                    <a:pt x="4952" y="22581"/>
                    <a:pt x="13766" y="13766"/>
                  </a:cubicBezTo>
                  <a:cubicBezTo>
                    <a:pt x="22581" y="4952"/>
                    <a:pt x="34536" y="0"/>
                    <a:pt x="47001" y="0"/>
                  </a:cubicBezTo>
                  <a:close/>
                </a:path>
              </a:pathLst>
            </a:custGeom>
            <a:solidFill>
              <a:srgbClr val="FAF9F6">
                <a:alpha val="49804"/>
              </a:srgbClr>
            </a:solidFill>
          </p:spPr>
        </p:sp>
        <p:sp>
          <p:nvSpPr>
            <p:cNvPr id="11" name="TextBox 11"/>
            <p:cNvSpPr txBox="1"/>
            <p:nvPr/>
          </p:nvSpPr>
          <p:spPr>
            <a:xfrm>
              <a:off x="0" y="-57150"/>
              <a:ext cx="2194215" cy="1132546"/>
            </a:xfrm>
            <a:prstGeom prst="rect">
              <a:avLst/>
            </a:prstGeom>
          </p:spPr>
          <p:txBody>
            <a:bodyPr lIns="50800" tIns="50800" rIns="50800" bIns="50800" rtlCol="0" anchor="ctr"/>
            <a:lstStyle/>
            <a:p>
              <a:pPr algn="ctr">
                <a:lnSpc>
                  <a:spcPts val="2541"/>
                </a:lnSpc>
              </a:pPr>
              <a:endParaRPr/>
            </a:p>
          </p:txBody>
        </p:sp>
      </p:grpSp>
      <p:grpSp>
        <p:nvGrpSpPr>
          <p:cNvPr id="12" name="Group 12"/>
          <p:cNvGrpSpPr/>
          <p:nvPr/>
        </p:nvGrpSpPr>
        <p:grpSpPr>
          <a:xfrm>
            <a:off x="6477124" y="5334124"/>
            <a:ext cx="3905279" cy="9363"/>
            <a:chOff x="0" y="0"/>
            <a:chExt cx="5207038" cy="12484"/>
          </a:xfrm>
        </p:grpSpPr>
        <p:sp>
          <p:nvSpPr>
            <p:cNvPr id="13" name="Freeform 13"/>
            <p:cNvSpPr/>
            <p:nvPr/>
          </p:nvSpPr>
          <p:spPr>
            <a:xfrm>
              <a:off x="0" y="0"/>
              <a:ext cx="5207000" cy="12446"/>
            </a:xfrm>
            <a:custGeom>
              <a:avLst/>
              <a:gdLst/>
              <a:ahLst/>
              <a:cxnLst/>
              <a:rect l="l" t="t" r="r" b="b"/>
              <a:pathLst>
                <a:path w="5207000" h="12446">
                  <a:moveTo>
                    <a:pt x="5207000" y="12446"/>
                  </a:moveTo>
                  <a:lnTo>
                    <a:pt x="0" y="12446"/>
                  </a:lnTo>
                  <a:lnTo>
                    <a:pt x="0" y="0"/>
                  </a:lnTo>
                  <a:lnTo>
                    <a:pt x="5207000" y="0"/>
                  </a:lnTo>
                  <a:lnTo>
                    <a:pt x="5207000" y="12446"/>
                  </a:lnTo>
                  <a:close/>
                </a:path>
              </a:pathLst>
            </a:custGeom>
            <a:solidFill>
              <a:srgbClr val="E4E7EB"/>
            </a:solidFill>
          </p:spPr>
        </p:sp>
      </p:grpSp>
      <p:grpSp>
        <p:nvGrpSpPr>
          <p:cNvPr id="14" name="Group 14"/>
          <p:cNvGrpSpPr/>
          <p:nvPr/>
        </p:nvGrpSpPr>
        <p:grpSpPr>
          <a:xfrm>
            <a:off x="0" y="0"/>
            <a:ext cx="12192124" cy="9363"/>
            <a:chOff x="0" y="0"/>
            <a:chExt cx="16256165" cy="12484"/>
          </a:xfrm>
        </p:grpSpPr>
        <p:sp>
          <p:nvSpPr>
            <p:cNvPr id="15" name="Freeform 1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6" name="Group 16"/>
          <p:cNvGrpSpPr/>
          <p:nvPr/>
        </p:nvGrpSpPr>
        <p:grpSpPr>
          <a:xfrm>
            <a:off x="0" y="6848637"/>
            <a:ext cx="12192124" cy="9363"/>
            <a:chOff x="0" y="0"/>
            <a:chExt cx="16256165" cy="12484"/>
          </a:xfrm>
        </p:grpSpPr>
        <p:sp>
          <p:nvSpPr>
            <p:cNvPr id="17" name="Freeform 17"/>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sp>
        <p:nvSpPr>
          <p:cNvPr id="18" name="TextBox 18"/>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18</a:t>
            </a:r>
          </a:p>
        </p:txBody>
      </p:sp>
      <p:grpSp>
        <p:nvGrpSpPr>
          <p:cNvPr id="19" name="Group 19"/>
          <p:cNvGrpSpPr/>
          <p:nvPr/>
        </p:nvGrpSpPr>
        <p:grpSpPr>
          <a:xfrm>
            <a:off x="6168558" y="4103856"/>
            <a:ext cx="5600392" cy="2744781"/>
            <a:chOff x="0" y="0"/>
            <a:chExt cx="2194215" cy="1075396"/>
          </a:xfrm>
        </p:grpSpPr>
        <p:sp>
          <p:nvSpPr>
            <p:cNvPr id="20" name="Freeform 20"/>
            <p:cNvSpPr/>
            <p:nvPr/>
          </p:nvSpPr>
          <p:spPr>
            <a:xfrm>
              <a:off x="0" y="0"/>
              <a:ext cx="2194215" cy="1075396"/>
            </a:xfrm>
            <a:custGeom>
              <a:avLst/>
              <a:gdLst/>
              <a:ahLst/>
              <a:cxnLst/>
              <a:rect l="l" t="t" r="r" b="b"/>
              <a:pathLst>
                <a:path w="2194215" h="1075396">
                  <a:moveTo>
                    <a:pt x="47001" y="0"/>
                  </a:moveTo>
                  <a:lnTo>
                    <a:pt x="2147214" y="0"/>
                  </a:lnTo>
                  <a:cubicBezTo>
                    <a:pt x="2159680" y="0"/>
                    <a:pt x="2171635" y="4952"/>
                    <a:pt x="2180449" y="13766"/>
                  </a:cubicBezTo>
                  <a:cubicBezTo>
                    <a:pt x="2189263" y="22581"/>
                    <a:pt x="2194215" y="34536"/>
                    <a:pt x="2194215" y="47001"/>
                  </a:cubicBezTo>
                  <a:lnTo>
                    <a:pt x="2194215" y="1028395"/>
                  </a:lnTo>
                  <a:cubicBezTo>
                    <a:pt x="2194215" y="1040860"/>
                    <a:pt x="2189263" y="1052815"/>
                    <a:pt x="2180449" y="1061630"/>
                  </a:cubicBezTo>
                  <a:cubicBezTo>
                    <a:pt x="2171635" y="1070444"/>
                    <a:pt x="2159680" y="1075396"/>
                    <a:pt x="2147214" y="1075396"/>
                  </a:cubicBezTo>
                  <a:lnTo>
                    <a:pt x="47001" y="1075396"/>
                  </a:lnTo>
                  <a:cubicBezTo>
                    <a:pt x="34536" y="1075396"/>
                    <a:pt x="22581" y="1070444"/>
                    <a:pt x="13766" y="1061630"/>
                  </a:cubicBezTo>
                  <a:cubicBezTo>
                    <a:pt x="4952" y="1052815"/>
                    <a:pt x="0" y="1040860"/>
                    <a:pt x="0" y="1028395"/>
                  </a:cubicBezTo>
                  <a:lnTo>
                    <a:pt x="0" y="47001"/>
                  </a:lnTo>
                  <a:cubicBezTo>
                    <a:pt x="0" y="34536"/>
                    <a:pt x="4952" y="22581"/>
                    <a:pt x="13766" y="13766"/>
                  </a:cubicBezTo>
                  <a:cubicBezTo>
                    <a:pt x="22581" y="4952"/>
                    <a:pt x="34536" y="0"/>
                    <a:pt x="47001" y="0"/>
                  </a:cubicBezTo>
                  <a:close/>
                </a:path>
              </a:pathLst>
            </a:custGeom>
            <a:solidFill>
              <a:srgbClr val="FAF9F6">
                <a:alpha val="49804"/>
              </a:srgbClr>
            </a:solidFill>
          </p:spPr>
        </p:sp>
        <p:sp>
          <p:nvSpPr>
            <p:cNvPr id="21" name="TextBox 21"/>
            <p:cNvSpPr txBox="1"/>
            <p:nvPr/>
          </p:nvSpPr>
          <p:spPr>
            <a:xfrm>
              <a:off x="0" y="-57150"/>
              <a:ext cx="2194215" cy="1132546"/>
            </a:xfrm>
            <a:prstGeom prst="rect">
              <a:avLst/>
            </a:prstGeom>
          </p:spPr>
          <p:txBody>
            <a:bodyPr lIns="50800" tIns="50800" rIns="50800" bIns="50800" rtlCol="0" anchor="ctr"/>
            <a:lstStyle/>
            <a:p>
              <a:pPr algn="ctr">
                <a:lnSpc>
                  <a:spcPts val="2541"/>
                </a:lnSpc>
              </a:pPr>
              <a:endParaRPr/>
            </a:p>
          </p:txBody>
        </p:sp>
      </p:grpSp>
      <p:grpSp>
        <p:nvGrpSpPr>
          <p:cNvPr id="22" name="Group 22"/>
          <p:cNvGrpSpPr/>
          <p:nvPr/>
        </p:nvGrpSpPr>
        <p:grpSpPr>
          <a:xfrm>
            <a:off x="353654" y="4103856"/>
            <a:ext cx="5600392" cy="2744781"/>
            <a:chOff x="0" y="0"/>
            <a:chExt cx="2194215" cy="1075396"/>
          </a:xfrm>
        </p:grpSpPr>
        <p:sp>
          <p:nvSpPr>
            <p:cNvPr id="23" name="Freeform 23"/>
            <p:cNvSpPr/>
            <p:nvPr/>
          </p:nvSpPr>
          <p:spPr>
            <a:xfrm>
              <a:off x="0" y="0"/>
              <a:ext cx="2194215" cy="1075396"/>
            </a:xfrm>
            <a:custGeom>
              <a:avLst/>
              <a:gdLst/>
              <a:ahLst/>
              <a:cxnLst/>
              <a:rect l="l" t="t" r="r" b="b"/>
              <a:pathLst>
                <a:path w="2194215" h="1075396">
                  <a:moveTo>
                    <a:pt x="47001" y="0"/>
                  </a:moveTo>
                  <a:lnTo>
                    <a:pt x="2147214" y="0"/>
                  </a:lnTo>
                  <a:cubicBezTo>
                    <a:pt x="2159680" y="0"/>
                    <a:pt x="2171635" y="4952"/>
                    <a:pt x="2180449" y="13766"/>
                  </a:cubicBezTo>
                  <a:cubicBezTo>
                    <a:pt x="2189263" y="22581"/>
                    <a:pt x="2194215" y="34536"/>
                    <a:pt x="2194215" y="47001"/>
                  </a:cubicBezTo>
                  <a:lnTo>
                    <a:pt x="2194215" y="1028395"/>
                  </a:lnTo>
                  <a:cubicBezTo>
                    <a:pt x="2194215" y="1040860"/>
                    <a:pt x="2189263" y="1052815"/>
                    <a:pt x="2180449" y="1061630"/>
                  </a:cubicBezTo>
                  <a:cubicBezTo>
                    <a:pt x="2171635" y="1070444"/>
                    <a:pt x="2159680" y="1075396"/>
                    <a:pt x="2147214" y="1075396"/>
                  </a:cubicBezTo>
                  <a:lnTo>
                    <a:pt x="47001" y="1075396"/>
                  </a:lnTo>
                  <a:cubicBezTo>
                    <a:pt x="34536" y="1075396"/>
                    <a:pt x="22581" y="1070444"/>
                    <a:pt x="13766" y="1061630"/>
                  </a:cubicBezTo>
                  <a:cubicBezTo>
                    <a:pt x="4952" y="1052815"/>
                    <a:pt x="0" y="1040860"/>
                    <a:pt x="0" y="1028395"/>
                  </a:cubicBezTo>
                  <a:lnTo>
                    <a:pt x="0" y="47001"/>
                  </a:lnTo>
                  <a:cubicBezTo>
                    <a:pt x="0" y="34536"/>
                    <a:pt x="4952" y="22581"/>
                    <a:pt x="13766" y="13766"/>
                  </a:cubicBezTo>
                  <a:cubicBezTo>
                    <a:pt x="22581" y="4952"/>
                    <a:pt x="34536" y="0"/>
                    <a:pt x="47001" y="0"/>
                  </a:cubicBezTo>
                  <a:close/>
                </a:path>
              </a:pathLst>
            </a:custGeom>
            <a:solidFill>
              <a:srgbClr val="FAF9F6">
                <a:alpha val="49804"/>
              </a:srgbClr>
            </a:solidFill>
          </p:spPr>
        </p:sp>
        <p:sp>
          <p:nvSpPr>
            <p:cNvPr id="24" name="TextBox 24"/>
            <p:cNvSpPr txBox="1"/>
            <p:nvPr/>
          </p:nvSpPr>
          <p:spPr>
            <a:xfrm>
              <a:off x="0" y="-57150"/>
              <a:ext cx="2194215" cy="1132546"/>
            </a:xfrm>
            <a:prstGeom prst="rect">
              <a:avLst/>
            </a:prstGeom>
          </p:spPr>
          <p:txBody>
            <a:bodyPr lIns="50800" tIns="50800" rIns="50800" bIns="50800" rtlCol="0" anchor="ctr"/>
            <a:lstStyle/>
            <a:p>
              <a:pPr algn="ctr">
                <a:lnSpc>
                  <a:spcPts val="2541"/>
                </a:lnSpc>
              </a:pPr>
              <a:endParaRPr/>
            </a:p>
          </p:txBody>
        </p:sp>
      </p:grpSp>
      <p:grpSp>
        <p:nvGrpSpPr>
          <p:cNvPr id="25" name="Group 25"/>
          <p:cNvGrpSpPr/>
          <p:nvPr/>
        </p:nvGrpSpPr>
        <p:grpSpPr>
          <a:xfrm>
            <a:off x="6168558" y="1226316"/>
            <a:ext cx="5600392" cy="2744781"/>
            <a:chOff x="0" y="0"/>
            <a:chExt cx="2194215" cy="1075396"/>
          </a:xfrm>
        </p:grpSpPr>
        <p:sp>
          <p:nvSpPr>
            <p:cNvPr id="26" name="Freeform 26"/>
            <p:cNvSpPr/>
            <p:nvPr/>
          </p:nvSpPr>
          <p:spPr>
            <a:xfrm>
              <a:off x="0" y="0"/>
              <a:ext cx="2194215" cy="1075396"/>
            </a:xfrm>
            <a:custGeom>
              <a:avLst/>
              <a:gdLst/>
              <a:ahLst/>
              <a:cxnLst/>
              <a:rect l="l" t="t" r="r" b="b"/>
              <a:pathLst>
                <a:path w="2194215" h="1075396">
                  <a:moveTo>
                    <a:pt x="47001" y="0"/>
                  </a:moveTo>
                  <a:lnTo>
                    <a:pt x="2147214" y="0"/>
                  </a:lnTo>
                  <a:cubicBezTo>
                    <a:pt x="2159680" y="0"/>
                    <a:pt x="2171635" y="4952"/>
                    <a:pt x="2180449" y="13766"/>
                  </a:cubicBezTo>
                  <a:cubicBezTo>
                    <a:pt x="2189263" y="22581"/>
                    <a:pt x="2194215" y="34536"/>
                    <a:pt x="2194215" y="47001"/>
                  </a:cubicBezTo>
                  <a:lnTo>
                    <a:pt x="2194215" y="1028395"/>
                  </a:lnTo>
                  <a:cubicBezTo>
                    <a:pt x="2194215" y="1040860"/>
                    <a:pt x="2189263" y="1052815"/>
                    <a:pt x="2180449" y="1061630"/>
                  </a:cubicBezTo>
                  <a:cubicBezTo>
                    <a:pt x="2171635" y="1070444"/>
                    <a:pt x="2159680" y="1075396"/>
                    <a:pt x="2147214" y="1075396"/>
                  </a:cubicBezTo>
                  <a:lnTo>
                    <a:pt x="47001" y="1075396"/>
                  </a:lnTo>
                  <a:cubicBezTo>
                    <a:pt x="34536" y="1075396"/>
                    <a:pt x="22581" y="1070444"/>
                    <a:pt x="13766" y="1061630"/>
                  </a:cubicBezTo>
                  <a:cubicBezTo>
                    <a:pt x="4952" y="1052815"/>
                    <a:pt x="0" y="1040860"/>
                    <a:pt x="0" y="1028395"/>
                  </a:cubicBezTo>
                  <a:lnTo>
                    <a:pt x="0" y="47001"/>
                  </a:lnTo>
                  <a:cubicBezTo>
                    <a:pt x="0" y="34536"/>
                    <a:pt x="4952" y="22581"/>
                    <a:pt x="13766" y="13766"/>
                  </a:cubicBezTo>
                  <a:cubicBezTo>
                    <a:pt x="22581" y="4952"/>
                    <a:pt x="34536" y="0"/>
                    <a:pt x="47001" y="0"/>
                  </a:cubicBezTo>
                  <a:close/>
                </a:path>
              </a:pathLst>
            </a:custGeom>
            <a:solidFill>
              <a:srgbClr val="FAF9F6">
                <a:alpha val="49804"/>
              </a:srgbClr>
            </a:solidFill>
          </p:spPr>
        </p:sp>
        <p:sp>
          <p:nvSpPr>
            <p:cNvPr id="27" name="TextBox 27"/>
            <p:cNvSpPr txBox="1"/>
            <p:nvPr/>
          </p:nvSpPr>
          <p:spPr>
            <a:xfrm>
              <a:off x="0" y="-57150"/>
              <a:ext cx="2194215" cy="1132546"/>
            </a:xfrm>
            <a:prstGeom prst="rect">
              <a:avLst/>
            </a:prstGeom>
          </p:spPr>
          <p:txBody>
            <a:bodyPr lIns="50800" tIns="50800" rIns="50800" bIns="50800" rtlCol="0" anchor="ctr"/>
            <a:lstStyle/>
            <a:p>
              <a:pPr algn="ctr">
                <a:lnSpc>
                  <a:spcPts val="2541"/>
                </a:lnSpc>
              </a:pPr>
              <a:endParaRPr/>
            </a:p>
          </p:txBody>
        </p:sp>
      </p:grpSp>
      <p:sp>
        <p:nvSpPr>
          <p:cNvPr id="28" name="TextBox 28"/>
          <p:cNvSpPr txBox="1"/>
          <p:nvPr/>
        </p:nvSpPr>
        <p:spPr>
          <a:xfrm>
            <a:off x="613602" y="2033482"/>
            <a:ext cx="5081191" cy="1077796"/>
          </a:xfrm>
          <a:prstGeom prst="rect">
            <a:avLst/>
          </a:prstGeom>
        </p:spPr>
        <p:txBody>
          <a:bodyPr lIns="0" tIns="0" rIns="0" bIns="0" rtlCol="0" anchor="t">
            <a:spAutoFit/>
          </a:bodyPr>
          <a:lstStyle/>
          <a:p>
            <a:pPr algn="just">
              <a:lnSpc>
                <a:spcPts val="2858"/>
              </a:lnSpc>
              <a:spcBef>
                <a:spcPct val="0"/>
              </a:spcBef>
            </a:pPr>
            <a:r>
              <a:rPr lang="en-US" sz="1800" b="1" dirty="0" err="1">
                <a:solidFill>
                  <a:srgbClr val="000000"/>
                </a:solidFill>
                <a:latin typeface="Noto Sans T Chinese Bold"/>
                <a:ea typeface="Noto Sans T Chinese Bold"/>
                <a:cs typeface="Noto Sans T Chinese Bold"/>
                <a:sym typeface="Noto Sans T Chinese Bold"/>
              </a:rPr>
              <a:t>適用對象</a:t>
            </a:r>
            <a:r>
              <a:rPr lang="en-US" sz="1800" b="1" dirty="0">
                <a:solidFill>
                  <a:srgbClr val="000000"/>
                </a:solidFill>
                <a:latin typeface="Noto Sans T Chinese Bold"/>
                <a:ea typeface="Noto Sans T Chinese Bold"/>
                <a:cs typeface="Noto Sans T Chinese Bold"/>
                <a:sym typeface="Noto Sans T Chinese Bold"/>
              </a:rPr>
              <a:t>： </a:t>
            </a:r>
            <a:r>
              <a:rPr lang="en-US" sz="1800" dirty="0" err="1">
                <a:solidFill>
                  <a:srgbClr val="000000"/>
                </a:solidFill>
                <a:latin typeface="Noto Sans T Chinese"/>
                <a:ea typeface="Noto Sans T Chinese"/>
                <a:cs typeface="Noto Sans T Chinese"/>
                <a:sym typeface="Noto Sans T Chinese"/>
              </a:rPr>
              <a:t>大型賽事</a:t>
            </a:r>
            <a:endParaRPr lang="en-US" sz="1800" dirty="0">
              <a:solidFill>
                <a:srgbClr val="000000"/>
              </a:solidFill>
              <a:latin typeface="Noto Sans T Chinese"/>
              <a:ea typeface="Noto Sans T Chinese"/>
              <a:cs typeface="Noto Sans T Chinese"/>
              <a:sym typeface="Noto Sans T Chinese"/>
            </a:endParaRPr>
          </a:p>
          <a:p>
            <a:pPr algn="just">
              <a:lnSpc>
                <a:spcPts val="2858"/>
              </a:lnSpc>
              <a:spcBef>
                <a:spcPct val="0"/>
              </a:spcBef>
            </a:pPr>
            <a:r>
              <a:rPr lang="en-US" sz="1800" b="1" dirty="0" err="1">
                <a:solidFill>
                  <a:srgbClr val="000000"/>
                </a:solidFill>
                <a:latin typeface="Noto Sans T Chinese Bold"/>
                <a:ea typeface="Noto Sans T Chinese Bold"/>
                <a:cs typeface="Noto Sans T Chinese Bold"/>
                <a:sym typeface="Noto Sans T Chinese Bold"/>
              </a:rPr>
              <a:t>方法特徵</a:t>
            </a:r>
            <a:r>
              <a:rPr lang="en-US" sz="1800" b="1" dirty="0">
                <a:solidFill>
                  <a:srgbClr val="000000"/>
                </a:solidFill>
                <a:latin typeface="Noto Sans T Chinese Bold"/>
                <a:ea typeface="Noto Sans T Chinese Bold"/>
                <a:cs typeface="Noto Sans T Chinese Bold"/>
                <a:sym typeface="Noto Sans T Chinese Bold"/>
              </a:rPr>
              <a:t>：</a:t>
            </a:r>
            <a:r>
              <a:rPr lang="en-US" sz="1800" dirty="0">
                <a:solidFill>
                  <a:srgbClr val="000000"/>
                </a:solidFill>
                <a:latin typeface="Noto Sans T Chinese"/>
                <a:ea typeface="Noto Sans T Chinese"/>
                <a:cs typeface="Noto Sans T Chinese"/>
                <a:sym typeface="Noto Sans T Chinese"/>
              </a:rPr>
              <a:t> </a:t>
            </a:r>
            <a:r>
              <a:rPr lang="en-US" sz="1800" dirty="0" err="1">
                <a:solidFill>
                  <a:srgbClr val="000000"/>
                </a:solidFill>
                <a:latin typeface="Noto Sans T Chinese"/>
                <a:ea typeface="Noto Sans T Chinese"/>
                <a:cs typeface="Noto Sans T Chinese"/>
                <a:sym typeface="Noto Sans T Chinese"/>
              </a:rPr>
              <a:t>可計算完整的「乘數效果</a:t>
            </a:r>
            <a:r>
              <a:rPr lang="en-US" sz="1800" dirty="0">
                <a:solidFill>
                  <a:srgbClr val="000000"/>
                </a:solidFill>
                <a:latin typeface="Noto Sans T Chinese"/>
                <a:ea typeface="Noto Sans T Chinese"/>
                <a:cs typeface="Noto Sans T Chinese"/>
                <a:sym typeface="Noto Sans T Chinese"/>
              </a:rPr>
              <a:t>」</a:t>
            </a:r>
          </a:p>
          <a:p>
            <a:pPr algn="just">
              <a:lnSpc>
                <a:spcPts val="2858"/>
              </a:lnSpc>
              <a:spcBef>
                <a:spcPct val="0"/>
              </a:spcBef>
            </a:pPr>
            <a:r>
              <a:rPr lang="en-US" sz="1800" b="1" dirty="0" err="1">
                <a:solidFill>
                  <a:srgbClr val="000000"/>
                </a:solidFill>
                <a:latin typeface="Noto Sans T Chinese Bold"/>
                <a:ea typeface="Noto Sans T Chinese Bold"/>
                <a:cs typeface="Noto Sans T Chinese Bold"/>
                <a:sym typeface="Noto Sans T Chinese Bold"/>
              </a:rPr>
              <a:t>潛在限制：</a:t>
            </a:r>
            <a:r>
              <a:rPr lang="en-US" sz="1800" dirty="0" err="1">
                <a:solidFill>
                  <a:srgbClr val="000000"/>
                </a:solidFill>
                <a:latin typeface="Noto Sans T Chinese"/>
                <a:ea typeface="Noto Sans T Chinese"/>
                <a:cs typeface="Noto Sans T Chinese"/>
                <a:sym typeface="Noto Sans T Chinese"/>
              </a:rPr>
              <a:t>假設為靜態結構，易導致效益「高估</a:t>
            </a:r>
            <a:r>
              <a:rPr lang="en-US" sz="1800" dirty="0">
                <a:solidFill>
                  <a:srgbClr val="000000"/>
                </a:solidFill>
                <a:latin typeface="Noto Sans T Chinese"/>
                <a:ea typeface="Noto Sans T Chinese"/>
                <a:cs typeface="Noto Sans T Chinese"/>
                <a:sym typeface="Noto Sans T Chinese"/>
              </a:rPr>
              <a:t>」</a:t>
            </a:r>
          </a:p>
        </p:txBody>
      </p:sp>
      <p:sp>
        <p:nvSpPr>
          <p:cNvPr id="29" name="TextBox 29"/>
          <p:cNvSpPr txBox="1"/>
          <p:nvPr/>
        </p:nvSpPr>
        <p:spPr>
          <a:xfrm>
            <a:off x="1120239" y="1380328"/>
            <a:ext cx="4067221" cy="453164"/>
          </a:xfrm>
          <a:prstGeom prst="rect">
            <a:avLst/>
          </a:prstGeom>
        </p:spPr>
        <p:txBody>
          <a:bodyPr wrap="square" lIns="0" tIns="0" rIns="0" bIns="0" rtlCol="0" anchor="t">
            <a:spAutoFit/>
          </a:bodyPr>
          <a:lstStyle/>
          <a:p>
            <a:pPr algn="ctr">
              <a:lnSpc>
                <a:spcPts val="3811"/>
              </a:lnSpc>
              <a:spcBef>
                <a:spcPct val="0"/>
              </a:spcBef>
            </a:pPr>
            <a:r>
              <a:rPr lang="en-US" sz="2400" b="1" dirty="0" err="1">
                <a:solidFill>
                  <a:srgbClr val="000000"/>
                </a:solidFill>
                <a:latin typeface="Noto Sans T Chinese Bold"/>
                <a:ea typeface="Noto Sans T Chinese Bold"/>
                <a:cs typeface="Noto Sans T Chinese Bold"/>
                <a:sym typeface="Noto Sans T Chinese Bold"/>
              </a:rPr>
              <a:t>投入產出模型</a:t>
            </a:r>
            <a:r>
              <a:rPr lang="en-US" sz="2400" b="1" dirty="0">
                <a:solidFill>
                  <a:srgbClr val="000000"/>
                </a:solidFill>
                <a:latin typeface="Noto Sans T Chinese Bold"/>
                <a:ea typeface="Noto Sans T Chinese Bold"/>
                <a:cs typeface="Noto Sans T Chinese Bold"/>
                <a:sym typeface="Noto Sans T Chinese Bold"/>
              </a:rPr>
              <a:t> (I-O Model)</a:t>
            </a:r>
          </a:p>
        </p:txBody>
      </p:sp>
      <p:sp>
        <p:nvSpPr>
          <p:cNvPr id="30" name="TextBox 30"/>
          <p:cNvSpPr txBox="1"/>
          <p:nvPr/>
        </p:nvSpPr>
        <p:spPr>
          <a:xfrm>
            <a:off x="896574" y="3400425"/>
            <a:ext cx="4514552" cy="292585"/>
          </a:xfrm>
          <a:prstGeom prst="rect">
            <a:avLst/>
          </a:prstGeom>
        </p:spPr>
        <p:txBody>
          <a:bodyPr lIns="0" tIns="0" rIns="0" bIns="0" rtlCol="0" anchor="t">
            <a:spAutoFit/>
          </a:bodyPr>
          <a:lstStyle/>
          <a:p>
            <a:pPr algn="ctr">
              <a:lnSpc>
                <a:spcPts val="2541"/>
              </a:lnSpc>
              <a:spcBef>
                <a:spcPct val="0"/>
              </a:spcBef>
            </a:pPr>
            <a:r>
              <a:rPr lang="en-US" sz="1599">
                <a:solidFill>
                  <a:srgbClr val="6A7280"/>
                </a:solidFill>
                <a:latin typeface="Noto Sans T Chinese"/>
                <a:ea typeface="Noto Sans T Chinese"/>
                <a:cs typeface="Noto Sans T Chinese"/>
                <a:sym typeface="Noto Sans T Chinese"/>
              </a:rPr>
              <a:t>參考文獻：Barquet  et al.  (2011)</a:t>
            </a:r>
          </a:p>
        </p:txBody>
      </p:sp>
      <p:sp>
        <p:nvSpPr>
          <p:cNvPr id="31" name="TextBox 31"/>
          <p:cNvSpPr txBox="1"/>
          <p:nvPr/>
        </p:nvSpPr>
        <p:spPr>
          <a:xfrm>
            <a:off x="7234328" y="1354842"/>
            <a:ext cx="3468852" cy="453164"/>
          </a:xfrm>
          <a:prstGeom prst="rect">
            <a:avLst/>
          </a:prstGeom>
        </p:spPr>
        <p:txBody>
          <a:bodyPr wrap="square" lIns="0" tIns="0" rIns="0" bIns="0" rtlCol="0" anchor="t">
            <a:spAutoFit/>
          </a:bodyPr>
          <a:lstStyle/>
          <a:p>
            <a:pPr algn="ctr">
              <a:lnSpc>
                <a:spcPts val="3811"/>
              </a:lnSpc>
              <a:spcBef>
                <a:spcPct val="0"/>
              </a:spcBef>
            </a:pPr>
            <a:r>
              <a:rPr lang="en-US" sz="2400" b="1" dirty="0" err="1">
                <a:solidFill>
                  <a:srgbClr val="000000"/>
                </a:solidFill>
                <a:latin typeface="Noto Sans T Chinese Bold"/>
                <a:ea typeface="Noto Sans T Chinese Bold"/>
                <a:cs typeface="Noto Sans T Chinese Bold"/>
                <a:sym typeface="Noto Sans T Chinese Bold"/>
              </a:rPr>
              <a:t>成本效益分析</a:t>
            </a:r>
            <a:r>
              <a:rPr lang="en-US" sz="2400" b="1" dirty="0">
                <a:solidFill>
                  <a:srgbClr val="000000"/>
                </a:solidFill>
                <a:latin typeface="Noto Sans T Chinese Bold"/>
                <a:ea typeface="Noto Sans T Chinese Bold"/>
                <a:cs typeface="Noto Sans T Chinese Bold"/>
                <a:sym typeface="Noto Sans T Chinese Bold"/>
              </a:rPr>
              <a:t> (CBA)</a:t>
            </a:r>
          </a:p>
        </p:txBody>
      </p:sp>
      <p:sp>
        <p:nvSpPr>
          <p:cNvPr id="32" name="TextBox 32"/>
          <p:cNvSpPr txBox="1"/>
          <p:nvPr/>
        </p:nvSpPr>
        <p:spPr>
          <a:xfrm>
            <a:off x="6416420" y="1984227"/>
            <a:ext cx="4797321" cy="1063773"/>
          </a:xfrm>
          <a:prstGeom prst="rect">
            <a:avLst/>
          </a:prstGeom>
        </p:spPr>
        <p:txBody>
          <a:bodyPr lIns="0" tIns="0" rIns="0" bIns="0" rtlCol="0" anchor="t">
            <a:spAutoFit/>
          </a:bodyPr>
          <a:lstStyle/>
          <a:p>
            <a:pPr algn="just">
              <a:lnSpc>
                <a:spcPts val="2858"/>
              </a:lnSpc>
            </a:pPr>
            <a:r>
              <a:rPr lang="en-US" sz="1800" b="1">
                <a:solidFill>
                  <a:srgbClr val="000000"/>
                </a:solidFill>
                <a:latin typeface="Noto Sans T Chinese Bold"/>
                <a:ea typeface="Noto Sans T Chinese Bold"/>
                <a:cs typeface="Noto Sans T Chinese Bold"/>
                <a:sym typeface="Noto Sans T Chinese Bold"/>
              </a:rPr>
              <a:t>適用對象： </a:t>
            </a:r>
            <a:r>
              <a:rPr lang="en-US" sz="1800">
                <a:solidFill>
                  <a:srgbClr val="000000"/>
                </a:solidFill>
                <a:latin typeface="Noto Sans T Chinese"/>
                <a:ea typeface="Noto Sans T Chinese"/>
                <a:cs typeface="Noto Sans T Chinese"/>
                <a:sym typeface="Noto Sans T Chinese"/>
              </a:rPr>
              <a:t>中小型賽事、公共政策決策</a:t>
            </a:r>
          </a:p>
          <a:p>
            <a:pPr algn="just">
              <a:lnSpc>
                <a:spcPts val="2858"/>
              </a:lnSpc>
            </a:pPr>
            <a:r>
              <a:rPr lang="en-US" sz="1800" b="1">
                <a:solidFill>
                  <a:srgbClr val="000000"/>
                </a:solidFill>
                <a:latin typeface="Noto Sans T Chinese Bold"/>
                <a:ea typeface="Noto Sans T Chinese Bold"/>
                <a:cs typeface="Noto Sans T Chinese Bold"/>
                <a:sym typeface="Noto Sans T Chinese Bold"/>
              </a:rPr>
              <a:t>方法特徵： </a:t>
            </a:r>
            <a:r>
              <a:rPr lang="en-US" sz="1800">
                <a:solidFill>
                  <a:srgbClr val="000000"/>
                </a:solidFill>
                <a:latin typeface="Noto Sans T Chinese"/>
                <a:ea typeface="Noto Sans T Chinese"/>
                <a:cs typeface="Noto Sans T Chinese"/>
                <a:sym typeface="Noto Sans T Chinese"/>
              </a:rPr>
              <a:t>著重「投資效率」與效益成本比</a:t>
            </a:r>
          </a:p>
          <a:p>
            <a:pPr algn="just">
              <a:lnSpc>
                <a:spcPts val="2858"/>
              </a:lnSpc>
            </a:pPr>
            <a:r>
              <a:rPr lang="en-US" sz="1800" b="1">
                <a:solidFill>
                  <a:srgbClr val="000000"/>
                </a:solidFill>
                <a:latin typeface="Noto Sans T Chinese Bold"/>
                <a:ea typeface="Noto Sans T Chinese Bold"/>
                <a:cs typeface="Noto Sans T Chinese Bold"/>
                <a:sym typeface="Noto Sans T Chinese Bold"/>
              </a:rPr>
              <a:t>特殊優勢： </a:t>
            </a:r>
            <a:r>
              <a:rPr lang="en-US" sz="1800">
                <a:solidFill>
                  <a:srgbClr val="000000"/>
                </a:solidFill>
                <a:latin typeface="Noto Sans T Chinese"/>
                <a:ea typeface="Noto Sans T Chinese"/>
                <a:cs typeface="Noto Sans T Chinese"/>
                <a:sym typeface="Noto Sans T Chinese"/>
              </a:rPr>
              <a:t>可將「無形效益」納入衡量</a:t>
            </a:r>
          </a:p>
        </p:txBody>
      </p:sp>
      <p:sp>
        <p:nvSpPr>
          <p:cNvPr id="33" name="TextBox 33"/>
          <p:cNvSpPr txBox="1"/>
          <p:nvPr/>
        </p:nvSpPr>
        <p:spPr>
          <a:xfrm>
            <a:off x="6711478" y="3400425"/>
            <a:ext cx="4514552" cy="292585"/>
          </a:xfrm>
          <a:prstGeom prst="rect">
            <a:avLst/>
          </a:prstGeom>
        </p:spPr>
        <p:txBody>
          <a:bodyPr lIns="0" tIns="0" rIns="0" bIns="0" rtlCol="0" anchor="t">
            <a:spAutoFit/>
          </a:bodyPr>
          <a:lstStyle/>
          <a:p>
            <a:pPr algn="ctr">
              <a:lnSpc>
                <a:spcPts val="2541"/>
              </a:lnSpc>
              <a:spcBef>
                <a:spcPct val="0"/>
              </a:spcBef>
            </a:pPr>
            <a:r>
              <a:rPr lang="en-US" sz="1599">
                <a:solidFill>
                  <a:srgbClr val="6A7280"/>
                </a:solidFill>
                <a:latin typeface="Noto Sans T Chinese"/>
                <a:ea typeface="Noto Sans T Chinese"/>
                <a:cs typeface="Noto Sans T Chinese"/>
                <a:sym typeface="Noto Sans T Chinese"/>
              </a:rPr>
              <a:t>參考文獻：Jiménez-Naranjo et al. (2015)</a:t>
            </a:r>
          </a:p>
        </p:txBody>
      </p:sp>
      <p:sp>
        <p:nvSpPr>
          <p:cNvPr id="34" name="TextBox 34"/>
          <p:cNvSpPr txBox="1"/>
          <p:nvPr/>
        </p:nvSpPr>
        <p:spPr>
          <a:xfrm>
            <a:off x="1934650" y="4275897"/>
            <a:ext cx="2438400" cy="453164"/>
          </a:xfrm>
          <a:prstGeom prst="rect">
            <a:avLst/>
          </a:prstGeom>
        </p:spPr>
        <p:txBody>
          <a:bodyPr lIns="0" tIns="0" rIns="0" bIns="0" rtlCol="0" anchor="t">
            <a:spAutoFit/>
          </a:bodyPr>
          <a:lstStyle/>
          <a:p>
            <a:pPr algn="ctr">
              <a:lnSpc>
                <a:spcPts val="3811"/>
              </a:lnSpc>
              <a:spcBef>
                <a:spcPct val="0"/>
              </a:spcBef>
            </a:pPr>
            <a:r>
              <a:rPr lang="en-US" sz="2400" b="1">
                <a:solidFill>
                  <a:srgbClr val="000000"/>
                </a:solidFill>
                <a:latin typeface="Noto Sans T Chinese Bold"/>
                <a:ea typeface="Noto Sans T Chinese Bold"/>
                <a:cs typeface="Noto Sans T Chinese Bold"/>
                <a:sym typeface="Noto Sans T Chinese Bold"/>
              </a:rPr>
              <a:t>直接消費行為分析</a:t>
            </a:r>
          </a:p>
        </p:txBody>
      </p:sp>
      <p:sp>
        <p:nvSpPr>
          <p:cNvPr id="35" name="TextBox 35"/>
          <p:cNvSpPr txBox="1"/>
          <p:nvPr/>
        </p:nvSpPr>
        <p:spPr>
          <a:xfrm>
            <a:off x="691515" y="4986236"/>
            <a:ext cx="4871000" cy="1077796"/>
          </a:xfrm>
          <a:prstGeom prst="rect">
            <a:avLst/>
          </a:prstGeom>
        </p:spPr>
        <p:txBody>
          <a:bodyPr lIns="0" tIns="0" rIns="0" bIns="0" rtlCol="0" anchor="t">
            <a:spAutoFit/>
          </a:bodyPr>
          <a:lstStyle/>
          <a:p>
            <a:pPr algn="l">
              <a:lnSpc>
                <a:spcPts val="2858"/>
              </a:lnSpc>
              <a:spcBef>
                <a:spcPct val="0"/>
              </a:spcBef>
            </a:pPr>
            <a:r>
              <a:rPr lang="en-US" sz="1800" b="1" dirty="0" err="1">
                <a:solidFill>
                  <a:srgbClr val="000000"/>
                </a:solidFill>
                <a:latin typeface="Noto Sans T Chinese Bold"/>
                <a:ea typeface="Noto Sans T Chinese Bold"/>
                <a:cs typeface="Noto Sans T Chinese Bold"/>
                <a:sym typeface="Noto Sans T Chinese Bold"/>
              </a:rPr>
              <a:t>適用對象</a:t>
            </a:r>
            <a:r>
              <a:rPr lang="en-US" sz="1800" b="1" dirty="0">
                <a:solidFill>
                  <a:srgbClr val="000000"/>
                </a:solidFill>
                <a:latin typeface="Noto Sans T Chinese Bold"/>
                <a:ea typeface="Noto Sans T Chinese Bold"/>
                <a:cs typeface="Noto Sans T Chinese Bold"/>
                <a:sym typeface="Noto Sans T Chinese Bold"/>
              </a:rPr>
              <a:t>： </a:t>
            </a:r>
            <a:r>
              <a:rPr lang="en-US" sz="1800" dirty="0" err="1">
                <a:solidFill>
                  <a:srgbClr val="000000"/>
                </a:solidFill>
                <a:latin typeface="Noto Sans T Chinese"/>
                <a:ea typeface="Noto Sans T Chinese"/>
                <a:cs typeface="Noto Sans T Chinese"/>
                <a:sym typeface="Noto Sans T Chinese"/>
              </a:rPr>
              <a:t>小型賽事</a:t>
            </a:r>
            <a:endParaRPr lang="en-US" sz="1800" dirty="0">
              <a:solidFill>
                <a:srgbClr val="000000"/>
              </a:solidFill>
              <a:latin typeface="Noto Sans T Chinese"/>
              <a:ea typeface="Noto Sans T Chinese"/>
              <a:cs typeface="Noto Sans T Chinese"/>
              <a:sym typeface="Noto Sans T Chinese"/>
            </a:endParaRPr>
          </a:p>
          <a:p>
            <a:pPr algn="l">
              <a:lnSpc>
                <a:spcPts val="2858"/>
              </a:lnSpc>
              <a:spcBef>
                <a:spcPct val="0"/>
              </a:spcBef>
            </a:pPr>
            <a:r>
              <a:rPr lang="en-US" sz="1800" b="1" dirty="0" err="1">
                <a:solidFill>
                  <a:srgbClr val="000000"/>
                </a:solidFill>
                <a:latin typeface="Noto Sans T Chinese Bold"/>
                <a:ea typeface="Noto Sans T Chinese Bold"/>
                <a:cs typeface="Noto Sans T Chinese Bold"/>
                <a:sym typeface="Noto Sans T Chinese Bold"/>
              </a:rPr>
              <a:t>方法特徵</a:t>
            </a:r>
            <a:r>
              <a:rPr lang="en-US" sz="1800" b="1" dirty="0">
                <a:solidFill>
                  <a:srgbClr val="000000"/>
                </a:solidFill>
                <a:latin typeface="Noto Sans T Chinese Bold"/>
                <a:ea typeface="Noto Sans T Chinese Bold"/>
                <a:cs typeface="Noto Sans T Chinese Bold"/>
                <a:sym typeface="Noto Sans T Chinese Bold"/>
              </a:rPr>
              <a:t>： </a:t>
            </a:r>
            <a:r>
              <a:rPr lang="en-US" sz="1800" dirty="0" err="1">
                <a:solidFill>
                  <a:srgbClr val="000000"/>
                </a:solidFill>
                <a:latin typeface="Noto Sans T Chinese"/>
                <a:ea typeface="Noto Sans T Chinese"/>
                <a:cs typeface="Noto Sans T Chinese"/>
                <a:sym typeface="Noto Sans T Chinese"/>
              </a:rPr>
              <a:t>數據</a:t>
            </a:r>
            <a:r>
              <a:rPr lang="zh-TW" altLang="en-US" dirty="0">
                <a:solidFill>
                  <a:srgbClr val="000000"/>
                </a:solidFill>
                <a:latin typeface="Noto Sans T Chinese"/>
                <a:ea typeface="Noto Sans T Chinese"/>
                <a:cs typeface="Noto Sans T Chinese"/>
                <a:sym typeface="Noto Sans T Chinese"/>
              </a:rPr>
              <a:t>信度</a:t>
            </a:r>
            <a:r>
              <a:rPr lang="en-US" sz="1800" dirty="0">
                <a:solidFill>
                  <a:srgbClr val="000000"/>
                </a:solidFill>
                <a:latin typeface="Noto Sans T Chinese"/>
                <a:ea typeface="Noto Sans T Chinese"/>
                <a:cs typeface="Noto Sans T Chinese"/>
                <a:sym typeface="Noto Sans T Chinese"/>
              </a:rPr>
              <a:t>高，</a:t>
            </a:r>
            <a:r>
              <a:rPr lang="zh-TW" altLang="en-US" sz="1800" dirty="0">
                <a:solidFill>
                  <a:srgbClr val="000000"/>
                </a:solidFill>
                <a:latin typeface="Noto Sans T Chinese"/>
                <a:ea typeface="Noto Sans T Chinese"/>
                <a:cs typeface="Noto Sans T Chinese"/>
                <a:sym typeface="Noto Sans T Chinese"/>
              </a:rPr>
              <a:t>僅呈現直接影響</a:t>
            </a:r>
            <a:endParaRPr lang="en-US" sz="1800" dirty="0">
              <a:solidFill>
                <a:srgbClr val="000000"/>
              </a:solidFill>
              <a:latin typeface="Noto Sans T Chinese"/>
              <a:ea typeface="Noto Sans T Chinese"/>
              <a:cs typeface="Noto Sans T Chinese"/>
              <a:sym typeface="Noto Sans T Chinese"/>
            </a:endParaRPr>
          </a:p>
          <a:p>
            <a:pPr algn="l">
              <a:lnSpc>
                <a:spcPts val="2858"/>
              </a:lnSpc>
              <a:spcBef>
                <a:spcPct val="0"/>
              </a:spcBef>
            </a:pPr>
            <a:r>
              <a:rPr lang="en-US" sz="1800" b="1" dirty="0" err="1">
                <a:solidFill>
                  <a:srgbClr val="000000"/>
                </a:solidFill>
                <a:latin typeface="Noto Sans T Chinese Bold"/>
                <a:ea typeface="Noto Sans T Chinese Bold"/>
                <a:cs typeface="Noto Sans T Chinese Bold"/>
                <a:sym typeface="Noto Sans T Chinese Bold"/>
              </a:rPr>
              <a:t>特殊優勢</a:t>
            </a:r>
            <a:r>
              <a:rPr lang="en-US" sz="1800" b="1" dirty="0">
                <a:solidFill>
                  <a:srgbClr val="000000"/>
                </a:solidFill>
                <a:latin typeface="Noto Sans T Chinese Bold"/>
                <a:ea typeface="Noto Sans T Chinese Bold"/>
                <a:cs typeface="Noto Sans T Chinese Bold"/>
                <a:sym typeface="Noto Sans T Chinese Bold"/>
              </a:rPr>
              <a:t>：</a:t>
            </a:r>
            <a:r>
              <a:rPr lang="en-US" sz="1800" dirty="0">
                <a:solidFill>
                  <a:srgbClr val="000000"/>
                </a:solidFill>
                <a:latin typeface="Noto Sans T Chinese"/>
                <a:ea typeface="Noto Sans T Chinese"/>
                <a:cs typeface="Noto Sans T Chinese"/>
                <a:sym typeface="Noto Sans T Chinese"/>
              </a:rPr>
              <a:t> </a:t>
            </a:r>
            <a:r>
              <a:rPr lang="en-US" sz="1800" dirty="0" err="1">
                <a:solidFill>
                  <a:srgbClr val="000000"/>
                </a:solidFill>
                <a:latin typeface="Noto Sans T Chinese"/>
                <a:ea typeface="Noto Sans T Chinese"/>
                <a:cs typeface="Noto Sans T Chinese"/>
                <a:sym typeface="Noto Sans T Chinese"/>
              </a:rPr>
              <a:t>能有效避免「乘數濫用」問題</a:t>
            </a:r>
            <a:endParaRPr lang="en-US" sz="1800" dirty="0">
              <a:solidFill>
                <a:srgbClr val="000000"/>
              </a:solidFill>
              <a:latin typeface="Noto Sans T Chinese"/>
              <a:ea typeface="Noto Sans T Chinese"/>
              <a:cs typeface="Noto Sans T Chinese"/>
              <a:sym typeface="Noto Sans T Chinese"/>
            </a:endParaRPr>
          </a:p>
        </p:txBody>
      </p:sp>
      <p:sp>
        <p:nvSpPr>
          <p:cNvPr id="36" name="TextBox 36"/>
          <p:cNvSpPr txBox="1"/>
          <p:nvPr/>
        </p:nvSpPr>
        <p:spPr>
          <a:xfrm>
            <a:off x="869739" y="6312556"/>
            <a:ext cx="4514552" cy="292585"/>
          </a:xfrm>
          <a:prstGeom prst="rect">
            <a:avLst/>
          </a:prstGeom>
        </p:spPr>
        <p:txBody>
          <a:bodyPr lIns="0" tIns="0" rIns="0" bIns="0" rtlCol="0" anchor="t">
            <a:spAutoFit/>
          </a:bodyPr>
          <a:lstStyle/>
          <a:p>
            <a:pPr algn="ctr">
              <a:lnSpc>
                <a:spcPts val="2541"/>
              </a:lnSpc>
              <a:spcBef>
                <a:spcPct val="0"/>
              </a:spcBef>
            </a:pPr>
            <a:r>
              <a:rPr lang="en-US" sz="1599">
                <a:solidFill>
                  <a:srgbClr val="6A7280"/>
                </a:solidFill>
                <a:latin typeface="Noto Sans T Chinese"/>
                <a:ea typeface="Noto Sans T Chinese"/>
                <a:cs typeface="Noto Sans T Chinese"/>
                <a:sym typeface="Noto Sans T Chinese"/>
              </a:rPr>
              <a:t>參考文獻：Gelan (2003)</a:t>
            </a:r>
          </a:p>
        </p:txBody>
      </p:sp>
      <p:sp>
        <p:nvSpPr>
          <p:cNvPr id="37" name="TextBox 37"/>
          <p:cNvSpPr txBox="1"/>
          <p:nvPr/>
        </p:nvSpPr>
        <p:spPr>
          <a:xfrm>
            <a:off x="7749554" y="4256847"/>
            <a:ext cx="2438400" cy="453164"/>
          </a:xfrm>
          <a:prstGeom prst="rect">
            <a:avLst/>
          </a:prstGeom>
        </p:spPr>
        <p:txBody>
          <a:bodyPr lIns="0" tIns="0" rIns="0" bIns="0" rtlCol="0" anchor="t">
            <a:spAutoFit/>
          </a:bodyPr>
          <a:lstStyle/>
          <a:p>
            <a:pPr algn="ctr">
              <a:lnSpc>
                <a:spcPts val="3811"/>
              </a:lnSpc>
              <a:spcBef>
                <a:spcPct val="0"/>
              </a:spcBef>
            </a:pPr>
            <a:r>
              <a:rPr lang="en-US" sz="2400" b="1">
                <a:solidFill>
                  <a:srgbClr val="000000"/>
                </a:solidFill>
                <a:latin typeface="Noto Sans T Chinese Bold"/>
                <a:ea typeface="Noto Sans T Chinese Bold"/>
                <a:cs typeface="Noto Sans T Chinese Bold"/>
                <a:sym typeface="Noto Sans T Chinese Bold"/>
              </a:rPr>
              <a:t>總體計量經濟模型</a:t>
            </a:r>
          </a:p>
        </p:txBody>
      </p:sp>
      <p:sp>
        <p:nvSpPr>
          <p:cNvPr id="38" name="TextBox 38"/>
          <p:cNvSpPr txBox="1"/>
          <p:nvPr/>
        </p:nvSpPr>
        <p:spPr>
          <a:xfrm>
            <a:off x="6416420" y="4967186"/>
            <a:ext cx="5432816" cy="1063773"/>
          </a:xfrm>
          <a:prstGeom prst="rect">
            <a:avLst/>
          </a:prstGeom>
        </p:spPr>
        <p:txBody>
          <a:bodyPr lIns="0" tIns="0" rIns="0" bIns="0" rtlCol="0" anchor="t">
            <a:spAutoFit/>
          </a:bodyPr>
          <a:lstStyle/>
          <a:p>
            <a:pPr algn="l">
              <a:lnSpc>
                <a:spcPts val="2858"/>
              </a:lnSpc>
              <a:spcBef>
                <a:spcPct val="0"/>
              </a:spcBef>
            </a:pPr>
            <a:r>
              <a:rPr lang="en-US" sz="1800" b="1">
                <a:solidFill>
                  <a:srgbClr val="000000"/>
                </a:solidFill>
                <a:latin typeface="Noto Sans T Chinese Bold"/>
                <a:ea typeface="Noto Sans T Chinese Bold"/>
                <a:cs typeface="Noto Sans T Chinese Bold"/>
                <a:sym typeface="Noto Sans T Chinese Bold"/>
              </a:rPr>
              <a:t>適用對象： </a:t>
            </a:r>
            <a:r>
              <a:rPr lang="en-US" sz="1800">
                <a:solidFill>
                  <a:srgbClr val="000000"/>
                </a:solidFill>
                <a:latin typeface="Noto Sans T Chinese"/>
                <a:ea typeface="Noto Sans T Chinese"/>
                <a:cs typeface="Noto Sans T Chinese"/>
                <a:sym typeface="Noto Sans T Chinese"/>
              </a:rPr>
              <a:t>超大型賽事（如奧運）</a:t>
            </a:r>
          </a:p>
          <a:p>
            <a:pPr algn="l">
              <a:lnSpc>
                <a:spcPts val="2858"/>
              </a:lnSpc>
              <a:spcBef>
                <a:spcPct val="0"/>
              </a:spcBef>
            </a:pPr>
            <a:r>
              <a:rPr lang="en-US" sz="1800" b="1">
                <a:solidFill>
                  <a:srgbClr val="000000"/>
                </a:solidFill>
                <a:latin typeface="Noto Sans T Chinese Bold"/>
                <a:ea typeface="Noto Sans T Chinese Bold"/>
                <a:cs typeface="Noto Sans T Chinese Bold"/>
                <a:sym typeface="Noto Sans T Chinese Bold"/>
              </a:rPr>
              <a:t>方法特徵：</a:t>
            </a:r>
            <a:r>
              <a:rPr lang="en-US" sz="1800">
                <a:solidFill>
                  <a:srgbClr val="000000"/>
                </a:solidFill>
                <a:latin typeface="Noto Sans T Chinese"/>
                <a:ea typeface="Noto Sans T Chinese"/>
                <a:cs typeface="Noto Sans T Chinese"/>
                <a:sym typeface="Noto Sans T Chinese"/>
              </a:rPr>
              <a:t> 跨期動態評估</a:t>
            </a:r>
          </a:p>
          <a:p>
            <a:pPr algn="l">
              <a:lnSpc>
                <a:spcPts val="2858"/>
              </a:lnSpc>
              <a:spcBef>
                <a:spcPct val="0"/>
              </a:spcBef>
            </a:pPr>
            <a:r>
              <a:rPr lang="en-US" sz="1800" b="1">
                <a:solidFill>
                  <a:srgbClr val="000000"/>
                </a:solidFill>
                <a:latin typeface="Noto Sans T Chinese Bold"/>
                <a:ea typeface="Noto Sans T Chinese Bold"/>
                <a:cs typeface="Noto Sans T Chinese Bold"/>
                <a:sym typeface="Noto Sans T Chinese Bold"/>
              </a:rPr>
              <a:t>特殊優勢：</a:t>
            </a:r>
            <a:r>
              <a:rPr lang="en-US" sz="1800">
                <a:solidFill>
                  <a:srgbClr val="000000"/>
                </a:solidFill>
                <a:latin typeface="Noto Sans T Chinese"/>
                <a:ea typeface="Noto Sans T Chinese"/>
                <a:cs typeface="Noto Sans T Chinese"/>
                <a:sym typeface="Noto Sans T Chinese"/>
              </a:rPr>
              <a:t> 能精準衡量長期的「賽會遺產 (Legacy)」</a:t>
            </a:r>
          </a:p>
        </p:txBody>
      </p:sp>
      <p:sp>
        <p:nvSpPr>
          <p:cNvPr id="39" name="TextBox 39"/>
          <p:cNvSpPr txBox="1"/>
          <p:nvPr/>
        </p:nvSpPr>
        <p:spPr>
          <a:xfrm>
            <a:off x="6711478" y="6312556"/>
            <a:ext cx="4514552" cy="292585"/>
          </a:xfrm>
          <a:prstGeom prst="rect">
            <a:avLst/>
          </a:prstGeom>
        </p:spPr>
        <p:txBody>
          <a:bodyPr lIns="0" tIns="0" rIns="0" bIns="0" rtlCol="0" anchor="t">
            <a:spAutoFit/>
          </a:bodyPr>
          <a:lstStyle/>
          <a:p>
            <a:pPr algn="ctr">
              <a:lnSpc>
                <a:spcPts val="2541"/>
              </a:lnSpc>
              <a:spcBef>
                <a:spcPct val="0"/>
              </a:spcBef>
            </a:pPr>
            <a:r>
              <a:rPr lang="en-US" sz="1599">
                <a:solidFill>
                  <a:srgbClr val="6A7280"/>
                </a:solidFill>
                <a:latin typeface="Noto Sans T Chinese"/>
                <a:ea typeface="Noto Sans T Chinese"/>
                <a:cs typeface="Noto Sans T Chinese"/>
                <a:sym typeface="Noto Sans T Chinese"/>
              </a:rPr>
              <a:t>參考文獻：Kasimati &amp; Dawson (2009)</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3300"/>
            <a:ext cx="13002336" cy="7313814"/>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0" y="0"/>
            <a:ext cx="12192124" cy="9363"/>
            <a:chOff x="0" y="0"/>
            <a:chExt cx="16256165" cy="12484"/>
          </a:xfrm>
        </p:grpSpPr>
        <p:sp>
          <p:nvSpPr>
            <p:cNvPr id="5" name="Freeform 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6" name="Group 6"/>
          <p:cNvGrpSpPr/>
          <p:nvPr/>
        </p:nvGrpSpPr>
        <p:grpSpPr>
          <a:xfrm>
            <a:off x="461286" y="1372576"/>
            <a:ext cx="11307763" cy="5476061"/>
            <a:chOff x="0" y="0"/>
            <a:chExt cx="4430345" cy="2145503"/>
          </a:xfrm>
        </p:grpSpPr>
        <p:sp>
          <p:nvSpPr>
            <p:cNvPr id="7" name="Freeform 7"/>
            <p:cNvSpPr/>
            <p:nvPr/>
          </p:nvSpPr>
          <p:spPr>
            <a:xfrm>
              <a:off x="0" y="0"/>
              <a:ext cx="4430345" cy="2145503"/>
            </a:xfrm>
            <a:custGeom>
              <a:avLst/>
              <a:gdLst/>
              <a:ahLst/>
              <a:cxnLst/>
              <a:rect l="l" t="t" r="r" b="b"/>
              <a:pathLst>
                <a:path w="4430345" h="2145503">
                  <a:moveTo>
                    <a:pt x="23278" y="0"/>
                  </a:moveTo>
                  <a:lnTo>
                    <a:pt x="4407067" y="0"/>
                  </a:lnTo>
                  <a:cubicBezTo>
                    <a:pt x="4413241" y="0"/>
                    <a:pt x="4419162" y="2453"/>
                    <a:pt x="4423527" y="6818"/>
                  </a:cubicBezTo>
                  <a:cubicBezTo>
                    <a:pt x="4427893" y="11184"/>
                    <a:pt x="4430345" y="17104"/>
                    <a:pt x="4430345" y="23278"/>
                  </a:cubicBezTo>
                  <a:lnTo>
                    <a:pt x="4430345" y="2122225"/>
                  </a:lnTo>
                  <a:cubicBezTo>
                    <a:pt x="4430345" y="2135081"/>
                    <a:pt x="4419923" y="2145503"/>
                    <a:pt x="4407067" y="2145503"/>
                  </a:cubicBezTo>
                  <a:lnTo>
                    <a:pt x="23278" y="2145503"/>
                  </a:lnTo>
                  <a:cubicBezTo>
                    <a:pt x="17104" y="2145503"/>
                    <a:pt x="11184" y="2143050"/>
                    <a:pt x="6818" y="2138685"/>
                  </a:cubicBezTo>
                  <a:cubicBezTo>
                    <a:pt x="2453" y="2134319"/>
                    <a:pt x="0" y="2128398"/>
                    <a:pt x="0" y="2122225"/>
                  </a:cubicBezTo>
                  <a:lnTo>
                    <a:pt x="0" y="23278"/>
                  </a:lnTo>
                  <a:cubicBezTo>
                    <a:pt x="0" y="17104"/>
                    <a:pt x="2453" y="11184"/>
                    <a:pt x="6818" y="6818"/>
                  </a:cubicBezTo>
                  <a:cubicBezTo>
                    <a:pt x="11184" y="2453"/>
                    <a:pt x="17104" y="0"/>
                    <a:pt x="23278" y="0"/>
                  </a:cubicBezTo>
                  <a:close/>
                </a:path>
              </a:pathLst>
            </a:custGeom>
            <a:solidFill>
              <a:srgbClr val="FAF9F6">
                <a:alpha val="49804"/>
              </a:srgbClr>
            </a:solidFill>
          </p:spPr>
        </p:sp>
        <p:sp>
          <p:nvSpPr>
            <p:cNvPr id="8" name="TextBox 8"/>
            <p:cNvSpPr txBox="1"/>
            <p:nvPr/>
          </p:nvSpPr>
          <p:spPr>
            <a:xfrm>
              <a:off x="0" y="-57150"/>
              <a:ext cx="4430345" cy="2202653"/>
            </a:xfrm>
            <a:prstGeom prst="rect">
              <a:avLst/>
            </a:prstGeom>
          </p:spPr>
          <p:txBody>
            <a:bodyPr lIns="50800" tIns="50800" rIns="50800" bIns="50800" rtlCol="0" anchor="ctr"/>
            <a:lstStyle/>
            <a:p>
              <a:pPr algn="ctr">
                <a:lnSpc>
                  <a:spcPts val="2541"/>
                </a:lnSpc>
              </a:pPr>
              <a:endParaRPr/>
            </a:p>
          </p:txBody>
        </p:sp>
      </p:grpSp>
      <p:graphicFrame>
        <p:nvGraphicFramePr>
          <p:cNvPr id="9" name="Table 9"/>
          <p:cNvGraphicFramePr>
            <a:graphicFrameLocks noGrp="1"/>
          </p:cNvGraphicFramePr>
          <p:nvPr>
            <p:extLst>
              <p:ext uri="{D42A27DB-BD31-4B8C-83A1-F6EECF244321}">
                <p14:modId xmlns:p14="http://schemas.microsoft.com/office/powerpoint/2010/main" val="3312483011"/>
              </p:ext>
            </p:extLst>
          </p:nvPr>
        </p:nvGraphicFramePr>
        <p:xfrm>
          <a:off x="691515" y="1547986"/>
          <a:ext cx="10824787" cy="5143500"/>
        </p:xfrm>
        <a:graphic>
          <a:graphicData uri="http://schemas.openxmlformats.org/drawingml/2006/table">
            <a:tbl>
              <a:tblPr/>
              <a:tblGrid>
                <a:gridCol w="1871982">
                  <a:extLst>
                    <a:ext uri="{9D8B030D-6E8A-4147-A177-3AD203B41FA5}">
                      <a16:colId xmlns:a16="http://schemas.microsoft.com/office/drawing/2014/main" val="20000"/>
                    </a:ext>
                  </a:extLst>
                </a:gridCol>
                <a:gridCol w="3082193">
                  <a:extLst>
                    <a:ext uri="{9D8B030D-6E8A-4147-A177-3AD203B41FA5}">
                      <a16:colId xmlns:a16="http://schemas.microsoft.com/office/drawing/2014/main" val="20001"/>
                    </a:ext>
                  </a:extLst>
                </a:gridCol>
                <a:gridCol w="3082193">
                  <a:extLst>
                    <a:ext uri="{9D8B030D-6E8A-4147-A177-3AD203B41FA5}">
                      <a16:colId xmlns:a16="http://schemas.microsoft.com/office/drawing/2014/main" val="20002"/>
                    </a:ext>
                  </a:extLst>
                </a:gridCol>
                <a:gridCol w="2788419">
                  <a:extLst>
                    <a:ext uri="{9D8B030D-6E8A-4147-A177-3AD203B41FA5}">
                      <a16:colId xmlns:a16="http://schemas.microsoft.com/office/drawing/2014/main" val="20003"/>
                    </a:ext>
                  </a:extLst>
                </a:gridCol>
              </a:tblGrid>
              <a:tr h="704850">
                <a:tc>
                  <a:txBody>
                    <a:bodyPr/>
                    <a:lstStyle/>
                    <a:p>
                      <a:pPr algn="ctr">
                        <a:lnSpc>
                          <a:spcPts val="2519"/>
                        </a:lnSpc>
                        <a:defRPr/>
                      </a:pPr>
                      <a:r>
                        <a:rPr lang="zh-TW" altLang="en-US" sz="1799" b="1" dirty="0">
                          <a:solidFill>
                            <a:srgbClr val="000000"/>
                          </a:solidFill>
                          <a:latin typeface="Noto Sans T Chinese Bold"/>
                          <a:ea typeface="Noto Sans T Chinese Bold"/>
                          <a:sym typeface="Noto Sans T Chinese Bold"/>
                        </a:rPr>
                        <a:t>評估方法</a:t>
                      </a: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tc>
                  <a:txBody>
                    <a:bodyPr/>
                    <a:lstStyle/>
                    <a:p>
                      <a:pPr algn="ctr">
                        <a:lnSpc>
                          <a:spcPts val="2520"/>
                        </a:lnSpc>
                        <a:defRPr/>
                      </a:pPr>
                      <a:r>
                        <a:rPr lang="zh-TW" altLang="en-US" sz="1800" b="1" dirty="0">
                          <a:solidFill>
                            <a:srgbClr val="000000"/>
                          </a:solidFill>
                          <a:latin typeface="Noto Sans T Chinese Bold"/>
                          <a:ea typeface="Noto Sans T Chinese Bold"/>
                          <a:cs typeface="Noto Sans T Chinese Bold"/>
                          <a:sym typeface="Noto Sans T Chinese Bold"/>
                        </a:rPr>
                        <a:t>優點</a:t>
                      </a: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tc>
                  <a:txBody>
                    <a:bodyPr/>
                    <a:lstStyle/>
                    <a:p>
                      <a:pPr algn="ctr">
                        <a:lnSpc>
                          <a:spcPts val="2520"/>
                        </a:lnSpc>
                        <a:defRPr/>
                      </a:pPr>
                      <a:r>
                        <a:rPr lang="zh-TW" altLang="en-US" sz="1800" b="1" dirty="0">
                          <a:solidFill>
                            <a:srgbClr val="000000"/>
                          </a:solidFill>
                          <a:latin typeface="Noto Sans T Chinese Bold"/>
                          <a:ea typeface="Noto Sans T Chinese Bold"/>
                          <a:cs typeface="Noto Sans T Chinese Bold"/>
                          <a:sym typeface="Noto Sans T Chinese Bold"/>
                        </a:rPr>
                        <a:t>缺</a:t>
                      </a:r>
                      <a:r>
                        <a:rPr lang="en-US" sz="1800" b="1" dirty="0">
                          <a:solidFill>
                            <a:srgbClr val="000000"/>
                          </a:solidFill>
                          <a:latin typeface="Noto Sans T Chinese Bold"/>
                          <a:ea typeface="Noto Sans T Chinese Bold"/>
                          <a:cs typeface="Noto Sans T Chinese Bold"/>
                          <a:sym typeface="Noto Sans T Chinese Bold"/>
                        </a:rPr>
                        <a:t>點</a:t>
                      </a: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tc>
                  <a:txBody>
                    <a:bodyPr/>
                    <a:lstStyle/>
                    <a:p>
                      <a:pPr algn="ctr">
                        <a:lnSpc>
                          <a:spcPts val="2519"/>
                        </a:lnSpc>
                        <a:defRPr/>
                      </a:pPr>
                      <a:r>
                        <a:rPr lang="en-US" sz="1799" b="1">
                          <a:solidFill>
                            <a:srgbClr val="000000"/>
                          </a:solidFill>
                          <a:latin typeface="Noto Sans T Chinese Bold"/>
                          <a:ea typeface="Noto Sans T Chinese Bold"/>
                          <a:cs typeface="Noto Sans T Chinese Bold"/>
                          <a:sym typeface="Noto Sans T Chinese Bold"/>
                        </a:rPr>
                        <a:t>最適情境</a:t>
                      </a:r>
                      <a:endParaRPr lang="en-US" sz="110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extLst>
                  <a:ext uri="{0D108BD9-81ED-4DB2-BD59-A6C34878D82A}">
                    <a16:rowId xmlns:a16="http://schemas.microsoft.com/office/drawing/2014/main" val="10000"/>
                  </a:ext>
                </a:extLst>
              </a:tr>
              <a:tr h="1181100">
                <a:tc>
                  <a:txBody>
                    <a:bodyPr/>
                    <a:lstStyle/>
                    <a:p>
                      <a:pPr marL="345439" lvl="1" indent="-172720" algn="l">
                        <a:lnSpc>
                          <a:spcPts val="2239"/>
                        </a:lnSpc>
                        <a:buFont typeface="Arial"/>
                        <a:buChar char="•"/>
                        <a:defRPr/>
                      </a:pPr>
                      <a:r>
                        <a:rPr lang="en-US" sz="1599" dirty="0" err="1">
                          <a:solidFill>
                            <a:srgbClr val="000000"/>
                          </a:solidFill>
                          <a:latin typeface="Noto Sans T Chinese"/>
                          <a:ea typeface="Noto Sans T Chinese"/>
                          <a:cs typeface="Noto Sans T Chinese"/>
                          <a:sym typeface="Noto Sans T Chinese"/>
                        </a:rPr>
                        <a:t>需要完整</a:t>
                      </a:r>
                      <a:r>
                        <a:rPr lang="en-US" sz="1599" dirty="0">
                          <a:solidFill>
                            <a:srgbClr val="000000"/>
                          </a:solidFill>
                          <a:latin typeface="Noto Sans T Chinese"/>
                          <a:ea typeface="Noto Sans T Chinese"/>
                          <a:cs typeface="Noto Sans T Chinese"/>
                          <a:sym typeface="Noto Sans T Chinese"/>
                        </a:rPr>
                        <a:t> I-O 表</a:t>
                      </a:r>
                      <a:endParaRPr lang="en-US" sz="1100" dirty="0"/>
                    </a:p>
                    <a:p>
                      <a:pPr marL="345439" lvl="1" indent="-172720" algn="l">
                        <a:lnSpc>
                          <a:spcPts val="2239"/>
                        </a:lnSpc>
                        <a:buFont typeface="Arial"/>
                        <a:buChar char="•"/>
                      </a:pPr>
                      <a:r>
                        <a:rPr lang="en-US" sz="1599" dirty="0" err="1">
                          <a:solidFill>
                            <a:srgbClr val="000000"/>
                          </a:solidFill>
                          <a:latin typeface="Noto Sans T Chinese"/>
                          <a:ea typeface="Noto Sans T Chinese"/>
                          <a:cs typeface="Noto Sans T Chinese"/>
                          <a:sym typeface="Noto Sans T Chinese"/>
                        </a:rPr>
                        <a:t>忽略動態調整</a:t>
                      </a:r>
                      <a:endParaRPr lang="en-US" sz="1599" dirty="0">
                        <a:solidFill>
                          <a:srgbClr val="000000"/>
                        </a:solidFill>
                        <a:latin typeface="Noto Sans T Chinese"/>
                        <a:ea typeface="Noto Sans T Chinese"/>
                        <a:cs typeface="Noto Sans T Chinese"/>
                        <a:sym typeface="Noto Sans T Chinese"/>
                      </a:endParaRPr>
                    </a:p>
                    <a:p>
                      <a:pPr marL="345439" lvl="1" indent="-172720" algn="l">
                        <a:lnSpc>
                          <a:spcPts val="2239"/>
                        </a:lnSpc>
                        <a:buFont typeface="Arial"/>
                        <a:buChar char="•"/>
                      </a:pPr>
                      <a:r>
                        <a:rPr lang="en-US" sz="1599" dirty="0" err="1">
                          <a:solidFill>
                            <a:srgbClr val="000000"/>
                          </a:solidFill>
                          <a:latin typeface="Noto Sans T Chinese"/>
                          <a:ea typeface="Noto Sans T Chinese"/>
                          <a:cs typeface="Noto Sans T Chinese"/>
                          <a:sym typeface="Noto Sans T Chinese"/>
                        </a:rPr>
                        <a:t>易高估效益</a:t>
                      </a:r>
                      <a:endParaRPr lang="en-US" sz="1599" dirty="0">
                        <a:solidFill>
                          <a:srgbClr val="000000"/>
                        </a:solidFill>
                        <a:latin typeface="Noto Sans T Chinese"/>
                        <a:ea typeface="Noto Sans T Chinese"/>
                        <a:cs typeface="Noto Sans T Chinese"/>
                        <a:sym typeface="Noto Sans T Chinese"/>
                      </a:endParaRP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tc>
                  <a:txBody>
                    <a:bodyPr/>
                    <a:lstStyle/>
                    <a:p>
                      <a:pPr algn="ctr">
                        <a:lnSpc>
                          <a:spcPts val="2520"/>
                        </a:lnSpc>
                        <a:defRPr/>
                      </a:pPr>
                      <a:r>
                        <a:rPr lang="en-US" sz="1800" b="1" dirty="0" err="1">
                          <a:solidFill>
                            <a:srgbClr val="000000"/>
                          </a:solidFill>
                          <a:latin typeface="Noto Sans T Chinese Bold"/>
                          <a:ea typeface="Noto Sans T Chinese Bold"/>
                          <a:cs typeface="Noto Sans T Chinese Bold"/>
                          <a:sym typeface="Noto Sans T Chinese Bold"/>
                        </a:rPr>
                        <a:t>投入產出模型</a:t>
                      </a:r>
                      <a:endParaRPr lang="en-US" sz="1100" dirty="0"/>
                    </a:p>
                    <a:p>
                      <a:pPr algn="ctr">
                        <a:lnSpc>
                          <a:spcPts val="2520"/>
                        </a:lnSpc>
                      </a:pPr>
                      <a:r>
                        <a:rPr lang="en-US" sz="1800" b="1" dirty="0">
                          <a:solidFill>
                            <a:srgbClr val="000000"/>
                          </a:solidFill>
                          <a:latin typeface="Noto Sans T Chinese Bold"/>
                          <a:ea typeface="Noto Sans T Chinese Bold"/>
                          <a:cs typeface="Noto Sans T Chinese Bold"/>
                          <a:sym typeface="Noto Sans T Chinese Bold"/>
                        </a:rPr>
                        <a:t>(I-O Model)</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tc>
                  <a:txBody>
                    <a:bodyPr/>
                    <a:lstStyle/>
                    <a:p>
                      <a:pPr marL="345439" lvl="1" indent="-172720" algn="l">
                        <a:lnSpc>
                          <a:spcPts val="2239"/>
                        </a:lnSpc>
                        <a:buFont typeface="Arial"/>
                        <a:buChar char="•"/>
                        <a:defRPr/>
                      </a:pPr>
                      <a:r>
                        <a:rPr lang="en-US" sz="1599">
                          <a:solidFill>
                            <a:srgbClr val="000000"/>
                          </a:solidFill>
                          <a:latin typeface="Noto Sans T Chinese"/>
                          <a:ea typeface="Noto Sans T Chinese"/>
                          <a:cs typeface="Noto Sans T Chinese"/>
                          <a:sym typeface="Noto Sans T Chinese"/>
                        </a:rPr>
                        <a:t>可計算間接與誘發效益</a:t>
                      </a:r>
                      <a:endParaRPr lang="en-US" sz="1100"/>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乘數效果完整呈現</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tc>
                  <a:txBody>
                    <a:bodyPr/>
                    <a:lstStyle/>
                    <a:p>
                      <a:pPr marL="345439" lvl="1" indent="-172720" algn="l">
                        <a:lnSpc>
                          <a:spcPts val="2239"/>
                        </a:lnSpc>
                        <a:buFont typeface="Arial"/>
                        <a:buChar char="•"/>
                        <a:defRPr/>
                      </a:pPr>
                      <a:r>
                        <a:rPr lang="en-US" sz="1599">
                          <a:solidFill>
                            <a:srgbClr val="000000"/>
                          </a:solidFill>
                          <a:latin typeface="Noto Sans T Chinese"/>
                          <a:ea typeface="Noto Sans T Chinese"/>
                          <a:cs typeface="Noto Sans T Chinese"/>
                          <a:sym typeface="Noto Sans T Chinese"/>
                        </a:rPr>
                        <a:t>大型賽事</a:t>
                      </a:r>
                      <a:endParaRPr lang="en-US" sz="1100"/>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國家或區域層級分析</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extLst>
                  <a:ext uri="{0D108BD9-81ED-4DB2-BD59-A6C34878D82A}">
                    <a16:rowId xmlns:a16="http://schemas.microsoft.com/office/drawing/2014/main" val="10001"/>
                  </a:ext>
                </a:extLst>
              </a:tr>
              <a:tr h="1181100">
                <a:tc>
                  <a:txBody>
                    <a:bodyPr/>
                    <a:lstStyle/>
                    <a:p>
                      <a:pPr marL="345439" lvl="1" indent="-172720" algn="l">
                        <a:lnSpc>
                          <a:spcPts val="2239"/>
                        </a:lnSpc>
                        <a:buFont typeface="Arial"/>
                        <a:buChar char="•"/>
                        <a:defRPr/>
                      </a:pPr>
                      <a:r>
                        <a:rPr lang="en-US" sz="1599" dirty="0" err="1">
                          <a:solidFill>
                            <a:srgbClr val="000000"/>
                          </a:solidFill>
                          <a:latin typeface="Noto Sans T Chinese"/>
                          <a:ea typeface="Noto Sans T Chinese"/>
                          <a:cs typeface="Noto Sans T Chinese"/>
                          <a:sym typeface="Noto Sans T Chinese"/>
                        </a:rPr>
                        <a:t>效益貨幣化困難</a:t>
                      </a:r>
                      <a:endParaRPr lang="en-US" sz="1100" dirty="0"/>
                    </a:p>
                    <a:p>
                      <a:pPr marL="345439" lvl="1" indent="-172720" algn="l">
                        <a:lnSpc>
                          <a:spcPts val="2239"/>
                        </a:lnSpc>
                        <a:buFont typeface="Arial"/>
                        <a:buChar char="•"/>
                      </a:pPr>
                      <a:r>
                        <a:rPr lang="en-US" sz="1599" dirty="0" err="1">
                          <a:solidFill>
                            <a:srgbClr val="000000"/>
                          </a:solidFill>
                          <a:latin typeface="Noto Sans T Chinese"/>
                          <a:ea typeface="Noto Sans T Chinese"/>
                          <a:cs typeface="Noto Sans T Chinese"/>
                          <a:sym typeface="Noto Sans T Chinese"/>
                        </a:rPr>
                        <a:t>主觀判斷影響結果</a:t>
                      </a:r>
                      <a:endParaRPr lang="en-US" sz="1599" dirty="0">
                        <a:solidFill>
                          <a:srgbClr val="000000"/>
                        </a:solidFill>
                        <a:latin typeface="Noto Sans T Chinese"/>
                        <a:ea typeface="Noto Sans T Chinese"/>
                        <a:cs typeface="Noto Sans T Chinese"/>
                        <a:sym typeface="Noto Sans T Chinese"/>
                      </a:endParaRP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solidFill>
                      <a:srgbClr val="FEE57F"/>
                    </a:solidFill>
                  </a:tcPr>
                </a:tc>
                <a:tc>
                  <a:txBody>
                    <a:bodyPr/>
                    <a:lstStyle/>
                    <a:p>
                      <a:pPr algn="ctr">
                        <a:lnSpc>
                          <a:spcPts val="2520"/>
                        </a:lnSpc>
                        <a:defRPr/>
                      </a:pPr>
                      <a:r>
                        <a:rPr lang="en-US" sz="1800" b="1">
                          <a:solidFill>
                            <a:srgbClr val="000000"/>
                          </a:solidFill>
                          <a:latin typeface="Noto Sans T Chinese Bold"/>
                          <a:ea typeface="Noto Sans T Chinese Bold"/>
                          <a:cs typeface="Noto Sans T Chinese Bold"/>
                          <a:sym typeface="Noto Sans T Chinese Bold"/>
                        </a:rPr>
                        <a:t>成本效益分析</a:t>
                      </a:r>
                      <a:endParaRPr lang="en-US" sz="1100"/>
                    </a:p>
                    <a:p>
                      <a:pPr algn="ctr">
                        <a:lnSpc>
                          <a:spcPts val="2520"/>
                        </a:lnSpc>
                      </a:pPr>
                      <a:r>
                        <a:rPr lang="en-US" sz="1800" b="1">
                          <a:solidFill>
                            <a:srgbClr val="000000"/>
                          </a:solidFill>
                          <a:latin typeface="Noto Sans T Chinese Bold"/>
                          <a:ea typeface="Noto Sans T Chinese Bold"/>
                          <a:cs typeface="Noto Sans T Chinese Bold"/>
                          <a:sym typeface="Noto Sans T Chinese Bold"/>
                        </a:rPr>
                        <a:t>(CBA)</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solidFill>
                      <a:srgbClr val="FEE57F"/>
                    </a:solidFill>
                  </a:tcPr>
                </a:tc>
                <a:tc>
                  <a:txBody>
                    <a:bodyPr/>
                    <a:lstStyle/>
                    <a:p>
                      <a:pPr marL="345439" lvl="1" indent="-172720" algn="l">
                        <a:lnSpc>
                          <a:spcPts val="2239"/>
                        </a:lnSpc>
                        <a:buFont typeface="Arial"/>
                        <a:buChar char="•"/>
                        <a:defRPr/>
                      </a:pPr>
                      <a:r>
                        <a:rPr lang="en-US" sz="1599">
                          <a:solidFill>
                            <a:srgbClr val="000000"/>
                          </a:solidFill>
                          <a:latin typeface="Noto Sans T Chinese"/>
                          <a:ea typeface="Noto Sans T Chinese"/>
                          <a:cs typeface="Noto Sans T Chinese"/>
                          <a:sym typeface="Noto Sans T Chinese"/>
                        </a:rPr>
                        <a:t>可納入無形效益</a:t>
                      </a:r>
                      <a:endParaRPr lang="en-US" sz="1100"/>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側重投資效率</a:t>
                      </a:r>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可比較利害關係人</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solidFill>
                      <a:srgbClr val="FEE57F"/>
                    </a:solidFill>
                  </a:tcPr>
                </a:tc>
                <a:tc>
                  <a:txBody>
                    <a:bodyPr/>
                    <a:lstStyle/>
                    <a:p>
                      <a:pPr marL="345439" lvl="1" indent="-172720" algn="l">
                        <a:lnSpc>
                          <a:spcPts val="2239"/>
                        </a:lnSpc>
                        <a:buFont typeface="Arial"/>
                        <a:buChar char="•"/>
                        <a:defRPr/>
                      </a:pPr>
                      <a:r>
                        <a:rPr lang="en-US" sz="1599">
                          <a:solidFill>
                            <a:srgbClr val="000000"/>
                          </a:solidFill>
                          <a:latin typeface="Noto Sans T Chinese"/>
                          <a:ea typeface="Noto Sans T Chinese"/>
                          <a:cs typeface="Noto Sans T Chinese"/>
                          <a:sym typeface="Noto Sans T Chinese"/>
                        </a:rPr>
                        <a:t>中小型賽事</a:t>
                      </a:r>
                      <a:endParaRPr lang="en-US" sz="1100"/>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公共資金決策評估</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solidFill>
                      <a:srgbClr val="FEE57F"/>
                    </a:solidFill>
                  </a:tcPr>
                </a:tc>
                <a:extLst>
                  <a:ext uri="{0D108BD9-81ED-4DB2-BD59-A6C34878D82A}">
                    <a16:rowId xmlns:a16="http://schemas.microsoft.com/office/drawing/2014/main" val="10002"/>
                  </a:ext>
                </a:extLst>
              </a:tr>
              <a:tr h="1181100">
                <a:tc>
                  <a:txBody>
                    <a:bodyPr/>
                    <a:lstStyle/>
                    <a:p>
                      <a:pPr marL="345439" lvl="1" indent="-172720" algn="l">
                        <a:lnSpc>
                          <a:spcPts val="2239"/>
                        </a:lnSpc>
                        <a:buFont typeface="Arial"/>
                        <a:buChar char="•"/>
                        <a:defRPr/>
                      </a:pPr>
                      <a:r>
                        <a:rPr lang="en-US" sz="1599">
                          <a:solidFill>
                            <a:srgbClr val="000000"/>
                          </a:solidFill>
                          <a:latin typeface="Noto Sans T Chinese"/>
                          <a:ea typeface="Noto Sans T Chinese"/>
                          <a:cs typeface="Noto Sans T Chinese"/>
                          <a:sym typeface="Noto Sans T Chinese"/>
                        </a:rPr>
                        <a:t>僅計直接效益</a:t>
                      </a:r>
                      <a:endParaRPr lang="en-US" sz="1100"/>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忽略間接波及效應</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tc>
                  <a:txBody>
                    <a:bodyPr/>
                    <a:lstStyle/>
                    <a:p>
                      <a:pPr algn="ctr">
                        <a:lnSpc>
                          <a:spcPts val="2520"/>
                        </a:lnSpc>
                        <a:defRPr/>
                      </a:pPr>
                      <a:r>
                        <a:rPr lang="en-US" sz="1800" b="1">
                          <a:solidFill>
                            <a:srgbClr val="000000"/>
                          </a:solidFill>
                          <a:latin typeface="Noto Sans T Chinese Bold"/>
                          <a:ea typeface="Noto Sans T Chinese Bold"/>
                          <a:cs typeface="Noto Sans T Chinese Bold"/>
                          <a:sym typeface="Noto Sans T Chinese Bold"/>
                        </a:rPr>
                        <a:t>直接消費行為分析</a:t>
                      </a:r>
                      <a:endParaRPr lang="en-US" sz="110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tc>
                  <a:txBody>
                    <a:bodyPr/>
                    <a:lstStyle/>
                    <a:p>
                      <a:pPr marL="345439" lvl="1" indent="-172720" algn="l">
                        <a:lnSpc>
                          <a:spcPts val="2239"/>
                        </a:lnSpc>
                        <a:buFont typeface="Arial"/>
                        <a:buChar char="•"/>
                        <a:defRPr/>
                      </a:pPr>
                      <a:r>
                        <a:rPr lang="en-US" sz="1599">
                          <a:solidFill>
                            <a:srgbClr val="000000"/>
                          </a:solidFill>
                          <a:latin typeface="Noto Sans T Chinese"/>
                          <a:ea typeface="Noto Sans T Chinese"/>
                          <a:cs typeface="Noto Sans T Chinese"/>
                          <a:sym typeface="Noto Sans T Chinese"/>
                        </a:rPr>
                        <a:t>數據可靠</a:t>
                      </a:r>
                      <a:endParaRPr lang="en-US" sz="1100"/>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操作簡便</a:t>
                      </a:r>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不依賴乘數</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tc>
                  <a:txBody>
                    <a:bodyPr/>
                    <a:lstStyle/>
                    <a:p>
                      <a:pPr marL="345439" lvl="1" indent="-172720" algn="l">
                        <a:lnSpc>
                          <a:spcPts val="2239"/>
                        </a:lnSpc>
                        <a:buFont typeface="Arial"/>
                        <a:buChar char="•"/>
                        <a:defRPr/>
                      </a:pPr>
                      <a:r>
                        <a:rPr lang="en-US" sz="1599">
                          <a:solidFill>
                            <a:srgbClr val="000000"/>
                          </a:solidFill>
                          <a:latin typeface="Noto Sans T Chinese"/>
                          <a:ea typeface="Noto Sans T Chinese"/>
                          <a:cs typeface="Noto Sans T Chinese"/>
                          <a:sym typeface="Noto Sans T Chinese"/>
                        </a:rPr>
                        <a:t>小規模賽事</a:t>
                      </a:r>
                      <a:endParaRPr lang="en-US" sz="1100"/>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資料取得受限情境</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extLst>
                  <a:ext uri="{0D108BD9-81ED-4DB2-BD59-A6C34878D82A}">
                    <a16:rowId xmlns:a16="http://schemas.microsoft.com/office/drawing/2014/main" val="10003"/>
                  </a:ext>
                </a:extLst>
              </a:tr>
              <a:tr h="895350">
                <a:tc>
                  <a:txBody>
                    <a:bodyPr/>
                    <a:lstStyle/>
                    <a:p>
                      <a:pPr marL="345439" lvl="1" indent="-172720" algn="l">
                        <a:lnSpc>
                          <a:spcPts val="2239"/>
                        </a:lnSpc>
                        <a:buFont typeface="Arial"/>
                        <a:buChar char="•"/>
                        <a:defRPr/>
                      </a:pPr>
                      <a:r>
                        <a:rPr lang="en-US" sz="1599">
                          <a:solidFill>
                            <a:srgbClr val="000000"/>
                          </a:solidFill>
                          <a:latin typeface="Noto Sans T Chinese"/>
                          <a:ea typeface="Noto Sans T Chinese"/>
                          <a:cs typeface="Noto Sans T Chinese"/>
                          <a:sym typeface="Noto Sans T Chinese"/>
                        </a:rPr>
                        <a:t>模型假設複雜</a:t>
                      </a:r>
                      <a:endParaRPr lang="en-US" sz="1100"/>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數據要求高</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b="1">
                          <a:solidFill>
                            <a:srgbClr val="000000"/>
                          </a:solidFill>
                          <a:latin typeface="Noto Sans T Chinese Bold"/>
                          <a:ea typeface="Noto Sans T Chinese Bold"/>
                          <a:cs typeface="Noto Sans T Chinese Bold"/>
                          <a:sym typeface="Noto Sans T Chinese Bold"/>
                        </a:rPr>
                        <a:t>總體計量經濟模型</a:t>
                      </a:r>
                      <a:endParaRPr lang="en-US" sz="110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marL="345439" lvl="1" indent="-172720" algn="l">
                        <a:lnSpc>
                          <a:spcPts val="2239"/>
                        </a:lnSpc>
                        <a:buFont typeface="Arial"/>
                        <a:buChar char="•"/>
                        <a:defRPr/>
                      </a:pPr>
                      <a:r>
                        <a:rPr lang="en-US" sz="1599">
                          <a:solidFill>
                            <a:srgbClr val="000000"/>
                          </a:solidFill>
                          <a:latin typeface="Noto Sans T Chinese"/>
                          <a:ea typeface="Noto Sans T Chinese"/>
                          <a:cs typeface="Noto Sans T Chinese"/>
                          <a:sym typeface="Noto Sans T Chinese"/>
                        </a:rPr>
                        <a:t>可捕捉動態跨期效果</a:t>
                      </a:r>
                      <a:endParaRPr lang="en-US" sz="1100"/>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適用長期遺產評估</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marL="345439" lvl="1" indent="-172720" algn="l">
                        <a:lnSpc>
                          <a:spcPts val="2239"/>
                        </a:lnSpc>
                        <a:buFont typeface="Arial"/>
                        <a:buChar char="•"/>
                        <a:defRPr/>
                      </a:pPr>
                      <a:r>
                        <a:rPr lang="en-US" sz="1599" dirty="0" err="1">
                          <a:solidFill>
                            <a:srgbClr val="000000"/>
                          </a:solidFill>
                          <a:latin typeface="Noto Sans T Chinese"/>
                          <a:ea typeface="Noto Sans T Chinese"/>
                          <a:cs typeface="Noto Sans T Chinese"/>
                          <a:sym typeface="Noto Sans T Chinese"/>
                        </a:rPr>
                        <a:t>奧運等大型賽事</a:t>
                      </a:r>
                      <a:endParaRPr lang="en-US" sz="1100" dirty="0"/>
                    </a:p>
                    <a:p>
                      <a:pPr marL="345439" lvl="1" indent="-172720" algn="l">
                        <a:lnSpc>
                          <a:spcPts val="2239"/>
                        </a:lnSpc>
                        <a:buFont typeface="Arial"/>
                        <a:buChar char="•"/>
                      </a:pPr>
                      <a:r>
                        <a:rPr lang="en-US" sz="1599" dirty="0" err="1">
                          <a:solidFill>
                            <a:srgbClr val="000000"/>
                          </a:solidFill>
                          <a:latin typeface="Noto Sans T Chinese"/>
                          <a:ea typeface="Noto Sans T Chinese"/>
                          <a:cs typeface="Noto Sans T Chinese"/>
                          <a:sym typeface="Noto Sans T Chinese"/>
                        </a:rPr>
                        <a:t>長期影響評估</a:t>
                      </a:r>
                      <a:endParaRPr lang="en-US" sz="1599" dirty="0">
                        <a:solidFill>
                          <a:srgbClr val="000000"/>
                        </a:solidFill>
                        <a:latin typeface="Noto Sans T Chinese"/>
                        <a:ea typeface="Noto Sans T Chinese"/>
                        <a:cs typeface="Noto Sans T Chinese"/>
                        <a:sym typeface="Noto Sans T Chinese"/>
                      </a:endParaRP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 name="TextBox 10"/>
          <p:cNvSpPr txBox="1"/>
          <p:nvPr/>
        </p:nvSpPr>
        <p:spPr>
          <a:xfrm>
            <a:off x="0" y="315912"/>
            <a:ext cx="5722473"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經濟效益的評估方法</a:t>
            </a:r>
          </a:p>
        </p:txBody>
      </p:sp>
      <p:grpSp>
        <p:nvGrpSpPr>
          <p:cNvPr id="11" name="Group 11"/>
          <p:cNvGrpSpPr/>
          <p:nvPr/>
        </p:nvGrpSpPr>
        <p:grpSpPr>
          <a:xfrm>
            <a:off x="5496259" y="391454"/>
            <a:ext cx="1968588" cy="600123"/>
            <a:chOff x="0" y="0"/>
            <a:chExt cx="2624784" cy="800164"/>
          </a:xfrm>
        </p:grpSpPr>
        <p:grpSp>
          <p:nvGrpSpPr>
            <p:cNvPr id="12" name="Group 12"/>
            <p:cNvGrpSpPr/>
            <p:nvPr/>
          </p:nvGrpSpPr>
          <p:grpSpPr>
            <a:xfrm>
              <a:off x="0" y="0"/>
              <a:ext cx="50876" cy="800164"/>
              <a:chOff x="0" y="0"/>
              <a:chExt cx="50876" cy="800164"/>
            </a:xfrm>
          </p:grpSpPr>
          <p:sp>
            <p:nvSpPr>
              <p:cNvPr id="13" name="Freeform 13"/>
              <p:cNvSpPr/>
              <p:nvPr/>
            </p:nvSpPr>
            <p:spPr>
              <a:xfrm>
                <a:off x="0" y="0"/>
                <a:ext cx="50927" cy="800100"/>
              </a:xfrm>
              <a:custGeom>
                <a:avLst/>
                <a:gdLst/>
                <a:ahLst/>
                <a:cxnLst/>
                <a:rect l="l" t="t" r="r" b="b"/>
                <a:pathLst>
                  <a:path w="50927" h="800100">
                    <a:moveTo>
                      <a:pt x="50927" y="800100"/>
                    </a:moveTo>
                    <a:lnTo>
                      <a:pt x="0" y="800100"/>
                    </a:lnTo>
                    <a:lnTo>
                      <a:pt x="0" y="0"/>
                    </a:lnTo>
                    <a:lnTo>
                      <a:pt x="50927" y="0"/>
                    </a:lnTo>
                    <a:lnTo>
                      <a:pt x="50927" y="800100"/>
                    </a:lnTo>
                    <a:close/>
                  </a:path>
                </a:pathLst>
              </a:custGeom>
              <a:solidFill>
                <a:srgbClr val="5B8BA7"/>
              </a:solidFill>
            </p:spPr>
          </p:sp>
        </p:grpSp>
        <p:sp>
          <p:nvSpPr>
            <p:cNvPr id="14" name="TextBox 14"/>
            <p:cNvSpPr txBox="1"/>
            <p:nvPr/>
          </p:nvSpPr>
          <p:spPr>
            <a:xfrm>
              <a:off x="162236" y="149257"/>
              <a:ext cx="2462548" cy="492125"/>
            </a:xfrm>
            <a:prstGeom prst="rect">
              <a:avLst/>
            </a:prstGeom>
          </p:spPr>
          <p:txBody>
            <a:bodyPr lIns="0" tIns="0" rIns="0" bIns="0" rtlCol="0" anchor="t">
              <a:spAutoFit/>
            </a:bodyPr>
            <a:lstStyle/>
            <a:p>
              <a:pPr algn="l">
                <a:lnSpc>
                  <a:spcPts val="2879"/>
                </a:lnSpc>
              </a:pPr>
              <a:r>
                <a:rPr lang="en-US" sz="2400" b="1" spc="-271">
                  <a:solidFill>
                    <a:srgbClr val="1F2937"/>
                  </a:solidFill>
                  <a:latin typeface="Arial Bold"/>
                  <a:ea typeface="Arial Bold"/>
                  <a:cs typeface="Arial Bold"/>
                  <a:sym typeface="Arial Bold"/>
                </a:rPr>
                <a:t>評估方法比較</a:t>
              </a:r>
            </a:p>
          </p:txBody>
        </p:sp>
      </p:grpSp>
      <p:sp>
        <p:nvSpPr>
          <p:cNvPr id="15" name="Freeform 15"/>
          <p:cNvSpPr/>
          <p:nvPr/>
        </p:nvSpPr>
        <p:spPr>
          <a:xfrm>
            <a:off x="3211532" y="1644451"/>
            <a:ext cx="384809" cy="384809"/>
          </a:xfrm>
          <a:custGeom>
            <a:avLst/>
            <a:gdLst/>
            <a:ahLst/>
            <a:cxnLst/>
            <a:rect l="l" t="t" r="r" b="b"/>
            <a:pathLst>
              <a:path w="384809" h="384809">
                <a:moveTo>
                  <a:pt x="0" y="0"/>
                </a:moveTo>
                <a:lnTo>
                  <a:pt x="384809" y="0"/>
                </a:lnTo>
                <a:lnTo>
                  <a:pt x="384809" y="384809"/>
                </a:lnTo>
                <a:lnTo>
                  <a:pt x="0" y="3848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dirty="0"/>
          </a:p>
        </p:txBody>
      </p:sp>
      <p:sp>
        <p:nvSpPr>
          <p:cNvPr id="16" name="Freeform 16"/>
          <p:cNvSpPr/>
          <p:nvPr/>
        </p:nvSpPr>
        <p:spPr>
          <a:xfrm>
            <a:off x="6501168" y="1644451"/>
            <a:ext cx="377812" cy="384809"/>
          </a:xfrm>
          <a:custGeom>
            <a:avLst/>
            <a:gdLst/>
            <a:ahLst/>
            <a:cxnLst/>
            <a:rect l="l" t="t" r="r" b="b"/>
            <a:pathLst>
              <a:path w="377812" h="384809">
                <a:moveTo>
                  <a:pt x="0" y="0"/>
                </a:moveTo>
                <a:lnTo>
                  <a:pt x="377812" y="0"/>
                </a:lnTo>
                <a:lnTo>
                  <a:pt x="377812" y="384809"/>
                </a:lnTo>
                <a:lnTo>
                  <a:pt x="0" y="384809"/>
                </a:lnTo>
                <a:lnTo>
                  <a:pt x="0" y="0"/>
                </a:lnTo>
                <a:close/>
              </a:path>
            </a:pathLst>
          </a:custGeom>
          <a:blipFill>
            <a:blip r:embed="rId5"/>
            <a:stretch>
              <a:fillRect/>
            </a:stretch>
          </a:blipFill>
        </p:spPr>
      </p:sp>
      <p:sp>
        <p:nvSpPr>
          <p:cNvPr id="17" name="Freeform 17"/>
          <p:cNvSpPr/>
          <p:nvPr/>
        </p:nvSpPr>
        <p:spPr>
          <a:xfrm>
            <a:off x="8946077" y="1518853"/>
            <a:ext cx="656291" cy="636005"/>
          </a:xfrm>
          <a:custGeom>
            <a:avLst/>
            <a:gdLst/>
            <a:ahLst/>
            <a:cxnLst/>
            <a:rect l="l" t="t" r="r" b="b"/>
            <a:pathLst>
              <a:path w="656291" h="636005">
                <a:moveTo>
                  <a:pt x="0" y="0"/>
                </a:moveTo>
                <a:lnTo>
                  <a:pt x="656290" y="0"/>
                </a:lnTo>
                <a:lnTo>
                  <a:pt x="656290" y="636005"/>
                </a:lnTo>
                <a:lnTo>
                  <a:pt x="0" y="6360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TextBox 18"/>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19</a:t>
            </a:r>
          </a:p>
        </p:txBody>
      </p:sp>
      <p:pic>
        <p:nvPicPr>
          <p:cNvPr id="20" name="圖片 19">
            <a:extLst>
              <a:ext uri="{FF2B5EF4-FFF2-40B4-BE49-F238E27FC236}">
                <a16:creationId xmlns:a16="http://schemas.microsoft.com/office/drawing/2014/main" id="{8A8238DB-682F-37F8-A7FF-FB12A9DD8E9B}"/>
              </a:ext>
            </a:extLst>
          </p:cNvPr>
          <p:cNvPicPr>
            <a:picLocks noChangeAspect="1"/>
          </p:cNvPicPr>
          <p:nvPr/>
        </p:nvPicPr>
        <p:blipFill>
          <a:blip r:embed="rId8"/>
          <a:stretch>
            <a:fillRect/>
          </a:stretch>
        </p:blipFill>
        <p:spPr>
          <a:xfrm>
            <a:off x="432410" y="1092595"/>
            <a:ext cx="11530418" cy="574980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EBD4"/>
        </a:solidFill>
        <a:effectLst/>
      </p:bgPr>
    </p:bg>
    <p:spTree>
      <p:nvGrpSpPr>
        <p:cNvPr id="1" name=""/>
        <p:cNvGrpSpPr/>
        <p:nvPr/>
      </p:nvGrpSpPr>
      <p:grpSpPr>
        <a:xfrm>
          <a:off x="0" y="0"/>
          <a:ext cx="0" cy="0"/>
          <a:chOff x="0" y="0"/>
          <a:chExt cx="0" cy="0"/>
        </a:xfrm>
      </p:grpSpPr>
      <p:sp>
        <p:nvSpPr>
          <p:cNvPr id="2" name="Freeform 2"/>
          <p:cNvSpPr/>
          <p:nvPr/>
        </p:nvSpPr>
        <p:spPr>
          <a:xfrm>
            <a:off x="194098" y="333375"/>
            <a:ext cx="11803927" cy="6280630"/>
          </a:xfrm>
          <a:custGeom>
            <a:avLst/>
            <a:gdLst/>
            <a:ahLst/>
            <a:cxnLst/>
            <a:rect l="l" t="t" r="r" b="b"/>
            <a:pathLst>
              <a:path w="11803927" h="6280630">
                <a:moveTo>
                  <a:pt x="0" y="0"/>
                </a:moveTo>
                <a:lnTo>
                  <a:pt x="11803927" y="0"/>
                </a:lnTo>
                <a:lnTo>
                  <a:pt x="11803927" y="6280630"/>
                </a:lnTo>
                <a:lnTo>
                  <a:pt x="0" y="6280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0" y="0"/>
            <a:ext cx="12192124" cy="9363"/>
            <a:chOff x="0" y="0"/>
            <a:chExt cx="16256165" cy="12484"/>
          </a:xfrm>
        </p:grpSpPr>
        <p:sp>
          <p:nvSpPr>
            <p:cNvPr id="4" name="Freeform 4"/>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5" name="Group 5"/>
          <p:cNvGrpSpPr/>
          <p:nvPr/>
        </p:nvGrpSpPr>
        <p:grpSpPr>
          <a:xfrm>
            <a:off x="0" y="6848637"/>
            <a:ext cx="12192124" cy="9363"/>
            <a:chOff x="0" y="0"/>
            <a:chExt cx="16256165" cy="12484"/>
          </a:xfrm>
        </p:grpSpPr>
        <p:sp>
          <p:nvSpPr>
            <p:cNvPr id="6" name="Freeform 6"/>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sp>
        <p:nvSpPr>
          <p:cNvPr id="7" name="TextBox 7"/>
          <p:cNvSpPr txBox="1"/>
          <p:nvPr/>
        </p:nvSpPr>
        <p:spPr>
          <a:xfrm>
            <a:off x="457200" y="932704"/>
            <a:ext cx="2059882" cy="657225"/>
          </a:xfrm>
          <a:prstGeom prst="rect">
            <a:avLst/>
          </a:prstGeom>
        </p:spPr>
        <p:txBody>
          <a:bodyPr lIns="0" tIns="0" rIns="0" bIns="0" rtlCol="0" anchor="t">
            <a:spAutoFit/>
          </a:bodyPr>
          <a:lstStyle/>
          <a:p>
            <a:pPr algn="ctr">
              <a:lnSpc>
                <a:spcPts val="5040"/>
              </a:lnSpc>
            </a:pPr>
            <a:r>
              <a:rPr lang="en-US" sz="4200" b="1" spc="-557" dirty="0" err="1">
                <a:solidFill>
                  <a:srgbClr val="111726"/>
                </a:solidFill>
                <a:latin typeface="Noto Sans T Chinese" panose="02020500000000000000" charset="-120"/>
                <a:ea typeface="Noto Sans T Chinese" panose="02020500000000000000" charset="-120"/>
                <a:cs typeface="Arial Bold"/>
                <a:sym typeface="Arial Bold"/>
              </a:rPr>
              <a:t>目錄</a:t>
            </a:r>
            <a:endParaRPr lang="en-US" sz="4200" b="1" spc="-557" dirty="0">
              <a:solidFill>
                <a:srgbClr val="111726"/>
              </a:solidFill>
              <a:latin typeface="Noto Sans T Chinese" panose="02020500000000000000" charset="-120"/>
              <a:ea typeface="Noto Sans T Chinese" panose="02020500000000000000" charset="-120"/>
              <a:cs typeface="Arial Bold"/>
              <a:sym typeface="Arial Bold"/>
            </a:endParaRPr>
          </a:p>
        </p:txBody>
      </p:sp>
      <p:sp>
        <p:nvSpPr>
          <p:cNvPr id="8" name="TextBox 8"/>
          <p:cNvSpPr txBox="1"/>
          <p:nvPr/>
        </p:nvSpPr>
        <p:spPr>
          <a:xfrm>
            <a:off x="838200" y="1608979"/>
            <a:ext cx="9056595" cy="4531995"/>
          </a:xfrm>
          <a:prstGeom prst="rect">
            <a:avLst/>
          </a:prstGeom>
        </p:spPr>
        <p:txBody>
          <a:bodyPr lIns="0" tIns="0" rIns="0" bIns="0" rtlCol="0" anchor="t">
            <a:spAutoFit/>
          </a:bodyPr>
          <a:lstStyle/>
          <a:p>
            <a:pPr algn="l">
              <a:lnSpc>
                <a:spcPts val="7200"/>
              </a:lnSpc>
            </a:pPr>
            <a:r>
              <a:rPr lang="en-US" sz="4800" dirty="0" err="1">
                <a:solidFill>
                  <a:srgbClr val="111726"/>
                </a:solidFill>
                <a:latin typeface="Noto Sans T Chinese"/>
                <a:ea typeface="Noto Sans T Chinese"/>
                <a:cs typeface="Noto Sans T Chinese"/>
                <a:sym typeface="Noto Sans T Chinese"/>
              </a:rPr>
              <a:t>第一章</a:t>
            </a:r>
            <a:r>
              <a:rPr lang="en-US" sz="4800" dirty="0">
                <a:solidFill>
                  <a:srgbClr val="111726"/>
                </a:solidFill>
                <a:latin typeface="Noto Sans T Chinese"/>
                <a:ea typeface="Noto Sans T Chinese"/>
                <a:cs typeface="Noto Sans T Chinese"/>
                <a:sym typeface="Noto Sans T Chinese"/>
              </a:rPr>
              <a:t>  </a:t>
            </a:r>
            <a:r>
              <a:rPr lang="en-US" sz="4800" dirty="0" err="1">
                <a:solidFill>
                  <a:srgbClr val="111726"/>
                </a:solidFill>
                <a:latin typeface="Noto Sans T Chinese"/>
                <a:ea typeface="Noto Sans T Chinese"/>
                <a:cs typeface="Noto Sans T Chinese"/>
                <a:sym typeface="Noto Sans T Chinese"/>
              </a:rPr>
              <a:t>緒論</a:t>
            </a:r>
            <a:endParaRPr lang="en-US" sz="4800" dirty="0">
              <a:solidFill>
                <a:srgbClr val="111726"/>
              </a:solidFill>
              <a:latin typeface="Noto Sans T Chinese"/>
              <a:ea typeface="Noto Sans T Chinese"/>
              <a:cs typeface="Noto Sans T Chinese"/>
              <a:sym typeface="Noto Sans T Chinese"/>
            </a:endParaRPr>
          </a:p>
          <a:p>
            <a:pPr algn="l">
              <a:lnSpc>
                <a:spcPts val="7200"/>
              </a:lnSpc>
            </a:pPr>
            <a:r>
              <a:rPr lang="en-US" sz="4800" dirty="0" err="1">
                <a:solidFill>
                  <a:srgbClr val="111726"/>
                </a:solidFill>
                <a:latin typeface="Noto Sans T Chinese"/>
                <a:ea typeface="Noto Sans T Chinese"/>
                <a:cs typeface="Noto Sans T Chinese"/>
                <a:sym typeface="Noto Sans T Chinese"/>
              </a:rPr>
              <a:t>第二章</a:t>
            </a:r>
            <a:r>
              <a:rPr lang="en-US" sz="4800" dirty="0">
                <a:solidFill>
                  <a:srgbClr val="111726"/>
                </a:solidFill>
                <a:latin typeface="Noto Sans T Chinese"/>
                <a:ea typeface="Noto Sans T Chinese"/>
                <a:cs typeface="Noto Sans T Chinese"/>
                <a:sym typeface="Noto Sans T Chinese"/>
              </a:rPr>
              <a:t>  </a:t>
            </a:r>
            <a:r>
              <a:rPr lang="en-US" sz="4800" dirty="0" err="1">
                <a:solidFill>
                  <a:srgbClr val="111726"/>
                </a:solidFill>
                <a:latin typeface="Noto Sans T Chinese"/>
                <a:ea typeface="Noto Sans T Chinese"/>
                <a:cs typeface="Noto Sans T Chinese"/>
                <a:sym typeface="Noto Sans T Chinese"/>
              </a:rPr>
              <a:t>文獻回顧</a:t>
            </a:r>
            <a:endParaRPr lang="en-US" sz="4800" dirty="0">
              <a:solidFill>
                <a:srgbClr val="111726"/>
              </a:solidFill>
              <a:latin typeface="Noto Sans T Chinese"/>
              <a:ea typeface="Noto Sans T Chinese"/>
              <a:cs typeface="Noto Sans T Chinese"/>
              <a:sym typeface="Noto Sans T Chinese"/>
            </a:endParaRPr>
          </a:p>
          <a:p>
            <a:pPr algn="l">
              <a:lnSpc>
                <a:spcPts val="7200"/>
              </a:lnSpc>
            </a:pPr>
            <a:r>
              <a:rPr lang="en-US" sz="4800" dirty="0" err="1">
                <a:solidFill>
                  <a:srgbClr val="111726"/>
                </a:solidFill>
                <a:latin typeface="Noto Sans T Chinese"/>
                <a:ea typeface="Noto Sans T Chinese"/>
                <a:cs typeface="Noto Sans T Chinese"/>
                <a:sym typeface="Noto Sans T Chinese"/>
              </a:rPr>
              <a:t>第三章</a:t>
            </a:r>
            <a:r>
              <a:rPr lang="en-US" sz="4800" dirty="0">
                <a:solidFill>
                  <a:srgbClr val="111726"/>
                </a:solidFill>
                <a:latin typeface="Noto Sans T Chinese"/>
                <a:ea typeface="Noto Sans T Chinese"/>
                <a:cs typeface="Noto Sans T Chinese"/>
                <a:sym typeface="Noto Sans T Chinese"/>
              </a:rPr>
              <a:t>  </a:t>
            </a:r>
            <a:r>
              <a:rPr lang="en-US" sz="4800" dirty="0" err="1">
                <a:solidFill>
                  <a:srgbClr val="111726"/>
                </a:solidFill>
                <a:latin typeface="Noto Sans T Chinese"/>
                <a:ea typeface="Noto Sans T Chinese"/>
                <a:cs typeface="Noto Sans T Chinese"/>
                <a:sym typeface="Noto Sans T Chinese"/>
              </a:rPr>
              <a:t>研究方法</a:t>
            </a:r>
            <a:endParaRPr lang="en-US" sz="4800" dirty="0">
              <a:solidFill>
                <a:srgbClr val="111726"/>
              </a:solidFill>
              <a:latin typeface="Noto Sans T Chinese"/>
              <a:ea typeface="Noto Sans T Chinese"/>
              <a:cs typeface="Noto Sans T Chinese"/>
              <a:sym typeface="Noto Sans T Chinese"/>
            </a:endParaRPr>
          </a:p>
          <a:p>
            <a:pPr algn="l">
              <a:lnSpc>
                <a:spcPts val="7200"/>
              </a:lnSpc>
            </a:pPr>
            <a:r>
              <a:rPr lang="en-US" sz="4800" dirty="0" err="1">
                <a:solidFill>
                  <a:srgbClr val="111726"/>
                </a:solidFill>
                <a:latin typeface="Noto Sans T Chinese"/>
                <a:ea typeface="Noto Sans T Chinese"/>
                <a:cs typeface="Noto Sans T Chinese"/>
                <a:sym typeface="Noto Sans T Chinese"/>
              </a:rPr>
              <a:t>第四章</a:t>
            </a:r>
            <a:r>
              <a:rPr lang="en-US" sz="4800" dirty="0">
                <a:solidFill>
                  <a:srgbClr val="111726"/>
                </a:solidFill>
                <a:latin typeface="Noto Sans T Chinese"/>
                <a:ea typeface="Noto Sans T Chinese"/>
                <a:cs typeface="Noto Sans T Chinese"/>
                <a:sym typeface="Noto Sans T Chinese"/>
              </a:rPr>
              <a:t>  </a:t>
            </a:r>
            <a:r>
              <a:rPr lang="en-US" sz="4800" dirty="0" err="1">
                <a:solidFill>
                  <a:srgbClr val="111726"/>
                </a:solidFill>
                <a:latin typeface="Noto Sans T Chinese"/>
                <a:ea typeface="Noto Sans T Chinese"/>
                <a:cs typeface="Noto Sans T Chinese"/>
                <a:sym typeface="Noto Sans T Chinese"/>
              </a:rPr>
              <a:t>結果與討論</a:t>
            </a:r>
            <a:endParaRPr lang="en-US" sz="4800" dirty="0">
              <a:solidFill>
                <a:srgbClr val="111726"/>
              </a:solidFill>
              <a:latin typeface="Noto Sans T Chinese"/>
              <a:ea typeface="Noto Sans T Chinese"/>
              <a:cs typeface="Noto Sans T Chinese"/>
              <a:sym typeface="Noto Sans T Chinese"/>
            </a:endParaRPr>
          </a:p>
          <a:p>
            <a:pPr algn="l">
              <a:lnSpc>
                <a:spcPts val="7200"/>
              </a:lnSpc>
            </a:pPr>
            <a:r>
              <a:rPr lang="en-US" sz="4800" dirty="0" err="1">
                <a:solidFill>
                  <a:srgbClr val="111726"/>
                </a:solidFill>
                <a:latin typeface="Noto Sans T Chinese"/>
                <a:ea typeface="Noto Sans T Chinese"/>
                <a:cs typeface="Noto Sans T Chinese"/>
                <a:sym typeface="Noto Sans T Chinese"/>
              </a:rPr>
              <a:t>參考文獻</a:t>
            </a:r>
            <a:endParaRPr lang="en-US" sz="4800" dirty="0">
              <a:solidFill>
                <a:srgbClr val="111726"/>
              </a:solidFill>
              <a:latin typeface="Noto Sans T Chinese"/>
              <a:ea typeface="Noto Sans T Chinese"/>
              <a:cs typeface="Noto Sans T Chinese"/>
              <a:sym typeface="Noto Sans T Chinese"/>
            </a:endParaRPr>
          </a:p>
        </p:txBody>
      </p:sp>
      <p:sp>
        <p:nvSpPr>
          <p:cNvPr id="9" name="TextBox 9"/>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3300"/>
            <a:ext cx="13002336" cy="7313814"/>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0" y="0"/>
            <a:ext cx="12192124" cy="9363"/>
            <a:chOff x="0" y="0"/>
            <a:chExt cx="16256165" cy="12484"/>
          </a:xfrm>
        </p:grpSpPr>
        <p:sp>
          <p:nvSpPr>
            <p:cNvPr id="5" name="Freeform 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6" name="Group 6"/>
          <p:cNvGrpSpPr/>
          <p:nvPr/>
        </p:nvGrpSpPr>
        <p:grpSpPr>
          <a:xfrm>
            <a:off x="164672" y="1548299"/>
            <a:ext cx="5809653" cy="5033124"/>
            <a:chOff x="0" y="0"/>
            <a:chExt cx="2276203" cy="1971961"/>
          </a:xfrm>
        </p:grpSpPr>
        <p:sp>
          <p:nvSpPr>
            <p:cNvPr id="7" name="Freeform 7"/>
            <p:cNvSpPr/>
            <p:nvPr/>
          </p:nvSpPr>
          <p:spPr>
            <a:xfrm>
              <a:off x="0" y="0"/>
              <a:ext cx="2276203" cy="1971961"/>
            </a:xfrm>
            <a:custGeom>
              <a:avLst/>
              <a:gdLst/>
              <a:ahLst/>
              <a:cxnLst/>
              <a:rect l="l" t="t" r="r" b="b"/>
              <a:pathLst>
                <a:path w="2276203" h="1971961">
                  <a:moveTo>
                    <a:pt x="45308" y="0"/>
                  </a:moveTo>
                  <a:lnTo>
                    <a:pt x="2230895" y="0"/>
                  </a:lnTo>
                  <a:cubicBezTo>
                    <a:pt x="2255918" y="0"/>
                    <a:pt x="2276203" y="20285"/>
                    <a:pt x="2276203" y="45308"/>
                  </a:cubicBezTo>
                  <a:lnTo>
                    <a:pt x="2276203" y="1926653"/>
                  </a:lnTo>
                  <a:cubicBezTo>
                    <a:pt x="2276203" y="1951676"/>
                    <a:pt x="2255918" y="1971961"/>
                    <a:pt x="2230895" y="1971961"/>
                  </a:cubicBezTo>
                  <a:lnTo>
                    <a:pt x="45308" y="1971961"/>
                  </a:lnTo>
                  <a:cubicBezTo>
                    <a:pt x="20285" y="1971961"/>
                    <a:pt x="0" y="1951676"/>
                    <a:pt x="0" y="1926653"/>
                  </a:cubicBezTo>
                  <a:lnTo>
                    <a:pt x="0" y="45308"/>
                  </a:lnTo>
                  <a:cubicBezTo>
                    <a:pt x="0" y="20285"/>
                    <a:pt x="20285" y="0"/>
                    <a:pt x="45308" y="0"/>
                  </a:cubicBezTo>
                  <a:close/>
                </a:path>
              </a:pathLst>
            </a:custGeom>
            <a:solidFill>
              <a:srgbClr val="FFF5E7"/>
            </a:solidFill>
          </p:spPr>
        </p:sp>
        <p:sp>
          <p:nvSpPr>
            <p:cNvPr id="8" name="TextBox 8"/>
            <p:cNvSpPr txBox="1"/>
            <p:nvPr/>
          </p:nvSpPr>
          <p:spPr>
            <a:xfrm>
              <a:off x="0" y="-57150"/>
              <a:ext cx="2276203" cy="2029111"/>
            </a:xfrm>
            <a:prstGeom prst="rect">
              <a:avLst/>
            </a:prstGeom>
          </p:spPr>
          <p:txBody>
            <a:bodyPr lIns="50800" tIns="50800" rIns="50800" bIns="50800" rtlCol="0" anchor="ctr"/>
            <a:lstStyle/>
            <a:p>
              <a:pPr algn="ctr">
                <a:lnSpc>
                  <a:spcPts val="2541"/>
                </a:lnSpc>
              </a:pPr>
              <a:endParaRPr/>
            </a:p>
          </p:txBody>
        </p:sp>
      </p:grpSp>
      <p:sp>
        <p:nvSpPr>
          <p:cNvPr id="9" name="TextBox 9"/>
          <p:cNvSpPr txBox="1"/>
          <p:nvPr/>
        </p:nvSpPr>
        <p:spPr>
          <a:xfrm>
            <a:off x="0" y="315912"/>
            <a:ext cx="4100140"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結論與建議</a:t>
            </a:r>
          </a:p>
        </p:txBody>
      </p:sp>
      <p:sp>
        <p:nvSpPr>
          <p:cNvPr id="10" name="TextBox 10"/>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20</a:t>
            </a:r>
          </a:p>
        </p:txBody>
      </p:sp>
      <p:grpSp>
        <p:nvGrpSpPr>
          <p:cNvPr id="11" name="Group 11"/>
          <p:cNvGrpSpPr/>
          <p:nvPr/>
        </p:nvGrpSpPr>
        <p:grpSpPr>
          <a:xfrm>
            <a:off x="6100287" y="1548299"/>
            <a:ext cx="5809653" cy="5033124"/>
            <a:chOff x="0" y="0"/>
            <a:chExt cx="2276203" cy="1971961"/>
          </a:xfrm>
        </p:grpSpPr>
        <p:sp>
          <p:nvSpPr>
            <p:cNvPr id="12" name="Freeform 12"/>
            <p:cNvSpPr/>
            <p:nvPr/>
          </p:nvSpPr>
          <p:spPr>
            <a:xfrm>
              <a:off x="0" y="0"/>
              <a:ext cx="2276203" cy="1971961"/>
            </a:xfrm>
            <a:custGeom>
              <a:avLst/>
              <a:gdLst/>
              <a:ahLst/>
              <a:cxnLst/>
              <a:rect l="l" t="t" r="r" b="b"/>
              <a:pathLst>
                <a:path w="2276203" h="1971961">
                  <a:moveTo>
                    <a:pt x="45308" y="0"/>
                  </a:moveTo>
                  <a:lnTo>
                    <a:pt x="2230895" y="0"/>
                  </a:lnTo>
                  <a:cubicBezTo>
                    <a:pt x="2255918" y="0"/>
                    <a:pt x="2276203" y="20285"/>
                    <a:pt x="2276203" y="45308"/>
                  </a:cubicBezTo>
                  <a:lnTo>
                    <a:pt x="2276203" y="1926653"/>
                  </a:lnTo>
                  <a:cubicBezTo>
                    <a:pt x="2276203" y="1951676"/>
                    <a:pt x="2255918" y="1971961"/>
                    <a:pt x="2230895" y="1971961"/>
                  </a:cubicBezTo>
                  <a:lnTo>
                    <a:pt x="45308" y="1971961"/>
                  </a:lnTo>
                  <a:cubicBezTo>
                    <a:pt x="20285" y="1971961"/>
                    <a:pt x="0" y="1951676"/>
                    <a:pt x="0" y="1926653"/>
                  </a:cubicBezTo>
                  <a:lnTo>
                    <a:pt x="0" y="45308"/>
                  </a:lnTo>
                  <a:cubicBezTo>
                    <a:pt x="0" y="20285"/>
                    <a:pt x="20285" y="0"/>
                    <a:pt x="45308" y="0"/>
                  </a:cubicBezTo>
                  <a:close/>
                </a:path>
              </a:pathLst>
            </a:custGeom>
            <a:solidFill>
              <a:srgbClr val="FFF5E7"/>
            </a:solidFill>
          </p:spPr>
        </p:sp>
        <p:sp>
          <p:nvSpPr>
            <p:cNvPr id="13" name="TextBox 13"/>
            <p:cNvSpPr txBox="1"/>
            <p:nvPr/>
          </p:nvSpPr>
          <p:spPr>
            <a:xfrm>
              <a:off x="0" y="-57150"/>
              <a:ext cx="2276203" cy="2029111"/>
            </a:xfrm>
            <a:prstGeom prst="rect">
              <a:avLst/>
            </a:prstGeom>
          </p:spPr>
          <p:txBody>
            <a:bodyPr lIns="50800" tIns="50800" rIns="50800" bIns="50800" rtlCol="0" anchor="ctr"/>
            <a:lstStyle/>
            <a:p>
              <a:pPr algn="ctr">
                <a:lnSpc>
                  <a:spcPts val="2541"/>
                </a:lnSpc>
              </a:pPr>
              <a:endParaRPr/>
            </a:p>
          </p:txBody>
        </p:sp>
      </p:grpSp>
      <p:sp>
        <p:nvSpPr>
          <p:cNvPr id="14" name="TextBox 14"/>
          <p:cNvSpPr txBox="1"/>
          <p:nvPr/>
        </p:nvSpPr>
        <p:spPr>
          <a:xfrm>
            <a:off x="481793" y="3066125"/>
            <a:ext cx="5175411" cy="3325488"/>
          </a:xfrm>
          <a:prstGeom prst="rect">
            <a:avLst/>
          </a:prstGeom>
        </p:spPr>
        <p:txBody>
          <a:bodyPr lIns="0" tIns="0" rIns="0" bIns="0" rtlCol="0" anchor="t">
            <a:spAutoFit/>
          </a:bodyPr>
          <a:lstStyle/>
          <a:p>
            <a:pPr algn="just">
              <a:lnSpc>
                <a:spcPts val="3334"/>
              </a:lnSpc>
            </a:pPr>
            <a:r>
              <a:rPr lang="en-US" sz="2100" b="1">
                <a:solidFill>
                  <a:srgbClr val="111726"/>
                </a:solidFill>
                <a:latin typeface="Noto Sans T Chinese Bold"/>
                <a:ea typeface="Noto Sans T Chinese Bold"/>
                <a:cs typeface="Noto Sans T Chinese Bold"/>
                <a:sym typeface="Noto Sans T Chinese Bold"/>
              </a:rPr>
              <a:t>避免排擠效應： </a:t>
            </a:r>
          </a:p>
          <a:p>
            <a:pPr algn="just">
              <a:lnSpc>
                <a:spcPts val="3334"/>
              </a:lnSpc>
            </a:pPr>
            <a:r>
              <a:rPr lang="en-US" sz="2100">
                <a:solidFill>
                  <a:srgbClr val="111726"/>
                </a:solidFill>
                <a:latin typeface="Noto Sans T Chinese"/>
                <a:ea typeface="Noto Sans T Chinese"/>
                <a:cs typeface="Noto Sans T Chinese"/>
                <a:sym typeface="Noto Sans T Chinese"/>
              </a:rPr>
              <a:t>全國性/中小型賽事具備低門檻優勢，能有效避免大型賽事常見的資源排擠。</a:t>
            </a:r>
          </a:p>
          <a:p>
            <a:pPr algn="just">
              <a:lnSpc>
                <a:spcPts val="3334"/>
              </a:lnSpc>
            </a:pPr>
            <a:endParaRPr lang="en-US" sz="2100">
              <a:solidFill>
                <a:srgbClr val="111726"/>
              </a:solidFill>
              <a:latin typeface="Noto Sans T Chinese"/>
              <a:ea typeface="Noto Sans T Chinese"/>
              <a:cs typeface="Noto Sans T Chinese"/>
              <a:sym typeface="Noto Sans T Chinese"/>
            </a:endParaRPr>
          </a:p>
          <a:p>
            <a:pPr algn="just">
              <a:lnSpc>
                <a:spcPts val="3334"/>
              </a:lnSpc>
            </a:pPr>
            <a:r>
              <a:rPr lang="en-US" sz="2100" b="1">
                <a:solidFill>
                  <a:srgbClr val="111726"/>
                </a:solidFill>
                <a:latin typeface="Noto Sans T Chinese Bold"/>
                <a:ea typeface="Noto Sans T Chinese Bold"/>
                <a:cs typeface="Noto Sans T Chinese Bold"/>
                <a:sym typeface="Noto Sans T Chinese Bold"/>
              </a:rPr>
              <a:t>精準挹注基層： </a:t>
            </a:r>
          </a:p>
          <a:p>
            <a:pPr algn="just">
              <a:lnSpc>
                <a:spcPts val="3335"/>
              </a:lnSpc>
              <a:spcBef>
                <a:spcPct val="0"/>
              </a:spcBef>
            </a:pPr>
            <a:r>
              <a:rPr lang="en-US" sz="2100">
                <a:solidFill>
                  <a:srgbClr val="111726"/>
                </a:solidFill>
                <a:latin typeface="Noto Sans T Chinese"/>
                <a:ea typeface="Noto Sans T Chinese"/>
                <a:cs typeface="Noto Sans T Chinese"/>
                <a:sym typeface="Noto Sans T Chinese"/>
              </a:rPr>
              <a:t>賽事期間的觀光與消費收益，能直接且有效地加注於當地基層產業（如旅宿、餐飲等周邊產業），創造實質的經濟外溢。</a:t>
            </a:r>
          </a:p>
        </p:txBody>
      </p:sp>
      <p:sp>
        <p:nvSpPr>
          <p:cNvPr id="15" name="TextBox 15"/>
          <p:cNvSpPr txBox="1"/>
          <p:nvPr/>
        </p:nvSpPr>
        <p:spPr>
          <a:xfrm>
            <a:off x="481793" y="1807026"/>
            <a:ext cx="5175411" cy="505048"/>
          </a:xfrm>
          <a:prstGeom prst="rect">
            <a:avLst/>
          </a:prstGeom>
        </p:spPr>
        <p:txBody>
          <a:bodyPr lIns="0" tIns="0" rIns="0" bIns="0" rtlCol="0" anchor="t">
            <a:spAutoFit/>
          </a:bodyPr>
          <a:lstStyle/>
          <a:p>
            <a:pPr algn="ctr">
              <a:lnSpc>
                <a:spcPts val="4288"/>
              </a:lnSpc>
              <a:spcBef>
                <a:spcPct val="0"/>
              </a:spcBef>
            </a:pPr>
            <a:r>
              <a:rPr lang="en-US" sz="2700" b="1">
                <a:solidFill>
                  <a:srgbClr val="111726"/>
                </a:solidFill>
                <a:latin typeface="Noto Sans T Chinese Bold"/>
                <a:ea typeface="Noto Sans T Chinese Bold"/>
                <a:cs typeface="Noto Sans T Chinese Bold"/>
                <a:sym typeface="Noto Sans T Chinese Bold"/>
              </a:rPr>
              <a:t>結論一：周邊產業之經濟效益</a:t>
            </a:r>
          </a:p>
        </p:txBody>
      </p:sp>
      <p:sp>
        <p:nvSpPr>
          <p:cNvPr id="16" name="AutoShape 16"/>
          <p:cNvSpPr/>
          <p:nvPr/>
        </p:nvSpPr>
        <p:spPr>
          <a:xfrm>
            <a:off x="164672" y="2650043"/>
            <a:ext cx="5743451" cy="0"/>
          </a:xfrm>
          <a:prstGeom prst="line">
            <a:avLst/>
          </a:prstGeom>
          <a:ln w="38100" cap="flat">
            <a:solidFill>
              <a:srgbClr val="000000"/>
            </a:solidFill>
            <a:prstDash val="lgDash"/>
            <a:headEnd type="none" w="sm" len="sm"/>
            <a:tailEnd type="none" w="sm" len="sm"/>
          </a:ln>
        </p:spPr>
      </p:sp>
      <p:sp>
        <p:nvSpPr>
          <p:cNvPr id="17" name="AutoShape 17"/>
          <p:cNvSpPr/>
          <p:nvPr/>
        </p:nvSpPr>
        <p:spPr>
          <a:xfrm>
            <a:off x="6166489" y="2650043"/>
            <a:ext cx="5743451" cy="0"/>
          </a:xfrm>
          <a:prstGeom prst="line">
            <a:avLst/>
          </a:prstGeom>
          <a:ln w="38100" cap="flat">
            <a:solidFill>
              <a:srgbClr val="000000"/>
            </a:solidFill>
            <a:prstDash val="lgDash"/>
            <a:headEnd type="none" w="sm" len="sm"/>
            <a:tailEnd type="none" w="sm" len="sm"/>
          </a:ln>
        </p:spPr>
      </p:sp>
      <p:sp>
        <p:nvSpPr>
          <p:cNvPr id="18" name="TextBox 18"/>
          <p:cNvSpPr txBox="1"/>
          <p:nvPr/>
        </p:nvSpPr>
        <p:spPr>
          <a:xfrm>
            <a:off x="6219108" y="1807026"/>
            <a:ext cx="5690832" cy="505048"/>
          </a:xfrm>
          <a:prstGeom prst="rect">
            <a:avLst/>
          </a:prstGeom>
        </p:spPr>
        <p:txBody>
          <a:bodyPr lIns="0" tIns="0" rIns="0" bIns="0" rtlCol="0" anchor="t">
            <a:spAutoFit/>
          </a:bodyPr>
          <a:lstStyle/>
          <a:p>
            <a:pPr algn="ctr">
              <a:lnSpc>
                <a:spcPts val="4288"/>
              </a:lnSpc>
              <a:spcBef>
                <a:spcPct val="0"/>
              </a:spcBef>
            </a:pPr>
            <a:r>
              <a:rPr lang="en-US" sz="2700" b="1">
                <a:solidFill>
                  <a:srgbClr val="111726"/>
                </a:solidFill>
                <a:latin typeface="Noto Sans T Chinese Bold"/>
                <a:ea typeface="Noto Sans T Chinese Bold"/>
                <a:cs typeface="Noto Sans T Chinese Bold"/>
                <a:sym typeface="Noto Sans T Chinese Bold"/>
              </a:rPr>
              <a:t>結論二：投入成本與經濟產出之關聯</a:t>
            </a:r>
          </a:p>
        </p:txBody>
      </p:sp>
      <p:sp>
        <p:nvSpPr>
          <p:cNvPr id="19" name="TextBox 19"/>
          <p:cNvSpPr txBox="1"/>
          <p:nvPr/>
        </p:nvSpPr>
        <p:spPr>
          <a:xfrm>
            <a:off x="6476818" y="3066125"/>
            <a:ext cx="5175411" cy="3325520"/>
          </a:xfrm>
          <a:prstGeom prst="rect">
            <a:avLst/>
          </a:prstGeom>
        </p:spPr>
        <p:txBody>
          <a:bodyPr lIns="0" tIns="0" rIns="0" bIns="0" rtlCol="0" anchor="t">
            <a:spAutoFit/>
          </a:bodyPr>
          <a:lstStyle/>
          <a:p>
            <a:pPr algn="just">
              <a:lnSpc>
                <a:spcPts val="3334"/>
              </a:lnSpc>
            </a:pPr>
            <a:r>
              <a:rPr lang="en-US" sz="2100" b="1">
                <a:solidFill>
                  <a:srgbClr val="111726"/>
                </a:solidFill>
                <a:latin typeface="Noto Sans T Chinese Bold"/>
                <a:ea typeface="Noto Sans T Chinese Bold"/>
                <a:cs typeface="Noto Sans T Chinese Bold"/>
                <a:sym typeface="Noto Sans T Chinese Bold"/>
              </a:rPr>
              <a:t>低初期投入成本： </a:t>
            </a:r>
          </a:p>
          <a:p>
            <a:pPr algn="just">
              <a:lnSpc>
                <a:spcPts val="3334"/>
              </a:lnSpc>
            </a:pPr>
            <a:r>
              <a:rPr lang="en-US" sz="2100">
                <a:solidFill>
                  <a:srgbClr val="111726"/>
                </a:solidFill>
                <a:latin typeface="Noto Sans T Chinese"/>
                <a:ea typeface="Noto Sans T Chinese"/>
                <a:cs typeface="Noto Sans T Chinese"/>
                <a:sym typeface="Noto Sans T Chinese"/>
              </a:rPr>
              <a:t>免除大型場館興建，有效控制前期財務風險。</a:t>
            </a:r>
          </a:p>
          <a:p>
            <a:pPr algn="just">
              <a:lnSpc>
                <a:spcPts val="3334"/>
              </a:lnSpc>
            </a:pPr>
            <a:endParaRPr lang="en-US" sz="2100">
              <a:solidFill>
                <a:srgbClr val="111726"/>
              </a:solidFill>
              <a:latin typeface="Noto Sans T Chinese"/>
              <a:ea typeface="Noto Sans T Chinese"/>
              <a:cs typeface="Noto Sans T Chinese"/>
              <a:sym typeface="Noto Sans T Chinese"/>
            </a:endParaRPr>
          </a:p>
          <a:p>
            <a:pPr algn="just">
              <a:lnSpc>
                <a:spcPts val="3334"/>
              </a:lnSpc>
            </a:pPr>
            <a:r>
              <a:rPr lang="en-US" sz="2100" b="1">
                <a:solidFill>
                  <a:srgbClr val="111726"/>
                </a:solidFill>
                <a:latin typeface="Noto Sans T Chinese Bold"/>
                <a:ea typeface="Noto Sans T Chinese Bold"/>
                <a:cs typeface="Noto Sans T Chinese Bold"/>
                <a:sym typeface="Noto Sans T Chinese Bold"/>
              </a:rPr>
              <a:t>高在地經濟關聯：</a:t>
            </a:r>
          </a:p>
          <a:p>
            <a:pPr algn="just">
              <a:lnSpc>
                <a:spcPts val="3334"/>
              </a:lnSpc>
              <a:spcBef>
                <a:spcPct val="0"/>
              </a:spcBef>
            </a:pPr>
            <a:r>
              <a:rPr lang="en-US" sz="2100">
                <a:solidFill>
                  <a:srgbClr val="111726"/>
                </a:solidFill>
                <a:latin typeface="Noto Sans T Chinese"/>
                <a:ea typeface="Noto Sans T Chinese"/>
                <a:cs typeface="Noto Sans T Chinese"/>
                <a:sym typeface="Noto Sans T Chinese"/>
              </a:rPr>
              <a:t>資源迅速帶動周邊消費，與在地經濟產出呈高度正相關。</a:t>
            </a:r>
          </a:p>
          <a:p>
            <a:pPr algn="just">
              <a:lnSpc>
                <a:spcPts val="3334"/>
              </a:lnSpc>
              <a:spcBef>
                <a:spcPct val="0"/>
              </a:spcBef>
            </a:pPr>
            <a:endParaRPr lang="en-US" sz="2100">
              <a:solidFill>
                <a:srgbClr val="111726"/>
              </a:solidFill>
              <a:latin typeface="Noto Sans T Chinese"/>
              <a:ea typeface="Noto Sans T Chinese"/>
              <a:cs typeface="Noto Sans T Chinese"/>
              <a:sym typeface="Noto Sans T Chines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3300"/>
            <a:ext cx="13002336" cy="7313814"/>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0" y="0"/>
            <a:ext cx="12192124" cy="9363"/>
            <a:chOff x="0" y="0"/>
            <a:chExt cx="16256165" cy="12484"/>
          </a:xfrm>
        </p:grpSpPr>
        <p:sp>
          <p:nvSpPr>
            <p:cNvPr id="5" name="Freeform 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6" name="Group 6"/>
          <p:cNvGrpSpPr/>
          <p:nvPr/>
        </p:nvGrpSpPr>
        <p:grpSpPr>
          <a:xfrm>
            <a:off x="164672" y="1548299"/>
            <a:ext cx="5809653" cy="5033124"/>
            <a:chOff x="0" y="0"/>
            <a:chExt cx="2276203" cy="1971961"/>
          </a:xfrm>
        </p:grpSpPr>
        <p:sp>
          <p:nvSpPr>
            <p:cNvPr id="7" name="Freeform 7"/>
            <p:cNvSpPr/>
            <p:nvPr/>
          </p:nvSpPr>
          <p:spPr>
            <a:xfrm>
              <a:off x="0" y="0"/>
              <a:ext cx="2276203" cy="1971961"/>
            </a:xfrm>
            <a:custGeom>
              <a:avLst/>
              <a:gdLst/>
              <a:ahLst/>
              <a:cxnLst/>
              <a:rect l="l" t="t" r="r" b="b"/>
              <a:pathLst>
                <a:path w="2276203" h="1971961">
                  <a:moveTo>
                    <a:pt x="45308" y="0"/>
                  </a:moveTo>
                  <a:lnTo>
                    <a:pt x="2230895" y="0"/>
                  </a:lnTo>
                  <a:cubicBezTo>
                    <a:pt x="2255918" y="0"/>
                    <a:pt x="2276203" y="20285"/>
                    <a:pt x="2276203" y="45308"/>
                  </a:cubicBezTo>
                  <a:lnTo>
                    <a:pt x="2276203" y="1926653"/>
                  </a:lnTo>
                  <a:cubicBezTo>
                    <a:pt x="2276203" y="1951676"/>
                    <a:pt x="2255918" y="1971961"/>
                    <a:pt x="2230895" y="1971961"/>
                  </a:cubicBezTo>
                  <a:lnTo>
                    <a:pt x="45308" y="1971961"/>
                  </a:lnTo>
                  <a:cubicBezTo>
                    <a:pt x="20285" y="1971961"/>
                    <a:pt x="0" y="1951676"/>
                    <a:pt x="0" y="1926653"/>
                  </a:cubicBezTo>
                  <a:lnTo>
                    <a:pt x="0" y="45308"/>
                  </a:lnTo>
                  <a:cubicBezTo>
                    <a:pt x="0" y="20285"/>
                    <a:pt x="20285" y="0"/>
                    <a:pt x="45308" y="0"/>
                  </a:cubicBezTo>
                  <a:close/>
                </a:path>
              </a:pathLst>
            </a:custGeom>
            <a:solidFill>
              <a:srgbClr val="FFF5E7"/>
            </a:solidFill>
          </p:spPr>
        </p:sp>
        <p:sp>
          <p:nvSpPr>
            <p:cNvPr id="8" name="TextBox 8"/>
            <p:cNvSpPr txBox="1"/>
            <p:nvPr/>
          </p:nvSpPr>
          <p:spPr>
            <a:xfrm>
              <a:off x="0" y="-57150"/>
              <a:ext cx="2276203" cy="2029111"/>
            </a:xfrm>
            <a:prstGeom prst="rect">
              <a:avLst/>
            </a:prstGeom>
          </p:spPr>
          <p:txBody>
            <a:bodyPr lIns="50800" tIns="50800" rIns="50800" bIns="50800" rtlCol="0" anchor="ctr"/>
            <a:lstStyle/>
            <a:p>
              <a:pPr algn="ctr">
                <a:lnSpc>
                  <a:spcPts val="2541"/>
                </a:lnSpc>
              </a:pPr>
              <a:endParaRPr/>
            </a:p>
          </p:txBody>
        </p:sp>
      </p:grpSp>
      <p:sp>
        <p:nvSpPr>
          <p:cNvPr id="9" name="TextBox 9"/>
          <p:cNvSpPr txBox="1"/>
          <p:nvPr/>
        </p:nvSpPr>
        <p:spPr>
          <a:xfrm>
            <a:off x="0" y="315912"/>
            <a:ext cx="4100140"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結論與建議</a:t>
            </a:r>
          </a:p>
        </p:txBody>
      </p:sp>
      <p:sp>
        <p:nvSpPr>
          <p:cNvPr id="10" name="TextBox 10"/>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21</a:t>
            </a:r>
          </a:p>
        </p:txBody>
      </p:sp>
      <p:grpSp>
        <p:nvGrpSpPr>
          <p:cNvPr id="11" name="Group 11"/>
          <p:cNvGrpSpPr/>
          <p:nvPr/>
        </p:nvGrpSpPr>
        <p:grpSpPr>
          <a:xfrm>
            <a:off x="6100287" y="1548299"/>
            <a:ext cx="5809653" cy="5033124"/>
            <a:chOff x="0" y="0"/>
            <a:chExt cx="2276203" cy="1971961"/>
          </a:xfrm>
        </p:grpSpPr>
        <p:sp>
          <p:nvSpPr>
            <p:cNvPr id="12" name="Freeform 12"/>
            <p:cNvSpPr/>
            <p:nvPr/>
          </p:nvSpPr>
          <p:spPr>
            <a:xfrm>
              <a:off x="0" y="0"/>
              <a:ext cx="2276203" cy="1971961"/>
            </a:xfrm>
            <a:custGeom>
              <a:avLst/>
              <a:gdLst/>
              <a:ahLst/>
              <a:cxnLst/>
              <a:rect l="l" t="t" r="r" b="b"/>
              <a:pathLst>
                <a:path w="2276203" h="1971961">
                  <a:moveTo>
                    <a:pt x="45308" y="0"/>
                  </a:moveTo>
                  <a:lnTo>
                    <a:pt x="2230895" y="0"/>
                  </a:lnTo>
                  <a:cubicBezTo>
                    <a:pt x="2255918" y="0"/>
                    <a:pt x="2276203" y="20285"/>
                    <a:pt x="2276203" y="45308"/>
                  </a:cubicBezTo>
                  <a:lnTo>
                    <a:pt x="2276203" y="1926653"/>
                  </a:lnTo>
                  <a:cubicBezTo>
                    <a:pt x="2276203" y="1951676"/>
                    <a:pt x="2255918" y="1971961"/>
                    <a:pt x="2230895" y="1971961"/>
                  </a:cubicBezTo>
                  <a:lnTo>
                    <a:pt x="45308" y="1971961"/>
                  </a:lnTo>
                  <a:cubicBezTo>
                    <a:pt x="20285" y="1971961"/>
                    <a:pt x="0" y="1951676"/>
                    <a:pt x="0" y="1926653"/>
                  </a:cubicBezTo>
                  <a:lnTo>
                    <a:pt x="0" y="45308"/>
                  </a:lnTo>
                  <a:cubicBezTo>
                    <a:pt x="0" y="20285"/>
                    <a:pt x="20285" y="0"/>
                    <a:pt x="45308" y="0"/>
                  </a:cubicBezTo>
                  <a:close/>
                </a:path>
              </a:pathLst>
            </a:custGeom>
            <a:solidFill>
              <a:srgbClr val="FFF5E7"/>
            </a:solidFill>
          </p:spPr>
        </p:sp>
        <p:sp>
          <p:nvSpPr>
            <p:cNvPr id="13" name="TextBox 13"/>
            <p:cNvSpPr txBox="1"/>
            <p:nvPr/>
          </p:nvSpPr>
          <p:spPr>
            <a:xfrm>
              <a:off x="0" y="-57150"/>
              <a:ext cx="2276203" cy="2029111"/>
            </a:xfrm>
            <a:prstGeom prst="rect">
              <a:avLst/>
            </a:prstGeom>
          </p:spPr>
          <p:txBody>
            <a:bodyPr lIns="50800" tIns="50800" rIns="50800" bIns="50800" rtlCol="0" anchor="ctr"/>
            <a:lstStyle/>
            <a:p>
              <a:pPr algn="ctr">
                <a:lnSpc>
                  <a:spcPts val="2541"/>
                </a:lnSpc>
              </a:pPr>
              <a:endParaRPr/>
            </a:p>
          </p:txBody>
        </p:sp>
      </p:grpSp>
      <p:sp>
        <p:nvSpPr>
          <p:cNvPr id="14" name="TextBox 14"/>
          <p:cNvSpPr txBox="1"/>
          <p:nvPr/>
        </p:nvSpPr>
        <p:spPr>
          <a:xfrm>
            <a:off x="481793" y="3066125"/>
            <a:ext cx="5175411" cy="2906420"/>
          </a:xfrm>
          <a:prstGeom prst="rect">
            <a:avLst/>
          </a:prstGeom>
        </p:spPr>
        <p:txBody>
          <a:bodyPr lIns="0" tIns="0" rIns="0" bIns="0" rtlCol="0" anchor="t">
            <a:spAutoFit/>
          </a:bodyPr>
          <a:lstStyle/>
          <a:p>
            <a:pPr algn="l">
              <a:lnSpc>
                <a:spcPts val="3334"/>
              </a:lnSpc>
            </a:pPr>
            <a:r>
              <a:rPr lang="en-US" sz="2100" b="1">
                <a:solidFill>
                  <a:srgbClr val="111726"/>
                </a:solidFill>
                <a:latin typeface="Noto Sans T Chinese Bold"/>
                <a:ea typeface="Noto Sans T Chinese Bold"/>
                <a:cs typeface="Noto Sans T Chinese Bold"/>
                <a:sym typeface="Noto Sans T Chinese Bold"/>
              </a:rPr>
              <a:t>資源下放：</a:t>
            </a:r>
          </a:p>
          <a:p>
            <a:pPr algn="l">
              <a:lnSpc>
                <a:spcPts val="3334"/>
              </a:lnSpc>
            </a:pPr>
            <a:r>
              <a:rPr lang="en-US" sz="2100">
                <a:solidFill>
                  <a:srgbClr val="111726"/>
                </a:solidFill>
                <a:latin typeface="Noto Sans T Chinese"/>
                <a:ea typeface="Noto Sans T Chinese"/>
                <a:cs typeface="Noto Sans T Chinese"/>
                <a:sym typeface="Noto Sans T Chinese"/>
              </a:rPr>
              <a:t>建議主辦方將資源精準下放，深耕在地觀光與原鄉產業鏈。</a:t>
            </a:r>
          </a:p>
          <a:p>
            <a:pPr algn="l">
              <a:lnSpc>
                <a:spcPts val="3334"/>
              </a:lnSpc>
            </a:pPr>
            <a:endParaRPr lang="en-US" sz="2100">
              <a:solidFill>
                <a:srgbClr val="111726"/>
              </a:solidFill>
              <a:latin typeface="Noto Sans T Chinese"/>
              <a:ea typeface="Noto Sans T Chinese"/>
              <a:cs typeface="Noto Sans T Chinese"/>
              <a:sym typeface="Noto Sans T Chinese"/>
            </a:endParaRPr>
          </a:p>
          <a:p>
            <a:pPr algn="l">
              <a:lnSpc>
                <a:spcPts val="3334"/>
              </a:lnSpc>
            </a:pPr>
            <a:r>
              <a:rPr lang="en-US" sz="2100" b="1">
                <a:solidFill>
                  <a:srgbClr val="111726"/>
                </a:solidFill>
                <a:latin typeface="Noto Sans T Chinese Bold"/>
                <a:ea typeface="Noto Sans T Chinese Bold"/>
                <a:cs typeface="Noto Sans T Chinese Bold"/>
                <a:sym typeface="Noto Sans T Chinese Bold"/>
              </a:rPr>
              <a:t>雙重經營：</a:t>
            </a:r>
            <a:r>
              <a:rPr lang="en-US" sz="2100">
                <a:solidFill>
                  <a:srgbClr val="111726"/>
                </a:solidFill>
                <a:latin typeface="Noto Sans T Chinese"/>
                <a:ea typeface="Noto Sans T Chinese"/>
                <a:cs typeface="Noto Sans T Chinese"/>
                <a:sym typeface="Noto Sans T Chinese"/>
              </a:rPr>
              <a:t> </a:t>
            </a:r>
          </a:p>
          <a:p>
            <a:pPr algn="l">
              <a:lnSpc>
                <a:spcPts val="3334"/>
              </a:lnSpc>
            </a:pPr>
            <a:r>
              <a:rPr lang="en-US" sz="2100">
                <a:solidFill>
                  <a:srgbClr val="111726"/>
                </a:solidFill>
                <a:latin typeface="Noto Sans T Chinese"/>
                <a:ea typeface="Noto Sans T Chinese"/>
                <a:cs typeface="Noto Sans T Chinese"/>
                <a:sym typeface="Noto Sans T Chinese"/>
              </a:rPr>
              <a:t>短期追求經濟外溢效益，長期兼顧無形城市形象與文化傳承。</a:t>
            </a:r>
          </a:p>
        </p:txBody>
      </p:sp>
      <p:sp>
        <p:nvSpPr>
          <p:cNvPr id="15" name="TextBox 15"/>
          <p:cNvSpPr txBox="1"/>
          <p:nvPr/>
        </p:nvSpPr>
        <p:spPr>
          <a:xfrm>
            <a:off x="481793" y="1807026"/>
            <a:ext cx="5175411" cy="505048"/>
          </a:xfrm>
          <a:prstGeom prst="rect">
            <a:avLst/>
          </a:prstGeom>
        </p:spPr>
        <p:txBody>
          <a:bodyPr lIns="0" tIns="0" rIns="0" bIns="0" rtlCol="0" anchor="t">
            <a:spAutoFit/>
          </a:bodyPr>
          <a:lstStyle/>
          <a:p>
            <a:pPr algn="ctr">
              <a:lnSpc>
                <a:spcPts val="4288"/>
              </a:lnSpc>
              <a:spcBef>
                <a:spcPct val="0"/>
              </a:spcBef>
            </a:pPr>
            <a:r>
              <a:rPr lang="en-US" sz="2700" b="1">
                <a:solidFill>
                  <a:srgbClr val="111726"/>
                </a:solidFill>
                <a:latin typeface="Noto Sans T Chinese Bold"/>
                <a:ea typeface="Noto Sans T Chinese Bold"/>
                <a:cs typeface="Noto Sans T Chinese Bold"/>
                <a:sym typeface="Noto Sans T Chinese Bold"/>
              </a:rPr>
              <a:t>實務建議：以116原民運為例</a:t>
            </a:r>
          </a:p>
        </p:txBody>
      </p:sp>
      <p:sp>
        <p:nvSpPr>
          <p:cNvPr id="16" name="AutoShape 16"/>
          <p:cNvSpPr/>
          <p:nvPr/>
        </p:nvSpPr>
        <p:spPr>
          <a:xfrm>
            <a:off x="164672" y="2650043"/>
            <a:ext cx="5743451" cy="0"/>
          </a:xfrm>
          <a:prstGeom prst="line">
            <a:avLst/>
          </a:prstGeom>
          <a:ln w="38100" cap="flat">
            <a:solidFill>
              <a:srgbClr val="000000"/>
            </a:solidFill>
            <a:prstDash val="lgDash"/>
            <a:headEnd type="none" w="sm" len="sm"/>
            <a:tailEnd type="none" w="sm" len="sm"/>
          </a:ln>
        </p:spPr>
      </p:sp>
      <p:sp>
        <p:nvSpPr>
          <p:cNvPr id="17" name="AutoShape 17"/>
          <p:cNvSpPr/>
          <p:nvPr/>
        </p:nvSpPr>
        <p:spPr>
          <a:xfrm>
            <a:off x="6166489" y="2650043"/>
            <a:ext cx="5743451" cy="0"/>
          </a:xfrm>
          <a:prstGeom prst="line">
            <a:avLst/>
          </a:prstGeom>
          <a:ln w="38100" cap="flat">
            <a:solidFill>
              <a:srgbClr val="000000"/>
            </a:solidFill>
            <a:prstDash val="lgDash"/>
            <a:headEnd type="none" w="sm" len="sm"/>
            <a:tailEnd type="none" w="sm" len="sm"/>
          </a:ln>
        </p:spPr>
      </p:sp>
      <p:sp>
        <p:nvSpPr>
          <p:cNvPr id="18" name="TextBox 18"/>
          <p:cNvSpPr txBox="1"/>
          <p:nvPr/>
        </p:nvSpPr>
        <p:spPr>
          <a:xfrm>
            <a:off x="6219108" y="1807026"/>
            <a:ext cx="5690832" cy="505048"/>
          </a:xfrm>
          <a:prstGeom prst="rect">
            <a:avLst/>
          </a:prstGeom>
        </p:spPr>
        <p:txBody>
          <a:bodyPr lIns="0" tIns="0" rIns="0" bIns="0" rtlCol="0" anchor="t">
            <a:spAutoFit/>
          </a:bodyPr>
          <a:lstStyle/>
          <a:p>
            <a:pPr algn="ctr">
              <a:lnSpc>
                <a:spcPts val="4288"/>
              </a:lnSpc>
              <a:spcBef>
                <a:spcPct val="0"/>
              </a:spcBef>
            </a:pPr>
            <a:r>
              <a:rPr lang="en-US" sz="2700" b="1">
                <a:solidFill>
                  <a:srgbClr val="111726"/>
                </a:solidFill>
                <a:latin typeface="Noto Sans T Chinese Bold"/>
                <a:ea typeface="Noto Sans T Chinese Bold"/>
                <a:cs typeface="Noto Sans T Chinese Bold"/>
                <a:sym typeface="Noto Sans T Chinese Bold"/>
              </a:rPr>
              <a:t>未來研究方向：框架擴展</a:t>
            </a:r>
          </a:p>
        </p:txBody>
      </p:sp>
      <p:sp>
        <p:nvSpPr>
          <p:cNvPr id="19" name="TextBox 19"/>
          <p:cNvSpPr txBox="1"/>
          <p:nvPr/>
        </p:nvSpPr>
        <p:spPr>
          <a:xfrm>
            <a:off x="6417408" y="3066157"/>
            <a:ext cx="5175411" cy="2906388"/>
          </a:xfrm>
          <a:prstGeom prst="rect">
            <a:avLst/>
          </a:prstGeom>
        </p:spPr>
        <p:txBody>
          <a:bodyPr lIns="0" tIns="0" rIns="0" bIns="0" rtlCol="0" anchor="t">
            <a:spAutoFit/>
          </a:bodyPr>
          <a:lstStyle/>
          <a:p>
            <a:pPr algn="just">
              <a:lnSpc>
                <a:spcPts val="3334"/>
              </a:lnSpc>
            </a:pPr>
            <a:r>
              <a:rPr lang="en-US" sz="2100" b="1">
                <a:solidFill>
                  <a:srgbClr val="111726"/>
                </a:solidFill>
                <a:latin typeface="Noto Sans T Chinese Bold"/>
                <a:ea typeface="Noto Sans T Chinese Bold"/>
                <a:cs typeface="Noto Sans T Chinese Bold"/>
                <a:sym typeface="Noto Sans T Chinese Bold"/>
              </a:rPr>
              <a:t>跨類型應用：</a:t>
            </a:r>
          </a:p>
          <a:p>
            <a:pPr algn="just">
              <a:lnSpc>
                <a:spcPts val="3334"/>
              </a:lnSpc>
              <a:spcBef>
                <a:spcPct val="0"/>
              </a:spcBef>
            </a:pPr>
            <a:r>
              <a:rPr lang="en-US" sz="2100">
                <a:solidFill>
                  <a:srgbClr val="111726"/>
                </a:solidFill>
                <a:latin typeface="Noto Sans T Chinese"/>
                <a:ea typeface="Noto Sans T Chinese"/>
                <a:cs typeface="Noto Sans T Chinese"/>
                <a:sym typeface="Noto Sans T Chinese"/>
              </a:rPr>
              <a:t>將本研究歸納之經濟評估框架，廣泛應用於各類型運動賽事實證。</a:t>
            </a:r>
          </a:p>
          <a:p>
            <a:pPr algn="just">
              <a:lnSpc>
                <a:spcPts val="3334"/>
              </a:lnSpc>
              <a:spcBef>
                <a:spcPct val="0"/>
              </a:spcBef>
            </a:pPr>
            <a:endParaRPr lang="en-US" sz="2100">
              <a:solidFill>
                <a:srgbClr val="111726"/>
              </a:solidFill>
              <a:latin typeface="Noto Sans T Chinese"/>
              <a:ea typeface="Noto Sans T Chinese"/>
              <a:cs typeface="Noto Sans T Chinese"/>
              <a:sym typeface="Noto Sans T Chinese"/>
            </a:endParaRPr>
          </a:p>
          <a:p>
            <a:pPr algn="just">
              <a:lnSpc>
                <a:spcPts val="3334"/>
              </a:lnSpc>
              <a:spcBef>
                <a:spcPct val="0"/>
              </a:spcBef>
            </a:pPr>
            <a:r>
              <a:rPr lang="en-US" sz="2100" b="1">
                <a:solidFill>
                  <a:srgbClr val="111726"/>
                </a:solidFill>
                <a:latin typeface="Noto Sans T Chinese Bold"/>
                <a:ea typeface="Noto Sans T Chinese Bold"/>
                <a:cs typeface="Noto Sans T Chinese Bold"/>
                <a:sym typeface="Noto Sans T Chinese Bold"/>
              </a:rPr>
              <a:t>無形效益量化：</a:t>
            </a:r>
          </a:p>
          <a:p>
            <a:pPr algn="just">
              <a:lnSpc>
                <a:spcPts val="3335"/>
              </a:lnSpc>
              <a:spcBef>
                <a:spcPct val="0"/>
              </a:spcBef>
            </a:pPr>
            <a:r>
              <a:rPr lang="en-US" sz="2100">
                <a:solidFill>
                  <a:srgbClr val="111726"/>
                </a:solidFill>
                <a:latin typeface="Noto Sans T Chinese"/>
                <a:ea typeface="Noto Sans T Chinese"/>
                <a:cs typeface="Noto Sans T Chinese"/>
                <a:sym typeface="Noto Sans T Chinese"/>
              </a:rPr>
              <a:t>進一步探討如何將賽事帶來的社會影響，納入更具體的量化評估模型中。</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3300"/>
            <a:ext cx="13002336" cy="7313814"/>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0" y="0"/>
            <a:ext cx="12192124" cy="9363"/>
            <a:chOff x="0" y="0"/>
            <a:chExt cx="16256165" cy="12484"/>
          </a:xfrm>
        </p:grpSpPr>
        <p:sp>
          <p:nvSpPr>
            <p:cNvPr id="5" name="Freeform 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sp>
        <p:nvSpPr>
          <p:cNvPr id="6" name="TextBox 6"/>
          <p:cNvSpPr txBox="1"/>
          <p:nvPr/>
        </p:nvSpPr>
        <p:spPr>
          <a:xfrm>
            <a:off x="454579" y="372428"/>
            <a:ext cx="2421628" cy="638175"/>
          </a:xfrm>
          <a:prstGeom prst="rect">
            <a:avLst/>
          </a:prstGeom>
        </p:spPr>
        <p:txBody>
          <a:bodyPr lIns="0" tIns="0" rIns="0" bIns="0" rtlCol="0" anchor="t">
            <a:spAutoFit/>
          </a:bodyPr>
          <a:lstStyle/>
          <a:p>
            <a:pPr algn="ctr">
              <a:lnSpc>
                <a:spcPts val="5040"/>
              </a:lnSpc>
            </a:pPr>
            <a:r>
              <a:rPr lang="en-US" sz="4200" spc="-557">
                <a:solidFill>
                  <a:srgbClr val="111726"/>
                </a:solidFill>
                <a:latin typeface="Noto Sans T Chinese"/>
                <a:ea typeface="Noto Sans T Chinese"/>
                <a:cs typeface="Noto Sans T Chinese"/>
                <a:sym typeface="Noto Sans T Chinese"/>
              </a:rPr>
              <a:t>參考文獻</a:t>
            </a:r>
          </a:p>
        </p:txBody>
      </p:sp>
      <p:sp>
        <p:nvSpPr>
          <p:cNvPr id="7" name="TextBox 7"/>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22</a:t>
            </a:r>
          </a:p>
        </p:txBody>
      </p:sp>
      <p:sp>
        <p:nvSpPr>
          <p:cNvPr id="8" name="TextBox 8"/>
          <p:cNvSpPr txBox="1"/>
          <p:nvPr/>
        </p:nvSpPr>
        <p:spPr>
          <a:xfrm>
            <a:off x="6091238" y="3223565"/>
            <a:ext cx="9525" cy="391820"/>
          </a:xfrm>
          <a:prstGeom prst="rect">
            <a:avLst/>
          </a:prstGeom>
        </p:spPr>
        <p:txBody>
          <a:bodyPr lIns="0" tIns="0" rIns="0" bIns="0" rtlCol="0" anchor="t">
            <a:spAutoFit/>
          </a:bodyPr>
          <a:lstStyle/>
          <a:p>
            <a:pPr algn="ctr">
              <a:lnSpc>
                <a:spcPts val="3334"/>
              </a:lnSpc>
              <a:spcBef>
                <a:spcPct val="0"/>
              </a:spcBef>
            </a:pPr>
            <a:endParaRPr/>
          </a:p>
        </p:txBody>
      </p:sp>
      <p:sp>
        <p:nvSpPr>
          <p:cNvPr id="9" name="TextBox 9"/>
          <p:cNvSpPr txBox="1"/>
          <p:nvPr/>
        </p:nvSpPr>
        <p:spPr>
          <a:xfrm>
            <a:off x="136267" y="1286828"/>
            <a:ext cx="11909940" cy="5744778"/>
          </a:xfrm>
          <a:prstGeom prst="rect">
            <a:avLst/>
          </a:prstGeom>
        </p:spPr>
        <p:txBody>
          <a:bodyPr lIns="0" tIns="0" rIns="0" bIns="0" rtlCol="0" anchor="t">
            <a:spAutoFit/>
          </a:bodyPr>
          <a:lstStyle/>
          <a:p>
            <a:pPr algn="just">
              <a:lnSpc>
                <a:spcPts val="2540"/>
              </a:lnSpc>
            </a:pPr>
            <a:r>
              <a:rPr lang="en-US" sz="1599" dirty="0">
                <a:solidFill>
                  <a:srgbClr val="111726"/>
                </a:solidFill>
                <a:latin typeface="Calibri (MS)"/>
                <a:ea typeface="Calibri (MS)"/>
                <a:cs typeface="Calibri (MS)"/>
                <a:sym typeface="Calibri (MS)"/>
              </a:rPr>
              <a:t>Agha, N., &amp; Taks, M. (2015). A Theoretical Comparison of the Economic Impact of Large and Small Events. </a:t>
            </a:r>
            <a:r>
              <a:rPr lang="en-US" sz="1599" i="1" dirty="0">
                <a:solidFill>
                  <a:srgbClr val="111726"/>
                </a:solidFill>
                <a:latin typeface="Calibri (MS) Italics"/>
                <a:ea typeface="Calibri (MS) Italics"/>
                <a:cs typeface="Calibri (MS) Italics"/>
                <a:sym typeface="Calibri (MS) Italics"/>
              </a:rPr>
              <a:t>International Journal of Sport Finance, 	10</a:t>
            </a:r>
            <a:r>
              <a:rPr lang="en-US" sz="1599" dirty="0">
                <a:solidFill>
                  <a:srgbClr val="111726"/>
                </a:solidFill>
                <a:latin typeface="Calibri (MS)"/>
                <a:ea typeface="Calibri (MS)"/>
                <a:cs typeface="Calibri (MS)"/>
                <a:sym typeface="Calibri (MS)"/>
              </a:rPr>
              <a:t>, 199–216. </a:t>
            </a:r>
            <a:r>
              <a:rPr lang="en-US" sz="1599" u="sng" dirty="0">
                <a:solidFill>
                  <a:srgbClr val="111726"/>
                </a:solidFill>
                <a:latin typeface="Calibri (MS)"/>
                <a:ea typeface="Calibri (MS)"/>
                <a:cs typeface="Calibri (MS)"/>
                <a:sym typeface="Calibri (MS)"/>
                <a:hlinkClick r:id="rId3" tooltip="https://doi.org/10.1177/155862351501000301"/>
              </a:rPr>
              <a:t>https://</a:t>
            </a:r>
            <a:r>
              <a:rPr lang="en-US" sz="1599" u="sng" dirty="0" err="1">
                <a:solidFill>
                  <a:srgbClr val="111726"/>
                </a:solidFill>
                <a:latin typeface="Calibri (MS)"/>
                <a:ea typeface="Calibri (MS)"/>
                <a:cs typeface="Calibri (MS)"/>
                <a:sym typeface="Calibri (MS)"/>
                <a:hlinkClick r:id="rId3" tooltip="https://doi.org/10.1177/155862351501000301"/>
              </a:rPr>
              <a:t>doi.org</a:t>
            </a:r>
            <a:r>
              <a:rPr lang="en-US" sz="1599" u="sng" dirty="0">
                <a:solidFill>
                  <a:srgbClr val="111726"/>
                </a:solidFill>
                <a:latin typeface="Calibri (MS)"/>
                <a:ea typeface="Calibri (MS)"/>
                <a:cs typeface="Calibri (MS)"/>
                <a:sym typeface="Calibri (MS)"/>
                <a:hlinkClick r:id="rId3" tooltip="https://doi.org/10.1177/155862351501000301"/>
              </a:rPr>
              <a:t>/10.1177/155862351501000301</a:t>
            </a:r>
          </a:p>
          <a:p>
            <a:pPr algn="just">
              <a:lnSpc>
                <a:spcPts val="2540"/>
              </a:lnSpc>
            </a:pPr>
            <a:r>
              <a:rPr lang="en-US" sz="1599" dirty="0" err="1">
                <a:solidFill>
                  <a:srgbClr val="111726"/>
                </a:solidFill>
                <a:latin typeface="Calibri (MS)"/>
                <a:ea typeface="Calibri (MS)"/>
                <a:cs typeface="Calibri (MS)"/>
                <a:sym typeface="Calibri (MS)"/>
              </a:rPr>
              <a:t>Agrusa</a:t>
            </a:r>
            <a:r>
              <a:rPr lang="en-US" sz="1599" dirty="0">
                <a:solidFill>
                  <a:srgbClr val="111726"/>
                </a:solidFill>
                <a:latin typeface="Calibri (MS)"/>
                <a:ea typeface="Calibri (MS)"/>
                <a:cs typeface="Calibri (MS)"/>
                <a:sym typeface="Calibri (MS)"/>
              </a:rPr>
              <a:t>, J., </a:t>
            </a:r>
            <a:r>
              <a:rPr lang="en-US" sz="1599" dirty="0" err="1">
                <a:solidFill>
                  <a:srgbClr val="111726"/>
                </a:solidFill>
                <a:latin typeface="Calibri (MS)"/>
                <a:ea typeface="Calibri (MS)"/>
                <a:cs typeface="Calibri (MS)"/>
                <a:sym typeface="Calibri (MS)"/>
              </a:rPr>
              <a:t>Lema</a:t>
            </a:r>
            <a:r>
              <a:rPr lang="en-US" sz="1599" dirty="0">
                <a:solidFill>
                  <a:srgbClr val="111726"/>
                </a:solidFill>
                <a:latin typeface="Calibri (MS)"/>
                <a:ea typeface="Calibri (MS)"/>
                <a:cs typeface="Calibri (MS)"/>
                <a:sym typeface="Calibri (MS)"/>
              </a:rPr>
              <a:t>, J., Kim, S., &amp; </a:t>
            </a:r>
            <a:r>
              <a:rPr lang="en-US" sz="1599" dirty="0" err="1">
                <a:solidFill>
                  <a:srgbClr val="111726"/>
                </a:solidFill>
                <a:latin typeface="Calibri (MS)"/>
                <a:ea typeface="Calibri (MS)"/>
                <a:cs typeface="Calibri (MS)"/>
                <a:sym typeface="Calibri (MS)"/>
              </a:rPr>
              <a:t>Botto</a:t>
            </a:r>
            <a:r>
              <a:rPr lang="en-US" sz="1599" dirty="0">
                <a:solidFill>
                  <a:srgbClr val="111726"/>
                </a:solidFill>
                <a:latin typeface="Calibri (MS)"/>
                <a:ea typeface="Calibri (MS)"/>
                <a:cs typeface="Calibri (MS)"/>
                <a:sym typeface="Calibri (MS)"/>
              </a:rPr>
              <a:t>, T. (2009). The Impact of Consumer Behavior and Service Perceptions of a Major Sport Tourism Event. </a:t>
            </a:r>
            <a:r>
              <a:rPr lang="en-US" sz="1599" i="1" dirty="0">
                <a:solidFill>
                  <a:srgbClr val="111726"/>
                </a:solidFill>
                <a:latin typeface="Calibri (MS) Italics"/>
                <a:ea typeface="Calibri (MS) Italics"/>
                <a:cs typeface="Calibri (MS) Italics"/>
                <a:sym typeface="Calibri (MS) Italics"/>
              </a:rPr>
              <a:t>Asia 	Pacific Journal of Tourism Research, 14</a:t>
            </a:r>
            <a:r>
              <a:rPr lang="en-US" sz="1599" dirty="0">
                <a:solidFill>
                  <a:srgbClr val="111726"/>
                </a:solidFill>
                <a:latin typeface="Calibri (MS)"/>
                <a:ea typeface="Calibri (MS)"/>
                <a:cs typeface="Calibri (MS)"/>
                <a:sym typeface="Calibri (MS)"/>
              </a:rPr>
              <a:t>, 267–277. </a:t>
            </a:r>
            <a:r>
              <a:rPr lang="en-US" sz="1599" u="sng" dirty="0">
                <a:solidFill>
                  <a:srgbClr val="111726"/>
                </a:solidFill>
                <a:latin typeface="Calibri (MS)"/>
                <a:ea typeface="Calibri (MS)"/>
                <a:cs typeface="Calibri (MS)"/>
                <a:sym typeface="Calibri (MS)"/>
                <a:hlinkClick r:id="rId4" tooltip="https://doi.org/10.1080/10941660903023960"/>
              </a:rPr>
              <a:t>https://</a:t>
            </a:r>
            <a:r>
              <a:rPr lang="en-US" sz="1599" u="sng" dirty="0" err="1">
                <a:solidFill>
                  <a:srgbClr val="111726"/>
                </a:solidFill>
                <a:latin typeface="Calibri (MS)"/>
                <a:ea typeface="Calibri (MS)"/>
                <a:cs typeface="Calibri (MS)"/>
                <a:sym typeface="Calibri (MS)"/>
                <a:hlinkClick r:id="rId4" tooltip="https://doi.org/10.1080/10941660903023960"/>
              </a:rPr>
              <a:t>doi.org</a:t>
            </a:r>
            <a:r>
              <a:rPr lang="en-US" sz="1599" u="sng" dirty="0">
                <a:solidFill>
                  <a:srgbClr val="111726"/>
                </a:solidFill>
                <a:latin typeface="Calibri (MS)"/>
                <a:ea typeface="Calibri (MS)"/>
                <a:cs typeface="Calibri (MS)"/>
                <a:sym typeface="Calibri (MS)"/>
                <a:hlinkClick r:id="rId4" tooltip="https://doi.org/10.1080/10941660903023960"/>
              </a:rPr>
              <a:t>/10.1080/10941660903023960</a:t>
            </a:r>
          </a:p>
          <a:p>
            <a:pPr algn="just">
              <a:lnSpc>
                <a:spcPts val="2540"/>
              </a:lnSpc>
            </a:pPr>
            <a:r>
              <a:rPr lang="en-US" sz="1599" dirty="0">
                <a:solidFill>
                  <a:srgbClr val="111726"/>
                </a:solidFill>
                <a:latin typeface="Calibri (MS)"/>
                <a:ea typeface="Calibri (MS)"/>
                <a:cs typeface="Calibri (MS)"/>
                <a:sym typeface="Calibri (MS)"/>
              </a:rPr>
              <a:t>Baade, R. A., &amp; Matheson, V. A. (2016). Going for the Gold: The Economics of the Olympics. </a:t>
            </a:r>
            <a:r>
              <a:rPr lang="en-US" sz="1599" i="1" dirty="0">
                <a:solidFill>
                  <a:srgbClr val="111726"/>
                </a:solidFill>
                <a:latin typeface="Calibri (MS) Italics"/>
                <a:ea typeface="Calibri (MS) Italics"/>
                <a:cs typeface="Calibri (MS) Italics"/>
                <a:sym typeface="Calibri (MS) Italics"/>
              </a:rPr>
              <a:t>Journal of Economic Perspectives, 30</a:t>
            </a:r>
            <a:r>
              <a:rPr lang="en-US" sz="1599" dirty="0">
                <a:solidFill>
                  <a:srgbClr val="111726"/>
                </a:solidFill>
                <a:latin typeface="Calibri (MS)"/>
                <a:ea typeface="Calibri (MS)"/>
                <a:cs typeface="Calibri (MS)"/>
                <a:sym typeface="Calibri (MS)"/>
              </a:rPr>
              <a:t>(2), 201–218. 	</a:t>
            </a:r>
            <a:r>
              <a:rPr lang="en-US" sz="1599" u="sng" dirty="0">
                <a:solidFill>
                  <a:srgbClr val="111726"/>
                </a:solidFill>
                <a:latin typeface="Calibri (MS)"/>
                <a:ea typeface="Calibri (MS)"/>
                <a:cs typeface="Calibri (MS)"/>
                <a:sym typeface="Calibri (MS)"/>
                <a:hlinkClick r:id="rId5" tooltip="https://doi.org/10.1257/jep.30.2.201"/>
              </a:rPr>
              <a:t>https://</a:t>
            </a:r>
            <a:r>
              <a:rPr lang="en-US" sz="1599" u="sng" dirty="0" err="1">
                <a:solidFill>
                  <a:srgbClr val="111726"/>
                </a:solidFill>
                <a:latin typeface="Calibri (MS)"/>
                <a:ea typeface="Calibri (MS)"/>
                <a:cs typeface="Calibri (MS)"/>
                <a:sym typeface="Calibri (MS)"/>
                <a:hlinkClick r:id="rId5" tooltip="https://doi.org/10.1257/jep.30.2.201"/>
              </a:rPr>
              <a:t>doi.org</a:t>
            </a:r>
            <a:r>
              <a:rPr lang="en-US" sz="1599" u="sng" dirty="0">
                <a:solidFill>
                  <a:srgbClr val="111726"/>
                </a:solidFill>
                <a:latin typeface="Calibri (MS)"/>
                <a:ea typeface="Calibri (MS)"/>
                <a:cs typeface="Calibri (MS)"/>
                <a:sym typeface="Calibri (MS)"/>
                <a:hlinkClick r:id="rId5" tooltip="https://doi.org/10.1257/jep.30.2.201"/>
              </a:rPr>
              <a:t>/10.1257/</a:t>
            </a:r>
            <a:r>
              <a:rPr lang="en-US" sz="1599" u="sng" dirty="0" err="1">
                <a:solidFill>
                  <a:srgbClr val="111726"/>
                </a:solidFill>
                <a:latin typeface="Calibri (MS)"/>
                <a:ea typeface="Calibri (MS)"/>
                <a:cs typeface="Calibri (MS)"/>
                <a:sym typeface="Calibri (MS)"/>
                <a:hlinkClick r:id="rId5" tooltip="https://doi.org/10.1257/jep.30.2.201"/>
              </a:rPr>
              <a:t>jep.30.2.201</a:t>
            </a:r>
            <a:endParaRPr lang="en-US" sz="1599" u="sng" dirty="0">
              <a:solidFill>
                <a:srgbClr val="111726"/>
              </a:solidFill>
              <a:latin typeface="Calibri (MS)"/>
              <a:ea typeface="Calibri (MS)"/>
              <a:cs typeface="Calibri (MS)"/>
              <a:sym typeface="Calibri (MS)"/>
              <a:hlinkClick r:id="rId5" tooltip="https://doi.org/10.1257/jep.30.2.201"/>
            </a:endParaRPr>
          </a:p>
          <a:p>
            <a:pPr algn="just">
              <a:lnSpc>
                <a:spcPts val="2540"/>
              </a:lnSpc>
            </a:pPr>
            <a:r>
              <a:rPr lang="en-US" sz="1599" dirty="0">
                <a:solidFill>
                  <a:srgbClr val="111726"/>
                </a:solidFill>
                <a:latin typeface="Calibri (MS)"/>
                <a:ea typeface="Calibri (MS)"/>
                <a:cs typeface="Calibri (MS)"/>
                <a:sym typeface="Calibri (MS)"/>
              </a:rPr>
              <a:t>Barajas, A., Coates, D., &amp; Sanchez-Fernandez, P. (2016). Beyond retrospective assessment. Sport event economic impact studies as a 	management tool for informing event organization. </a:t>
            </a:r>
            <a:r>
              <a:rPr lang="en-US" sz="1599" i="1" dirty="0">
                <a:solidFill>
                  <a:srgbClr val="111726"/>
                </a:solidFill>
                <a:latin typeface="Calibri (MS) Italics"/>
                <a:ea typeface="Calibri (MS) Italics"/>
                <a:cs typeface="Calibri (MS) Italics"/>
                <a:sym typeface="Calibri (MS) Italics"/>
              </a:rPr>
              <a:t>European Research on Management and Business Economics, 22</a:t>
            </a:r>
            <a:r>
              <a:rPr lang="en-US" sz="1599" dirty="0">
                <a:solidFill>
                  <a:srgbClr val="111726"/>
                </a:solidFill>
                <a:latin typeface="Calibri (MS)"/>
                <a:ea typeface="Calibri (MS)"/>
                <a:cs typeface="Calibri (MS)"/>
                <a:sym typeface="Calibri (MS)"/>
              </a:rPr>
              <a:t>(3), 124–130. 	</a:t>
            </a:r>
            <a:r>
              <a:rPr lang="en-US" sz="1599" u="sng" dirty="0">
                <a:solidFill>
                  <a:srgbClr val="111726"/>
                </a:solidFill>
                <a:latin typeface="Calibri (MS)"/>
                <a:ea typeface="Calibri (MS)"/>
                <a:cs typeface="Calibri (MS)"/>
                <a:sym typeface="Calibri (MS)"/>
                <a:hlinkClick r:id="rId6" tooltip="https://doi.org/https:/doi.org/10.1016/j.iedee.2015.05.001"/>
              </a:rPr>
              <a:t>https://</a:t>
            </a:r>
            <a:r>
              <a:rPr lang="en-US" sz="1599" u="sng" dirty="0" err="1">
                <a:solidFill>
                  <a:srgbClr val="111726"/>
                </a:solidFill>
                <a:latin typeface="Calibri (MS)"/>
                <a:ea typeface="Calibri (MS)"/>
                <a:cs typeface="Calibri (MS)"/>
                <a:sym typeface="Calibri (MS)"/>
                <a:hlinkClick r:id="rId6" tooltip="https://doi.org/https:/doi.org/10.1016/j.iedee.2015.05.001"/>
              </a:rPr>
              <a:t>doi.org</a:t>
            </a:r>
            <a:r>
              <a:rPr lang="en-US" sz="1599" u="sng" dirty="0">
                <a:solidFill>
                  <a:srgbClr val="111726"/>
                </a:solidFill>
                <a:latin typeface="Calibri (MS)"/>
                <a:ea typeface="Calibri (MS)"/>
                <a:cs typeface="Calibri (MS)"/>
                <a:sym typeface="Calibri (MS)"/>
                <a:hlinkClick r:id="rId6" tooltip="https://doi.org/https:/doi.org/10.1016/j.iedee.2015.05.001"/>
              </a:rPr>
              <a:t>/https://</a:t>
            </a:r>
            <a:r>
              <a:rPr lang="en-US" sz="1599" u="sng" dirty="0" err="1">
                <a:solidFill>
                  <a:srgbClr val="111726"/>
                </a:solidFill>
                <a:latin typeface="Calibri (MS)"/>
                <a:ea typeface="Calibri (MS)"/>
                <a:cs typeface="Calibri (MS)"/>
                <a:sym typeface="Calibri (MS)"/>
                <a:hlinkClick r:id="rId6" tooltip="https://doi.org/https:/doi.org/10.1016/j.iedee.2015.05.001"/>
              </a:rPr>
              <a:t>doi.org</a:t>
            </a:r>
            <a:r>
              <a:rPr lang="en-US" sz="1599" u="sng" dirty="0">
                <a:solidFill>
                  <a:srgbClr val="111726"/>
                </a:solidFill>
                <a:latin typeface="Calibri (MS)"/>
                <a:ea typeface="Calibri (MS)"/>
                <a:cs typeface="Calibri (MS)"/>
                <a:sym typeface="Calibri (MS)"/>
                <a:hlinkClick r:id="rId6" tooltip="https://doi.org/https:/doi.org/10.1016/j.iedee.2015.05.001"/>
              </a:rPr>
              <a:t>/10.1016/</a:t>
            </a:r>
            <a:r>
              <a:rPr lang="en-US" sz="1599" u="sng" dirty="0" err="1">
                <a:solidFill>
                  <a:srgbClr val="111726"/>
                </a:solidFill>
                <a:latin typeface="Calibri (MS)"/>
                <a:ea typeface="Calibri (MS)"/>
                <a:cs typeface="Calibri (MS)"/>
                <a:sym typeface="Calibri (MS)"/>
                <a:hlinkClick r:id="rId6" tooltip="https://doi.org/https:/doi.org/10.1016/j.iedee.2015.05.001"/>
              </a:rPr>
              <a:t>j.iedee.2015.05.001</a:t>
            </a:r>
            <a:endParaRPr lang="en-US" sz="1599" u="sng" dirty="0">
              <a:solidFill>
                <a:srgbClr val="111726"/>
              </a:solidFill>
              <a:latin typeface="Calibri (MS)"/>
              <a:ea typeface="Calibri (MS)"/>
              <a:cs typeface="Calibri (MS)"/>
              <a:sym typeface="Calibri (MS)"/>
              <a:hlinkClick r:id="rId6" tooltip="https://doi.org/https:/doi.org/10.1016/j.iedee.2015.05.001"/>
            </a:endParaRPr>
          </a:p>
          <a:p>
            <a:pPr algn="just">
              <a:lnSpc>
                <a:spcPts val="2540"/>
              </a:lnSpc>
            </a:pPr>
            <a:r>
              <a:rPr lang="en-US" sz="1599" dirty="0" err="1">
                <a:solidFill>
                  <a:srgbClr val="111726"/>
                </a:solidFill>
                <a:latin typeface="Calibri (MS)"/>
                <a:ea typeface="Calibri (MS)"/>
                <a:cs typeface="Calibri (MS)"/>
                <a:sym typeface="Calibri (MS)"/>
              </a:rPr>
              <a:t>Barquet</a:t>
            </a:r>
            <a:r>
              <a:rPr lang="en-US" sz="1599" dirty="0">
                <a:solidFill>
                  <a:srgbClr val="111726"/>
                </a:solidFill>
                <a:latin typeface="Calibri (MS)"/>
                <a:ea typeface="Calibri (MS)"/>
                <a:cs typeface="Calibri (MS)"/>
                <a:sym typeface="Calibri (MS)"/>
              </a:rPr>
              <a:t>, A., </a:t>
            </a:r>
            <a:r>
              <a:rPr lang="en-US" sz="1599" dirty="0" err="1">
                <a:solidFill>
                  <a:srgbClr val="111726"/>
                </a:solidFill>
                <a:latin typeface="Calibri (MS)"/>
                <a:ea typeface="Calibri (MS)"/>
                <a:cs typeface="Calibri (MS)"/>
                <a:sym typeface="Calibri (MS)"/>
              </a:rPr>
              <a:t>Brida</a:t>
            </a:r>
            <a:r>
              <a:rPr lang="en-US" sz="1599" dirty="0">
                <a:solidFill>
                  <a:srgbClr val="111726"/>
                </a:solidFill>
                <a:latin typeface="Calibri (MS)"/>
                <a:ea typeface="Calibri (MS)"/>
                <a:cs typeface="Calibri (MS)"/>
                <a:sym typeface="Calibri (MS)"/>
              </a:rPr>
              <a:t>, J. G., </a:t>
            </a:r>
            <a:r>
              <a:rPr lang="en-US" sz="1599" dirty="0" err="1">
                <a:solidFill>
                  <a:srgbClr val="111726"/>
                </a:solidFill>
                <a:latin typeface="Calibri (MS)"/>
                <a:ea typeface="Calibri (MS)"/>
                <a:cs typeface="Calibri (MS)"/>
                <a:sym typeface="Calibri (MS)"/>
              </a:rPr>
              <a:t>Osti</a:t>
            </a:r>
            <a:r>
              <a:rPr lang="en-US" sz="1599" dirty="0">
                <a:solidFill>
                  <a:srgbClr val="111726"/>
                </a:solidFill>
                <a:latin typeface="Calibri (MS)"/>
                <a:ea typeface="Calibri (MS)"/>
                <a:cs typeface="Calibri (MS)"/>
                <a:sym typeface="Calibri (MS)"/>
              </a:rPr>
              <a:t>, L., &amp; Schubert, S. (2011). An Analysis of Tourists' Expenditure on Winter Sports Events through the Tobit Censorate 	Model. </a:t>
            </a:r>
            <a:r>
              <a:rPr lang="en-US" sz="1599" i="1" dirty="0">
                <a:solidFill>
                  <a:srgbClr val="111726"/>
                </a:solidFill>
                <a:latin typeface="Calibri (MS) Italics"/>
                <a:ea typeface="Calibri (MS) Italics"/>
                <a:cs typeface="Calibri (MS) Italics"/>
                <a:sym typeface="Calibri (MS) Italics"/>
              </a:rPr>
              <a:t>Tourism Economics, 17</a:t>
            </a:r>
            <a:r>
              <a:rPr lang="en-US" sz="1599" dirty="0">
                <a:solidFill>
                  <a:srgbClr val="111726"/>
                </a:solidFill>
                <a:latin typeface="Calibri (MS)"/>
                <a:ea typeface="Calibri (MS)"/>
                <a:cs typeface="Calibri (MS)"/>
                <a:sym typeface="Calibri (MS)"/>
              </a:rPr>
              <a:t>(6), 1197–1217. </a:t>
            </a:r>
            <a:r>
              <a:rPr lang="en-US" sz="1599" u="sng" dirty="0">
                <a:solidFill>
                  <a:srgbClr val="111726"/>
                </a:solidFill>
                <a:latin typeface="Calibri (MS)"/>
                <a:ea typeface="Calibri (MS)"/>
                <a:cs typeface="Calibri (MS)"/>
                <a:sym typeface="Calibri (MS)"/>
                <a:hlinkClick r:id="rId7" tooltip="https://doi.org/10.5367/te.2011.0084"/>
              </a:rPr>
              <a:t>https://</a:t>
            </a:r>
            <a:r>
              <a:rPr lang="en-US" sz="1599" u="sng" dirty="0" err="1">
                <a:solidFill>
                  <a:srgbClr val="111726"/>
                </a:solidFill>
                <a:latin typeface="Calibri (MS)"/>
                <a:ea typeface="Calibri (MS)"/>
                <a:cs typeface="Calibri (MS)"/>
                <a:sym typeface="Calibri (MS)"/>
                <a:hlinkClick r:id="rId7" tooltip="https://doi.org/10.5367/te.2011.0084"/>
              </a:rPr>
              <a:t>doi.org</a:t>
            </a:r>
            <a:r>
              <a:rPr lang="en-US" sz="1599" u="sng" dirty="0">
                <a:solidFill>
                  <a:srgbClr val="111726"/>
                </a:solidFill>
                <a:latin typeface="Calibri (MS)"/>
                <a:ea typeface="Calibri (MS)"/>
                <a:cs typeface="Calibri (MS)"/>
                <a:sym typeface="Calibri (MS)"/>
                <a:hlinkClick r:id="rId7" tooltip="https://doi.org/10.5367/te.2011.0084"/>
              </a:rPr>
              <a:t>/10.5367/</a:t>
            </a:r>
            <a:r>
              <a:rPr lang="en-US" sz="1599" u="sng" dirty="0" err="1">
                <a:solidFill>
                  <a:srgbClr val="111726"/>
                </a:solidFill>
                <a:latin typeface="Calibri (MS)"/>
                <a:ea typeface="Calibri (MS)"/>
                <a:cs typeface="Calibri (MS)"/>
                <a:sym typeface="Calibri (MS)"/>
                <a:hlinkClick r:id="rId7" tooltip="https://doi.org/10.5367/te.2011.0084"/>
              </a:rPr>
              <a:t>te.2011.0084</a:t>
            </a:r>
            <a:endParaRPr lang="en-US" sz="1599" u="sng" dirty="0">
              <a:solidFill>
                <a:srgbClr val="111726"/>
              </a:solidFill>
              <a:latin typeface="Calibri (MS)"/>
              <a:ea typeface="Calibri (MS)"/>
              <a:cs typeface="Calibri (MS)"/>
              <a:sym typeface="Calibri (MS)"/>
              <a:hlinkClick r:id="rId7" tooltip="https://doi.org/10.5367/te.2011.0084"/>
            </a:endParaRPr>
          </a:p>
          <a:p>
            <a:pPr algn="just">
              <a:lnSpc>
                <a:spcPts val="2540"/>
              </a:lnSpc>
            </a:pPr>
            <a:r>
              <a:rPr lang="en-US" sz="1599" dirty="0">
                <a:solidFill>
                  <a:srgbClr val="111726"/>
                </a:solidFill>
                <a:latin typeface="Calibri (MS)"/>
                <a:ea typeface="Calibri (MS)"/>
                <a:cs typeface="Calibri (MS)"/>
                <a:sym typeface="Calibri (MS)"/>
              </a:rPr>
              <a:t>Chang, P., Ahmed, F., &amp; </a:t>
            </a:r>
            <a:r>
              <a:rPr lang="en-US" sz="1599" dirty="0" err="1">
                <a:solidFill>
                  <a:srgbClr val="111726"/>
                </a:solidFill>
                <a:latin typeface="Calibri (MS)"/>
                <a:ea typeface="Calibri (MS)"/>
                <a:cs typeface="Calibri (MS)"/>
                <a:sym typeface="Calibri (MS)"/>
              </a:rPr>
              <a:t>Houlbert</a:t>
            </a:r>
            <a:r>
              <a:rPr lang="en-US" sz="1599" dirty="0">
                <a:solidFill>
                  <a:srgbClr val="111726"/>
                </a:solidFill>
                <a:latin typeface="Calibri (MS)"/>
                <a:ea typeface="Calibri (MS)"/>
                <a:cs typeface="Calibri (MS)"/>
                <a:sym typeface="Calibri (MS)"/>
              </a:rPr>
              <a:t>, I. (2025). The Economic Impact of Major Sporting Events: A Cost-Benefit Analysis of Hosting the Olympic 	Games. </a:t>
            </a:r>
            <a:r>
              <a:rPr lang="en-US" sz="1599" i="1" dirty="0">
                <a:solidFill>
                  <a:srgbClr val="111726"/>
                </a:solidFill>
                <a:latin typeface="Calibri (MS) Italics"/>
                <a:ea typeface="Calibri (MS) Italics"/>
                <a:cs typeface="Calibri (MS) Italics"/>
                <a:sym typeface="Calibri (MS) Italics"/>
              </a:rPr>
              <a:t>Frontiers in Business, Economics and Management, 20</a:t>
            </a:r>
            <a:r>
              <a:rPr lang="en-US" sz="1599" dirty="0">
                <a:solidFill>
                  <a:srgbClr val="111726"/>
                </a:solidFill>
                <a:latin typeface="Calibri (MS)"/>
                <a:ea typeface="Calibri (MS)"/>
                <a:cs typeface="Calibri (MS)"/>
                <a:sym typeface="Calibri (MS)"/>
              </a:rPr>
              <a:t>, 150–160. </a:t>
            </a:r>
            <a:r>
              <a:rPr lang="en-US" sz="1599" u="sng" dirty="0">
                <a:solidFill>
                  <a:srgbClr val="111726"/>
                </a:solidFill>
                <a:latin typeface="Calibri (MS)"/>
                <a:ea typeface="Calibri (MS)"/>
                <a:cs typeface="Calibri (MS)"/>
                <a:sym typeface="Calibri (MS)"/>
                <a:hlinkClick r:id="rId8" tooltip="https://doi.org/10.54097/d76n0173"/>
              </a:rPr>
              <a:t>https://</a:t>
            </a:r>
            <a:r>
              <a:rPr lang="en-US" sz="1599" u="sng" dirty="0" err="1">
                <a:solidFill>
                  <a:srgbClr val="111726"/>
                </a:solidFill>
                <a:latin typeface="Calibri (MS)"/>
                <a:ea typeface="Calibri (MS)"/>
                <a:cs typeface="Calibri (MS)"/>
                <a:sym typeface="Calibri (MS)"/>
                <a:hlinkClick r:id="rId8" tooltip="https://doi.org/10.54097/d76n0173"/>
              </a:rPr>
              <a:t>doi.org</a:t>
            </a:r>
            <a:r>
              <a:rPr lang="en-US" sz="1599" u="sng" dirty="0">
                <a:solidFill>
                  <a:srgbClr val="111726"/>
                </a:solidFill>
                <a:latin typeface="Calibri (MS)"/>
                <a:ea typeface="Calibri (MS)"/>
                <a:cs typeface="Calibri (MS)"/>
                <a:sym typeface="Calibri (MS)"/>
                <a:hlinkClick r:id="rId8" tooltip="https://doi.org/10.54097/d76n0173"/>
              </a:rPr>
              <a:t>/10.54097/</a:t>
            </a:r>
            <a:r>
              <a:rPr lang="en-US" sz="1599" u="sng" dirty="0" err="1">
                <a:solidFill>
                  <a:srgbClr val="111726"/>
                </a:solidFill>
                <a:latin typeface="Calibri (MS)"/>
                <a:ea typeface="Calibri (MS)"/>
                <a:cs typeface="Calibri (MS)"/>
                <a:sym typeface="Calibri (MS)"/>
                <a:hlinkClick r:id="rId8" tooltip="https://doi.org/10.54097/d76n0173"/>
              </a:rPr>
              <a:t>d76n0173</a:t>
            </a:r>
            <a:r>
              <a:rPr lang="en-US" sz="1599" dirty="0">
                <a:solidFill>
                  <a:srgbClr val="111726"/>
                </a:solidFill>
                <a:latin typeface="Calibri (MS)"/>
                <a:ea typeface="Calibri (MS)"/>
                <a:cs typeface="Calibri (MS)"/>
                <a:sym typeface="Calibri (MS)"/>
              </a:rPr>
              <a:t> </a:t>
            </a:r>
          </a:p>
          <a:p>
            <a:pPr algn="just">
              <a:lnSpc>
                <a:spcPts val="2540"/>
              </a:lnSpc>
            </a:pPr>
            <a:r>
              <a:rPr lang="en-US" sz="1599" dirty="0">
                <a:solidFill>
                  <a:srgbClr val="111726"/>
                </a:solidFill>
                <a:latin typeface="Calibri (MS)"/>
                <a:ea typeface="Calibri (MS)"/>
                <a:cs typeface="Calibri (MS)"/>
                <a:sym typeface="Calibri (MS)"/>
              </a:rPr>
              <a:t>Choudhary, B. (2018). Economic Impact of Mega Sports Events: A Systematic Review of Case Studies. </a:t>
            </a:r>
            <a:r>
              <a:rPr lang="en-US" sz="1599" i="1" dirty="0">
                <a:solidFill>
                  <a:srgbClr val="111726"/>
                </a:solidFill>
                <a:latin typeface="Calibri (MS) Italics"/>
                <a:ea typeface="Calibri (MS) Italics"/>
                <a:cs typeface="Calibri (MS) Italics"/>
                <a:sym typeface="Calibri (MS) Italics"/>
              </a:rPr>
              <a:t>International Journal of Advanced 	Multidisciplinary Scientific Research (</a:t>
            </a:r>
            <a:r>
              <a:rPr lang="en-US" sz="1599" i="1" dirty="0" err="1">
                <a:solidFill>
                  <a:srgbClr val="111726"/>
                </a:solidFill>
                <a:latin typeface="Calibri (MS) Italics"/>
                <a:ea typeface="Calibri (MS) Italics"/>
                <a:cs typeface="Calibri (MS) Italics"/>
                <a:sym typeface="Calibri (MS) Italics"/>
              </a:rPr>
              <a:t>IJAMSR</a:t>
            </a:r>
            <a:r>
              <a:rPr lang="en-US" sz="1599" i="1" dirty="0">
                <a:solidFill>
                  <a:srgbClr val="111726"/>
                </a:solidFill>
                <a:latin typeface="Calibri (MS) Italics"/>
                <a:ea typeface="Calibri (MS) Italics"/>
                <a:cs typeface="Calibri (MS) Italics"/>
                <a:sym typeface="Calibri (MS) Italics"/>
              </a:rPr>
              <a:t>), 1</a:t>
            </a:r>
            <a:r>
              <a:rPr lang="en-US" sz="1599" dirty="0">
                <a:solidFill>
                  <a:srgbClr val="111726"/>
                </a:solidFill>
                <a:latin typeface="Calibri (MS)"/>
                <a:ea typeface="Calibri (MS)"/>
                <a:cs typeface="Calibri (MS)"/>
                <a:sym typeface="Calibri (MS)"/>
              </a:rPr>
              <a:t>(9), 99–105. </a:t>
            </a:r>
          </a:p>
          <a:p>
            <a:pPr algn="just">
              <a:lnSpc>
                <a:spcPts val="2540"/>
              </a:lnSpc>
            </a:pPr>
            <a:r>
              <a:rPr lang="en-US" sz="1599" dirty="0" err="1">
                <a:solidFill>
                  <a:srgbClr val="111726"/>
                </a:solidFill>
                <a:latin typeface="Calibri (MS)"/>
                <a:ea typeface="Calibri (MS)"/>
                <a:cs typeface="Calibri (MS)"/>
                <a:sym typeface="Calibri (MS)"/>
              </a:rPr>
              <a:t>Chutiphongdech</a:t>
            </a:r>
            <a:r>
              <a:rPr lang="en-US" sz="1599" dirty="0">
                <a:solidFill>
                  <a:srgbClr val="111726"/>
                </a:solidFill>
                <a:latin typeface="Calibri (MS)"/>
                <a:ea typeface="Calibri (MS)"/>
                <a:cs typeface="Calibri (MS)"/>
                <a:sym typeface="Calibri (MS)"/>
              </a:rPr>
              <a:t>, T. (2026). Assessing the Economic Impact of Sporting Events: A Review of Analytical Approaches. </a:t>
            </a:r>
            <a:r>
              <a:rPr lang="en-US" sz="1599" i="1" dirty="0">
                <a:solidFill>
                  <a:srgbClr val="111726"/>
                </a:solidFill>
                <a:latin typeface="Calibri (MS) Italics"/>
                <a:ea typeface="Calibri (MS) Italics"/>
                <a:cs typeface="Calibri (MS) Italics"/>
                <a:sym typeface="Calibri (MS) Italics"/>
              </a:rPr>
              <a:t>Annals of Applied Sport 	Science, 14</a:t>
            </a:r>
            <a:r>
              <a:rPr lang="en-US" sz="1599" dirty="0">
                <a:solidFill>
                  <a:srgbClr val="111726"/>
                </a:solidFill>
                <a:latin typeface="Calibri (MS)"/>
                <a:ea typeface="Calibri (MS)"/>
                <a:cs typeface="Calibri (MS)"/>
                <a:sym typeface="Calibri (MS)"/>
              </a:rPr>
              <a:t>(1), 0–0. </a:t>
            </a:r>
          </a:p>
          <a:p>
            <a:pPr algn="just">
              <a:lnSpc>
                <a:spcPts val="2540"/>
              </a:lnSpc>
              <a:spcBef>
                <a:spcPct val="0"/>
              </a:spcBef>
            </a:pPr>
            <a:endParaRPr lang="en-US" sz="1599" dirty="0">
              <a:solidFill>
                <a:srgbClr val="111726"/>
              </a:solidFill>
              <a:latin typeface="Calibri (MS)"/>
              <a:ea typeface="Calibri (MS)"/>
              <a:cs typeface="Calibri (MS)"/>
              <a:sym typeface="Calibri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3300"/>
            <a:ext cx="13002336" cy="7313814"/>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0" y="0"/>
            <a:ext cx="12192124" cy="9363"/>
            <a:chOff x="0" y="0"/>
            <a:chExt cx="16256165" cy="12484"/>
          </a:xfrm>
        </p:grpSpPr>
        <p:sp>
          <p:nvSpPr>
            <p:cNvPr id="5" name="Freeform 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sp>
        <p:nvSpPr>
          <p:cNvPr id="6" name="TextBox 6"/>
          <p:cNvSpPr txBox="1"/>
          <p:nvPr/>
        </p:nvSpPr>
        <p:spPr>
          <a:xfrm>
            <a:off x="454579" y="372428"/>
            <a:ext cx="2421628" cy="638175"/>
          </a:xfrm>
          <a:prstGeom prst="rect">
            <a:avLst/>
          </a:prstGeom>
        </p:spPr>
        <p:txBody>
          <a:bodyPr lIns="0" tIns="0" rIns="0" bIns="0" rtlCol="0" anchor="t">
            <a:spAutoFit/>
          </a:bodyPr>
          <a:lstStyle/>
          <a:p>
            <a:pPr algn="ctr">
              <a:lnSpc>
                <a:spcPts val="5040"/>
              </a:lnSpc>
            </a:pPr>
            <a:r>
              <a:rPr lang="en-US" sz="4200" spc="-557">
                <a:solidFill>
                  <a:srgbClr val="111726"/>
                </a:solidFill>
                <a:latin typeface="Noto Sans T Chinese"/>
                <a:ea typeface="Noto Sans T Chinese"/>
                <a:cs typeface="Noto Sans T Chinese"/>
                <a:sym typeface="Noto Sans T Chinese"/>
              </a:rPr>
              <a:t>參考文獻</a:t>
            </a:r>
          </a:p>
        </p:txBody>
      </p:sp>
      <p:sp>
        <p:nvSpPr>
          <p:cNvPr id="7" name="TextBox 7"/>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23</a:t>
            </a:r>
          </a:p>
        </p:txBody>
      </p:sp>
      <p:sp>
        <p:nvSpPr>
          <p:cNvPr id="8" name="TextBox 8"/>
          <p:cNvSpPr txBox="1"/>
          <p:nvPr/>
        </p:nvSpPr>
        <p:spPr>
          <a:xfrm>
            <a:off x="141092" y="1194435"/>
            <a:ext cx="11909940" cy="5116785"/>
          </a:xfrm>
          <a:prstGeom prst="rect">
            <a:avLst/>
          </a:prstGeom>
        </p:spPr>
        <p:txBody>
          <a:bodyPr lIns="0" tIns="0" rIns="0" bIns="0" rtlCol="0" anchor="t">
            <a:spAutoFit/>
          </a:bodyPr>
          <a:lstStyle/>
          <a:p>
            <a:pPr algn="just">
              <a:lnSpc>
                <a:spcPts val="1919"/>
              </a:lnSpc>
            </a:pPr>
            <a:r>
              <a:rPr lang="en-US" sz="1599" dirty="0">
                <a:solidFill>
                  <a:srgbClr val="111726"/>
                </a:solidFill>
                <a:latin typeface="Calibri (MS)"/>
                <a:ea typeface="Calibri (MS)"/>
                <a:cs typeface="Calibri (MS)"/>
                <a:sym typeface="Calibri (MS)"/>
              </a:rPr>
              <a:t>Crespo </a:t>
            </a:r>
            <a:r>
              <a:rPr lang="en-US" sz="1599" dirty="0" err="1">
                <a:solidFill>
                  <a:srgbClr val="111726"/>
                </a:solidFill>
                <a:latin typeface="Calibri (MS)"/>
                <a:ea typeface="Calibri (MS)"/>
                <a:cs typeface="Calibri (MS)"/>
                <a:sym typeface="Calibri (MS)"/>
              </a:rPr>
              <a:t>Sogas</a:t>
            </a:r>
            <a:r>
              <a:rPr lang="en-US" sz="1599" dirty="0">
                <a:solidFill>
                  <a:srgbClr val="111726"/>
                </a:solidFill>
                <a:latin typeface="Calibri (MS)"/>
                <a:ea typeface="Calibri (MS)"/>
                <a:cs typeface="Calibri (MS)"/>
                <a:sym typeface="Calibri (MS)"/>
              </a:rPr>
              <a:t>, P., Fuentes Molina, I., Araujo </a:t>
            </a:r>
            <a:r>
              <a:rPr lang="en-US" sz="1599" dirty="0" err="1">
                <a:solidFill>
                  <a:srgbClr val="111726"/>
                </a:solidFill>
                <a:latin typeface="Calibri (MS)"/>
                <a:ea typeface="Calibri (MS)"/>
                <a:cs typeface="Calibri (MS)"/>
                <a:sym typeface="Calibri (MS)"/>
              </a:rPr>
              <a:t>Batlle</a:t>
            </a:r>
            <a:r>
              <a:rPr lang="en-US" sz="1599" dirty="0">
                <a:solidFill>
                  <a:srgbClr val="111726"/>
                </a:solidFill>
                <a:latin typeface="Calibri (MS)"/>
                <a:ea typeface="Calibri (MS)"/>
                <a:cs typeface="Calibri (MS)"/>
                <a:sym typeface="Calibri (MS)"/>
              </a:rPr>
              <a:t>, À., &amp; Raya </a:t>
            </a:r>
            <a:r>
              <a:rPr lang="en-US" sz="1599" dirty="0" err="1">
                <a:solidFill>
                  <a:srgbClr val="111726"/>
                </a:solidFill>
                <a:latin typeface="Calibri (MS)"/>
                <a:ea typeface="Calibri (MS)"/>
                <a:cs typeface="Calibri (MS)"/>
                <a:sym typeface="Calibri (MS)"/>
              </a:rPr>
              <a:t>Vílchez</a:t>
            </a:r>
            <a:r>
              <a:rPr lang="en-US" sz="1599" dirty="0">
                <a:solidFill>
                  <a:srgbClr val="111726"/>
                </a:solidFill>
                <a:latin typeface="Calibri (MS)"/>
                <a:ea typeface="Calibri (MS)"/>
                <a:cs typeface="Calibri (MS)"/>
                <a:sym typeface="Calibri (MS)"/>
              </a:rPr>
              <a:t>, J. M. (2021). Economic and Social Yield of Investing in a Sporting Event: 	Sustainable Value Creation in a Territory. </a:t>
            </a:r>
            <a:r>
              <a:rPr lang="en-US" sz="1599" i="1" dirty="0">
                <a:solidFill>
                  <a:srgbClr val="111726"/>
                </a:solidFill>
                <a:latin typeface="Calibri (MS) Italics"/>
                <a:ea typeface="Calibri (MS) Italics"/>
                <a:cs typeface="Calibri (MS) Italics"/>
                <a:sym typeface="Calibri (MS) Italics"/>
              </a:rPr>
              <a:t>Sustainability, 13</a:t>
            </a:r>
            <a:r>
              <a:rPr lang="en-US" sz="1599" dirty="0">
                <a:solidFill>
                  <a:srgbClr val="111726"/>
                </a:solidFill>
                <a:latin typeface="Calibri (MS)"/>
                <a:ea typeface="Calibri (MS)"/>
                <a:cs typeface="Calibri (MS)"/>
                <a:sym typeface="Calibri (MS)"/>
              </a:rPr>
              <a:t>(13), 7033. </a:t>
            </a:r>
          </a:p>
          <a:p>
            <a:pPr algn="just">
              <a:lnSpc>
                <a:spcPts val="1919"/>
              </a:lnSpc>
            </a:pPr>
            <a:r>
              <a:rPr lang="en-US" sz="1599" dirty="0" err="1">
                <a:solidFill>
                  <a:srgbClr val="111726"/>
                </a:solidFill>
                <a:latin typeface="Calibri (MS)"/>
                <a:ea typeface="Calibri (MS)"/>
                <a:cs typeface="Calibri (MS)"/>
                <a:sym typeface="Calibri (MS)"/>
              </a:rPr>
              <a:t>Duglio</a:t>
            </a:r>
            <a:r>
              <a:rPr lang="en-US" sz="1599" dirty="0">
                <a:solidFill>
                  <a:srgbClr val="111726"/>
                </a:solidFill>
                <a:latin typeface="Calibri (MS)"/>
                <a:ea typeface="Calibri (MS)"/>
                <a:cs typeface="Calibri (MS)"/>
                <a:sym typeface="Calibri (MS)"/>
              </a:rPr>
              <a:t>, S., &amp; </a:t>
            </a:r>
            <a:r>
              <a:rPr lang="en-US" sz="1599" dirty="0" err="1">
                <a:solidFill>
                  <a:srgbClr val="111726"/>
                </a:solidFill>
                <a:latin typeface="Calibri (MS)"/>
                <a:ea typeface="Calibri (MS)"/>
                <a:cs typeface="Calibri (MS)"/>
                <a:sym typeface="Calibri (MS)"/>
              </a:rPr>
              <a:t>Beltramo</a:t>
            </a:r>
            <a:r>
              <a:rPr lang="en-US" sz="1599" dirty="0">
                <a:solidFill>
                  <a:srgbClr val="111726"/>
                </a:solidFill>
                <a:latin typeface="Calibri (MS)"/>
                <a:ea typeface="Calibri (MS)"/>
                <a:cs typeface="Calibri (MS)"/>
                <a:sym typeface="Calibri (MS)"/>
              </a:rPr>
              <a:t>, R. (2017). Estimating the Economic Impacts of a Small-Scale Sport Tourism Event: The Case of the Italo-Swiss Mountain 	Trail </a:t>
            </a:r>
            <a:r>
              <a:rPr lang="en-US" sz="1599" dirty="0" err="1">
                <a:solidFill>
                  <a:srgbClr val="111726"/>
                </a:solidFill>
                <a:latin typeface="Calibri (MS)"/>
                <a:ea typeface="Calibri (MS)"/>
                <a:cs typeface="Calibri (MS)"/>
                <a:sym typeface="Calibri (MS)"/>
              </a:rPr>
              <a:t>CollonTrek</a:t>
            </a:r>
            <a:r>
              <a:rPr lang="en-US" sz="1599" dirty="0">
                <a:solidFill>
                  <a:srgbClr val="111726"/>
                </a:solidFill>
                <a:latin typeface="Calibri (MS)"/>
                <a:ea typeface="Calibri (MS)"/>
                <a:cs typeface="Calibri (MS)"/>
                <a:sym typeface="Calibri (MS)"/>
              </a:rPr>
              <a:t>. </a:t>
            </a:r>
            <a:r>
              <a:rPr lang="en-US" sz="1599" i="1" dirty="0">
                <a:solidFill>
                  <a:srgbClr val="111726"/>
                </a:solidFill>
                <a:latin typeface="Calibri (MS) Italics"/>
                <a:ea typeface="Calibri (MS) Italics"/>
                <a:cs typeface="Calibri (MS) Italics"/>
                <a:sym typeface="Calibri (MS) Italics"/>
              </a:rPr>
              <a:t>Sustainability, 9</a:t>
            </a:r>
            <a:r>
              <a:rPr lang="en-US" sz="1599" dirty="0">
                <a:solidFill>
                  <a:srgbClr val="111726"/>
                </a:solidFill>
                <a:latin typeface="Calibri (MS)"/>
                <a:ea typeface="Calibri (MS)"/>
                <a:cs typeface="Calibri (MS)"/>
                <a:sym typeface="Calibri (MS)"/>
              </a:rPr>
              <a:t>(3), 343. </a:t>
            </a:r>
          </a:p>
          <a:p>
            <a:pPr algn="just">
              <a:lnSpc>
                <a:spcPts val="1919"/>
              </a:lnSpc>
            </a:pPr>
            <a:r>
              <a:rPr lang="en-US" sz="1599" dirty="0" err="1">
                <a:solidFill>
                  <a:srgbClr val="111726"/>
                </a:solidFill>
                <a:latin typeface="Calibri (MS)"/>
                <a:ea typeface="Calibri (MS)"/>
                <a:cs typeface="Calibri (MS)"/>
                <a:sym typeface="Calibri (MS)"/>
              </a:rPr>
              <a:t>Gelan</a:t>
            </a:r>
            <a:r>
              <a:rPr lang="en-US" sz="1599" dirty="0">
                <a:solidFill>
                  <a:srgbClr val="111726"/>
                </a:solidFill>
                <a:latin typeface="Calibri (MS)"/>
                <a:ea typeface="Calibri (MS)"/>
                <a:cs typeface="Calibri (MS)"/>
                <a:sym typeface="Calibri (MS)"/>
              </a:rPr>
              <a:t>, A. (2003). Local economic impacts: The British Open. </a:t>
            </a:r>
            <a:r>
              <a:rPr lang="en-US" sz="1599" i="1" dirty="0">
                <a:solidFill>
                  <a:srgbClr val="111726"/>
                </a:solidFill>
                <a:latin typeface="Calibri (MS) Italics"/>
                <a:ea typeface="Calibri (MS) Italics"/>
                <a:cs typeface="Calibri (MS) Italics"/>
                <a:sym typeface="Calibri (MS) Italics"/>
              </a:rPr>
              <a:t>Annals of Tourism Research, 30</a:t>
            </a:r>
            <a:r>
              <a:rPr lang="en-US" sz="1599" dirty="0">
                <a:solidFill>
                  <a:srgbClr val="111726"/>
                </a:solidFill>
                <a:latin typeface="Calibri (MS)"/>
                <a:ea typeface="Calibri (MS)"/>
                <a:cs typeface="Calibri (MS)"/>
                <a:sym typeface="Calibri (MS)"/>
              </a:rPr>
              <a:t>(2), 406–425. 	</a:t>
            </a:r>
            <a:r>
              <a:rPr lang="en-US" sz="1599" u="sng" dirty="0">
                <a:solidFill>
                  <a:srgbClr val="111726"/>
                </a:solidFill>
                <a:latin typeface="Calibri (MS)"/>
                <a:ea typeface="Calibri (MS)"/>
                <a:cs typeface="Calibri (MS)"/>
                <a:sym typeface="Calibri (MS)"/>
                <a:hlinkClick r:id="rId3" tooltip="https://doi.org/https:/doi.org/10.1016/S0160-7383(02)00098-1"/>
              </a:rPr>
              <a:t>https://</a:t>
            </a:r>
            <a:r>
              <a:rPr lang="en-US" sz="1599" u="sng" dirty="0" err="1">
                <a:solidFill>
                  <a:srgbClr val="111726"/>
                </a:solidFill>
                <a:latin typeface="Calibri (MS)"/>
                <a:ea typeface="Calibri (MS)"/>
                <a:cs typeface="Calibri (MS)"/>
                <a:sym typeface="Calibri (MS)"/>
                <a:hlinkClick r:id="rId3" tooltip="https://doi.org/https:/doi.org/10.1016/S0160-7383(02)00098-1"/>
              </a:rPr>
              <a:t>doi.org</a:t>
            </a:r>
            <a:r>
              <a:rPr lang="en-US" sz="1599" u="sng" dirty="0">
                <a:solidFill>
                  <a:srgbClr val="111726"/>
                </a:solidFill>
                <a:latin typeface="Calibri (MS)"/>
                <a:ea typeface="Calibri (MS)"/>
                <a:cs typeface="Calibri (MS)"/>
                <a:sym typeface="Calibri (MS)"/>
                <a:hlinkClick r:id="rId3" tooltip="https://doi.org/https:/doi.org/10.1016/S0160-7383(02)00098-1"/>
              </a:rPr>
              <a:t>/https://</a:t>
            </a:r>
            <a:r>
              <a:rPr lang="en-US" sz="1599" u="sng" dirty="0" err="1">
                <a:solidFill>
                  <a:srgbClr val="111726"/>
                </a:solidFill>
                <a:latin typeface="Calibri (MS)"/>
                <a:ea typeface="Calibri (MS)"/>
                <a:cs typeface="Calibri (MS)"/>
                <a:sym typeface="Calibri (MS)"/>
                <a:hlinkClick r:id="rId3" tooltip="https://doi.org/https:/doi.org/10.1016/S0160-7383(02)00098-1"/>
              </a:rPr>
              <a:t>doi.org</a:t>
            </a:r>
            <a:r>
              <a:rPr lang="en-US" sz="1599" u="sng" dirty="0">
                <a:solidFill>
                  <a:srgbClr val="111726"/>
                </a:solidFill>
                <a:latin typeface="Calibri (MS)"/>
                <a:ea typeface="Calibri (MS)"/>
                <a:cs typeface="Calibri (MS)"/>
                <a:sym typeface="Calibri (MS)"/>
                <a:hlinkClick r:id="rId3" tooltip="https://doi.org/https:/doi.org/10.1016/S0160-7383(02)00098-1"/>
              </a:rPr>
              <a:t>/10.1016/</a:t>
            </a:r>
            <a:r>
              <a:rPr lang="en-US" sz="1599" u="sng" dirty="0" err="1">
                <a:solidFill>
                  <a:srgbClr val="111726"/>
                </a:solidFill>
                <a:latin typeface="Calibri (MS)"/>
                <a:ea typeface="Calibri (MS)"/>
                <a:cs typeface="Calibri (MS)"/>
                <a:sym typeface="Calibri (MS)"/>
                <a:hlinkClick r:id="rId3" tooltip="https://doi.org/https:/doi.org/10.1016/S0160-7383(02)00098-1"/>
              </a:rPr>
              <a:t>S0160</a:t>
            </a:r>
            <a:r>
              <a:rPr lang="en-US" sz="1599" u="sng" dirty="0">
                <a:solidFill>
                  <a:srgbClr val="111726"/>
                </a:solidFill>
                <a:latin typeface="Calibri (MS)"/>
                <a:ea typeface="Calibri (MS)"/>
                <a:cs typeface="Calibri (MS)"/>
                <a:sym typeface="Calibri (MS)"/>
                <a:hlinkClick r:id="rId3" tooltip="https://doi.org/https:/doi.org/10.1016/S0160-7383(02)00098-1"/>
              </a:rPr>
              <a:t>-7383(02)00098-1</a:t>
            </a:r>
          </a:p>
          <a:p>
            <a:pPr algn="just">
              <a:lnSpc>
                <a:spcPts val="1919"/>
              </a:lnSpc>
            </a:pPr>
            <a:r>
              <a:rPr lang="en-US" sz="1599" dirty="0">
                <a:solidFill>
                  <a:srgbClr val="111726"/>
                </a:solidFill>
                <a:latin typeface="Calibri (MS)"/>
                <a:ea typeface="Calibri (MS)"/>
                <a:cs typeface="Calibri (MS)"/>
                <a:sym typeface="Calibri (MS)"/>
              </a:rPr>
              <a:t>Gratton, C., Dobson, N., &amp; Shibli, S. (2000). The economic importance of major sports events: a case-study of six events. </a:t>
            </a:r>
            <a:r>
              <a:rPr lang="en-US" sz="1599" i="1" dirty="0">
                <a:solidFill>
                  <a:srgbClr val="111726"/>
                </a:solidFill>
                <a:latin typeface="Calibri (MS) Italics"/>
                <a:ea typeface="Calibri (MS) Italics"/>
                <a:cs typeface="Calibri (MS) Italics"/>
                <a:sym typeface="Calibri (MS) Italics"/>
              </a:rPr>
              <a:t>Managing Leisure, 5</a:t>
            </a:r>
            <a:r>
              <a:rPr lang="en-US" sz="1599" dirty="0">
                <a:solidFill>
                  <a:srgbClr val="111726"/>
                </a:solidFill>
                <a:latin typeface="Calibri (MS)"/>
                <a:ea typeface="Calibri (MS)"/>
                <a:cs typeface="Calibri (MS)"/>
                <a:sym typeface="Calibri (MS)"/>
              </a:rPr>
              <a:t>(1), 	17–28. </a:t>
            </a:r>
            <a:r>
              <a:rPr lang="en-US" sz="1599" u="sng" dirty="0">
                <a:solidFill>
                  <a:srgbClr val="111726"/>
                </a:solidFill>
                <a:latin typeface="Calibri (MS)"/>
                <a:ea typeface="Calibri (MS)"/>
                <a:cs typeface="Calibri (MS)"/>
                <a:sym typeface="Calibri (MS)"/>
                <a:hlinkClick r:id="rId4" tooltip="https://doi.org/10.1080/136067100375713"/>
              </a:rPr>
              <a:t>https://</a:t>
            </a:r>
            <a:r>
              <a:rPr lang="en-US" sz="1599" u="sng" dirty="0" err="1">
                <a:solidFill>
                  <a:srgbClr val="111726"/>
                </a:solidFill>
                <a:latin typeface="Calibri (MS)"/>
                <a:ea typeface="Calibri (MS)"/>
                <a:cs typeface="Calibri (MS)"/>
                <a:sym typeface="Calibri (MS)"/>
                <a:hlinkClick r:id="rId4" tooltip="https://doi.org/10.1080/136067100375713"/>
              </a:rPr>
              <a:t>doi.org</a:t>
            </a:r>
            <a:r>
              <a:rPr lang="en-US" sz="1599" u="sng" dirty="0">
                <a:solidFill>
                  <a:srgbClr val="111726"/>
                </a:solidFill>
                <a:latin typeface="Calibri (MS)"/>
                <a:ea typeface="Calibri (MS)"/>
                <a:cs typeface="Calibri (MS)"/>
                <a:sym typeface="Calibri (MS)"/>
                <a:hlinkClick r:id="rId4" tooltip="https://doi.org/10.1080/136067100375713"/>
              </a:rPr>
              <a:t>/10.1080/136067100375713</a:t>
            </a:r>
          </a:p>
          <a:p>
            <a:pPr algn="just">
              <a:lnSpc>
                <a:spcPts val="1919"/>
              </a:lnSpc>
            </a:pPr>
            <a:r>
              <a:rPr lang="en-US" sz="1599" dirty="0">
                <a:solidFill>
                  <a:srgbClr val="111726"/>
                </a:solidFill>
                <a:latin typeface="Calibri (MS)"/>
                <a:ea typeface="Calibri (MS)"/>
                <a:cs typeface="Calibri (MS)"/>
                <a:sym typeface="Calibri (MS)"/>
              </a:rPr>
              <a:t>Gratton, C., Shibli, S., &amp; Coleman, R. (2006). The Economic Impact of Major Sports Events: A Review of Ten Events in the UK. </a:t>
            </a:r>
            <a:r>
              <a:rPr lang="en-US" sz="1599" i="1" dirty="0">
                <a:solidFill>
                  <a:srgbClr val="111726"/>
                </a:solidFill>
                <a:latin typeface="Calibri (MS) Italics"/>
                <a:ea typeface="Calibri (MS) Italics"/>
                <a:cs typeface="Calibri (MS) Italics"/>
                <a:sym typeface="Calibri (MS) Italics"/>
              </a:rPr>
              <a:t>The Sociological 	Review, 54</a:t>
            </a:r>
            <a:r>
              <a:rPr lang="en-US" sz="1599" dirty="0">
                <a:solidFill>
                  <a:srgbClr val="111726"/>
                </a:solidFill>
                <a:latin typeface="Calibri (MS)"/>
                <a:ea typeface="Calibri (MS)"/>
                <a:cs typeface="Calibri (MS)"/>
                <a:sym typeface="Calibri (MS)"/>
              </a:rPr>
              <a:t>(</a:t>
            </a:r>
            <a:r>
              <a:rPr lang="en-US" sz="1599" dirty="0" err="1">
                <a:solidFill>
                  <a:srgbClr val="111726"/>
                </a:solidFill>
                <a:latin typeface="Calibri (MS)"/>
                <a:ea typeface="Calibri (MS)"/>
                <a:cs typeface="Calibri (MS)"/>
                <a:sym typeface="Calibri (MS)"/>
              </a:rPr>
              <a:t>2_suppl</a:t>
            </a:r>
            <a:r>
              <a:rPr lang="en-US" sz="1599" dirty="0">
                <a:solidFill>
                  <a:srgbClr val="111726"/>
                </a:solidFill>
                <a:latin typeface="Calibri (MS)"/>
                <a:ea typeface="Calibri (MS)"/>
                <a:cs typeface="Calibri (MS)"/>
                <a:sym typeface="Calibri (MS)"/>
              </a:rPr>
              <a:t>), 41–58. </a:t>
            </a:r>
            <a:r>
              <a:rPr lang="en-US" sz="1599" u="sng" dirty="0">
                <a:solidFill>
                  <a:srgbClr val="111726"/>
                </a:solidFill>
                <a:latin typeface="Calibri (MS)"/>
                <a:ea typeface="Calibri (MS)"/>
                <a:cs typeface="Calibri (MS)"/>
                <a:sym typeface="Calibri (MS)"/>
                <a:hlinkClick r:id="rId5" tooltip="https://doi.org/10.1111/j.1467-954X.2006.00652.x"/>
              </a:rPr>
              <a:t>https://</a:t>
            </a:r>
            <a:r>
              <a:rPr lang="en-US" sz="1599" u="sng" dirty="0" err="1">
                <a:solidFill>
                  <a:srgbClr val="111726"/>
                </a:solidFill>
                <a:latin typeface="Calibri (MS)"/>
                <a:ea typeface="Calibri (MS)"/>
                <a:cs typeface="Calibri (MS)"/>
                <a:sym typeface="Calibri (MS)"/>
                <a:hlinkClick r:id="rId5" tooltip="https://doi.org/10.1111/j.1467-954X.2006.00652.x"/>
              </a:rPr>
              <a:t>doi.org</a:t>
            </a:r>
            <a:r>
              <a:rPr lang="en-US" sz="1599" u="sng" dirty="0">
                <a:solidFill>
                  <a:srgbClr val="111726"/>
                </a:solidFill>
                <a:latin typeface="Calibri (MS)"/>
                <a:ea typeface="Calibri (MS)"/>
                <a:cs typeface="Calibri (MS)"/>
                <a:sym typeface="Calibri (MS)"/>
                <a:hlinkClick r:id="rId5" tooltip="https://doi.org/10.1111/j.1467-954X.2006.00652.x"/>
              </a:rPr>
              <a:t>/10.1111/</a:t>
            </a:r>
            <a:r>
              <a:rPr lang="en-US" sz="1599" u="sng" dirty="0" err="1">
                <a:solidFill>
                  <a:srgbClr val="111726"/>
                </a:solidFill>
                <a:latin typeface="Calibri (MS)"/>
                <a:ea typeface="Calibri (MS)"/>
                <a:cs typeface="Calibri (MS)"/>
                <a:sym typeface="Calibri (MS)"/>
                <a:hlinkClick r:id="rId5" tooltip="https://doi.org/10.1111/j.1467-954X.2006.00652.x"/>
              </a:rPr>
              <a:t>j.1467-954X.2006.00652.x</a:t>
            </a:r>
            <a:endParaRPr lang="en-US" sz="1599" u="sng" dirty="0">
              <a:solidFill>
                <a:srgbClr val="111726"/>
              </a:solidFill>
              <a:latin typeface="Calibri (MS)"/>
              <a:ea typeface="Calibri (MS)"/>
              <a:cs typeface="Calibri (MS)"/>
              <a:sym typeface="Calibri (MS)"/>
              <a:hlinkClick r:id="rId5" tooltip="https://doi.org/10.1111/j.1467-954X.2006.00652.x"/>
            </a:endParaRPr>
          </a:p>
          <a:p>
            <a:pPr algn="just">
              <a:lnSpc>
                <a:spcPts val="1919"/>
              </a:lnSpc>
            </a:pPr>
            <a:r>
              <a:rPr lang="en-US" sz="1599" dirty="0">
                <a:solidFill>
                  <a:srgbClr val="111726"/>
                </a:solidFill>
                <a:latin typeface="Calibri (MS)"/>
                <a:ea typeface="Calibri (MS)"/>
                <a:cs typeface="Calibri (MS)"/>
                <a:sym typeface="Calibri (MS)"/>
              </a:rPr>
              <a:t>Huang, H., Mao, L. L., Kim, S.-K., &amp; Zhang, J. (2013). Assessing the Economic Impact of Three Major Sport Events in China: The Perspective of 	</a:t>
            </a:r>
            <a:r>
              <a:rPr lang="en-US" sz="1599" dirty="0" err="1">
                <a:solidFill>
                  <a:srgbClr val="111726"/>
                </a:solidFill>
                <a:latin typeface="Calibri (MS)"/>
                <a:ea typeface="Calibri (MS)"/>
                <a:cs typeface="Calibri (MS)"/>
                <a:sym typeface="Calibri (MS)"/>
              </a:rPr>
              <a:t>aTtendees</a:t>
            </a:r>
            <a:r>
              <a:rPr lang="en-US" sz="1599" dirty="0">
                <a:solidFill>
                  <a:srgbClr val="111726"/>
                </a:solidFill>
                <a:latin typeface="Calibri (MS)"/>
                <a:ea typeface="Calibri (MS)"/>
                <a:cs typeface="Calibri (MS)"/>
                <a:sym typeface="Calibri (MS)"/>
              </a:rPr>
              <a:t>. </a:t>
            </a:r>
            <a:r>
              <a:rPr lang="en-US" sz="1599" i="1" dirty="0">
                <a:solidFill>
                  <a:srgbClr val="111726"/>
                </a:solidFill>
                <a:latin typeface="Calibri (MS) Italics"/>
                <a:ea typeface="Calibri (MS) Italics"/>
                <a:cs typeface="Calibri (MS) Italics"/>
                <a:sym typeface="Calibri (MS) Italics"/>
              </a:rPr>
              <a:t>Tourism Economics, 20</a:t>
            </a:r>
            <a:r>
              <a:rPr lang="en-US" sz="1599" dirty="0">
                <a:solidFill>
                  <a:srgbClr val="111726"/>
                </a:solidFill>
                <a:latin typeface="Calibri (MS)"/>
                <a:ea typeface="Calibri (MS)"/>
                <a:cs typeface="Calibri (MS)"/>
                <a:sym typeface="Calibri (MS)"/>
              </a:rPr>
              <a:t>. </a:t>
            </a:r>
            <a:r>
              <a:rPr lang="en-US" sz="1599" u="sng" dirty="0">
                <a:solidFill>
                  <a:srgbClr val="111726"/>
                </a:solidFill>
                <a:latin typeface="Calibri (MS)"/>
                <a:ea typeface="Calibri (MS)"/>
                <a:cs typeface="Calibri (MS)"/>
                <a:sym typeface="Calibri (MS)"/>
                <a:hlinkClick r:id="rId6" tooltip="https://doi.org/10.5367/te.2013.0340"/>
              </a:rPr>
              <a:t>https://</a:t>
            </a:r>
            <a:r>
              <a:rPr lang="en-US" sz="1599" u="sng" dirty="0" err="1">
                <a:solidFill>
                  <a:srgbClr val="111726"/>
                </a:solidFill>
                <a:latin typeface="Calibri (MS)"/>
                <a:ea typeface="Calibri (MS)"/>
                <a:cs typeface="Calibri (MS)"/>
                <a:sym typeface="Calibri (MS)"/>
                <a:hlinkClick r:id="rId6" tooltip="https://doi.org/10.5367/te.2013.0340"/>
              </a:rPr>
              <a:t>doi.org</a:t>
            </a:r>
            <a:r>
              <a:rPr lang="en-US" sz="1599" u="sng" dirty="0">
                <a:solidFill>
                  <a:srgbClr val="111726"/>
                </a:solidFill>
                <a:latin typeface="Calibri (MS)"/>
                <a:ea typeface="Calibri (MS)"/>
                <a:cs typeface="Calibri (MS)"/>
                <a:sym typeface="Calibri (MS)"/>
                <a:hlinkClick r:id="rId6" tooltip="https://doi.org/10.5367/te.2013.0340"/>
              </a:rPr>
              <a:t>/10.5367/</a:t>
            </a:r>
            <a:r>
              <a:rPr lang="en-US" sz="1599" u="sng" dirty="0" err="1">
                <a:solidFill>
                  <a:srgbClr val="111726"/>
                </a:solidFill>
                <a:latin typeface="Calibri (MS)"/>
                <a:ea typeface="Calibri (MS)"/>
                <a:cs typeface="Calibri (MS)"/>
                <a:sym typeface="Calibri (MS)"/>
                <a:hlinkClick r:id="rId6" tooltip="https://doi.org/10.5367/te.2013.0340"/>
              </a:rPr>
              <a:t>te.2013.0340</a:t>
            </a:r>
            <a:endParaRPr lang="en-US" sz="1599" u="sng" dirty="0">
              <a:solidFill>
                <a:srgbClr val="111726"/>
              </a:solidFill>
              <a:latin typeface="Calibri (MS)"/>
              <a:ea typeface="Calibri (MS)"/>
              <a:cs typeface="Calibri (MS)"/>
              <a:sym typeface="Calibri (MS)"/>
              <a:hlinkClick r:id="rId6" tooltip="https://doi.org/10.5367/te.2013.0340"/>
            </a:endParaRPr>
          </a:p>
          <a:p>
            <a:pPr algn="just">
              <a:lnSpc>
                <a:spcPts val="1919"/>
              </a:lnSpc>
            </a:pPr>
            <a:r>
              <a:rPr lang="en-US" sz="1599" dirty="0">
                <a:solidFill>
                  <a:srgbClr val="111726"/>
                </a:solidFill>
                <a:latin typeface="Calibri (MS)"/>
                <a:ea typeface="Calibri (MS)"/>
                <a:cs typeface="Calibri (MS)"/>
                <a:sym typeface="Calibri (MS)"/>
              </a:rPr>
              <a:t>Jiménez-Naranjo, H. V., Coca-Pérez, J. L., Gutiérrez-Fernández, M., &amp; Sánchez-Escobedo, M. C. (2016). Cost–benefit analysis of sport events: The 	case of World Paddle Tour. </a:t>
            </a:r>
            <a:r>
              <a:rPr lang="en-US" sz="1599" i="1" dirty="0">
                <a:solidFill>
                  <a:srgbClr val="111726"/>
                </a:solidFill>
                <a:latin typeface="Calibri (MS) Italics"/>
                <a:ea typeface="Calibri (MS) Italics"/>
                <a:cs typeface="Calibri (MS) Italics"/>
                <a:sym typeface="Calibri (MS) Italics"/>
              </a:rPr>
              <a:t>European Research on Management and Business Economics, 22</a:t>
            </a:r>
            <a:r>
              <a:rPr lang="en-US" sz="1599" dirty="0">
                <a:solidFill>
                  <a:srgbClr val="111726"/>
                </a:solidFill>
                <a:latin typeface="Calibri (MS)"/>
                <a:ea typeface="Calibri (MS)"/>
                <a:cs typeface="Calibri (MS)"/>
                <a:sym typeface="Calibri (MS)"/>
              </a:rPr>
              <a:t>(3), 131–138. 	</a:t>
            </a:r>
            <a:r>
              <a:rPr lang="en-US" sz="1599" u="sng" dirty="0">
                <a:solidFill>
                  <a:srgbClr val="111726"/>
                </a:solidFill>
                <a:latin typeface="Calibri (MS)"/>
                <a:ea typeface="Calibri (MS)"/>
                <a:cs typeface="Calibri (MS)"/>
                <a:sym typeface="Calibri (MS)"/>
                <a:hlinkClick r:id="rId7" tooltip="https://doi.org/https:/doi.org/10.1016/j.iedee.2015.04.001"/>
              </a:rPr>
              <a:t>https://</a:t>
            </a:r>
            <a:r>
              <a:rPr lang="en-US" sz="1599" u="sng" dirty="0" err="1">
                <a:solidFill>
                  <a:srgbClr val="111726"/>
                </a:solidFill>
                <a:latin typeface="Calibri (MS)"/>
                <a:ea typeface="Calibri (MS)"/>
                <a:cs typeface="Calibri (MS)"/>
                <a:sym typeface="Calibri (MS)"/>
                <a:hlinkClick r:id="rId7" tooltip="https://doi.org/https:/doi.org/10.1016/j.iedee.2015.04.001"/>
              </a:rPr>
              <a:t>doi.org</a:t>
            </a:r>
            <a:r>
              <a:rPr lang="en-US" sz="1599" u="sng" dirty="0">
                <a:solidFill>
                  <a:srgbClr val="111726"/>
                </a:solidFill>
                <a:latin typeface="Calibri (MS)"/>
                <a:ea typeface="Calibri (MS)"/>
                <a:cs typeface="Calibri (MS)"/>
                <a:sym typeface="Calibri (MS)"/>
                <a:hlinkClick r:id="rId7" tooltip="https://doi.org/https:/doi.org/10.1016/j.iedee.2015.04.001"/>
              </a:rPr>
              <a:t>/https://</a:t>
            </a:r>
            <a:r>
              <a:rPr lang="en-US" sz="1599" u="sng" dirty="0" err="1">
                <a:solidFill>
                  <a:srgbClr val="111726"/>
                </a:solidFill>
                <a:latin typeface="Calibri (MS)"/>
                <a:ea typeface="Calibri (MS)"/>
                <a:cs typeface="Calibri (MS)"/>
                <a:sym typeface="Calibri (MS)"/>
                <a:hlinkClick r:id="rId7" tooltip="https://doi.org/https:/doi.org/10.1016/j.iedee.2015.04.001"/>
              </a:rPr>
              <a:t>doi.org</a:t>
            </a:r>
            <a:r>
              <a:rPr lang="en-US" sz="1599" u="sng" dirty="0">
                <a:solidFill>
                  <a:srgbClr val="111726"/>
                </a:solidFill>
                <a:latin typeface="Calibri (MS)"/>
                <a:ea typeface="Calibri (MS)"/>
                <a:cs typeface="Calibri (MS)"/>
                <a:sym typeface="Calibri (MS)"/>
                <a:hlinkClick r:id="rId7" tooltip="https://doi.org/https:/doi.org/10.1016/j.iedee.2015.04.001"/>
              </a:rPr>
              <a:t>/10.1016/</a:t>
            </a:r>
            <a:r>
              <a:rPr lang="en-US" sz="1599" u="sng" dirty="0" err="1">
                <a:solidFill>
                  <a:srgbClr val="111726"/>
                </a:solidFill>
                <a:latin typeface="Calibri (MS)"/>
                <a:ea typeface="Calibri (MS)"/>
                <a:cs typeface="Calibri (MS)"/>
                <a:sym typeface="Calibri (MS)"/>
                <a:hlinkClick r:id="rId7" tooltip="https://doi.org/https:/doi.org/10.1016/j.iedee.2015.04.001"/>
              </a:rPr>
              <a:t>j.iedee.2015.04.001</a:t>
            </a:r>
            <a:endParaRPr lang="en-US" sz="1599" u="sng" dirty="0">
              <a:solidFill>
                <a:srgbClr val="111726"/>
              </a:solidFill>
              <a:latin typeface="Calibri (MS)"/>
              <a:ea typeface="Calibri (MS)"/>
              <a:cs typeface="Calibri (MS)"/>
              <a:sym typeface="Calibri (MS)"/>
              <a:hlinkClick r:id="rId7" tooltip="https://doi.org/https:/doi.org/10.1016/j.iedee.2015.04.001"/>
            </a:endParaRPr>
          </a:p>
          <a:p>
            <a:pPr algn="just">
              <a:lnSpc>
                <a:spcPts val="1919"/>
              </a:lnSpc>
            </a:pPr>
            <a:r>
              <a:rPr lang="en-US" sz="1599" dirty="0" err="1">
                <a:solidFill>
                  <a:srgbClr val="111726"/>
                </a:solidFill>
                <a:latin typeface="Calibri (MS)"/>
                <a:ea typeface="Calibri (MS)"/>
                <a:cs typeface="Calibri (MS)"/>
                <a:sym typeface="Calibri (MS)"/>
              </a:rPr>
              <a:t>Kasimati</a:t>
            </a:r>
            <a:r>
              <a:rPr lang="en-US" sz="1599" dirty="0">
                <a:solidFill>
                  <a:srgbClr val="111726"/>
                </a:solidFill>
                <a:latin typeface="Calibri (MS)"/>
                <a:ea typeface="Calibri (MS)"/>
                <a:cs typeface="Calibri (MS)"/>
                <a:sym typeface="Calibri (MS)"/>
              </a:rPr>
              <a:t>, E., &amp; Dawson, P. (2009). Assessing the impact of the 2004 Olympic Games on the Greek economy: A small </a:t>
            </a:r>
            <a:r>
              <a:rPr lang="en-US" sz="1599" dirty="0" err="1">
                <a:solidFill>
                  <a:srgbClr val="111726"/>
                </a:solidFill>
                <a:latin typeface="Calibri (MS)"/>
                <a:ea typeface="Calibri (MS)"/>
                <a:cs typeface="Calibri (MS)"/>
                <a:sym typeface="Calibri (MS)"/>
              </a:rPr>
              <a:t>macroeconometric</a:t>
            </a:r>
            <a:r>
              <a:rPr lang="en-US" sz="1599" dirty="0">
                <a:solidFill>
                  <a:srgbClr val="111726"/>
                </a:solidFill>
                <a:latin typeface="Calibri (MS)"/>
                <a:ea typeface="Calibri (MS)"/>
                <a:cs typeface="Calibri (MS)"/>
                <a:sym typeface="Calibri (MS)"/>
              </a:rPr>
              <a:t> model. 	</a:t>
            </a:r>
            <a:r>
              <a:rPr lang="en-US" sz="1599" i="1" dirty="0">
                <a:solidFill>
                  <a:srgbClr val="111726"/>
                </a:solidFill>
                <a:latin typeface="Calibri (MS) Italics"/>
                <a:ea typeface="Calibri (MS) Italics"/>
                <a:cs typeface="Calibri (MS) Italics"/>
                <a:sym typeface="Calibri (MS) Italics"/>
              </a:rPr>
              <a:t>Economic Modelling, 26</a:t>
            </a:r>
            <a:r>
              <a:rPr lang="en-US" sz="1599" dirty="0">
                <a:solidFill>
                  <a:srgbClr val="111726"/>
                </a:solidFill>
                <a:latin typeface="Calibri (MS)"/>
                <a:ea typeface="Calibri (MS)"/>
                <a:cs typeface="Calibri (MS)"/>
                <a:sym typeface="Calibri (MS)"/>
              </a:rPr>
              <a:t>(1), 139–146. </a:t>
            </a:r>
            <a:r>
              <a:rPr lang="en-US" sz="1599" u="sng" dirty="0">
                <a:solidFill>
                  <a:srgbClr val="111726"/>
                </a:solidFill>
                <a:latin typeface="Calibri (MS)"/>
                <a:ea typeface="Calibri (MS)"/>
                <a:cs typeface="Calibri (MS)"/>
                <a:sym typeface="Calibri (MS)"/>
                <a:hlinkClick r:id="rId8" tooltip="https://doi.org/https:/doi.org/10.1016/j.econmod.2008.06.006"/>
              </a:rPr>
              <a:t>https://</a:t>
            </a:r>
            <a:r>
              <a:rPr lang="en-US" sz="1599" u="sng" dirty="0" err="1">
                <a:solidFill>
                  <a:srgbClr val="111726"/>
                </a:solidFill>
                <a:latin typeface="Calibri (MS)"/>
                <a:ea typeface="Calibri (MS)"/>
                <a:cs typeface="Calibri (MS)"/>
                <a:sym typeface="Calibri (MS)"/>
                <a:hlinkClick r:id="rId8" tooltip="https://doi.org/https:/doi.org/10.1016/j.econmod.2008.06.006"/>
              </a:rPr>
              <a:t>doi.org</a:t>
            </a:r>
            <a:r>
              <a:rPr lang="en-US" sz="1599" u="sng" dirty="0">
                <a:solidFill>
                  <a:srgbClr val="111726"/>
                </a:solidFill>
                <a:latin typeface="Calibri (MS)"/>
                <a:ea typeface="Calibri (MS)"/>
                <a:cs typeface="Calibri (MS)"/>
                <a:sym typeface="Calibri (MS)"/>
                <a:hlinkClick r:id="rId8" tooltip="https://doi.org/https:/doi.org/10.1016/j.econmod.2008.06.006"/>
              </a:rPr>
              <a:t>/https://</a:t>
            </a:r>
            <a:r>
              <a:rPr lang="en-US" sz="1599" u="sng" dirty="0" err="1">
                <a:solidFill>
                  <a:srgbClr val="111726"/>
                </a:solidFill>
                <a:latin typeface="Calibri (MS)"/>
                <a:ea typeface="Calibri (MS)"/>
                <a:cs typeface="Calibri (MS)"/>
                <a:sym typeface="Calibri (MS)"/>
                <a:hlinkClick r:id="rId8" tooltip="https://doi.org/https:/doi.org/10.1016/j.econmod.2008.06.006"/>
              </a:rPr>
              <a:t>doi.org</a:t>
            </a:r>
            <a:r>
              <a:rPr lang="en-US" sz="1599" u="sng" dirty="0">
                <a:solidFill>
                  <a:srgbClr val="111726"/>
                </a:solidFill>
                <a:latin typeface="Calibri (MS)"/>
                <a:ea typeface="Calibri (MS)"/>
                <a:cs typeface="Calibri (MS)"/>
                <a:sym typeface="Calibri (MS)"/>
                <a:hlinkClick r:id="rId8" tooltip="https://doi.org/https:/doi.org/10.1016/j.econmod.2008.06.006"/>
              </a:rPr>
              <a:t>/10.1016/</a:t>
            </a:r>
            <a:r>
              <a:rPr lang="en-US" sz="1599" u="sng" dirty="0" err="1">
                <a:solidFill>
                  <a:srgbClr val="111726"/>
                </a:solidFill>
                <a:latin typeface="Calibri (MS)"/>
                <a:ea typeface="Calibri (MS)"/>
                <a:cs typeface="Calibri (MS)"/>
                <a:sym typeface="Calibri (MS)"/>
                <a:hlinkClick r:id="rId8" tooltip="https://doi.org/https:/doi.org/10.1016/j.econmod.2008.06.006"/>
              </a:rPr>
              <a:t>j.econmod.2008.06.006</a:t>
            </a:r>
            <a:endParaRPr lang="en-US" sz="1599" u="sng" dirty="0">
              <a:solidFill>
                <a:srgbClr val="111726"/>
              </a:solidFill>
              <a:latin typeface="Calibri (MS)"/>
              <a:ea typeface="Calibri (MS)"/>
              <a:cs typeface="Calibri (MS)"/>
              <a:sym typeface="Calibri (MS)"/>
              <a:hlinkClick r:id="rId8" tooltip="https://doi.org/https:/doi.org/10.1016/j.econmod.2008.06.006"/>
            </a:endParaRPr>
          </a:p>
          <a:p>
            <a:pPr algn="just">
              <a:lnSpc>
                <a:spcPts val="1919"/>
              </a:lnSpc>
            </a:pPr>
            <a:r>
              <a:rPr lang="en-US" sz="1599" dirty="0">
                <a:solidFill>
                  <a:srgbClr val="111726"/>
                </a:solidFill>
                <a:latin typeface="Calibri (MS)"/>
                <a:ea typeface="Calibri (MS)"/>
                <a:cs typeface="Calibri (MS)"/>
                <a:sym typeface="Calibri (MS)"/>
              </a:rPr>
              <a:t>Kwiatkowski, G., &amp; </a:t>
            </a:r>
            <a:r>
              <a:rPr lang="en-US" sz="1599" dirty="0" err="1">
                <a:solidFill>
                  <a:srgbClr val="111726"/>
                </a:solidFill>
                <a:latin typeface="Calibri (MS)"/>
                <a:ea typeface="Calibri (MS)"/>
                <a:cs typeface="Calibri (MS)"/>
                <a:sym typeface="Calibri (MS)"/>
              </a:rPr>
              <a:t>Oklevik</a:t>
            </a:r>
            <a:r>
              <a:rPr lang="en-US" sz="1599" dirty="0">
                <a:solidFill>
                  <a:srgbClr val="111726"/>
                </a:solidFill>
                <a:latin typeface="Calibri (MS)"/>
                <a:ea typeface="Calibri (MS)"/>
                <a:cs typeface="Calibri (MS)"/>
                <a:sym typeface="Calibri (MS)"/>
              </a:rPr>
              <a:t>, O. (2017). Primary Economic Impact of Small-scale Sports Events. </a:t>
            </a:r>
            <a:r>
              <a:rPr lang="en-US" sz="1599" i="1" dirty="0">
                <a:solidFill>
                  <a:srgbClr val="111726"/>
                </a:solidFill>
                <a:latin typeface="Calibri (MS) Italics"/>
                <a:ea typeface="Calibri (MS) Italics"/>
                <a:cs typeface="Calibri (MS) Italics"/>
                <a:sym typeface="Calibri (MS) Italics"/>
              </a:rPr>
              <a:t>Event Management, 21</a:t>
            </a:r>
            <a:r>
              <a:rPr lang="en-US" sz="1599" dirty="0">
                <a:solidFill>
                  <a:srgbClr val="111726"/>
                </a:solidFill>
                <a:latin typeface="Calibri (MS)"/>
                <a:ea typeface="Calibri (MS)"/>
                <a:cs typeface="Calibri (MS)"/>
                <a:sym typeface="Calibri (MS)"/>
              </a:rPr>
              <a:t>, 269–280. 	</a:t>
            </a:r>
            <a:r>
              <a:rPr lang="en-US" sz="1599" u="sng" dirty="0">
                <a:solidFill>
                  <a:srgbClr val="111726"/>
                </a:solidFill>
                <a:latin typeface="Calibri (MS)"/>
                <a:ea typeface="Calibri (MS)"/>
                <a:cs typeface="Calibri (MS)"/>
                <a:sym typeface="Calibri (MS)"/>
                <a:hlinkClick r:id="rId9" tooltip="https://doi.org/10.3727/152599517X14942648527509"/>
              </a:rPr>
              <a:t>https://</a:t>
            </a:r>
            <a:r>
              <a:rPr lang="en-US" sz="1599" u="sng" dirty="0" err="1">
                <a:solidFill>
                  <a:srgbClr val="111726"/>
                </a:solidFill>
                <a:latin typeface="Calibri (MS)"/>
                <a:ea typeface="Calibri (MS)"/>
                <a:cs typeface="Calibri (MS)"/>
                <a:sym typeface="Calibri (MS)"/>
                <a:hlinkClick r:id="rId9" tooltip="https://doi.org/10.3727/152599517X14942648527509"/>
              </a:rPr>
              <a:t>doi.org</a:t>
            </a:r>
            <a:r>
              <a:rPr lang="en-US" sz="1599" u="sng" dirty="0">
                <a:solidFill>
                  <a:srgbClr val="111726"/>
                </a:solidFill>
                <a:latin typeface="Calibri (MS)"/>
                <a:ea typeface="Calibri (MS)"/>
                <a:cs typeface="Calibri (MS)"/>
                <a:sym typeface="Calibri (MS)"/>
                <a:hlinkClick r:id="rId9" tooltip="https://doi.org/10.3727/152599517X14942648527509"/>
              </a:rPr>
              <a:t>/10.3727/</a:t>
            </a:r>
            <a:r>
              <a:rPr lang="en-US" sz="1599" u="sng" dirty="0" err="1">
                <a:solidFill>
                  <a:srgbClr val="111726"/>
                </a:solidFill>
                <a:latin typeface="Calibri (MS)"/>
                <a:ea typeface="Calibri (MS)"/>
                <a:cs typeface="Calibri (MS)"/>
                <a:sym typeface="Calibri (MS)"/>
                <a:hlinkClick r:id="rId9" tooltip="https://doi.org/10.3727/152599517X14942648527509"/>
              </a:rPr>
              <a:t>152599517X14942648527509</a:t>
            </a:r>
            <a:endParaRPr lang="en-US" sz="1599" u="sng" dirty="0">
              <a:solidFill>
                <a:srgbClr val="111726"/>
              </a:solidFill>
              <a:latin typeface="Calibri (MS)"/>
              <a:ea typeface="Calibri (MS)"/>
              <a:cs typeface="Calibri (MS)"/>
              <a:sym typeface="Calibri (MS)"/>
              <a:hlinkClick r:id="rId9" tooltip="https://doi.org/10.3727/152599517X14942648527509"/>
            </a:endParaRPr>
          </a:p>
          <a:p>
            <a:pPr algn="just">
              <a:lnSpc>
                <a:spcPts val="1919"/>
              </a:lnSpc>
              <a:spcBef>
                <a:spcPct val="0"/>
              </a:spcBef>
            </a:pPr>
            <a:r>
              <a:rPr lang="en-US" sz="1599" dirty="0">
                <a:solidFill>
                  <a:srgbClr val="111726"/>
                </a:solidFill>
                <a:latin typeface="Calibri (MS)"/>
                <a:ea typeface="Calibri (MS)"/>
                <a:cs typeface="Calibri (MS)"/>
                <a:sym typeface="Calibri (MS)"/>
              </a:rPr>
              <a:t>Lee, C.-K., &amp; Taylor, T. (2005). Critical reflections on the economic impact assessment of a mega-event: the case of 2002 FIFA World Cup. </a:t>
            </a:r>
            <a:r>
              <a:rPr lang="en-US" sz="1599" i="1" dirty="0">
                <a:solidFill>
                  <a:srgbClr val="111726"/>
                </a:solidFill>
                <a:latin typeface="Calibri (MS) Italics"/>
                <a:ea typeface="Calibri (MS) Italics"/>
                <a:cs typeface="Calibri (MS) Italics"/>
                <a:sym typeface="Calibri (MS) Italics"/>
              </a:rPr>
              <a:t>Tourism 	Management, 26</a:t>
            </a:r>
            <a:r>
              <a:rPr lang="en-US" sz="1599" dirty="0">
                <a:solidFill>
                  <a:srgbClr val="111726"/>
                </a:solidFill>
                <a:latin typeface="Calibri (MS)"/>
                <a:ea typeface="Calibri (MS)"/>
                <a:cs typeface="Calibri (MS)"/>
                <a:sym typeface="Calibri (MS)"/>
              </a:rPr>
              <a:t>(4), 595–603. </a:t>
            </a:r>
            <a:r>
              <a:rPr lang="en-US" sz="1599" u="sng" dirty="0">
                <a:solidFill>
                  <a:srgbClr val="111726"/>
                </a:solidFill>
                <a:latin typeface="Calibri (MS)"/>
                <a:ea typeface="Calibri (MS)"/>
                <a:cs typeface="Calibri (MS)"/>
                <a:sym typeface="Calibri (MS)"/>
                <a:hlinkClick r:id="rId10" tooltip="https://doi.org/https:/doi.org/10.1016/j.tourman.2004.03.002"/>
              </a:rPr>
              <a:t>https://</a:t>
            </a:r>
            <a:r>
              <a:rPr lang="en-US" sz="1599" u="sng" dirty="0" err="1">
                <a:solidFill>
                  <a:srgbClr val="111726"/>
                </a:solidFill>
                <a:latin typeface="Calibri (MS)"/>
                <a:ea typeface="Calibri (MS)"/>
                <a:cs typeface="Calibri (MS)"/>
                <a:sym typeface="Calibri (MS)"/>
                <a:hlinkClick r:id="rId10" tooltip="https://doi.org/https:/doi.org/10.1016/j.tourman.2004.03.002"/>
              </a:rPr>
              <a:t>doi.org</a:t>
            </a:r>
            <a:r>
              <a:rPr lang="en-US" sz="1599" u="sng" dirty="0">
                <a:solidFill>
                  <a:srgbClr val="111726"/>
                </a:solidFill>
                <a:latin typeface="Calibri (MS)"/>
                <a:ea typeface="Calibri (MS)"/>
                <a:cs typeface="Calibri (MS)"/>
                <a:sym typeface="Calibri (MS)"/>
                <a:hlinkClick r:id="rId10" tooltip="https://doi.org/https:/doi.org/10.1016/j.tourman.2004.03.002"/>
              </a:rPr>
              <a:t>/https://</a:t>
            </a:r>
            <a:r>
              <a:rPr lang="en-US" sz="1599" u="sng" dirty="0" err="1">
                <a:solidFill>
                  <a:srgbClr val="111726"/>
                </a:solidFill>
                <a:latin typeface="Calibri (MS)"/>
                <a:ea typeface="Calibri (MS)"/>
                <a:cs typeface="Calibri (MS)"/>
                <a:sym typeface="Calibri (MS)"/>
                <a:hlinkClick r:id="rId10" tooltip="https://doi.org/https:/doi.org/10.1016/j.tourman.2004.03.002"/>
              </a:rPr>
              <a:t>doi.org</a:t>
            </a:r>
            <a:r>
              <a:rPr lang="en-US" sz="1599" u="sng" dirty="0">
                <a:solidFill>
                  <a:srgbClr val="111726"/>
                </a:solidFill>
                <a:latin typeface="Calibri (MS)"/>
                <a:ea typeface="Calibri (MS)"/>
                <a:cs typeface="Calibri (MS)"/>
                <a:sym typeface="Calibri (MS)"/>
                <a:hlinkClick r:id="rId10" tooltip="https://doi.org/https:/doi.org/10.1016/j.tourman.2004.03.002"/>
              </a:rPr>
              <a:t>/10.1016/</a:t>
            </a:r>
            <a:r>
              <a:rPr lang="en-US" sz="1599" u="sng" dirty="0" err="1">
                <a:solidFill>
                  <a:srgbClr val="111726"/>
                </a:solidFill>
                <a:latin typeface="Calibri (MS)"/>
                <a:ea typeface="Calibri (MS)"/>
                <a:cs typeface="Calibri (MS)"/>
                <a:sym typeface="Calibri (MS)"/>
                <a:hlinkClick r:id="rId10" tooltip="https://doi.org/https:/doi.org/10.1016/j.tourman.2004.03.002"/>
              </a:rPr>
              <a:t>j.tourman.2004.03.002</a:t>
            </a:r>
            <a:endParaRPr lang="en-US" sz="1599" u="sng" dirty="0">
              <a:solidFill>
                <a:srgbClr val="111726"/>
              </a:solidFill>
              <a:latin typeface="Calibri (MS)"/>
              <a:ea typeface="Calibri (MS)"/>
              <a:cs typeface="Calibri (MS)"/>
              <a:sym typeface="Calibri (MS)"/>
              <a:hlinkClick r:id="rId10" tooltip="https://doi.org/https:/doi.org/10.1016/j.tourman.2004.03.00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3200"/>
            <a:ext cx="13002336" cy="7313814"/>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0" y="-9900"/>
            <a:ext cx="12192124" cy="9363"/>
            <a:chOff x="0" y="0"/>
            <a:chExt cx="16256165" cy="12484"/>
          </a:xfrm>
        </p:grpSpPr>
        <p:sp>
          <p:nvSpPr>
            <p:cNvPr id="5" name="Freeform 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sp>
        <p:nvSpPr>
          <p:cNvPr id="6" name="TextBox 6"/>
          <p:cNvSpPr txBox="1"/>
          <p:nvPr/>
        </p:nvSpPr>
        <p:spPr>
          <a:xfrm>
            <a:off x="454579" y="362528"/>
            <a:ext cx="2421628" cy="638175"/>
          </a:xfrm>
          <a:prstGeom prst="rect">
            <a:avLst/>
          </a:prstGeom>
        </p:spPr>
        <p:txBody>
          <a:bodyPr lIns="0" tIns="0" rIns="0" bIns="0" rtlCol="0" anchor="t">
            <a:spAutoFit/>
          </a:bodyPr>
          <a:lstStyle/>
          <a:p>
            <a:pPr algn="ctr">
              <a:lnSpc>
                <a:spcPts val="5040"/>
              </a:lnSpc>
            </a:pPr>
            <a:r>
              <a:rPr lang="en-US" sz="4200" spc="-557">
                <a:solidFill>
                  <a:srgbClr val="111726"/>
                </a:solidFill>
                <a:latin typeface="Noto Sans T Chinese"/>
                <a:ea typeface="Noto Sans T Chinese"/>
                <a:cs typeface="Noto Sans T Chinese"/>
                <a:sym typeface="Noto Sans T Chinese"/>
              </a:rPr>
              <a:t>參考文獻</a:t>
            </a:r>
          </a:p>
        </p:txBody>
      </p:sp>
      <p:sp>
        <p:nvSpPr>
          <p:cNvPr id="7" name="TextBox 7"/>
          <p:cNvSpPr txBox="1"/>
          <p:nvPr/>
        </p:nvSpPr>
        <p:spPr>
          <a:xfrm>
            <a:off x="11627960" y="2853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24</a:t>
            </a:r>
          </a:p>
        </p:txBody>
      </p:sp>
      <p:sp>
        <p:nvSpPr>
          <p:cNvPr id="8" name="TextBox 8"/>
          <p:cNvSpPr txBox="1"/>
          <p:nvPr/>
        </p:nvSpPr>
        <p:spPr>
          <a:xfrm>
            <a:off x="141030" y="1161675"/>
            <a:ext cx="11909940" cy="5360442"/>
          </a:xfrm>
          <a:prstGeom prst="rect">
            <a:avLst/>
          </a:prstGeom>
        </p:spPr>
        <p:txBody>
          <a:bodyPr lIns="0" tIns="0" rIns="0" bIns="0" rtlCol="0" anchor="t">
            <a:spAutoFit/>
          </a:bodyPr>
          <a:lstStyle/>
          <a:p>
            <a:pPr algn="just">
              <a:lnSpc>
                <a:spcPts val="1919"/>
              </a:lnSpc>
            </a:pPr>
            <a:r>
              <a:rPr lang="en-US" sz="1599" dirty="0">
                <a:solidFill>
                  <a:srgbClr val="111726"/>
                </a:solidFill>
                <a:latin typeface="Calibri (MS)"/>
                <a:ea typeface="Calibri (MS)"/>
                <a:cs typeface="Calibri (MS)"/>
                <a:sym typeface="Calibri (MS)"/>
              </a:rPr>
              <a:t>Lee, S., Harris, J., &amp; </a:t>
            </a:r>
            <a:r>
              <a:rPr lang="en-US" sz="1599" dirty="0" err="1">
                <a:solidFill>
                  <a:srgbClr val="111726"/>
                </a:solidFill>
                <a:latin typeface="Calibri (MS)"/>
                <a:ea typeface="Calibri (MS)"/>
                <a:cs typeface="Calibri (MS)"/>
                <a:sym typeface="Calibri (MS)"/>
              </a:rPr>
              <a:t>Lyberger</a:t>
            </a:r>
            <a:r>
              <a:rPr lang="en-US" sz="1599" dirty="0">
                <a:solidFill>
                  <a:srgbClr val="111726"/>
                </a:solidFill>
                <a:latin typeface="Calibri (MS)"/>
                <a:ea typeface="Calibri (MS)"/>
                <a:cs typeface="Calibri (MS)"/>
                <a:sym typeface="Calibri (MS)"/>
              </a:rPr>
              <a:t>, M. (2010). The Economic Impact of College Sporting Events: A Case Study of Division I-A Football Games. </a:t>
            </a:r>
            <a:r>
              <a:rPr lang="en-US" sz="1599" i="1" dirty="0">
                <a:solidFill>
                  <a:srgbClr val="111726"/>
                </a:solidFill>
                <a:latin typeface="Calibri (MS) Italics"/>
                <a:ea typeface="Calibri (MS) Italics"/>
                <a:cs typeface="Calibri (MS) Italics"/>
                <a:sym typeface="Calibri (MS) Italics"/>
              </a:rPr>
              <a:t>Event 	Management, 14</a:t>
            </a:r>
            <a:r>
              <a:rPr lang="en-US" sz="1599" dirty="0">
                <a:solidFill>
                  <a:srgbClr val="111726"/>
                </a:solidFill>
                <a:latin typeface="Calibri (MS)"/>
                <a:ea typeface="Calibri (MS)"/>
                <a:cs typeface="Calibri (MS)"/>
                <a:sym typeface="Calibri (MS)"/>
              </a:rPr>
              <a:t>, 157–165. </a:t>
            </a:r>
            <a:r>
              <a:rPr lang="en-US" sz="1599" u="sng" dirty="0">
                <a:solidFill>
                  <a:srgbClr val="111726"/>
                </a:solidFill>
                <a:latin typeface="Calibri (MS)"/>
                <a:ea typeface="Calibri (MS)"/>
                <a:cs typeface="Calibri (MS)"/>
                <a:sym typeface="Calibri (MS)"/>
                <a:hlinkClick r:id="rId3" tooltip="https://doi.org/10.3727/152599510X12766070301046"/>
              </a:rPr>
              <a:t>https://</a:t>
            </a:r>
            <a:r>
              <a:rPr lang="en-US" sz="1599" u="sng" dirty="0" err="1">
                <a:solidFill>
                  <a:srgbClr val="111726"/>
                </a:solidFill>
                <a:latin typeface="Calibri (MS)"/>
                <a:ea typeface="Calibri (MS)"/>
                <a:cs typeface="Calibri (MS)"/>
                <a:sym typeface="Calibri (MS)"/>
                <a:hlinkClick r:id="rId3" tooltip="https://doi.org/10.3727/152599510X12766070301046"/>
              </a:rPr>
              <a:t>doi.org</a:t>
            </a:r>
            <a:r>
              <a:rPr lang="en-US" sz="1599" u="sng" dirty="0">
                <a:solidFill>
                  <a:srgbClr val="111726"/>
                </a:solidFill>
                <a:latin typeface="Calibri (MS)"/>
                <a:ea typeface="Calibri (MS)"/>
                <a:cs typeface="Calibri (MS)"/>
                <a:sym typeface="Calibri (MS)"/>
                <a:hlinkClick r:id="rId3" tooltip="https://doi.org/10.3727/152599510X12766070301046"/>
              </a:rPr>
              <a:t>/10.3727/</a:t>
            </a:r>
            <a:r>
              <a:rPr lang="en-US" sz="1599" u="sng" dirty="0" err="1">
                <a:solidFill>
                  <a:srgbClr val="111726"/>
                </a:solidFill>
                <a:latin typeface="Calibri (MS)"/>
                <a:ea typeface="Calibri (MS)"/>
                <a:cs typeface="Calibri (MS)"/>
                <a:sym typeface="Calibri (MS)"/>
                <a:hlinkClick r:id="rId3" tooltip="https://doi.org/10.3727/152599510X12766070301046"/>
              </a:rPr>
              <a:t>152599510X12766070301046</a:t>
            </a:r>
            <a:endParaRPr lang="en-US" sz="1599" u="sng" dirty="0">
              <a:solidFill>
                <a:srgbClr val="111726"/>
              </a:solidFill>
              <a:latin typeface="Calibri (MS)"/>
              <a:ea typeface="Calibri (MS)"/>
              <a:cs typeface="Calibri (MS)"/>
              <a:sym typeface="Calibri (MS)"/>
              <a:hlinkClick r:id="rId3" tooltip="https://doi.org/10.3727/152599510X12766070301046"/>
            </a:endParaRPr>
          </a:p>
          <a:p>
            <a:pPr algn="just">
              <a:lnSpc>
                <a:spcPts val="1919"/>
              </a:lnSpc>
            </a:pPr>
            <a:r>
              <a:rPr lang="en-US" sz="1599" dirty="0">
                <a:solidFill>
                  <a:srgbClr val="111726"/>
                </a:solidFill>
                <a:latin typeface="Calibri (MS)"/>
                <a:ea typeface="Calibri (MS)"/>
                <a:cs typeface="Calibri (MS)"/>
                <a:sym typeface="Calibri (MS)"/>
              </a:rPr>
              <a:t>Li, S., &amp; Jago, L. (2013). Evaluating economic impacts of major sports events–a meta analysis of the key trends.</a:t>
            </a:r>
            <a:r>
              <a:rPr lang="en-US" sz="1599" i="1" dirty="0">
                <a:solidFill>
                  <a:srgbClr val="111726"/>
                </a:solidFill>
                <a:latin typeface="Calibri (MS) Italics"/>
                <a:ea typeface="Calibri (MS) Italics"/>
                <a:cs typeface="Calibri (MS) Italics"/>
                <a:sym typeface="Calibri (MS) Italics"/>
              </a:rPr>
              <a:t> Current Issues in Tourism, 16</a:t>
            </a:r>
            <a:r>
              <a:rPr lang="en-US" sz="1599" dirty="0">
                <a:solidFill>
                  <a:srgbClr val="111726"/>
                </a:solidFill>
                <a:latin typeface="Calibri (MS)"/>
                <a:ea typeface="Calibri (MS)"/>
                <a:cs typeface="Calibri (MS)"/>
                <a:sym typeface="Calibri (MS)"/>
              </a:rPr>
              <a:t>(6), 	591–611. </a:t>
            </a:r>
          </a:p>
          <a:p>
            <a:pPr algn="just">
              <a:lnSpc>
                <a:spcPts val="1919"/>
              </a:lnSpc>
            </a:pPr>
            <a:r>
              <a:rPr lang="en-US" sz="1599" dirty="0" err="1">
                <a:solidFill>
                  <a:srgbClr val="111726"/>
                </a:solidFill>
                <a:latin typeface="Calibri (MS)"/>
                <a:ea typeface="Calibri (MS)"/>
                <a:cs typeface="Calibri (MS)"/>
                <a:sym typeface="Calibri (MS)"/>
              </a:rPr>
              <a:t>Malchrowicz-Mośko</a:t>
            </a:r>
            <a:r>
              <a:rPr lang="en-US" sz="1599" dirty="0">
                <a:solidFill>
                  <a:srgbClr val="111726"/>
                </a:solidFill>
                <a:latin typeface="Calibri (MS)"/>
                <a:ea typeface="Calibri (MS)"/>
                <a:cs typeface="Calibri (MS)"/>
                <a:sym typeface="Calibri (MS)"/>
              </a:rPr>
              <a:t>, E., &amp; </a:t>
            </a:r>
            <a:r>
              <a:rPr lang="en-US" sz="1599" dirty="0" err="1">
                <a:solidFill>
                  <a:srgbClr val="111726"/>
                </a:solidFill>
                <a:latin typeface="Calibri (MS)"/>
                <a:ea typeface="Calibri (MS)"/>
                <a:cs typeface="Calibri (MS)"/>
                <a:sym typeface="Calibri (MS)"/>
              </a:rPr>
              <a:t>Poczta</a:t>
            </a:r>
            <a:r>
              <a:rPr lang="en-US" sz="1599" dirty="0">
                <a:solidFill>
                  <a:srgbClr val="111726"/>
                </a:solidFill>
                <a:latin typeface="Calibri (MS)"/>
                <a:ea typeface="Calibri (MS)"/>
                <a:cs typeface="Calibri (MS)"/>
                <a:sym typeface="Calibri (MS)"/>
              </a:rPr>
              <a:t>, J. (2018). A Small-Scale Event and a Big Impact—Is This Relationship Possible in the World of Sport? The 	Meaning of Heritage Sporting Events for Sustainable Development of Tourism—Experiences from Poland. </a:t>
            </a:r>
            <a:r>
              <a:rPr lang="en-US" sz="1599" i="1" dirty="0">
                <a:solidFill>
                  <a:srgbClr val="111726"/>
                </a:solidFill>
                <a:latin typeface="Calibri (MS) Italics"/>
                <a:ea typeface="Calibri (MS) Italics"/>
                <a:cs typeface="Calibri (MS) Italics"/>
                <a:sym typeface="Calibri (MS) Italics"/>
              </a:rPr>
              <a:t>Sustainability, 10</a:t>
            </a:r>
            <a:r>
              <a:rPr lang="en-US" sz="1599" dirty="0">
                <a:solidFill>
                  <a:srgbClr val="111726"/>
                </a:solidFill>
                <a:latin typeface="Calibri (MS)"/>
                <a:ea typeface="Calibri (MS)"/>
                <a:cs typeface="Calibri (MS)"/>
                <a:sym typeface="Calibri (MS)"/>
              </a:rPr>
              <a:t>(11), 4289. </a:t>
            </a:r>
          </a:p>
          <a:p>
            <a:pPr algn="just">
              <a:lnSpc>
                <a:spcPts val="1919"/>
              </a:lnSpc>
            </a:pPr>
            <a:r>
              <a:rPr lang="en-US" sz="1599" dirty="0">
                <a:solidFill>
                  <a:srgbClr val="111726"/>
                </a:solidFill>
                <a:latin typeface="Calibri (MS)"/>
                <a:ea typeface="Calibri (MS)"/>
                <a:cs typeface="Calibri (MS)"/>
                <a:sym typeface="Calibri (MS)"/>
              </a:rPr>
              <a:t>Müller, M. (2015). The Mega-Event Syndrome: Why So Much Goes Wrong in Mega-Event Planning and What to Do About It. </a:t>
            </a:r>
            <a:r>
              <a:rPr lang="en-US" sz="1599" i="1" dirty="0">
                <a:solidFill>
                  <a:srgbClr val="111726"/>
                </a:solidFill>
                <a:latin typeface="Calibri (MS) Italics"/>
                <a:ea typeface="Calibri (MS) Italics"/>
                <a:cs typeface="Calibri (MS) Italics"/>
                <a:sym typeface="Calibri (MS) Italics"/>
              </a:rPr>
              <a:t>Journal of the 	American Planning Association, 81</a:t>
            </a:r>
            <a:r>
              <a:rPr lang="en-US" sz="1599" dirty="0">
                <a:solidFill>
                  <a:srgbClr val="111726"/>
                </a:solidFill>
                <a:latin typeface="Calibri (MS)"/>
                <a:ea typeface="Calibri (MS)"/>
                <a:cs typeface="Calibri (MS)"/>
                <a:sym typeface="Calibri (MS)"/>
              </a:rPr>
              <a:t>(1), 6–17. </a:t>
            </a:r>
            <a:r>
              <a:rPr lang="en-US" sz="1599" u="sng" dirty="0">
                <a:solidFill>
                  <a:srgbClr val="111726"/>
                </a:solidFill>
                <a:latin typeface="Calibri (MS)"/>
                <a:ea typeface="Calibri (MS)"/>
                <a:cs typeface="Calibri (MS)"/>
                <a:sym typeface="Calibri (MS)"/>
                <a:hlinkClick r:id="rId4" tooltip="https://doi.org/10.1080/01944363.2015.1038292"/>
              </a:rPr>
              <a:t>https://</a:t>
            </a:r>
            <a:r>
              <a:rPr lang="en-US" sz="1599" u="sng" dirty="0" err="1">
                <a:solidFill>
                  <a:srgbClr val="111726"/>
                </a:solidFill>
                <a:latin typeface="Calibri (MS)"/>
                <a:ea typeface="Calibri (MS)"/>
                <a:cs typeface="Calibri (MS)"/>
                <a:sym typeface="Calibri (MS)"/>
                <a:hlinkClick r:id="rId4" tooltip="https://doi.org/10.1080/01944363.2015.1038292"/>
              </a:rPr>
              <a:t>doi.org</a:t>
            </a:r>
            <a:r>
              <a:rPr lang="en-US" sz="1599" u="sng" dirty="0">
                <a:solidFill>
                  <a:srgbClr val="111726"/>
                </a:solidFill>
                <a:latin typeface="Calibri (MS)"/>
                <a:ea typeface="Calibri (MS)"/>
                <a:cs typeface="Calibri (MS)"/>
                <a:sym typeface="Calibri (MS)"/>
                <a:hlinkClick r:id="rId4" tooltip="https://doi.org/10.1080/01944363.2015.1038292"/>
              </a:rPr>
              <a:t>/10.1080/01944363.2015.1038292</a:t>
            </a:r>
          </a:p>
          <a:p>
            <a:pPr algn="just">
              <a:lnSpc>
                <a:spcPts val="1919"/>
              </a:lnSpc>
            </a:pPr>
            <a:r>
              <a:rPr lang="en-US" sz="1599" dirty="0">
                <a:solidFill>
                  <a:srgbClr val="111726"/>
                </a:solidFill>
                <a:latin typeface="Calibri (MS)"/>
                <a:ea typeface="Calibri (MS)"/>
                <a:cs typeface="Calibri (MS)"/>
                <a:sym typeface="Calibri (MS)"/>
              </a:rPr>
              <a:t>Preuss, H. (2006). Lasting effects of major sporting events.</a:t>
            </a:r>
            <a:r>
              <a:rPr lang="en-US" sz="1599" i="1" dirty="0">
                <a:solidFill>
                  <a:srgbClr val="111726"/>
                </a:solidFill>
                <a:latin typeface="Calibri (MS) Italics"/>
                <a:ea typeface="Calibri (MS) Italics"/>
                <a:cs typeface="Calibri (MS) Italics"/>
                <a:sym typeface="Calibri (MS) Italics"/>
              </a:rPr>
              <a:t> Institute of Sport Science</a:t>
            </a:r>
            <a:r>
              <a:rPr lang="en-US" sz="1599" dirty="0">
                <a:solidFill>
                  <a:srgbClr val="111726"/>
                </a:solidFill>
                <a:latin typeface="Calibri (MS)"/>
                <a:ea typeface="Calibri (MS)"/>
                <a:cs typeface="Calibri (MS)"/>
                <a:sym typeface="Calibri (MS)"/>
              </a:rPr>
              <a:t>, 1–11. </a:t>
            </a:r>
          </a:p>
          <a:p>
            <a:pPr algn="just">
              <a:lnSpc>
                <a:spcPts val="1919"/>
              </a:lnSpc>
            </a:pPr>
            <a:r>
              <a:rPr lang="en-US" sz="1599" dirty="0">
                <a:solidFill>
                  <a:srgbClr val="111726"/>
                </a:solidFill>
                <a:latin typeface="Calibri (MS)"/>
                <a:ea typeface="Calibri (MS)"/>
                <a:cs typeface="Calibri (MS)"/>
                <a:sym typeface="Calibri (MS)"/>
              </a:rPr>
              <a:t>	</a:t>
            </a:r>
            <a:r>
              <a:rPr lang="en-US" sz="1599" dirty="0" err="1">
                <a:solidFill>
                  <a:srgbClr val="111726"/>
                </a:solidFill>
                <a:latin typeface="Calibri (MS)"/>
                <a:ea typeface="Calibri (MS)"/>
                <a:cs typeface="Calibri (MS)"/>
                <a:sym typeface="Calibri (MS)"/>
              </a:rPr>
              <a:t>Quirante</a:t>
            </a:r>
            <a:r>
              <a:rPr lang="en-US" sz="1599" dirty="0">
                <a:solidFill>
                  <a:srgbClr val="111726"/>
                </a:solidFill>
                <a:latin typeface="Calibri (MS)"/>
                <a:ea typeface="Calibri (MS)"/>
                <a:cs typeface="Calibri (MS)"/>
                <a:sym typeface="Calibri (MS)"/>
              </a:rPr>
              <a:t>, M., </a:t>
            </a:r>
            <a:r>
              <a:rPr lang="en-US" sz="1599" dirty="0" err="1">
                <a:solidFill>
                  <a:srgbClr val="111726"/>
                </a:solidFill>
                <a:latin typeface="Calibri (MS)"/>
                <a:ea typeface="Calibri (MS)"/>
                <a:cs typeface="Calibri (MS)"/>
                <a:sym typeface="Calibri (MS)"/>
              </a:rPr>
              <a:t>Seguí-Urbaneja</a:t>
            </a:r>
            <a:r>
              <a:rPr lang="en-US" sz="1599" dirty="0">
                <a:solidFill>
                  <a:srgbClr val="111726"/>
                </a:solidFill>
                <a:latin typeface="Calibri (MS)"/>
                <a:ea typeface="Calibri (MS)"/>
                <a:cs typeface="Calibri (MS)"/>
                <a:sym typeface="Calibri (MS)"/>
              </a:rPr>
              <a:t>, J., Guevara-Pérez, J. C., &amp; Cabello-Manrique, D. (2024). Direct Economic Short-Term Impact of Public 	Spending in Sporting Events: The Case of the Elite and Senior Badminton World Championships. </a:t>
            </a:r>
            <a:r>
              <a:rPr lang="en-US" sz="1599" i="1" dirty="0">
                <a:solidFill>
                  <a:srgbClr val="111726"/>
                </a:solidFill>
                <a:latin typeface="Calibri (MS) Italics"/>
                <a:ea typeface="Calibri (MS) Italics"/>
                <a:cs typeface="Calibri (MS) Italics"/>
                <a:sym typeface="Calibri (MS) Italics"/>
              </a:rPr>
              <a:t>Tourism and Hospitality, 5</a:t>
            </a:r>
            <a:r>
              <a:rPr lang="en-US" sz="1599" dirty="0">
                <a:solidFill>
                  <a:srgbClr val="111726"/>
                </a:solidFill>
                <a:latin typeface="Calibri (MS)"/>
                <a:ea typeface="Calibri (MS)"/>
                <a:cs typeface="Calibri (MS)"/>
                <a:sym typeface="Calibri (MS)"/>
              </a:rPr>
              <a:t>(2), 381–	394. </a:t>
            </a:r>
          </a:p>
          <a:p>
            <a:pPr algn="just">
              <a:lnSpc>
                <a:spcPts val="1919"/>
              </a:lnSpc>
            </a:pPr>
            <a:r>
              <a:rPr lang="en-US" sz="1599" dirty="0" err="1">
                <a:solidFill>
                  <a:srgbClr val="111726"/>
                </a:solidFill>
                <a:latin typeface="Calibri (MS)"/>
                <a:ea typeface="Calibri (MS)"/>
                <a:cs typeface="Calibri (MS)"/>
                <a:sym typeface="Calibri (MS)"/>
              </a:rPr>
              <a:t>Sardi</a:t>
            </a:r>
            <a:r>
              <a:rPr lang="en-US" sz="1599" dirty="0">
                <a:solidFill>
                  <a:srgbClr val="111726"/>
                </a:solidFill>
                <a:latin typeface="Calibri (MS)"/>
                <a:ea typeface="Calibri (MS)"/>
                <a:cs typeface="Calibri (MS)"/>
                <a:sym typeface="Calibri (MS)"/>
              </a:rPr>
              <a:t>, A., </a:t>
            </a:r>
            <a:r>
              <a:rPr lang="en-US" sz="1599" dirty="0" err="1">
                <a:solidFill>
                  <a:srgbClr val="111726"/>
                </a:solidFill>
                <a:latin typeface="Calibri (MS)"/>
                <a:ea typeface="Calibri (MS)"/>
                <a:cs typeface="Calibri (MS)"/>
                <a:sym typeface="Calibri (MS)"/>
              </a:rPr>
              <a:t>Rizzi</a:t>
            </a:r>
            <a:r>
              <a:rPr lang="en-US" sz="1599" dirty="0">
                <a:solidFill>
                  <a:srgbClr val="111726"/>
                </a:solidFill>
                <a:latin typeface="Calibri (MS)"/>
                <a:ea typeface="Calibri (MS)"/>
                <a:cs typeface="Calibri (MS)"/>
                <a:sym typeface="Calibri (MS)"/>
              </a:rPr>
              <a:t>, A., &amp; Sorano, E. (2025). Economic Impact Analysis of Mega Events for Sustainable Tourism: Insights from the Giro </a:t>
            </a:r>
            <a:r>
              <a:rPr lang="en-US" sz="1599" dirty="0" err="1">
                <a:solidFill>
                  <a:srgbClr val="111726"/>
                </a:solidFill>
                <a:latin typeface="Calibri (MS)"/>
                <a:ea typeface="Calibri (MS)"/>
                <a:cs typeface="Calibri (MS)"/>
                <a:sym typeface="Calibri (MS)"/>
              </a:rPr>
              <a:t>d’Italia</a:t>
            </a:r>
            <a:r>
              <a:rPr lang="en-US" sz="1599" dirty="0">
                <a:solidFill>
                  <a:srgbClr val="111726"/>
                </a:solidFill>
                <a:latin typeface="Calibri (MS)"/>
                <a:ea typeface="Calibri (MS)"/>
                <a:cs typeface="Calibri (MS)"/>
                <a:sym typeface="Calibri (MS)"/>
              </a:rPr>
              <a:t> and Tour 	de France.</a:t>
            </a:r>
            <a:r>
              <a:rPr lang="en-US" sz="1599" i="1" dirty="0">
                <a:solidFill>
                  <a:srgbClr val="111726"/>
                </a:solidFill>
                <a:latin typeface="Calibri (MS) Italics"/>
                <a:ea typeface="Calibri (MS) Italics"/>
                <a:cs typeface="Calibri (MS) Italics"/>
                <a:sym typeface="Calibri (MS) Italics"/>
              </a:rPr>
              <a:t> Administrative Sciences, 15</a:t>
            </a:r>
            <a:r>
              <a:rPr lang="en-US" sz="1599" dirty="0">
                <a:solidFill>
                  <a:srgbClr val="111726"/>
                </a:solidFill>
                <a:latin typeface="Calibri (MS)"/>
                <a:ea typeface="Calibri (MS)"/>
                <a:cs typeface="Calibri (MS)"/>
                <a:sym typeface="Calibri (MS)"/>
              </a:rPr>
              <a:t>(2), 35. </a:t>
            </a:r>
          </a:p>
          <a:p>
            <a:pPr algn="just">
              <a:lnSpc>
                <a:spcPts val="1919"/>
              </a:lnSpc>
            </a:pPr>
            <a:r>
              <a:rPr lang="en-US" sz="1599" dirty="0">
                <a:solidFill>
                  <a:srgbClr val="111726"/>
                </a:solidFill>
                <a:latin typeface="Calibri (MS)"/>
                <a:ea typeface="Calibri (MS)"/>
                <a:cs typeface="Calibri (MS)"/>
                <a:sym typeface="Calibri (MS)"/>
              </a:rPr>
              <a:t>Slimane, M., &amp; </a:t>
            </a:r>
            <a:r>
              <a:rPr lang="en-US" sz="1599" dirty="0" err="1">
                <a:solidFill>
                  <a:srgbClr val="111726"/>
                </a:solidFill>
                <a:latin typeface="Calibri (MS)"/>
                <a:ea typeface="Calibri (MS)"/>
                <a:cs typeface="Calibri (MS)"/>
                <a:sym typeface="Calibri (MS)"/>
              </a:rPr>
              <a:t>Roquia</a:t>
            </a:r>
            <a:r>
              <a:rPr lang="en-US" sz="1599" dirty="0">
                <a:solidFill>
                  <a:srgbClr val="111726"/>
                </a:solidFill>
                <a:latin typeface="Calibri (MS)"/>
                <a:ea typeface="Calibri (MS)"/>
                <a:cs typeface="Calibri (MS)"/>
                <a:sym typeface="Calibri (MS)"/>
              </a:rPr>
              <a:t>, C. (2025). Impact of sports mega-events on host countries: a systematic literature review using PRISMA method. </a:t>
            </a:r>
            <a:r>
              <a:rPr lang="en-US" sz="1599" i="1" dirty="0">
                <a:solidFill>
                  <a:srgbClr val="111726"/>
                </a:solidFill>
                <a:latin typeface="Calibri (MS) Italics"/>
                <a:ea typeface="Calibri (MS) Italics"/>
                <a:cs typeface="Calibri (MS) Italics"/>
                <a:sym typeface="Calibri (MS) Italics"/>
              </a:rPr>
              <a:t>African 	Scientific Journal, 3</a:t>
            </a:r>
            <a:r>
              <a:rPr lang="en-US" sz="1599" dirty="0">
                <a:solidFill>
                  <a:srgbClr val="111726"/>
                </a:solidFill>
                <a:latin typeface="Calibri (MS)"/>
                <a:ea typeface="Calibri (MS)"/>
                <a:cs typeface="Calibri (MS)"/>
                <a:sym typeface="Calibri (MS)"/>
              </a:rPr>
              <a:t>(32), 1247–1247. </a:t>
            </a:r>
          </a:p>
          <a:p>
            <a:pPr algn="just">
              <a:lnSpc>
                <a:spcPts val="1919"/>
              </a:lnSpc>
            </a:pPr>
            <a:r>
              <a:rPr lang="en-US" sz="1599" dirty="0">
                <a:solidFill>
                  <a:srgbClr val="111726"/>
                </a:solidFill>
                <a:latin typeface="Calibri (MS)"/>
                <a:ea typeface="Calibri (MS)"/>
                <a:cs typeface="Calibri (MS)"/>
                <a:sym typeface="Calibri (MS)"/>
              </a:rPr>
              <a:t>Taks, M. (2013). Social sustainability of non-mega sport events in a global </a:t>
            </a:r>
            <a:r>
              <a:rPr lang="en-US" sz="1599" dirty="0" err="1">
                <a:solidFill>
                  <a:srgbClr val="111726"/>
                </a:solidFill>
                <a:latin typeface="Calibri (MS)"/>
                <a:ea typeface="Calibri (MS)"/>
                <a:cs typeface="Calibri (MS)"/>
                <a:sym typeface="Calibri (MS)"/>
              </a:rPr>
              <a:t>world1</a:t>
            </a:r>
            <a:r>
              <a:rPr lang="en-US" sz="1599" dirty="0">
                <a:solidFill>
                  <a:srgbClr val="111726"/>
                </a:solidFill>
                <a:latin typeface="Calibri (MS)"/>
                <a:ea typeface="Calibri (MS)"/>
                <a:cs typeface="Calibri (MS)"/>
                <a:sym typeface="Calibri (MS)"/>
              </a:rPr>
              <a:t>. </a:t>
            </a:r>
            <a:r>
              <a:rPr lang="en-US" sz="1599" i="1" dirty="0">
                <a:solidFill>
                  <a:srgbClr val="111726"/>
                </a:solidFill>
                <a:latin typeface="Calibri (MS) Italics"/>
                <a:ea typeface="Calibri (MS) Italics"/>
                <a:cs typeface="Calibri (MS) Italics"/>
                <a:sym typeface="Calibri (MS) Italics"/>
              </a:rPr>
              <a:t>European Journal for Sport and Society, 10</a:t>
            </a:r>
            <a:r>
              <a:rPr lang="en-US" sz="1599" dirty="0">
                <a:solidFill>
                  <a:srgbClr val="111726"/>
                </a:solidFill>
                <a:latin typeface="Calibri (MS)"/>
                <a:ea typeface="Calibri (MS)"/>
                <a:cs typeface="Calibri (MS)"/>
                <a:sym typeface="Calibri (MS)"/>
              </a:rPr>
              <a:t>(2), 121–141. 	</a:t>
            </a:r>
            <a:r>
              <a:rPr lang="en-US" sz="1599" u="sng" dirty="0">
                <a:solidFill>
                  <a:srgbClr val="111726"/>
                </a:solidFill>
                <a:latin typeface="Calibri (MS)"/>
                <a:ea typeface="Calibri (MS)"/>
                <a:cs typeface="Calibri (MS)"/>
                <a:sym typeface="Calibri (MS)"/>
                <a:hlinkClick r:id="rId5" tooltip="https://doi.org/10.1080/16138171.2013.11687915"/>
              </a:rPr>
              <a:t>https://</a:t>
            </a:r>
            <a:r>
              <a:rPr lang="en-US" sz="1599" u="sng" dirty="0" err="1">
                <a:solidFill>
                  <a:srgbClr val="111726"/>
                </a:solidFill>
                <a:latin typeface="Calibri (MS)"/>
                <a:ea typeface="Calibri (MS)"/>
                <a:cs typeface="Calibri (MS)"/>
                <a:sym typeface="Calibri (MS)"/>
                <a:hlinkClick r:id="rId5" tooltip="https://doi.org/10.1080/16138171.2013.11687915"/>
              </a:rPr>
              <a:t>doi.org</a:t>
            </a:r>
            <a:r>
              <a:rPr lang="en-US" sz="1599" u="sng" dirty="0">
                <a:solidFill>
                  <a:srgbClr val="111726"/>
                </a:solidFill>
                <a:latin typeface="Calibri (MS)"/>
                <a:ea typeface="Calibri (MS)"/>
                <a:cs typeface="Calibri (MS)"/>
                <a:sym typeface="Calibri (MS)"/>
                <a:hlinkClick r:id="rId5" tooltip="https://doi.org/10.1080/16138171.2013.11687915"/>
              </a:rPr>
              <a:t>/10.1080/16138171.2013.11687915</a:t>
            </a:r>
          </a:p>
          <a:p>
            <a:pPr algn="just">
              <a:lnSpc>
                <a:spcPts val="1919"/>
              </a:lnSpc>
            </a:pPr>
            <a:r>
              <a:rPr lang="en-US" sz="1599" dirty="0">
                <a:solidFill>
                  <a:srgbClr val="111726"/>
                </a:solidFill>
                <a:latin typeface="Calibri (MS)"/>
                <a:ea typeface="Calibri (MS)"/>
                <a:cs typeface="Calibri (MS)"/>
                <a:sym typeface="Calibri (MS)"/>
              </a:rPr>
              <a:t>Taks, M., </a:t>
            </a:r>
            <a:r>
              <a:rPr lang="en-US" sz="1599" dirty="0" err="1">
                <a:solidFill>
                  <a:srgbClr val="111726"/>
                </a:solidFill>
                <a:latin typeface="Calibri (MS)"/>
                <a:ea typeface="Calibri (MS)"/>
                <a:cs typeface="Calibri (MS)"/>
                <a:sym typeface="Calibri (MS)"/>
              </a:rPr>
              <a:t>Kesenne</a:t>
            </a:r>
            <a:r>
              <a:rPr lang="en-US" sz="1599" dirty="0">
                <a:solidFill>
                  <a:srgbClr val="111726"/>
                </a:solidFill>
                <a:latin typeface="Calibri (MS)"/>
                <a:ea typeface="Calibri (MS)"/>
                <a:cs typeface="Calibri (MS)"/>
                <a:sym typeface="Calibri (MS)"/>
              </a:rPr>
              <a:t>, S., </a:t>
            </a:r>
            <a:r>
              <a:rPr lang="en-US" sz="1599" dirty="0" err="1">
                <a:solidFill>
                  <a:srgbClr val="111726"/>
                </a:solidFill>
                <a:latin typeface="Calibri (MS)"/>
                <a:ea typeface="Calibri (MS)"/>
                <a:cs typeface="Calibri (MS)"/>
                <a:sym typeface="Calibri (MS)"/>
              </a:rPr>
              <a:t>Chalip</a:t>
            </a:r>
            <a:r>
              <a:rPr lang="en-US" sz="1599" dirty="0">
                <a:solidFill>
                  <a:srgbClr val="111726"/>
                </a:solidFill>
                <a:latin typeface="Calibri (MS)"/>
                <a:ea typeface="Calibri (MS)"/>
                <a:cs typeface="Calibri (MS)"/>
                <a:sym typeface="Calibri (MS)"/>
              </a:rPr>
              <a:t>, L., Green, B. C., &amp; Martyn, S. (2011). Economic Impact Analysis versus Cost Benefit Analysis: The Case of a Medium-	Sized Sport Event.</a:t>
            </a:r>
            <a:r>
              <a:rPr lang="en-US" sz="1599" i="1" dirty="0">
                <a:solidFill>
                  <a:srgbClr val="111726"/>
                </a:solidFill>
                <a:latin typeface="Calibri (MS) Italics"/>
                <a:ea typeface="Calibri (MS) Italics"/>
                <a:cs typeface="Calibri (MS) Italics"/>
                <a:sym typeface="Calibri (MS) Italics"/>
              </a:rPr>
              <a:t> International Journal of Sport Finance, 6</a:t>
            </a:r>
            <a:r>
              <a:rPr lang="en-US" sz="1599" dirty="0">
                <a:solidFill>
                  <a:srgbClr val="111726"/>
                </a:solidFill>
                <a:latin typeface="Calibri (MS)"/>
                <a:ea typeface="Calibri (MS)"/>
                <a:cs typeface="Calibri (MS)"/>
                <a:sym typeface="Calibri (MS)"/>
              </a:rPr>
              <a:t>(3), 187–203. </a:t>
            </a:r>
            <a:r>
              <a:rPr lang="en-US" sz="1599" u="sng" dirty="0">
                <a:solidFill>
                  <a:srgbClr val="111726"/>
                </a:solidFill>
                <a:latin typeface="Calibri (MS)"/>
                <a:ea typeface="Calibri (MS)"/>
                <a:cs typeface="Calibri (MS)"/>
                <a:sym typeface="Calibri (MS)"/>
                <a:hlinkClick r:id="rId6" tooltip="https://doi.org/10.1177/155862351100600301"/>
              </a:rPr>
              <a:t>https://</a:t>
            </a:r>
            <a:r>
              <a:rPr lang="en-US" sz="1599" u="sng" dirty="0" err="1">
                <a:solidFill>
                  <a:srgbClr val="111726"/>
                </a:solidFill>
                <a:latin typeface="Calibri (MS)"/>
                <a:ea typeface="Calibri (MS)"/>
                <a:cs typeface="Calibri (MS)"/>
                <a:sym typeface="Calibri (MS)"/>
                <a:hlinkClick r:id="rId6" tooltip="https://doi.org/10.1177/155862351100600301"/>
              </a:rPr>
              <a:t>doi.org</a:t>
            </a:r>
            <a:r>
              <a:rPr lang="en-US" sz="1599" u="sng" dirty="0">
                <a:solidFill>
                  <a:srgbClr val="111726"/>
                </a:solidFill>
                <a:latin typeface="Calibri (MS)"/>
                <a:ea typeface="Calibri (MS)"/>
                <a:cs typeface="Calibri (MS)"/>
                <a:sym typeface="Calibri (MS)"/>
                <a:hlinkClick r:id="rId6" tooltip="https://doi.org/10.1177/155862351100600301"/>
              </a:rPr>
              <a:t>/10.1177/155862351100600301</a:t>
            </a:r>
          </a:p>
          <a:p>
            <a:pPr algn="just">
              <a:lnSpc>
                <a:spcPts val="1919"/>
              </a:lnSpc>
              <a:spcBef>
                <a:spcPct val="0"/>
              </a:spcBef>
            </a:pPr>
            <a:r>
              <a:rPr lang="en-US" sz="1599" dirty="0">
                <a:solidFill>
                  <a:srgbClr val="111726"/>
                </a:solidFill>
                <a:latin typeface="Calibri (MS)"/>
                <a:ea typeface="Calibri (MS)"/>
                <a:cs typeface="Calibri (MS)"/>
                <a:sym typeface="Calibri (MS)"/>
              </a:rPr>
              <a:t>Turco, D. M., &amp; Navarro, R. (1993). Assessing the Economic Impact and Financial Return on Investment of a National Sporting Event. </a:t>
            </a:r>
            <a:r>
              <a:rPr lang="en-US" sz="1599" i="1" dirty="0">
                <a:solidFill>
                  <a:srgbClr val="111726"/>
                </a:solidFill>
                <a:latin typeface="Calibri (MS) Italics"/>
                <a:ea typeface="Calibri (MS) Italics"/>
                <a:cs typeface="Calibri (MS) Italics"/>
                <a:sym typeface="Calibri (MS) Italics"/>
              </a:rPr>
              <a:t>Sport 	Marketing Quarterly, 2</a:t>
            </a:r>
            <a:r>
              <a:rPr lang="en-US" sz="1599" dirty="0">
                <a:solidFill>
                  <a:srgbClr val="111726"/>
                </a:solidFill>
                <a:latin typeface="Calibri (MS)"/>
                <a:ea typeface="Calibri (MS)"/>
                <a:cs typeface="Calibri (MS)"/>
                <a:sym typeface="Calibri (MS)"/>
              </a:rPr>
              <a:t>(3), 17–23. </a:t>
            </a:r>
            <a:r>
              <a:rPr lang="en-US" sz="1599" u="sng" dirty="0">
                <a:solidFill>
                  <a:srgbClr val="111726"/>
                </a:solidFill>
                <a:latin typeface="Calibri (MS)"/>
                <a:ea typeface="Calibri (MS)"/>
                <a:cs typeface="Calibri (MS)"/>
                <a:sym typeface="Calibri (MS)"/>
                <a:hlinkClick r:id="rId7" tooltip="https://doi.org/10.1177/106169349300200303"/>
              </a:rPr>
              <a:t>https://</a:t>
            </a:r>
            <a:r>
              <a:rPr lang="en-US" sz="1599" u="sng" dirty="0" err="1">
                <a:solidFill>
                  <a:srgbClr val="111726"/>
                </a:solidFill>
                <a:latin typeface="Calibri (MS)"/>
                <a:ea typeface="Calibri (MS)"/>
                <a:cs typeface="Calibri (MS)"/>
                <a:sym typeface="Calibri (MS)"/>
                <a:hlinkClick r:id="rId7" tooltip="https://doi.org/10.1177/106169349300200303"/>
              </a:rPr>
              <a:t>doi.org</a:t>
            </a:r>
            <a:r>
              <a:rPr lang="en-US" sz="1599" u="sng" dirty="0">
                <a:solidFill>
                  <a:srgbClr val="111726"/>
                </a:solidFill>
                <a:latin typeface="Calibri (MS)"/>
                <a:ea typeface="Calibri (MS)"/>
                <a:cs typeface="Calibri (MS)"/>
                <a:sym typeface="Calibri (MS)"/>
                <a:hlinkClick r:id="rId7" tooltip="https://doi.org/10.1177/106169349300200303"/>
              </a:rPr>
              <a:t>/10.1177/106169349300200303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3300"/>
            <a:ext cx="13002336" cy="7313814"/>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0" y="0"/>
            <a:ext cx="12192124" cy="9363"/>
            <a:chOff x="0" y="0"/>
            <a:chExt cx="16256165" cy="12484"/>
          </a:xfrm>
        </p:grpSpPr>
        <p:sp>
          <p:nvSpPr>
            <p:cNvPr id="5" name="Freeform 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sp>
        <p:nvSpPr>
          <p:cNvPr id="6" name="TextBox 6"/>
          <p:cNvSpPr txBox="1"/>
          <p:nvPr/>
        </p:nvSpPr>
        <p:spPr>
          <a:xfrm>
            <a:off x="454579" y="372428"/>
            <a:ext cx="2421628" cy="638175"/>
          </a:xfrm>
          <a:prstGeom prst="rect">
            <a:avLst/>
          </a:prstGeom>
        </p:spPr>
        <p:txBody>
          <a:bodyPr lIns="0" tIns="0" rIns="0" bIns="0" rtlCol="0" anchor="t">
            <a:spAutoFit/>
          </a:bodyPr>
          <a:lstStyle/>
          <a:p>
            <a:pPr algn="ctr">
              <a:lnSpc>
                <a:spcPts val="5040"/>
              </a:lnSpc>
            </a:pPr>
            <a:r>
              <a:rPr lang="en-US" sz="4200" spc="-557">
                <a:solidFill>
                  <a:srgbClr val="111726"/>
                </a:solidFill>
                <a:latin typeface="Noto Sans T Chinese"/>
                <a:ea typeface="Noto Sans T Chinese"/>
                <a:cs typeface="Noto Sans T Chinese"/>
                <a:sym typeface="Noto Sans T Chinese"/>
              </a:rPr>
              <a:t>參考文獻</a:t>
            </a:r>
          </a:p>
        </p:txBody>
      </p:sp>
      <p:sp>
        <p:nvSpPr>
          <p:cNvPr id="7" name="TextBox 7"/>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25</a:t>
            </a:r>
          </a:p>
        </p:txBody>
      </p:sp>
      <p:sp>
        <p:nvSpPr>
          <p:cNvPr id="8" name="TextBox 8"/>
          <p:cNvSpPr txBox="1"/>
          <p:nvPr/>
        </p:nvSpPr>
        <p:spPr>
          <a:xfrm>
            <a:off x="143473" y="1881187"/>
            <a:ext cx="11905178" cy="3167534"/>
          </a:xfrm>
          <a:prstGeom prst="rect">
            <a:avLst/>
          </a:prstGeom>
        </p:spPr>
        <p:txBody>
          <a:bodyPr lIns="0" tIns="0" rIns="0" bIns="0" rtlCol="0" anchor="t">
            <a:spAutoFit/>
          </a:bodyPr>
          <a:lstStyle/>
          <a:p>
            <a:pPr algn="just">
              <a:lnSpc>
                <a:spcPts val="1919"/>
              </a:lnSpc>
              <a:spcBef>
                <a:spcPct val="0"/>
              </a:spcBef>
            </a:pPr>
            <a:r>
              <a:rPr lang="en-US" sz="1599" dirty="0">
                <a:solidFill>
                  <a:srgbClr val="111726"/>
                </a:solidFill>
                <a:latin typeface="Calibri (MS)"/>
                <a:ea typeface="Calibri (MS)"/>
                <a:cs typeface="Calibri (MS)"/>
                <a:sym typeface="Calibri (MS)"/>
              </a:rPr>
              <a:t>Wilson, R. (2006). The economic impact of local sport events: significant, limited or otherwise? A case study of four swimming    events. 	</a:t>
            </a:r>
            <a:r>
              <a:rPr lang="en-US" sz="1599" i="1" dirty="0">
                <a:solidFill>
                  <a:srgbClr val="111726"/>
                </a:solidFill>
                <a:latin typeface="Calibri (MS) Italics"/>
                <a:ea typeface="Calibri (MS) Italics"/>
                <a:cs typeface="Calibri (MS) Italics"/>
                <a:sym typeface="Calibri (MS) Italics"/>
              </a:rPr>
              <a:t>Managing Leisure, 11</a:t>
            </a:r>
            <a:r>
              <a:rPr lang="en-US" sz="1599" dirty="0">
                <a:solidFill>
                  <a:srgbClr val="111726"/>
                </a:solidFill>
                <a:latin typeface="Calibri (MS)"/>
                <a:ea typeface="Calibri (MS)"/>
                <a:cs typeface="Calibri (MS)"/>
                <a:sym typeface="Calibri (MS)"/>
              </a:rPr>
              <a:t>(1), 57–70. https://</a:t>
            </a:r>
            <a:r>
              <a:rPr lang="en-US" sz="1599" dirty="0" err="1">
                <a:solidFill>
                  <a:srgbClr val="111726"/>
                </a:solidFill>
                <a:latin typeface="Calibri (MS)"/>
                <a:ea typeface="Calibri (MS)"/>
                <a:cs typeface="Calibri (MS)"/>
                <a:sym typeface="Calibri (MS)"/>
              </a:rPr>
              <a:t>doi.org</a:t>
            </a:r>
            <a:r>
              <a:rPr lang="en-US" sz="1599" dirty="0">
                <a:solidFill>
                  <a:srgbClr val="111726"/>
                </a:solidFill>
                <a:latin typeface="Calibri (MS)"/>
                <a:ea typeface="Calibri (MS)"/>
                <a:cs typeface="Calibri (MS)"/>
                <a:sym typeface="Calibri (MS)"/>
              </a:rPr>
              <a:t>/10.1080/13606710500445718 </a:t>
            </a:r>
          </a:p>
          <a:p>
            <a:pPr algn="just">
              <a:lnSpc>
                <a:spcPts val="1919"/>
              </a:lnSpc>
              <a:spcBef>
                <a:spcPct val="0"/>
              </a:spcBef>
            </a:pPr>
            <a:r>
              <a:rPr lang="en-US" sz="1599" dirty="0" err="1">
                <a:solidFill>
                  <a:srgbClr val="111726"/>
                </a:solidFill>
                <a:latin typeface="Calibri (MS)"/>
                <a:ea typeface="Calibri (MS)"/>
                <a:cs typeface="Calibri (MS)"/>
                <a:sym typeface="Calibri (MS)"/>
              </a:rPr>
              <a:t>Zourgani</a:t>
            </a:r>
            <a:r>
              <a:rPr lang="en-US" sz="1599" dirty="0">
                <a:solidFill>
                  <a:srgbClr val="111726"/>
                </a:solidFill>
                <a:latin typeface="Calibri (MS)"/>
                <a:ea typeface="Calibri (MS)"/>
                <a:cs typeface="Calibri (MS)"/>
                <a:sym typeface="Calibri (MS)"/>
              </a:rPr>
              <a:t>, A., &amp; </a:t>
            </a:r>
            <a:r>
              <a:rPr lang="en-US" sz="1599" dirty="0" err="1">
                <a:solidFill>
                  <a:srgbClr val="111726"/>
                </a:solidFill>
                <a:latin typeface="Calibri (MS)"/>
                <a:ea typeface="Calibri (MS)"/>
                <a:cs typeface="Calibri (MS)"/>
                <a:sym typeface="Calibri (MS)"/>
              </a:rPr>
              <a:t>Ait-Bihi</a:t>
            </a:r>
            <a:r>
              <a:rPr lang="en-US" sz="1599" dirty="0">
                <a:solidFill>
                  <a:srgbClr val="111726"/>
                </a:solidFill>
                <a:latin typeface="Calibri (MS)"/>
                <a:ea typeface="Calibri (MS)"/>
                <a:cs typeface="Calibri (MS)"/>
                <a:sym typeface="Calibri (MS)"/>
              </a:rPr>
              <a:t>, A. (2023). A systematic literature review: assessing the impact of sports events between 2010 and 2022. </a:t>
            </a:r>
            <a:r>
              <a:rPr lang="en-US" sz="1599" i="1" dirty="0">
                <a:solidFill>
                  <a:srgbClr val="111726"/>
                </a:solidFill>
                <a:latin typeface="Calibri (MS) Italics"/>
                <a:ea typeface="Calibri (MS) Italics"/>
                <a:cs typeface="Calibri (MS) Italics"/>
                <a:sym typeface="Calibri (MS) Italics"/>
              </a:rPr>
              <a:t>International 	Journal of Sport Policy and Politics, 15</a:t>
            </a:r>
            <a:r>
              <a:rPr lang="en-US" sz="1599" dirty="0">
                <a:solidFill>
                  <a:srgbClr val="111726"/>
                </a:solidFill>
                <a:latin typeface="Calibri (MS)"/>
                <a:ea typeface="Calibri (MS)"/>
                <a:cs typeface="Calibri (MS)"/>
                <a:sym typeface="Calibri (MS)"/>
              </a:rPr>
              <a:t>(2), 347–365. </a:t>
            </a:r>
          </a:p>
          <a:p>
            <a:pPr algn="just">
              <a:lnSpc>
                <a:spcPts val="1919"/>
              </a:lnSpc>
              <a:spcBef>
                <a:spcPct val="0"/>
              </a:spcBef>
            </a:pPr>
            <a:r>
              <a:rPr lang="en-US" sz="1599" dirty="0" err="1">
                <a:solidFill>
                  <a:srgbClr val="111726"/>
                </a:solidFill>
                <a:latin typeface="Calibri (MS)"/>
                <a:ea typeface="Calibri (MS)"/>
                <a:cs typeface="Calibri (MS)"/>
                <a:sym typeface="Calibri (MS)"/>
              </a:rPr>
              <a:t>葉公鼎</a:t>
            </a:r>
            <a:r>
              <a:rPr lang="en-US" sz="1599" dirty="0">
                <a:solidFill>
                  <a:srgbClr val="111726"/>
                </a:solidFill>
                <a:latin typeface="Calibri (MS)"/>
                <a:ea typeface="Calibri (MS)"/>
                <a:cs typeface="Calibri (MS)"/>
                <a:sym typeface="Calibri (MS)"/>
              </a:rPr>
              <a:t>. (1997). </a:t>
            </a:r>
            <a:r>
              <a:rPr lang="en-US" sz="1599" dirty="0" err="1">
                <a:solidFill>
                  <a:srgbClr val="111726"/>
                </a:solidFill>
                <a:latin typeface="Calibri (MS)"/>
                <a:ea typeface="Calibri (MS)"/>
                <a:cs typeface="Calibri (MS)"/>
                <a:sym typeface="Calibri (MS)"/>
              </a:rPr>
              <a:t>運動賽會經濟影響之評估模式</a:t>
            </a:r>
            <a:r>
              <a:rPr lang="en-US" sz="1599" dirty="0">
                <a:solidFill>
                  <a:srgbClr val="111726"/>
                </a:solidFill>
                <a:latin typeface="Calibri (MS)"/>
                <a:ea typeface="Calibri (MS)"/>
                <a:cs typeface="Calibri (MS)"/>
                <a:sym typeface="Calibri (MS)"/>
              </a:rPr>
              <a:t> [The Model of Economic Impact Study on Sporting Events]. </a:t>
            </a:r>
            <a:r>
              <a:rPr lang="en-US" sz="1599" i="1" dirty="0" err="1">
                <a:solidFill>
                  <a:srgbClr val="111726"/>
                </a:solidFill>
                <a:latin typeface="Calibri (MS) Italics"/>
                <a:ea typeface="Calibri (MS) Italics"/>
                <a:cs typeface="Calibri (MS) Italics"/>
                <a:sym typeface="Calibri (MS) Italics"/>
              </a:rPr>
              <a:t>體育學報</a:t>
            </a:r>
            <a:r>
              <a:rPr lang="en-US" sz="1599" dirty="0">
                <a:solidFill>
                  <a:srgbClr val="111726"/>
                </a:solidFill>
                <a:latin typeface="Calibri (MS)"/>
                <a:ea typeface="Calibri (MS)"/>
                <a:cs typeface="Calibri (MS)"/>
                <a:sym typeface="Calibri (MS)"/>
              </a:rPr>
              <a:t>(23), 73–84. 	https://</a:t>
            </a:r>
            <a:r>
              <a:rPr lang="en-US" sz="1599" dirty="0" err="1">
                <a:solidFill>
                  <a:srgbClr val="111726"/>
                </a:solidFill>
                <a:latin typeface="Calibri (MS)"/>
                <a:ea typeface="Calibri (MS)"/>
                <a:cs typeface="Calibri (MS)"/>
                <a:sym typeface="Calibri (MS)"/>
              </a:rPr>
              <a:t>doi.org</a:t>
            </a:r>
            <a:r>
              <a:rPr lang="en-US" sz="1599" dirty="0">
                <a:solidFill>
                  <a:srgbClr val="111726"/>
                </a:solidFill>
                <a:latin typeface="Calibri (MS)"/>
                <a:ea typeface="Calibri (MS)"/>
                <a:cs typeface="Calibri (MS)"/>
                <a:sym typeface="Calibri (MS)"/>
              </a:rPr>
              <a:t>/10.6222/</a:t>
            </a:r>
            <a:r>
              <a:rPr lang="en-US" sz="1599" dirty="0" err="1">
                <a:solidFill>
                  <a:srgbClr val="111726"/>
                </a:solidFill>
                <a:latin typeface="Calibri (MS)"/>
                <a:ea typeface="Calibri (MS)"/>
                <a:cs typeface="Calibri (MS)"/>
                <a:sym typeface="Calibri (MS)"/>
              </a:rPr>
              <a:t>pej.0023.199709.3107</a:t>
            </a:r>
            <a:r>
              <a:rPr lang="en-US" sz="1599" dirty="0">
                <a:solidFill>
                  <a:srgbClr val="111726"/>
                </a:solidFill>
                <a:latin typeface="Calibri (MS)"/>
                <a:ea typeface="Calibri (MS)"/>
                <a:cs typeface="Calibri (MS)"/>
                <a:sym typeface="Calibri (MS)"/>
              </a:rPr>
              <a:t> </a:t>
            </a:r>
          </a:p>
          <a:p>
            <a:pPr algn="just">
              <a:lnSpc>
                <a:spcPts val="1919"/>
              </a:lnSpc>
              <a:spcBef>
                <a:spcPct val="0"/>
              </a:spcBef>
            </a:pPr>
            <a:r>
              <a:rPr lang="en-US" sz="1599" dirty="0" err="1">
                <a:solidFill>
                  <a:srgbClr val="111726"/>
                </a:solidFill>
                <a:latin typeface="Calibri (MS)"/>
                <a:ea typeface="Calibri (MS)"/>
                <a:cs typeface="Calibri (MS)"/>
                <a:sym typeface="Calibri (MS)"/>
              </a:rPr>
              <a:t>劉玉峯</a:t>
            </a:r>
            <a:r>
              <a:rPr lang="en-US" sz="1599" dirty="0">
                <a:solidFill>
                  <a:srgbClr val="111726"/>
                </a:solidFill>
                <a:latin typeface="Calibri (MS)"/>
                <a:ea typeface="Calibri (MS)"/>
                <a:cs typeface="Calibri (MS)"/>
                <a:sym typeface="Calibri (MS)"/>
              </a:rPr>
              <a:t>. (2017). </a:t>
            </a:r>
            <a:r>
              <a:rPr lang="en-US" sz="1599" dirty="0" err="1">
                <a:solidFill>
                  <a:srgbClr val="111726"/>
                </a:solidFill>
                <a:latin typeface="Calibri (MS)"/>
                <a:ea typeface="Calibri (MS)"/>
                <a:cs typeface="Calibri (MS)"/>
                <a:sym typeface="Calibri (MS)"/>
              </a:rPr>
              <a:t>鐵人三項賽會經濟效益評估</a:t>
            </a:r>
            <a:r>
              <a:rPr lang="en-US" sz="1599" dirty="0">
                <a:solidFill>
                  <a:srgbClr val="111726"/>
                </a:solidFill>
                <a:latin typeface="Calibri (MS)"/>
                <a:ea typeface="Calibri (MS)"/>
                <a:cs typeface="Calibri (MS)"/>
                <a:sym typeface="Calibri (MS)"/>
              </a:rPr>
              <a:t> [Evaluation of Economic Benefits of Triathlon Competition]. </a:t>
            </a:r>
            <a:r>
              <a:rPr lang="en-US" sz="1599" i="1" dirty="0" err="1">
                <a:solidFill>
                  <a:srgbClr val="111726"/>
                </a:solidFill>
                <a:latin typeface="Calibri (MS)"/>
                <a:ea typeface="Calibri (MS)"/>
                <a:cs typeface="Calibri (MS)"/>
                <a:sym typeface="Calibri (MS)"/>
              </a:rPr>
              <a:t>大專體育學刊</a:t>
            </a:r>
            <a:r>
              <a:rPr lang="en-US" sz="1599" i="1" dirty="0">
                <a:solidFill>
                  <a:srgbClr val="111726"/>
                </a:solidFill>
                <a:latin typeface="Calibri (MS)"/>
                <a:ea typeface="Calibri (MS)"/>
                <a:cs typeface="Calibri (MS)"/>
                <a:sym typeface="Calibri (MS)"/>
              </a:rPr>
              <a:t>, 19</a:t>
            </a:r>
            <a:r>
              <a:rPr lang="en-US" sz="1599" dirty="0">
                <a:solidFill>
                  <a:srgbClr val="111726"/>
                </a:solidFill>
                <a:latin typeface="Calibri (MS)"/>
                <a:ea typeface="Calibri (MS)"/>
                <a:cs typeface="Calibri (MS)"/>
                <a:sym typeface="Calibri (MS)"/>
              </a:rPr>
              <a:t>(2), 111–121. 	https://</a:t>
            </a:r>
            <a:r>
              <a:rPr lang="en-US" sz="1599" dirty="0" err="1">
                <a:solidFill>
                  <a:srgbClr val="111726"/>
                </a:solidFill>
                <a:latin typeface="Calibri (MS)"/>
                <a:ea typeface="Calibri (MS)"/>
                <a:cs typeface="Calibri (MS)"/>
                <a:sym typeface="Calibri (MS)"/>
              </a:rPr>
              <a:t>doi.org</a:t>
            </a:r>
            <a:r>
              <a:rPr lang="en-US" sz="1599" dirty="0">
                <a:solidFill>
                  <a:srgbClr val="111726"/>
                </a:solidFill>
                <a:latin typeface="Calibri (MS)"/>
                <a:ea typeface="Calibri (MS)"/>
                <a:cs typeface="Calibri (MS)"/>
                <a:sym typeface="Calibri (MS)"/>
              </a:rPr>
              <a:t>/10.5297/</a:t>
            </a:r>
            <a:r>
              <a:rPr lang="en-US" sz="1599" dirty="0" err="1">
                <a:solidFill>
                  <a:srgbClr val="111726"/>
                </a:solidFill>
                <a:latin typeface="Calibri (MS)"/>
                <a:ea typeface="Calibri (MS)"/>
                <a:cs typeface="Calibri (MS)"/>
                <a:sym typeface="Calibri (MS)"/>
              </a:rPr>
              <a:t>ser.1902.001</a:t>
            </a:r>
            <a:r>
              <a:rPr lang="en-US" sz="1599" dirty="0">
                <a:solidFill>
                  <a:srgbClr val="111726"/>
                </a:solidFill>
                <a:latin typeface="Calibri (MS)"/>
                <a:ea typeface="Calibri (MS)"/>
                <a:cs typeface="Calibri (MS)"/>
                <a:sym typeface="Calibri (MS)"/>
              </a:rPr>
              <a:t> </a:t>
            </a:r>
          </a:p>
          <a:p>
            <a:pPr algn="just">
              <a:lnSpc>
                <a:spcPts val="1919"/>
              </a:lnSpc>
              <a:spcBef>
                <a:spcPct val="0"/>
              </a:spcBef>
            </a:pPr>
            <a:r>
              <a:rPr lang="en-US" sz="1599" dirty="0" err="1">
                <a:solidFill>
                  <a:srgbClr val="111726"/>
                </a:solidFill>
                <a:latin typeface="Calibri (MS)"/>
                <a:ea typeface="Calibri (MS)"/>
                <a:cs typeface="Calibri (MS)"/>
                <a:sym typeface="Calibri (MS)"/>
              </a:rPr>
              <a:t>劉照金</a:t>
            </a:r>
            <a:r>
              <a:rPr lang="en-US" sz="1599" dirty="0">
                <a:solidFill>
                  <a:srgbClr val="111726"/>
                </a:solidFill>
                <a:latin typeface="Calibri (MS)"/>
                <a:ea typeface="Calibri (MS)"/>
                <a:cs typeface="Calibri (MS)"/>
                <a:sym typeface="Calibri (MS)"/>
              </a:rPr>
              <a:t>, </a:t>
            </a:r>
            <a:r>
              <a:rPr lang="en-US" sz="1599" dirty="0" err="1">
                <a:solidFill>
                  <a:srgbClr val="111726"/>
                </a:solidFill>
                <a:latin typeface="Calibri (MS)"/>
                <a:ea typeface="Calibri (MS)"/>
                <a:cs typeface="Calibri (MS)"/>
                <a:sym typeface="Calibri (MS)"/>
              </a:rPr>
              <a:t>曾慶裕</a:t>
            </a:r>
            <a:r>
              <a:rPr lang="en-US" sz="1599" dirty="0">
                <a:solidFill>
                  <a:srgbClr val="111726"/>
                </a:solidFill>
                <a:latin typeface="Calibri (MS)"/>
                <a:ea typeface="Calibri (MS)"/>
                <a:cs typeface="Calibri (MS)"/>
                <a:sym typeface="Calibri (MS)"/>
              </a:rPr>
              <a:t>, </a:t>
            </a:r>
            <a:r>
              <a:rPr lang="en-US" sz="1599" dirty="0" err="1">
                <a:solidFill>
                  <a:srgbClr val="111726"/>
                </a:solidFill>
                <a:latin typeface="Calibri (MS)"/>
                <a:ea typeface="Calibri (MS)"/>
                <a:cs typeface="Calibri (MS)"/>
                <a:sym typeface="Calibri (MS)"/>
              </a:rPr>
              <a:t>李彩雲</a:t>
            </a:r>
            <a:r>
              <a:rPr lang="en-US" sz="1599" dirty="0">
                <a:solidFill>
                  <a:srgbClr val="111726"/>
                </a:solidFill>
                <a:latin typeface="Calibri (MS)"/>
                <a:ea typeface="Calibri (MS)"/>
                <a:cs typeface="Calibri (MS)"/>
                <a:sym typeface="Calibri (MS)"/>
              </a:rPr>
              <a:t>, &amp; </a:t>
            </a:r>
            <a:r>
              <a:rPr lang="en-US" sz="1599" dirty="0" err="1">
                <a:solidFill>
                  <a:srgbClr val="111726"/>
                </a:solidFill>
                <a:latin typeface="Calibri (MS)"/>
                <a:ea typeface="Calibri (MS)"/>
                <a:cs typeface="Calibri (MS)"/>
                <a:sym typeface="Calibri (MS)"/>
              </a:rPr>
              <a:t>董燊</a:t>
            </a:r>
            <a:r>
              <a:rPr lang="en-US" sz="1599" dirty="0">
                <a:solidFill>
                  <a:srgbClr val="111726"/>
                </a:solidFill>
                <a:latin typeface="Calibri (MS)"/>
                <a:ea typeface="Calibri (MS)"/>
                <a:cs typeface="Calibri (MS)"/>
                <a:sym typeface="Calibri (MS)"/>
              </a:rPr>
              <a:t>. (2016). </a:t>
            </a:r>
            <a:r>
              <a:rPr lang="en-US" sz="1599" dirty="0" err="1">
                <a:solidFill>
                  <a:srgbClr val="111726"/>
                </a:solidFill>
                <a:latin typeface="Calibri (MS)"/>
                <a:ea typeface="Calibri (MS)"/>
                <a:cs typeface="Calibri (MS)"/>
                <a:sym typeface="Calibri (MS)"/>
              </a:rPr>
              <a:t>臺灣不同路跑賽事舉辦地點之經濟影響</a:t>
            </a:r>
            <a:r>
              <a:rPr lang="en-US" sz="1599" dirty="0">
                <a:solidFill>
                  <a:srgbClr val="111726"/>
                </a:solidFill>
                <a:latin typeface="Calibri (MS)"/>
                <a:ea typeface="Calibri (MS)"/>
                <a:cs typeface="Calibri (MS)"/>
                <a:sym typeface="Calibri (MS)"/>
              </a:rPr>
              <a:t> [Economic Impact of Different Host Destinations for 	Running the Marathon Events in Taiwan]. </a:t>
            </a:r>
            <a:r>
              <a:rPr lang="en-US" sz="1599" i="1" dirty="0" err="1">
                <a:solidFill>
                  <a:srgbClr val="111726"/>
                </a:solidFill>
                <a:latin typeface="Calibri (MS)"/>
                <a:ea typeface="Calibri (MS)"/>
                <a:cs typeface="Calibri (MS)"/>
                <a:sym typeface="Calibri (MS)"/>
              </a:rPr>
              <a:t>大專體育學刊</a:t>
            </a:r>
            <a:r>
              <a:rPr lang="en-US" sz="1599" i="1" dirty="0">
                <a:solidFill>
                  <a:srgbClr val="111726"/>
                </a:solidFill>
                <a:latin typeface="Calibri (MS)"/>
                <a:ea typeface="Calibri (MS)"/>
                <a:cs typeface="Calibri (MS)"/>
                <a:sym typeface="Calibri (MS)"/>
              </a:rPr>
              <a:t>, 18</a:t>
            </a:r>
            <a:r>
              <a:rPr lang="en-US" sz="1599" dirty="0">
                <a:solidFill>
                  <a:srgbClr val="111726"/>
                </a:solidFill>
                <a:latin typeface="Calibri (MS)"/>
                <a:ea typeface="Calibri (MS)"/>
                <a:cs typeface="Calibri (MS)"/>
                <a:sym typeface="Calibri (MS)"/>
              </a:rPr>
              <a:t>(3), 163–177. https://</a:t>
            </a:r>
            <a:r>
              <a:rPr lang="en-US" sz="1599" dirty="0" err="1">
                <a:solidFill>
                  <a:srgbClr val="111726"/>
                </a:solidFill>
                <a:latin typeface="Calibri (MS)"/>
                <a:ea typeface="Calibri (MS)"/>
                <a:cs typeface="Calibri (MS)"/>
                <a:sym typeface="Calibri (MS)"/>
              </a:rPr>
              <a:t>doi.org</a:t>
            </a:r>
            <a:r>
              <a:rPr lang="en-US" sz="1599" dirty="0">
                <a:solidFill>
                  <a:srgbClr val="111726"/>
                </a:solidFill>
                <a:latin typeface="Calibri (MS)"/>
                <a:ea typeface="Calibri (MS)"/>
                <a:cs typeface="Calibri (MS)"/>
                <a:sym typeface="Calibri (MS)"/>
              </a:rPr>
              <a:t>/10.5297/</a:t>
            </a:r>
            <a:r>
              <a:rPr lang="en-US" sz="1599" dirty="0" err="1">
                <a:solidFill>
                  <a:srgbClr val="111726"/>
                </a:solidFill>
                <a:latin typeface="Calibri (MS)"/>
                <a:ea typeface="Calibri (MS)"/>
                <a:cs typeface="Calibri (MS)"/>
                <a:sym typeface="Calibri (MS)"/>
              </a:rPr>
              <a:t>ser.1803.002</a:t>
            </a:r>
            <a:r>
              <a:rPr lang="en-US" sz="1599" dirty="0">
                <a:solidFill>
                  <a:srgbClr val="111726"/>
                </a:solidFill>
                <a:latin typeface="Calibri (MS)"/>
                <a:ea typeface="Calibri (MS)"/>
                <a:cs typeface="Calibri (MS)"/>
                <a:sym typeface="Calibri (MS)"/>
              </a:rPr>
              <a:t> </a:t>
            </a:r>
          </a:p>
          <a:p>
            <a:pPr algn="just">
              <a:lnSpc>
                <a:spcPts val="1919"/>
              </a:lnSpc>
              <a:spcBef>
                <a:spcPct val="0"/>
              </a:spcBef>
            </a:pPr>
            <a:r>
              <a:rPr lang="en-US" sz="1599" dirty="0" err="1">
                <a:solidFill>
                  <a:srgbClr val="111726"/>
                </a:solidFill>
                <a:latin typeface="Calibri (MS)"/>
                <a:ea typeface="Calibri (MS)"/>
                <a:cs typeface="Calibri (MS)"/>
                <a:sym typeface="Calibri (MS)"/>
              </a:rPr>
              <a:t>劉照金</a:t>
            </a:r>
            <a:r>
              <a:rPr lang="en-US" sz="1599" dirty="0">
                <a:solidFill>
                  <a:srgbClr val="111726"/>
                </a:solidFill>
                <a:latin typeface="Calibri (MS)"/>
                <a:ea typeface="Calibri (MS)"/>
                <a:cs typeface="Calibri (MS)"/>
                <a:sym typeface="Calibri (MS)"/>
              </a:rPr>
              <a:t>, &amp; </a:t>
            </a:r>
            <a:r>
              <a:rPr lang="en-US" sz="1599" dirty="0" err="1">
                <a:solidFill>
                  <a:srgbClr val="111726"/>
                </a:solidFill>
                <a:latin typeface="Calibri (MS)"/>
                <a:ea typeface="Calibri (MS)"/>
                <a:cs typeface="Calibri (MS)"/>
                <a:sym typeface="Calibri (MS)"/>
              </a:rPr>
              <a:t>葉公鼎</a:t>
            </a:r>
            <a:r>
              <a:rPr lang="en-US" sz="1599" dirty="0">
                <a:solidFill>
                  <a:srgbClr val="111726"/>
                </a:solidFill>
                <a:latin typeface="Calibri (MS)"/>
                <a:ea typeface="Calibri (MS)"/>
                <a:cs typeface="Calibri (MS)"/>
                <a:sym typeface="Calibri (MS)"/>
              </a:rPr>
              <a:t>. (2003). </a:t>
            </a:r>
            <a:r>
              <a:rPr lang="en-US" sz="1599" dirty="0" err="1">
                <a:solidFill>
                  <a:srgbClr val="111726"/>
                </a:solidFill>
                <a:latin typeface="Calibri (MS)"/>
                <a:ea typeface="Calibri (MS)"/>
                <a:cs typeface="Calibri (MS)"/>
                <a:sym typeface="Calibri (MS)"/>
              </a:rPr>
              <a:t>91年度全國大專運動會賽會期間外地參與者之消費對高雄地區的經濟影響評估</a:t>
            </a:r>
            <a:r>
              <a:rPr lang="en-US" sz="1599" dirty="0">
                <a:solidFill>
                  <a:srgbClr val="111726"/>
                </a:solidFill>
                <a:latin typeface="Calibri (MS)"/>
                <a:ea typeface="Calibri (MS)"/>
                <a:cs typeface="Calibri (MS)"/>
                <a:sym typeface="Calibri (MS)"/>
              </a:rPr>
              <a:t> [An Analysis of Economic Impact 	of the 2002 Intercollegiate Athletic Competitions of Taiwan on Kaohsiung Area]. </a:t>
            </a:r>
            <a:r>
              <a:rPr lang="en-US" sz="1599" i="1" dirty="0" err="1">
                <a:solidFill>
                  <a:srgbClr val="111726"/>
                </a:solidFill>
                <a:latin typeface="Calibri (MS)"/>
                <a:ea typeface="Calibri (MS)"/>
                <a:cs typeface="Calibri (MS)"/>
                <a:sym typeface="Calibri (MS)"/>
              </a:rPr>
              <a:t>臺灣體育運動管理學報</a:t>
            </a:r>
            <a:r>
              <a:rPr lang="en-US" sz="1599" dirty="0">
                <a:solidFill>
                  <a:srgbClr val="111726"/>
                </a:solidFill>
                <a:latin typeface="Calibri (MS)"/>
                <a:ea typeface="Calibri (MS)"/>
                <a:cs typeface="Calibri (MS)"/>
                <a:sym typeface="Calibri (MS)"/>
              </a:rPr>
              <a:t>(2), 14–30. 	https://</a:t>
            </a:r>
            <a:r>
              <a:rPr lang="en-US" sz="1599" dirty="0" err="1">
                <a:solidFill>
                  <a:srgbClr val="111726"/>
                </a:solidFill>
                <a:latin typeface="Calibri (MS)"/>
                <a:ea typeface="Calibri (MS)"/>
                <a:cs typeface="Calibri (MS)"/>
                <a:sym typeface="Calibri (MS)"/>
              </a:rPr>
              <a:t>doi.org</a:t>
            </a:r>
            <a:r>
              <a:rPr lang="en-US" sz="1599" dirty="0">
                <a:solidFill>
                  <a:srgbClr val="111726"/>
                </a:solidFill>
                <a:latin typeface="Calibri (MS)"/>
                <a:ea typeface="Calibri (MS)"/>
                <a:cs typeface="Calibri (MS)"/>
                <a:sym typeface="Calibri (MS)"/>
              </a:rPr>
              <a:t>/10.6547/</a:t>
            </a:r>
            <a:r>
              <a:rPr lang="en-US" sz="1599" dirty="0" err="1">
                <a:solidFill>
                  <a:srgbClr val="111726"/>
                </a:solidFill>
                <a:latin typeface="Calibri (MS)"/>
                <a:ea typeface="Calibri (MS)"/>
                <a:cs typeface="Calibri (MS)"/>
                <a:sym typeface="Calibri (MS)"/>
              </a:rPr>
              <a:t>tassm.2003.0002</a:t>
            </a:r>
            <a:r>
              <a:rPr lang="en-US" sz="1599" dirty="0">
                <a:solidFill>
                  <a:srgbClr val="111726"/>
                </a:solidFill>
                <a:latin typeface="Calibri (MS)"/>
                <a:ea typeface="Calibri (MS)"/>
                <a:cs typeface="Calibri (MS)"/>
                <a:sym typeface="Calibri (MS)"/>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3300"/>
            <a:ext cx="13002336" cy="7313814"/>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0" y="0"/>
            <a:ext cx="12192124" cy="9363"/>
            <a:chOff x="0" y="0"/>
            <a:chExt cx="16256165" cy="12484"/>
          </a:xfrm>
        </p:grpSpPr>
        <p:sp>
          <p:nvSpPr>
            <p:cNvPr id="5" name="Freeform 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sp>
        <p:nvSpPr>
          <p:cNvPr id="6" name="TextBox 6"/>
          <p:cNvSpPr txBox="1"/>
          <p:nvPr/>
        </p:nvSpPr>
        <p:spPr>
          <a:xfrm>
            <a:off x="3528057" y="3245318"/>
            <a:ext cx="5768343" cy="641201"/>
          </a:xfrm>
          <a:prstGeom prst="rect">
            <a:avLst/>
          </a:prstGeom>
        </p:spPr>
        <p:txBody>
          <a:bodyPr wrap="square" lIns="0" tIns="0" rIns="0" bIns="0" rtlCol="0" anchor="t">
            <a:spAutoFit/>
          </a:bodyPr>
          <a:lstStyle/>
          <a:p>
            <a:pPr algn="ctr">
              <a:lnSpc>
                <a:spcPts val="5040"/>
              </a:lnSpc>
            </a:pPr>
            <a:r>
              <a:rPr lang="zh-TW" altLang="en-US" sz="5400" spc="-557" dirty="0">
                <a:solidFill>
                  <a:srgbClr val="111726"/>
                </a:solidFill>
                <a:latin typeface="Noto Sans T Chinese"/>
                <a:ea typeface="Noto Sans T Chinese"/>
                <a:cs typeface="Noto Sans T Chinese"/>
                <a:sym typeface="Noto Sans T Chinese"/>
              </a:rPr>
              <a:t>感謝聆聽</a:t>
            </a:r>
            <a:endParaRPr lang="en-US" sz="5400" spc="-557" dirty="0">
              <a:solidFill>
                <a:srgbClr val="111726"/>
              </a:solidFill>
              <a:latin typeface="Noto Sans T Chinese"/>
              <a:ea typeface="Noto Sans T Chinese"/>
              <a:cs typeface="Noto Sans T Chinese"/>
              <a:sym typeface="Noto Sans T Chinese"/>
            </a:endParaRPr>
          </a:p>
        </p:txBody>
      </p:sp>
    </p:spTree>
    <p:extLst>
      <p:ext uri="{BB962C8B-B14F-4D97-AF65-F5344CB8AC3E}">
        <p14:creationId xmlns:p14="http://schemas.microsoft.com/office/powerpoint/2010/main" val="3177121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BD4"/>
        </a:solidFill>
        <a:effectLst/>
      </p:bgPr>
    </p:bg>
    <p:spTree>
      <p:nvGrpSpPr>
        <p:cNvPr id="1" name=""/>
        <p:cNvGrpSpPr/>
        <p:nvPr/>
      </p:nvGrpSpPr>
      <p:grpSpPr>
        <a:xfrm>
          <a:off x="0" y="0"/>
          <a:ext cx="0" cy="0"/>
          <a:chOff x="0" y="0"/>
          <a:chExt cx="0" cy="0"/>
        </a:xfrm>
      </p:grpSpPr>
      <p:grpSp>
        <p:nvGrpSpPr>
          <p:cNvPr id="2" name="Group 2"/>
          <p:cNvGrpSpPr/>
          <p:nvPr/>
        </p:nvGrpSpPr>
        <p:grpSpPr>
          <a:xfrm>
            <a:off x="1066676" y="1009802"/>
            <a:ext cx="304924" cy="9363"/>
            <a:chOff x="0" y="0"/>
            <a:chExt cx="406565" cy="12484"/>
          </a:xfrm>
        </p:grpSpPr>
        <p:sp>
          <p:nvSpPr>
            <p:cNvPr id="3" name="Freeform 3"/>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4" name="Group 4"/>
          <p:cNvGrpSpPr/>
          <p:nvPr/>
        </p:nvGrpSpPr>
        <p:grpSpPr>
          <a:xfrm>
            <a:off x="0" y="0"/>
            <a:ext cx="12192124" cy="9363"/>
            <a:chOff x="0" y="0"/>
            <a:chExt cx="16256165" cy="12484"/>
          </a:xfrm>
        </p:grpSpPr>
        <p:sp>
          <p:nvSpPr>
            <p:cNvPr id="5" name="Freeform 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6" name="Group 6"/>
          <p:cNvGrpSpPr/>
          <p:nvPr/>
        </p:nvGrpSpPr>
        <p:grpSpPr>
          <a:xfrm>
            <a:off x="0" y="6905520"/>
            <a:ext cx="12192124" cy="9363"/>
            <a:chOff x="0" y="0"/>
            <a:chExt cx="16256165" cy="12484"/>
          </a:xfrm>
        </p:grpSpPr>
        <p:sp>
          <p:nvSpPr>
            <p:cNvPr id="7" name="Freeform 7"/>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8" name="Group 8"/>
          <p:cNvGrpSpPr/>
          <p:nvPr/>
        </p:nvGrpSpPr>
        <p:grpSpPr>
          <a:xfrm>
            <a:off x="356906" y="1192330"/>
            <a:ext cx="11533720" cy="1492548"/>
            <a:chOff x="0" y="0"/>
            <a:chExt cx="4518874" cy="584776"/>
          </a:xfrm>
        </p:grpSpPr>
        <p:sp>
          <p:nvSpPr>
            <p:cNvPr id="9" name="Freeform 9"/>
            <p:cNvSpPr/>
            <p:nvPr/>
          </p:nvSpPr>
          <p:spPr>
            <a:xfrm>
              <a:off x="0" y="0"/>
              <a:ext cx="4518874" cy="584776"/>
            </a:xfrm>
            <a:custGeom>
              <a:avLst/>
              <a:gdLst/>
              <a:ahLst/>
              <a:cxnLst/>
              <a:rect l="l" t="t" r="r" b="b"/>
              <a:pathLst>
                <a:path w="4518874" h="584776">
                  <a:moveTo>
                    <a:pt x="22822" y="0"/>
                  </a:moveTo>
                  <a:lnTo>
                    <a:pt x="4496052" y="0"/>
                  </a:lnTo>
                  <a:cubicBezTo>
                    <a:pt x="4502104" y="0"/>
                    <a:pt x="4507909" y="2404"/>
                    <a:pt x="4512189" y="6684"/>
                  </a:cubicBezTo>
                  <a:cubicBezTo>
                    <a:pt x="4516469" y="10964"/>
                    <a:pt x="4518874" y="16769"/>
                    <a:pt x="4518874" y="22822"/>
                  </a:cubicBezTo>
                  <a:lnTo>
                    <a:pt x="4518874" y="561953"/>
                  </a:lnTo>
                  <a:cubicBezTo>
                    <a:pt x="4518874" y="574558"/>
                    <a:pt x="4508656" y="584776"/>
                    <a:pt x="4496052" y="584776"/>
                  </a:cubicBezTo>
                  <a:lnTo>
                    <a:pt x="22822" y="584776"/>
                  </a:lnTo>
                  <a:cubicBezTo>
                    <a:pt x="16769" y="584776"/>
                    <a:pt x="10964" y="582371"/>
                    <a:pt x="6684" y="578091"/>
                  </a:cubicBezTo>
                  <a:cubicBezTo>
                    <a:pt x="2404" y="573811"/>
                    <a:pt x="0" y="568006"/>
                    <a:pt x="0" y="561953"/>
                  </a:cubicBezTo>
                  <a:lnTo>
                    <a:pt x="0" y="22822"/>
                  </a:lnTo>
                  <a:cubicBezTo>
                    <a:pt x="0" y="10218"/>
                    <a:pt x="10218" y="0"/>
                    <a:pt x="22822" y="0"/>
                  </a:cubicBezTo>
                  <a:close/>
                </a:path>
              </a:pathLst>
            </a:custGeom>
            <a:solidFill>
              <a:srgbClr val="FFF5E7"/>
            </a:solidFill>
          </p:spPr>
        </p:sp>
        <p:sp>
          <p:nvSpPr>
            <p:cNvPr id="10" name="TextBox 10"/>
            <p:cNvSpPr txBox="1"/>
            <p:nvPr/>
          </p:nvSpPr>
          <p:spPr>
            <a:xfrm>
              <a:off x="0" y="-95250"/>
              <a:ext cx="4518874" cy="680026"/>
            </a:xfrm>
            <a:prstGeom prst="rect">
              <a:avLst/>
            </a:prstGeom>
          </p:spPr>
          <p:txBody>
            <a:bodyPr lIns="50800" tIns="50800" rIns="50800" bIns="50800" rtlCol="0" anchor="b"/>
            <a:lstStyle/>
            <a:p>
              <a:pPr algn="just">
                <a:lnSpc>
                  <a:spcPts val="3811"/>
                </a:lnSpc>
              </a:pPr>
              <a:endParaRPr/>
            </a:p>
          </p:txBody>
        </p:sp>
      </p:grpSp>
      <p:sp>
        <p:nvSpPr>
          <p:cNvPr id="11" name="TextBox 11"/>
          <p:cNvSpPr txBox="1"/>
          <p:nvPr/>
        </p:nvSpPr>
        <p:spPr>
          <a:xfrm>
            <a:off x="10312556" y="3313443"/>
            <a:ext cx="219599" cy="130302"/>
          </a:xfrm>
          <a:prstGeom prst="rect">
            <a:avLst/>
          </a:prstGeom>
        </p:spPr>
        <p:txBody>
          <a:bodyPr lIns="0" tIns="0" rIns="0" bIns="0" rtlCol="0" anchor="t">
            <a:spAutoFit/>
          </a:bodyPr>
          <a:lstStyle/>
          <a:p>
            <a:pPr algn="l">
              <a:lnSpc>
                <a:spcPts val="1029"/>
              </a:lnSpc>
            </a:pPr>
            <a:r>
              <a:rPr lang="en-US" sz="900" b="1">
                <a:solidFill>
                  <a:srgbClr val="D0D5DA"/>
                </a:solidFill>
                <a:latin typeface="Noto Sans T Chinese Bold"/>
                <a:ea typeface="Noto Sans T Chinese Bold"/>
                <a:cs typeface="Noto Sans T Chinese Bold"/>
                <a:sym typeface="Noto Sans T Chinese Bold"/>
              </a:rPr>
              <a:t>0 1</a:t>
            </a:r>
          </a:p>
        </p:txBody>
      </p:sp>
      <p:sp>
        <p:nvSpPr>
          <p:cNvPr id="12" name="TextBox 12"/>
          <p:cNvSpPr txBox="1"/>
          <p:nvPr/>
        </p:nvSpPr>
        <p:spPr>
          <a:xfrm>
            <a:off x="10377364" y="3061802"/>
            <a:ext cx="37902" cy="130302"/>
          </a:xfrm>
          <a:prstGeom prst="rect">
            <a:avLst/>
          </a:prstGeom>
        </p:spPr>
        <p:txBody>
          <a:bodyPr lIns="0" tIns="0" rIns="0" bIns="0" rtlCol="0" anchor="t">
            <a:spAutoFit/>
          </a:bodyPr>
          <a:lstStyle/>
          <a:p>
            <a:pPr algn="l">
              <a:lnSpc>
                <a:spcPts val="1029"/>
              </a:lnSpc>
            </a:pPr>
            <a:r>
              <a:rPr lang="en-US" sz="900" b="1" spc="-50">
                <a:solidFill>
                  <a:srgbClr val="D0D5DA"/>
                </a:solidFill>
                <a:latin typeface="Noto Sans T Chinese Bold"/>
                <a:ea typeface="Noto Sans T Chinese Bold"/>
                <a:cs typeface="Noto Sans T Chinese Bold"/>
                <a:sym typeface="Noto Sans T Chinese Bold"/>
              </a:rPr>
              <a:t>/</a:t>
            </a:r>
          </a:p>
        </p:txBody>
      </p:sp>
      <p:grpSp>
        <p:nvGrpSpPr>
          <p:cNvPr id="13" name="Group 13"/>
          <p:cNvGrpSpPr/>
          <p:nvPr/>
        </p:nvGrpSpPr>
        <p:grpSpPr>
          <a:xfrm>
            <a:off x="356906" y="2877951"/>
            <a:ext cx="11533720" cy="3947199"/>
            <a:chOff x="0" y="0"/>
            <a:chExt cx="4518874" cy="1546500"/>
          </a:xfrm>
        </p:grpSpPr>
        <p:sp>
          <p:nvSpPr>
            <p:cNvPr id="14" name="Freeform 14"/>
            <p:cNvSpPr/>
            <p:nvPr/>
          </p:nvSpPr>
          <p:spPr>
            <a:xfrm>
              <a:off x="0" y="0"/>
              <a:ext cx="4518874" cy="1546500"/>
            </a:xfrm>
            <a:custGeom>
              <a:avLst/>
              <a:gdLst/>
              <a:ahLst/>
              <a:cxnLst/>
              <a:rect l="l" t="t" r="r" b="b"/>
              <a:pathLst>
                <a:path w="4518874" h="1546500">
                  <a:moveTo>
                    <a:pt x="22822" y="0"/>
                  </a:moveTo>
                  <a:lnTo>
                    <a:pt x="4496052" y="0"/>
                  </a:lnTo>
                  <a:cubicBezTo>
                    <a:pt x="4502104" y="0"/>
                    <a:pt x="4507909" y="2404"/>
                    <a:pt x="4512189" y="6684"/>
                  </a:cubicBezTo>
                  <a:cubicBezTo>
                    <a:pt x="4516469" y="10964"/>
                    <a:pt x="4518874" y="16769"/>
                    <a:pt x="4518874" y="22822"/>
                  </a:cubicBezTo>
                  <a:lnTo>
                    <a:pt x="4518874" y="1523677"/>
                  </a:lnTo>
                  <a:cubicBezTo>
                    <a:pt x="4518874" y="1536282"/>
                    <a:pt x="4508656" y="1546500"/>
                    <a:pt x="4496052" y="1546500"/>
                  </a:cubicBezTo>
                  <a:lnTo>
                    <a:pt x="22822" y="1546500"/>
                  </a:lnTo>
                  <a:cubicBezTo>
                    <a:pt x="16769" y="1546500"/>
                    <a:pt x="10964" y="1544095"/>
                    <a:pt x="6684" y="1539815"/>
                  </a:cubicBezTo>
                  <a:cubicBezTo>
                    <a:pt x="2404" y="1535535"/>
                    <a:pt x="0" y="1529730"/>
                    <a:pt x="0" y="1523677"/>
                  </a:cubicBezTo>
                  <a:lnTo>
                    <a:pt x="0" y="22822"/>
                  </a:lnTo>
                  <a:cubicBezTo>
                    <a:pt x="0" y="10218"/>
                    <a:pt x="10218" y="0"/>
                    <a:pt x="22822" y="0"/>
                  </a:cubicBezTo>
                  <a:close/>
                </a:path>
              </a:pathLst>
            </a:custGeom>
            <a:solidFill>
              <a:srgbClr val="FFF5E7"/>
            </a:solidFill>
          </p:spPr>
        </p:sp>
        <p:sp>
          <p:nvSpPr>
            <p:cNvPr id="15" name="TextBox 15"/>
            <p:cNvSpPr txBox="1"/>
            <p:nvPr/>
          </p:nvSpPr>
          <p:spPr>
            <a:xfrm>
              <a:off x="0" y="0"/>
              <a:ext cx="4518874" cy="1546500"/>
            </a:xfrm>
            <a:prstGeom prst="rect">
              <a:avLst/>
            </a:prstGeom>
          </p:spPr>
          <p:txBody>
            <a:bodyPr lIns="50800" tIns="50800" rIns="50800" bIns="50800" rtlCol="0" anchor="ctr"/>
            <a:lstStyle/>
            <a:p>
              <a:pPr algn="ctr">
                <a:lnSpc>
                  <a:spcPts val="1028"/>
                </a:lnSpc>
              </a:pPr>
              <a:endParaRPr/>
            </a:p>
          </p:txBody>
        </p:sp>
      </p:grpSp>
      <p:sp>
        <p:nvSpPr>
          <p:cNvPr id="16" name="Freeform 16"/>
          <p:cNvSpPr/>
          <p:nvPr/>
        </p:nvSpPr>
        <p:spPr>
          <a:xfrm>
            <a:off x="691515" y="2969876"/>
            <a:ext cx="5823362" cy="3763348"/>
          </a:xfrm>
          <a:custGeom>
            <a:avLst/>
            <a:gdLst/>
            <a:ahLst/>
            <a:cxnLst/>
            <a:rect l="l" t="t" r="r" b="b"/>
            <a:pathLst>
              <a:path w="5823362" h="3763348">
                <a:moveTo>
                  <a:pt x="0" y="0"/>
                </a:moveTo>
                <a:lnTo>
                  <a:pt x="5823362" y="0"/>
                </a:lnTo>
                <a:lnTo>
                  <a:pt x="5823362" y="3763348"/>
                </a:lnTo>
                <a:lnTo>
                  <a:pt x="0" y="3763348"/>
                </a:lnTo>
                <a:lnTo>
                  <a:pt x="0" y="0"/>
                </a:lnTo>
                <a:close/>
              </a:path>
            </a:pathLst>
          </a:custGeom>
          <a:blipFill>
            <a:blip r:embed="rId3"/>
            <a:stretch>
              <a:fillRect/>
            </a:stretch>
          </a:blipFill>
          <a:ln cap="rnd">
            <a:noFill/>
            <a:prstDash val="solid"/>
            <a:round/>
          </a:ln>
        </p:spPr>
      </p:sp>
      <p:sp>
        <p:nvSpPr>
          <p:cNvPr id="17" name="Freeform 17"/>
          <p:cNvSpPr/>
          <p:nvPr/>
        </p:nvSpPr>
        <p:spPr>
          <a:xfrm>
            <a:off x="7807033" y="2952826"/>
            <a:ext cx="3423817" cy="3855273"/>
          </a:xfrm>
          <a:custGeom>
            <a:avLst/>
            <a:gdLst/>
            <a:ahLst/>
            <a:cxnLst/>
            <a:rect l="l" t="t" r="r" b="b"/>
            <a:pathLst>
              <a:path w="3423817" h="3855273">
                <a:moveTo>
                  <a:pt x="0" y="0"/>
                </a:moveTo>
                <a:lnTo>
                  <a:pt x="3423817" y="0"/>
                </a:lnTo>
                <a:lnTo>
                  <a:pt x="3423817" y="3855273"/>
                </a:lnTo>
                <a:lnTo>
                  <a:pt x="0" y="3855273"/>
                </a:lnTo>
                <a:lnTo>
                  <a:pt x="0" y="0"/>
                </a:lnTo>
                <a:close/>
              </a:path>
            </a:pathLst>
          </a:custGeom>
          <a:blipFill>
            <a:blip r:embed="rId4"/>
            <a:stretch>
              <a:fillRect/>
            </a:stretch>
          </a:blipFill>
        </p:spPr>
      </p:sp>
      <p:sp>
        <p:nvSpPr>
          <p:cNvPr id="18" name="TextBox 18"/>
          <p:cNvSpPr txBox="1"/>
          <p:nvPr/>
        </p:nvSpPr>
        <p:spPr>
          <a:xfrm>
            <a:off x="698025" y="393478"/>
            <a:ext cx="2308874"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研究背景</a:t>
            </a:r>
          </a:p>
        </p:txBody>
      </p:sp>
      <p:sp>
        <p:nvSpPr>
          <p:cNvPr id="19" name="TextBox 19"/>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3</a:t>
            </a:r>
          </a:p>
        </p:txBody>
      </p:sp>
      <p:sp>
        <p:nvSpPr>
          <p:cNvPr id="20" name="TextBox 20"/>
          <p:cNvSpPr txBox="1"/>
          <p:nvPr/>
        </p:nvSpPr>
        <p:spPr>
          <a:xfrm>
            <a:off x="904228" y="1521409"/>
            <a:ext cx="10439075" cy="777240"/>
          </a:xfrm>
          <a:prstGeom prst="rect">
            <a:avLst/>
          </a:prstGeom>
        </p:spPr>
        <p:txBody>
          <a:bodyPr lIns="0" tIns="0" rIns="0" bIns="0" rtlCol="0" anchor="t">
            <a:spAutoFit/>
          </a:bodyPr>
          <a:lstStyle/>
          <a:p>
            <a:pPr algn="l">
              <a:lnSpc>
                <a:spcPts val="3150"/>
              </a:lnSpc>
            </a:pPr>
            <a:r>
              <a:rPr lang="en-US" sz="2100" spc="21" dirty="0" err="1">
                <a:solidFill>
                  <a:srgbClr val="000000"/>
                </a:solidFill>
                <a:latin typeface="Noto Sans T Chinese"/>
                <a:ea typeface="Noto Sans T Chinese"/>
                <a:cs typeface="Noto Sans T Chinese"/>
                <a:sym typeface="Noto Sans T Chinese"/>
              </a:rPr>
              <a:t>運動賽事已跨越純競技界線，演變為驅動地方經濟與社會發展的重要引擎，並為主辦城市留下豐厚的賽會遺產</a:t>
            </a:r>
            <a:r>
              <a:rPr lang="en-US" sz="2100" spc="21" dirty="0">
                <a:solidFill>
                  <a:srgbClr val="000000"/>
                </a:solidFill>
                <a:latin typeface="Noto Sans T Chinese"/>
                <a:ea typeface="Noto Sans T Chinese"/>
                <a:cs typeface="Noto Sans T Chinese"/>
                <a:sym typeface="Noto Sans T Chinese"/>
              </a:rPr>
              <a:t> (Gratton et al., 2006; </a:t>
            </a:r>
            <a:r>
              <a:rPr lang="en-US" sz="2100" spc="21" dirty="0" err="1">
                <a:solidFill>
                  <a:srgbClr val="000000"/>
                </a:solidFill>
                <a:latin typeface="Noto Sans T Chinese"/>
                <a:ea typeface="Noto Sans T Chinese"/>
                <a:cs typeface="Noto Sans T Chinese"/>
                <a:sym typeface="Noto Sans T Chinese"/>
              </a:rPr>
              <a:t>Malchrowicz-Mośko</a:t>
            </a:r>
            <a:r>
              <a:rPr lang="en-US" sz="2100" spc="21" dirty="0">
                <a:solidFill>
                  <a:srgbClr val="000000"/>
                </a:solidFill>
                <a:latin typeface="Noto Sans T Chinese"/>
                <a:ea typeface="Noto Sans T Chinese"/>
                <a:cs typeface="Noto Sans T Chinese"/>
                <a:sym typeface="Noto Sans T Chinese"/>
              </a:rPr>
              <a:t> &amp; </a:t>
            </a:r>
            <a:r>
              <a:rPr lang="en-US" sz="2100" spc="21" dirty="0" err="1">
                <a:solidFill>
                  <a:srgbClr val="000000"/>
                </a:solidFill>
                <a:latin typeface="Noto Sans T Chinese"/>
                <a:ea typeface="Noto Sans T Chinese"/>
                <a:cs typeface="Noto Sans T Chinese"/>
                <a:sym typeface="Noto Sans T Chinese"/>
              </a:rPr>
              <a:t>Poczta</a:t>
            </a:r>
            <a:r>
              <a:rPr lang="en-US" sz="2100" spc="21" dirty="0">
                <a:solidFill>
                  <a:srgbClr val="000000"/>
                </a:solidFill>
                <a:latin typeface="Noto Sans T Chinese"/>
                <a:ea typeface="Noto Sans T Chinese"/>
                <a:cs typeface="Noto Sans T Chinese"/>
                <a:sym typeface="Noto Sans T Chinese"/>
              </a:rPr>
              <a:t>, 2018)。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BD4"/>
        </a:solidFill>
        <a:effectLst/>
      </p:bgPr>
    </p:bg>
    <p:spTree>
      <p:nvGrpSpPr>
        <p:cNvPr id="1" name=""/>
        <p:cNvGrpSpPr/>
        <p:nvPr/>
      </p:nvGrpSpPr>
      <p:grpSpPr>
        <a:xfrm>
          <a:off x="0" y="0"/>
          <a:ext cx="0" cy="0"/>
          <a:chOff x="0" y="0"/>
          <a:chExt cx="0" cy="0"/>
        </a:xfrm>
      </p:grpSpPr>
      <p:grpSp>
        <p:nvGrpSpPr>
          <p:cNvPr id="2" name="Group 2"/>
          <p:cNvGrpSpPr/>
          <p:nvPr/>
        </p:nvGrpSpPr>
        <p:grpSpPr>
          <a:xfrm>
            <a:off x="1066676" y="1009802"/>
            <a:ext cx="304924" cy="9363"/>
            <a:chOff x="0" y="0"/>
            <a:chExt cx="406565" cy="12484"/>
          </a:xfrm>
        </p:grpSpPr>
        <p:sp>
          <p:nvSpPr>
            <p:cNvPr id="3" name="Freeform 3"/>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4" name="Group 4"/>
          <p:cNvGrpSpPr/>
          <p:nvPr/>
        </p:nvGrpSpPr>
        <p:grpSpPr>
          <a:xfrm>
            <a:off x="0" y="0"/>
            <a:ext cx="12192124" cy="9363"/>
            <a:chOff x="0" y="0"/>
            <a:chExt cx="16256165" cy="12484"/>
          </a:xfrm>
        </p:grpSpPr>
        <p:sp>
          <p:nvSpPr>
            <p:cNvPr id="5" name="Freeform 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6" name="Group 6"/>
          <p:cNvGrpSpPr/>
          <p:nvPr/>
        </p:nvGrpSpPr>
        <p:grpSpPr>
          <a:xfrm>
            <a:off x="0" y="6905520"/>
            <a:ext cx="12192124" cy="9363"/>
            <a:chOff x="0" y="0"/>
            <a:chExt cx="16256165" cy="12484"/>
          </a:xfrm>
        </p:grpSpPr>
        <p:sp>
          <p:nvSpPr>
            <p:cNvPr id="7" name="Freeform 7"/>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sp>
        <p:nvSpPr>
          <p:cNvPr id="8" name="TextBox 8"/>
          <p:cNvSpPr txBox="1"/>
          <p:nvPr/>
        </p:nvSpPr>
        <p:spPr>
          <a:xfrm>
            <a:off x="10312556" y="3313443"/>
            <a:ext cx="219599" cy="130302"/>
          </a:xfrm>
          <a:prstGeom prst="rect">
            <a:avLst/>
          </a:prstGeom>
        </p:spPr>
        <p:txBody>
          <a:bodyPr lIns="0" tIns="0" rIns="0" bIns="0" rtlCol="0" anchor="t">
            <a:spAutoFit/>
          </a:bodyPr>
          <a:lstStyle/>
          <a:p>
            <a:pPr algn="l">
              <a:lnSpc>
                <a:spcPts val="1029"/>
              </a:lnSpc>
            </a:pPr>
            <a:r>
              <a:rPr lang="en-US" sz="900" b="1">
                <a:solidFill>
                  <a:srgbClr val="D0D5DA"/>
                </a:solidFill>
                <a:latin typeface="Noto Sans T Chinese Bold"/>
                <a:ea typeface="Noto Sans T Chinese Bold"/>
                <a:cs typeface="Noto Sans T Chinese Bold"/>
                <a:sym typeface="Noto Sans T Chinese Bold"/>
              </a:rPr>
              <a:t>0 1</a:t>
            </a:r>
          </a:p>
        </p:txBody>
      </p:sp>
      <p:sp>
        <p:nvSpPr>
          <p:cNvPr id="9" name="TextBox 9"/>
          <p:cNvSpPr txBox="1"/>
          <p:nvPr/>
        </p:nvSpPr>
        <p:spPr>
          <a:xfrm>
            <a:off x="10377364" y="3061802"/>
            <a:ext cx="37902" cy="130302"/>
          </a:xfrm>
          <a:prstGeom prst="rect">
            <a:avLst/>
          </a:prstGeom>
        </p:spPr>
        <p:txBody>
          <a:bodyPr lIns="0" tIns="0" rIns="0" bIns="0" rtlCol="0" anchor="t">
            <a:spAutoFit/>
          </a:bodyPr>
          <a:lstStyle/>
          <a:p>
            <a:pPr algn="l">
              <a:lnSpc>
                <a:spcPts val="1029"/>
              </a:lnSpc>
            </a:pPr>
            <a:r>
              <a:rPr lang="en-US" sz="900" b="1" spc="-50">
                <a:solidFill>
                  <a:srgbClr val="D0D5DA"/>
                </a:solidFill>
                <a:latin typeface="Noto Sans T Chinese Bold"/>
                <a:ea typeface="Noto Sans T Chinese Bold"/>
                <a:cs typeface="Noto Sans T Chinese Bold"/>
                <a:sym typeface="Noto Sans T Chinese Bold"/>
              </a:rPr>
              <a:t>/</a:t>
            </a:r>
          </a:p>
        </p:txBody>
      </p:sp>
      <p:sp>
        <p:nvSpPr>
          <p:cNvPr id="10" name="TextBox 10"/>
          <p:cNvSpPr txBox="1"/>
          <p:nvPr/>
        </p:nvSpPr>
        <p:spPr>
          <a:xfrm>
            <a:off x="10312556" y="2684878"/>
            <a:ext cx="219599" cy="130302"/>
          </a:xfrm>
          <a:prstGeom prst="rect">
            <a:avLst/>
          </a:prstGeom>
        </p:spPr>
        <p:txBody>
          <a:bodyPr lIns="0" tIns="0" rIns="0" bIns="0" rtlCol="0" anchor="t">
            <a:spAutoFit/>
          </a:bodyPr>
          <a:lstStyle/>
          <a:p>
            <a:pPr algn="l">
              <a:lnSpc>
                <a:spcPts val="1029"/>
              </a:lnSpc>
            </a:pPr>
            <a:r>
              <a:rPr lang="en-US" sz="900" b="1">
                <a:solidFill>
                  <a:srgbClr val="D0D5DA"/>
                </a:solidFill>
                <a:latin typeface="Noto Sans T Chinese Bold"/>
                <a:ea typeface="Noto Sans T Chinese Bold"/>
                <a:cs typeface="Noto Sans T Chinese Bold"/>
                <a:sym typeface="Noto Sans T Chinese Bold"/>
              </a:rPr>
              <a:t>0 9</a:t>
            </a:r>
          </a:p>
        </p:txBody>
      </p:sp>
      <p:grpSp>
        <p:nvGrpSpPr>
          <p:cNvPr id="11" name="Group 11"/>
          <p:cNvGrpSpPr/>
          <p:nvPr/>
        </p:nvGrpSpPr>
        <p:grpSpPr>
          <a:xfrm>
            <a:off x="1097940" y="1988316"/>
            <a:ext cx="9996243" cy="3617154"/>
            <a:chOff x="0" y="0"/>
            <a:chExt cx="13328324" cy="4822873"/>
          </a:xfrm>
        </p:grpSpPr>
        <p:sp>
          <p:nvSpPr>
            <p:cNvPr id="12" name="Freeform 12"/>
            <p:cNvSpPr/>
            <p:nvPr/>
          </p:nvSpPr>
          <p:spPr>
            <a:xfrm>
              <a:off x="6788465" y="0"/>
              <a:ext cx="6539859" cy="4822873"/>
            </a:xfrm>
            <a:custGeom>
              <a:avLst/>
              <a:gdLst/>
              <a:ahLst/>
              <a:cxnLst/>
              <a:rect l="l" t="t" r="r" b="b"/>
              <a:pathLst>
                <a:path w="6539859" h="4822873">
                  <a:moveTo>
                    <a:pt x="0" y="0"/>
                  </a:moveTo>
                  <a:lnTo>
                    <a:pt x="6539859" y="0"/>
                  </a:lnTo>
                  <a:lnTo>
                    <a:pt x="6539859" y="4822873"/>
                  </a:lnTo>
                  <a:lnTo>
                    <a:pt x="0" y="4822873"/>
                  </a:lnTo>
                  <a:lnTo>
                    <a:pt x="0" y="0"/>
                  </a:lnTo>
                  <a:close/>
                </a:path>
              </a:pathLst>
            </a:custGeom>
            <a:blipFill>
              <a:blip r:embed="rId3"/>
              <a:stretch>
                <a:fillRect/>
              </a:stretch>
            </a:blipFill>
          </p:spPr>
        </p:sp>
        <p:sp>
          <p:nvSpPr>
            <p:cNvPr id="13" name="Freeform 13"/>
            <p:cNvSpPr/>
            <p:nvPr/>
          </p:nvSpPr>
          <p:spPr>
            <a:xfrm>
              <a:off x="0" y="0"/>
              <a:ext cx="6270962" cy="4822873"/>
            </a:xfrm>
            <a:custGeom>
              <a:avLst/>
              <a:gdLst/>
              <a:ahLst/>
              <a:cxnLst/>
              <a:rect l="l" t="t" r="r" b="b"/>
              <a:pathLst>
                <a:path w="6270962" h="4822873">
                  <a:moveTo>
                    <a:pt x="0" y="0"/>
                  </a:moveTo>
                  <a:lnTo>
                    <a:pt x="6270962" y="0"/>
                  </a:lnTo>
                  <a:lnTo>
                    <a:pt x="6270962" y="4822873"/>
                  </a:lnTo>
                  <a:lnTo>
                    <a:pt x="0" y="4822873"/>
                  </a:lnTo>
                  <a:lnTo>
                    <a:pt x="0" y="0"/>
                  </a:lnTo>
                  <a:close/>
                </a:path>
              </a:pathLst>
            </a:custGeom>
            <a:blipFill>
              <a:blip r:embed="rId4"/>
              <a:stretch>
                <a:fillRect/>
              </a:stretch>
            </a:blipFill>
            <a:ln cap="sq">
              <a:noFill/>
              <a:prstDash val="solid"/>
              <a:miter/>
            </a:ln>
          </p:spPr>
        </p:sp>
      </p:grpSp>
      <p:grpSp>
        <p:nvGrpSpPr>
          <p:cNvPr id="14" name="Group 14"/>
          <p:cNvGrpSpPr/>
          <p:nvPr/>
        </p:nvGrpSpPr>
        <p:grpSpPr>
          <a:xfrm>
            <a:off x="6185160" y="5645436"/>
            <a:ext cx="4909024" cy="1311017"/>
            <a:chOff x="0" y="0"/>
            <a:chExt cx="6545365" cy="1748023"/>
          </a:xfrm>
        </p:grpSpPr>
        <p:grpSp>
          <p:nvGrpSpPr>
            <p:cNvPr id="15" name="Group 15"/>
            <p:cNvGrpSpPr/>
            <p:nvPr/>
          </p:nvGrpSpPr>
          <p:grpSpPr>
            <a:xfrm>
              <a:off x="0" y="0"/>
              <a:ext cx="6545365" cy="1748023"/>
              <a:chOff x="0" y="0"/>
              <a:chExt cx="2490739" cy="665183"/>
            </a:xfrm>
          </p:grpSpPr>
          <p:sp>
            <p:nvSpPr>
              <p:cNvPr id="16" name="Freeform 16"/>
              <p:cNvSpPr/>
              <p:nvPr/>
            </p:nvSpPr>
            <p:spPr>
              <a:xfrm>
                <a:off x="0" y="0"/>
                <a:ext cx="2490739" cy="665183"/>
              </a:xfrm>
              <a:custGeom>
                <a:avLst/>
                <a:gdLst/>
                <a:ahLst/>
                <a:cxnLst/>
                <a:rect l="l" t="t" r="r" b="b"/>
                <a:pathLst>
                  <a:path w="2490739" h="665183">
                    <a:moveTo>
                      <a:pt x="41406" y="0"/>
                    </a:moveTo>
                    <a:lnTo>
                      <a:pt x="2449333" y="0"/>
                    </a:lnTo>
                    <a:cubicBezTo>
                      <a:pt x="2460314" y="0"/>
                      <a:pt x="2470846" y="4362"/>
                      <a:pt x="2478611" y="12127"/>
                    </a:cubicBezTo>
                    <a:cubicBezTo>
                      <a:pt x="2486376" y="19893"/>
                      <a:pt x="2490739" y="30424"/>
                      <a:pt x="2490739" y="41406"/>
                    </a:cubicBezTo>
                    <a:lnTo>
                      <a:pt x="2490739" y="623778"/>
                    </a:lnTo>
                    <a:cubicBezTo>
                      <a:pt x="2490739" y="646645"/>
                      <a:pt x="2472201" y="665183"/>
                      <a:pt x="2449333" y="665183"/>
                    </a:cubicBezTo>
                    <a:lnTo>
                      <a:pt x="41406" y="665183"/>
                    </a:lnTo>
                    <a:cubicBezTo>
                      <a:pt x="30424" y="665183"/>
                      <a:pt x="19893" y="660821"/>
                      <a:pt x="12127" y="653056"/>
                    </a:cubicBezTo>
                    <a:cubicBezTo>
                      <a:pt x="4362" y="645291"/>
                      <a:pt x="0" y="634759"/>
                      <a:pt x="0" y="623778"/>
                    </a:cubicBezTo>
                    <a:lnTo>
                      <a:pt x="0" y="41406"/>
                    </a:lnTo>
                    <a:cubicBezTo>
                      <a:pt x="0" y="18538"/>
                      <a:pt x="18538" y="0"/>
                      <a:pt x="41406" y="0"/>
                    </a:cubicBezTo>
                    <a:close/>
                  </a:path>
                </a:pathLst>
              </a:custGeom>
              <a:solidFill>
                <a:srgbClr val="FFF5E7"/>
              </a:solidFill>
            </p:spPr>
          </p:sp>
          <p:sp>
            <p:nvSpPr>
              <p:cNvPr id="17" name="TextBox 17"/>
              <p:cNvSpPr txBox="1"/>
              <p:nvPr/>
            </p:nvSpPr>
            <p:spPr>
              <a:xfrm>
                <a:off x="0" y="-85725"/>
                <a:ext cx="2490739" cy="750908"/>
              </a:xfrm>
              <a:prstGeom prst="rect">
                <a:avLst/>
              </a:prstGeom>
            </p:spPr>
            <p:txBody>
              <a:bodyPr lIns="50800" tIns="50800" rIns="50800" bIns="50800" rtlCol="0" anchor="b"/>
              <a:lstStyle/>
              <a:p>
                <a:pPr algn="just">
                  <a:lnSpc>
                    <a:spcPts val="3335"/>
                  </a:lnSpc>
                </a:pPr>
                <a:endParaRPr/>
              </a:p>
            </p:txBody>
          </p:sp>
        </p:grpSp>
        <p:sp>
          <p:nvSpPr>
            <p:cNvPr id="18" name="TextBox 18"/>
            <p:cNvSpPr txBox="1"/>
            <p:nvPr/>
          </p:nvSpPr>
          <p:spPr>
            <a:xfrm>
              <a:off x="193205" y="248797"/>
              <a:ext cx="6148685" cy="1193747"/>
            </a:xfrm>
            <a:prstGeom prst="rect">
              <a:avLst/>
            </a:prstGeom>
          </p:spPr>
          <p:txBody>
            <a:bodyPr lIns="0" tIns="0" rIns="0" bIns="0" rtlCol="0" anchor="t">
              <a:spAutoFit/>
            </a:bodyPr>
            <a:lstStyle/>
            <a:p>
              <a:pPr marL="345439" lvl="1" indent="-172720" algn="l">
                <a:lnSpc>
                  <a:spcPts val="2399"/>
                </a:lnSpc>
                <a:buAutoNum type="arabicPeriod"/>
              </a:pPr>
              <a:r>
                <a:rPr lang="en-US" sz="1599" u="none" strike="noStrike" dirty="0" err="1">
                  <a:solidFill>
                    <a:srgbClr val="000000"/>
                  </a:solidFill>
                  <a:latin typeface="Noto Sans T Chinese"/>
                  <a:ea typeface="Noto Sans T Chinese"/>
                  <a:cs typeface="Noto Sans T Chinese"/>
                  <a:sym typeface="Noto Sans T Chinese"/>
                </a:rPr>
                <a:t>舉辦門檻較低，有效避免排擠效應</a:t>
              </a:r>
              <a:endParaRPr lang="en-US" sz="1599" u="none" strike="noStrike" dirty="0">
                <a:solidFill>
                  <a:srgbClr val="000000"/>
                </a:solidFill>
                <a:latin typeface="Noto Sans T Chinese"/>
                <a:ea typeface="Noto Sans T Chinese"/>
                <a:cs typeface="Noto Sans T Chinese"/>
                <a:sym typeface="Noto Sans T Chinese"/>
              </a:endParaRPr>
            </a:p>
            <a:p>
              <a:pPr marL="345439" lvl="1" indent="-172720" algn="l">
                <a:lnSpc>
                  <a:spcPts val="2399"/>
                </a:lnSpc>
                <a:buAutoNum type="arabicPeriod"/>
              </a:pPr>
              <a:r>
                <a:rPr lang="en-US" sz="1599" u="none" strike="noStrike" dirty="0" err="1">
                  <a:solidFill>
                    <a:srgbClr val="000000"/>
                  </a:solidFill>
                  <a:latin typeface="Noto Sans T Chinese"/>
                  <a:ea typeface="Noto Sans T Chinese"/>
                  <a:cs typeface="Noto Sans T Chinese"/>
                  <a:sym typeface="Noto Sans T Chinese"/>
                </a:rPr>
                <a:t>收益直接加注地方基層產業，創造更實質的經濟效益</a:t>
              </a:r>
              <a:r>
                <a:rPr lang="en-US" sz="1599" u="none" strike="noStrike" dirty="0">
                  <a:solidFill>
                    <a:srgbClr val="000000"/>
                  </a:solidFill>
                  <a:latin typeface="Noto Sans T Chinese"/>
                  <a:ea typeface="Noto Sans T Chinese"/>
                  <a:cs typeface="Noto Sans T Chinese"/>
                  <a:sym typeface="Noto Sans T Chinese"/>
                </a:rPr>
                <a:t> (Taks, 2013)</a:t>
              </a:r>
            </a:p>
          </p:txBody>
        </p:sp>
      </p:grpSp>
      <p:grpSp>
        <p:nvGrpSpPr>
          <p:cNvPr id="19" name="Group 19"/>
          <p:cNvGrpSpPr/>
          <p:nvPr/>
        </p:nvGrpSpPr>
        <p:grpSpPr>
          <a:xfrm>
            <a:off x="1097940" y="5645436"/>
            <a:ext cx="4658450" cy="1269714"/>
            <a:chOff x="0" y="0"/>
            <a:chExt cx="6211267" cy="1692952"/>
          </a:xfrm>
        </p:grpSpPr>
        <p:grpSp>
          <p:nvGrpSpPr>
            <p:cNvPr id="20" name="Group 20"/>
            <p:cNvGrpSpPr/>
            <p:nvPr/>
          </p:nvGrpSpPr>
          <p:grpSpPr>
            <a:xfrm>
              <a:off x="0" y="0"/>
              <a:ext cx="6211267" cy="1692952"/>
              <a:chOff x="0" y="0"/>
              <a:chExt cx="2583058" cy="704042"/>
            </a:xfrm>
          </p:grpSpPr>
          <p:sp>
            <p:nvSpPr>
              <p:cNvPr id="21" name="Freeform 21"/>
              <p:cNvSpPr/>
              <p:nvPr/>
            </p:nvSpPr>
            <p:spPr>
              <a:xfrm>
                <a:off x="0" y="0"/>
                <a:ext cx="2583058" cy="704042"/>
              </a:xfrm>
              <a:custGeom>
                <a:avLst/>
                <a:gdLst/>
                <a:ahLst/>
                <a:cxnLst/>
                <a:rect l="l" t="t" r="r" b="b"/>
                <a:pathLst>
                  <a:path w="2583058" h="704042">
                    <a:moveTo>
                      <a:pt x="39926" y="0"/>
                    </a:moveTo>
                    <a:lnTo>
                      <a:pt x="2543132" y="0"/>
                    </a:lnTo>
                    <a:cubicBezTo>
                      <a:pt x="2565182" y="0"/>
                      <a:pt x="2583058" y="17875"/>
                      <a:pt x="2583058" y="39926"/>
                    </a:cubicBezTo>
                    <a:lnTo>
                      <a:pt x="2583058" y="664116"/>
                    </a:lnTo>
                    <a:cubicBezTo>
                      <a:pt x="2583058" y="686167"/>
                      <a:pt x="2565182" y="704042"/>
                      <a:pt x="2543132" y="704042"/>
                    </a:cubicBezTo>
                    <a:lnTo>
                      <a:pt x="39926" y="704042"/>
                    </a:lnTo>
                    <a:cubicBezTo>
                      <a:pt x="17875" y="704042"/>
                      <a:pt x="0" y="686167"/>
                      <a:pt x="0" y="664116"/>
                    </a:cubicBezTo>
                    <a:lnTo>
                      <a:pt x="0" y="39926"/>
                    </a:lnTo>
                    <a:cubicBezTo>
                      <a:pt x="0" y="17875"/>
                      <a:pt x="17875" y="0"/>
                      <a:pt x="39926" y="0"/>
                    </a:cubicBezTo>
                    <a:close/>
                  </a:path>
                </a:pathLst>
              </a:custGeom>
              <a:solidFill>
                <a:srgbClr val="FFF5E7"/>
              </a:solidFill>
            </p:spPr>
          </p:sp>
          <p:sp>
            <p:nvSpPr>
              <p:cNvPr id="22" name="TextBox 22"/>
              <p:cNvSpPr txBox="1"/>
              <p:nvPr/>
            </p:nvSpPr>
            <p:spPr>
              <a:xfrm>
                <a:off x="0" y="-85725"/>
                <a:ext cx="2583058" cy="789767"/>
              </a:xfrm>
              <a:prstGeom prst="rect">
                <a:avLst/>
              </a:prstGeom>
            </p:spPr>
            <p:txBody>
              <a:bodyPr lIns="50800" tIns="50800" rIns="50800" bIns="50800" rtlCol="0" anchor="b"/>
              <a:lstStyle/>
              <a:p>
                <a:pPr algn="just">
                  <a:lnSpc>
                    <a:spcPts val="3335"/>
                  </a:lnSpc>
                </a:pPr>
                <a:endParaRPr/>
              </a:p>
            </p:txBody>
          </p:sp>
        </p:grpSp>
        <p:sp>
          <p:nvSpPr>
            <p:cNvPr id="23" name="TextBox 23"/>
            <p:cNvSpPr txBox="1"/>
            <p:nvPr/>
          </p:nvSpPr>
          <p:spPr>
            <a:xfrm>
              <a:off x="176271" y="224423"/>
              <a:ext cx="5858724" cy="1193747"/>
            </a:xfrm>
            <a:prstGeom prst="rect">
              <a:avLst/>
            </a:prstGeom>
          </p:spPr>
          <p:txBody>
            <a:bodyPr lIns="0" tIns="0" rIns="0" bIns="0" rtlCol="0" anchor="t">
              <a:spAutoFit/>
            </a:bodyPr>
            <a:lstStyle/>
            <a:p>
              <a:pPr marL="345439" lvl="1" indent="-172720" algn="l">
                <a:lnSpc>
                  <a:spcPts val="2399"/>
                </a:lnSpc>
                <a:buAutoNum type="arabicPeriod"/>
              </a:pPr>
              <a:r>
                <a:rPr lang="en-US" sz="1599" u="none" strike="noStrike" dirty="0" err="1">
                  <a:solidFill>
                    <a:srgbClr val="000000"/>
                  </a:solidFill>
                  <a:latin typeface="Noto Sans T Chinese"/>
                  <a:ea typeface="Noto Sans T Chinese"/>
                  <a:cs typeface="Noto Sans T Chinese"/>
                  <a:sym typeface="Noto Sans T Chinese"/>
                </a:rPr>
                <a:t>評估失真</a:t>
              </a:r>
              <a:r>
                <a:rPr lang="en-US" sz="1599" u="none" strike="noStrike" dirty="0">
                  <a:solidFill>
                    <a:srgbClr val="000000"/>
                  </a:solidFill>
                  <a:latin typeface="Noto Sans T Chinese"/>
                  <a:ea typeface="Noto Sans T Chinese"/>
                  <a:cs typeface="Noto Sans T Chinese"/>
                  <a:sym typeface="Noto Sans T Chinese"/>
                </a:rPr>
                <a:t> (Baade &amp; Matheson, 2016)</a:t>
              </a:r>
            </a:p>
            <a:p>
              <a:pPr marL="345439" lvl="1" indent="-172720" algn="l">
                <a:lnSpc>
                  <a:spcPts val="2399"/>
                </a:lnSpc>
                <a:buAutoNum type="arabicPeriod"/>
              </a:pPr>
              <a:r>
                <a:rPr lang="en-US" sz="1599" u="none" strike="noStrike" dirty="0" err="1">
                  <a:solidFill>
                    <a:srgbClr val="000000"/>
                  </a:solidFill>
                  <a:latin typeface="Noto Sans T Chinese"/>
                  <a:ea typeface="Noto Sans T Chinese"/>
                  <a:cs typeface="Noto Sans T Chinese"/>
                  <a:sym typeface="Noto Sans T Chinese"/>
                </a:rPr>
                <a:t>排擠效應</a:t>
              </a:r>
              <a:r>
                <a:rPr lang="en-US" sz="1599" u="none" strike="noStrike" dirty="0">
                  <a:solidFill>
                    <a:srgbClr val="000000"/>
                  </a:solidFill>
                  <a:latin typeface="Noto Sans T Chinese"/>
                  <a:ea typeface="Noto Sans T Chinese"/>
                  <a:cs typeface="Noto Sans T Chinese"/>
                  <a:sym typeface="Noto Sans T Chinese"/>
                </a:rPr>
                <a:t> (Agha &amp; Taks, 2015)</a:t>
              </a:r>
            </a:p>
            <a:p>
              <a:pPr marL="345439" lvl="1" indent="-172720" algn="l">
                <a:lnSpc>
                  <a:spcPts val="2399"/>
                </a:lnSpc>
                <a:buAutoNum type="arabicPeriod"/>
              </a:pPr>
              <a:r>
                <a:rPr lang="en-US" sz="1599" u="none" strike="noStrike" dirty="0" err="1">
                  <a:solidFill>
                    <a:srgbClr val="000000"/>
                  </a:solidFill>
                  <a:latin typeface="Noto Sans T Chinese"/>
                  <a:ea typeface="Noto Sans T Chinese"/>
                  <a:cs typeface="Noto Sans T Chinese"/>
                  <a:sym typeface="Noto Sans T Chinese"/>
                </a:rPr>
                <a:t>長期財政負擔</a:t>
              </a:r>
              <a:r>
                <a:rPr lang="en-US" sz="1599" u="none" strike="noStrike" dirty="0">
                  <a:solidFill>
                    <a:srgbClr val="000000"/>
                  </a:solidFill>
                  <a:latin typeface="Noto Sans T Chinese"/>
                  <a:ea typeface="Noto Sans T Chinese"/>
                  <a:cs typeface="Noto Sans T Chinese"/>
                  <a:sym typeface="Noto Sans T Chinese"/>
                </a:rPr>
                <a:t> (Müller, 2015)</a:t>
              </a:r>
            </a:p>
          </p:txBody>
        </p:sp>
      </p:grpSp>
      <p:sp>
        <p:nvSpPr>
          <p:cNvPr id="24" name="TextBox 24"/>
          <p:cNvSpPr txBox="1"/>
          <p:nvPr/>
        </p:nvSpPr>
        <p:spPr>
          <a:xfrm>
            <a:off x="698025" y="393478"/>
            <a:ext cx="2201963"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研究動機</a:t>
            </a:r>
          </a:p>
        </p:txBody>
      </p:sp>
      <p:sp>
        <p:nvSpPr>
          <p:cNvPr id="25" name="TextBox 25"/>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4</a:t>
            </a:r>
          </a:p>
        </p:txBody>
      </p:sp>
      <p:grpSp>
        <p:nvGrpSpPr>
          <p:cNvPr id="26" name="Group 26"/>
          <p:cNvGrpSpPr/>
          <p:nvPr/>
        </p:nvGrpSpPr>
        <p:grpSpPr>
          <a:xfrm>
            <a:off x="1219138" y="1175682"/>
            <a:ext cx="4505405" cy="668605"/>
            <a:chOff x="0" y="0"/>
            <a:chExt cx="6007206" cy="891473"/>
          </a:xfrm>
        </p:grpSpPr>
        <p:grpSp>
          <p:nvGrpSpPr>
            <p:cNvPr id="27" name="Group 27"/>
            <p:cNvGrpSpPr/>
            <p:nvPr/>
          </p:nvGrpSpPr>
          <p:grpSpPr>
            <a:xfrm>
              <a:off x="0" y="0"/>
              <a:ext cx="6007206" cy="891473"/>
              <a:chOff x="0" y="0"/>
              <a:chExt cx="1765203" cy="261957"/>
            </a:xfrm>
          </p:grpSpPr>
          <p:sp>
            <p:nvSpPr>
              <p:cNvPr id="28" name="Freeform 28"/>
              <p:cNvSpPr/>
              <p:nvPr/>
            </p:nvSpPr>
            <p:spPr>
              <a:xfrm>
                <a:off x="0" y="0"/>
                <a:ext cx="1765203" cy="261957"/>
              </a:xfrm>
              <a:custGeom>
                <a:avLst/>
                <a:gdLst/>
                <a:ahLst/>
                <a:cxnLst/>
                <a:rect l="l" t="t" r="r" b="b"/>
                <a:pathLst>
                  <a:path w="1765203" h="261957">
                    <a:moveTo>
                      <a:pt x="58424" y="0"/>
                    </a:moveTo>
                    <a:lnTo>
                      <a:pt x="1706779" y="0"/>
                    </a:lnTo>
                    <a:cubicBezTo>
                      <a:pt x="1722274" y="0"/>
                      <a:pt x="1737134" y="6155"/>
                      <a:pt x="1748091" y="17112"/>
                    </a:cubicBezTo>
                    <a:cubicBezTo>
                      <a:pt x="1759048" y="28069"/>
                      <a:pt x="1765203" y="42929"/>
                      <a:pt x="1765203" y="58424"/>
                    </a:cubicBezTo>
                    <a:lnTo>
                      <a:pt x="1765203" y="203533"/>
                    </a:lnTo>
                    <a:cubicBezTo>
                      <a:pt x="1765203" y="219028"/>
                      <a:pt x="1759048" y="233888"/>
                      <a:pt x="1748091" y="244845"/>
                    </a:cubicBezTo>
                    <a:cubicBezTo>
                      <a:pt x="1737134" y="255802"/>
                      <a:pt x="1722274" y="261957"/>
                      <a:pt x="1706779" y="261957"/>
                    </a:cubicBezTo>
                    <a:lnTo>
                      <a:pt x="58424" y="261957"/>
                    </a:lnTo>
                    <a:cubicBezTo>
                      <a:pt x="42929" y="261957"/>
                      <a:pt x="28069" y="255802"/>
                      <a:pt x="17112" y="244845"/>
                    </a:cubicBezTo>
                    <a:cubicBezTo>
                      <a:pt x="6155" y="233888"/>
                      <a:pt x="0" y="219028"/>
                      <a:pt x="0" y="203533"/>
                    </a:cubicBezTo>
                    <a:lnTo>
                      <a:pt x="0" y="58424"/>
                    </a:lnTo>
                    <a:cubicBezTo>
                      <a:pt x="0" y="42929"/>
                      <a:pt x="6155" y="28069"/>
                      <a:pt x="17112" y="17112"/>
                    </a:cubicBezTo>
                    <a:cubicBezTo>
                      <a:pt x="28069" y="6155"/>
                      <a:pt x="42929" y="0"/>
                      <a:pt x="58424" y="0"/>
                    </a:cubicBezTo>
                    <a:close/>
                  </a:path>
                </a:pathLst>
              </a:custGeom>
              <a:solidFill>
                <a:srgbClr val="6A6B83"/>
              </a:solidFill>
            </p:spPr>
          </p:sp>
          <p:sp>
            <p:nvSpPr>
              <p:cNvPr id="29" name="TextBox 29"/>
              <p:cNvSpPr txBox="1"/>
              <p:nvPr/>
            </p:nvSpPr>
            <p:spPr>
              <a:xfrm>
                <a:off x="0" y="9525"/>
                <a:ext cx="1765203" cy="252432"/>
              </a:xfrm>
              <a:prstGeom prst="rect">
                <a:avLst/>
              </a:prstGeom>
            </p:spPr>
            <p:txBody>
              <a:bodyPr lIns="50800" tIns="50800" rIns="50800" bIns="50800" rtlCol="0" anchor="ctr"/>
              <a:lstStyle/>
              <a:p>
                <a:pPr algn="ctr">
                  <a:lnSpc>
                    <a:spcPts val="2057"/>
                  </a:lnSpc>
                </a:pPr>
                <a:endParaRPr/>
              </a:p>
            </p:txBody>
          </p:sp>
        </p:grpSp>
        <p:sp>
          <p:nvSpPr>
            <p:cNvPr id="30" name="TextBox 30"/>
            <p:cNvSpPr txBox="1"/>
            <p:nvPr/>
          </p:nvSpPr>
          <p:spPr>
            <a:xfrm>
              <a:off x="0" y="285660"/>
              <a:ext cx="6007206" cy="320154"/>
            </a:xfrm>
            <a:prstGeom prst="rect">
              <a:avLst/>
            </a:prstGeom>
          </p:spPr>
          <p:txBody>
            <a:bodyPr lIns="0" tIns="0" rIns="0" bIns="0" rtlCol="0" anchor="t">
              <a:spAutoFit/>
            </a:bodyPr>
            <a:lstStyle/>
            <a:p>
              <a:pPr algn="ctr">
                <a:lnSpc>
                  <a:spcPts val="1829"/>
                </a:lnSpc>
                <a:spcBef>
                  <a:spcPct val="0"/>
                </a:spcBef>
              </a:pPr>
              <a:r>
                <a:rPr lang="en-US" sz="1599" b="1">
                  <a:solidFill>
                    <a:srgbClr val="FAF9F6"/>
                  </a:solidFill>
                  <a:latin typeface="Courier New Bold"/>
                  <a:ea typeface="Courier New Bold"/>
                  <a:cs typeface="Courier New Bold"/>
                  <a:sym typeface="Courier New Bold"/>
                </a:rPr>
                <a:t>大型國際賽會 (Mega-event)的潛在風險</a:t>
              </a:r>
            </a:p>
          </p:txBody>
        </p:sp>
      </p:grpSp>
      <p:grpSp>
        <p:nvGrpSpPr>
          <p:cNvPr id="31" name="Group 31"/>
          <p:cNvGrpSpPr/>
          <p:nvPr/>
        </p:nvGrpSpPr>
        <p:grpSpPr>
          <a:xfrm>
            <a:off x="6371046" y="1167311"/>
            <a:ext cx="4505405" cy="668605"/>
            <a:chOff x="0" y="0"/>
            <a:chExt cx="6007206" cy="891473"/>
          </a:xfrm>
        </p:grpSpPr>
        <p:grpSp>
          <p:nvGrpSpPr>
            <p:cNvPr id="32" name="Group 32"/>
            <p:cNvGrpSpPr/>
            <p:nvPr/>
          </p:nvGrpSpPr>
          <p:grpSpPr>
            <a:xfrm>
              <a:off x="0" y="0"/>
              <a:ext cx="6007206" cy="891473"/>
              <a:chOff x="0" y="0"/>
              <a:chExt cx="1765203" cy="261957"/>
            </a:xfrm>
          </p:grpSpPr>
          <p:sp>
            <p:nvSpPr>
              <p:cNvPr id="33" name="Freeform 33"/>
              <p:cNvSpPr/>
              <p:nvPr/>
            </p:nvSpPr>
            <p:spPr>
              <a:xfrm>
                <a:off x="0" y="0"/>
                <a:ext cx="1765203" cy="261957"/>
              </a:xfrm>
              <a:custGeom>
                <a:avLst/>
                <a:gdLst/>
                <a:ahLst/>
                <a:cxnLst/>
                <a:rect l="l" t="t" r="r" b="b"/>
                <a:pathLst>
                  <a:path w="1765203" h="261957">
                    <a:moveTo>
                      <a:pt x="58424" y="0"/>
                    </a:moveTo>
                    <a:lnTo>
                      <a:pt x="1706779" y="0"/>
                    </a:lnTo>
                    <a:cubicBezTo>
                      <a:pt x="1722274" y="0"/>
                      <a:pt x="1737134" y="6155"/>
                      <a:pt x="1748091" y="17112"/>
                    </a:cubicBezTo>
                    <a:cubicBezTo>
                      <a:pt x="1759048" y="28069"/>
                      <a:pt x="1765203" y="42929"/>
                      <a:pt x="1765203" y="58424"/>
                    </a:cubicBezTo>
                    <a:lnTo>
                      <a:pt x="1765203" y="203533"/>
                    </a:lnTo>
                    <a:cubicBezTo>
                      <a:pt x="1765203" y="219028"/>
                      <a:pt x="1759048" y="233888"/>
                      <a:pt x="1748091" y="244845"/>
                    </a:cubicBezTo>
                    <a:cubicBezTo>
                      <a:pt x="1737134" y="255802"/>
                      <a:pt x="1722274" y="261957"/>
                      <a:pt x="1706779" y="261957"/>
                    </a:cubicBezTo>
                    <a:lnTo>
                      <a:pt x="58424" y="261957"/>
                    </a:lnTo>
                    <a:cubicBezTo>
                      <a:pt x="42929" y="261957"/>
                      <a:pt x="28069" y="255802"/>
                      <a:pt x="17112" y="244845"/>
                    </a:cubicBezTo>
                    <a:cubicBezTo>
                      <a:pt x="6155" y="233888"/>
                      <a:pt x="0" y="219028"/>
                      <a:pt x="0" y="203533"/>
                    </a:cubicBezTo>
                    <a:lnTo>
                      <a:pt x="0" y="58424"/>
                    </a:lnTo>
                    <a:cubicBezTo>
                      <a:pt x="0" y="42929"/>
                      <a:pt x="6155" y="28069"/>
                      <a:pt x="17112" y="17112"/>
                    </a:cubicBezTo>
                    <a:cubicBezTo>
                      <a:pt x="28069" y="6155"/>
                      <a:pt x="42929" y="0"/>
                      <a:pt x="58424" y="0"/>
                    </a:cubicBezTo>
                    <a:close/>
                  </a:path>
                </a:pathLst>
              </a:custGeom>
              <a:solidFill>
                <a:srgbClr val="E6B44D"/>
              </a:solidFill>
            </p:spPr>
          </p:sp>
          <p:sp>
            <p:nvSpPr>
              <p:cNvPr id="34" name="TextBox 34"/>
              <p:cNvSpPr txBox="1"/>
              <p:nvPr/>
            </p:nvSpPr>
            <p:spPr>
              <a:xfrm>
                <a:off x="0" y="9525"/>
                <a:ext cx="1765203" cy="252432"/>
              </a:xfrm>
              <a:prstGeom prst="rect">
                <a:avLst/>
              </a:prstGeom>
            </p:spPr>
            <p:txBody>
              <a:bodyPr lIns="50800" tIns="50800" rIns="50800" bIns="50800" rtlCol="0" anchor="ctr"/>
              <a:lstStyle/>
              <a:p>
                <a:pPr algn="ctr">
                  <a:lnSpc>
                    <a:spcPts val="2057"/>
                  </a:lnSpc>
                </a:pPr>
                <a:endParaRPr/>
              </a:p>
            </p:txBody>
          </p:sp>
        </p:grpSp>
        <p:sp>
          <p:nvSpPr>
            <p:cNvPr id="35" name="TextBox 35"/>
            <p:cNvSpPr txBox="1"/>
            <p:nvPr/>
          </p:nvSpPr>
          <p:spPr>
            <a:xfrm>
              <a:off x="0" y="295185"/>
              <a:ext cx="6007206" cy="310629"/>
            </a:xfrm>
            <a:prstGeom prst="rect">
              <a:avLst/>
            </a:prstGeom>
          </p:spPr>
          <p:txBody>
            <a:bodyPr lIns="0" tIns="0" rIns="0" bIns="0" rtlCol="0" anchor="t">
              <a:spAutoFit/>
            </a:bodyPr>
            <a:lstStyle/>
            <a:p>
              <a:pPr algn="ctr">
                <a:lnSpc>
                  <a:spcPts val="1829"/>
                </a:lnSpc>
                <a:spcBef>
                  <a:spcPct val="0"/>
                </a:spcBef>
              </a:pPr>
              <a:r>
                <a:rPr lang="en-US" sz="1599" b="1">
                  <a:solidFill>
                    <a:srgbClr val="FAF9F6"/>
                  </a:solidFill>
                  <a:latin typeface="Noto Sans T Chinese Bold"/>
                  <a:ea typeface="Noto Sans T Chinese Bold"/>
                  <a:cs typeface="Noto Sans T Chinese Bold"/>
                  <a:sym typeface="Noto Sans T Chinese Bold"/>
                </a:rPr>
                <a:t>中小型運動賽事的實質價值</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124" cy="6915236"/>
            <a:chOff x="0" y="0"/>
            <a:chExt cx="16256165" cy="9220314"/>
          </a:xfrm>
        </p:grpSpPr>
        <p:sp>
          <p:nvSpPr>
            <p:cNvPr id="3" name="Freeform 3"/>
            <p:cNvSpPr/>
            <p:nvPr/>
          </p:nvSpPr>
          <p:spPr>
            <a:xfrm>
              <a:off x="0" y="0"/>
              <a:ext cx="16256127" cy="9220327"/>
            </a:xfrm>
            <a:custGeom>
              <a:avLst/>
              <a:gdLst/>
              <a:ahLst/>
              <a:cxnLst/>
              <a:rect l="l" t="t" r="r" b="b"/>
              <a:pathLst>
                <a:path w="16256127" h="9220327">
                  <a:moveTo>
                    <a:pt x="16256127" y="9220327"/>
                  </a:moveTo>
                  <a:lnTo>
                    <a:pt x="0" y="9220327"/>
                  </a:lnTo>
                  <a:lnTo>
                    <a:pt x="0" y="0"/>
                  </a:lnTo>
                  <a:lnTo>
                    <a:pt x="16256127" y="0"/>
                  </a:lnTo>
                  <a:lnTo>
                    <a:pt x="16256127" y="9220327"/>
                  </a:lnTo>
                  <a:close/>
                </a:path>
              </a:pathLst>
            </a:custGeom>
            <a:solidFill>
              <a:srgbClr val="FAF9F6"/>
            </a:solidFill>
          </p:spPr>
        </p:sp>
      </p:grpSp>
      <p:grpSp>
        <p:nvGrpSpPr>
          <p:cNvPr id="4" name="Group 4"/>
          <p:cNvGrpSpPr/>
          <p:nvPr/>
        </p:nvGrpSpPr>
        <p:grpSpPr>
          <a:xfrm>
            <a:off x="0" y="-116203"/>
            <a:ext cx="12751754" cy="7172862"/>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6" name="Group 6"/>
          <p:cNvGrpSpPr/>
          <p:nvPr/>
        </p:nvGrpSpPr>
        <p:grpSpPr>
          <a:xfrm>
            <a:off x="1066676" y="1009802"/>
            <a:ext cx="304924" cy="9363"/>
            <a:chOff x="0" y="0"/>
            <a:chExt cx="406565" cy="12484"/>
          </a:xfrm>
        </p:grpSpPr>
        <p:sp>
          <p:nvSpPr>
            <p:cNvPr id="7" name="Freeform 7"/>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8" name="Group 8"/>
          <p:cNvGrpSpPr/>
          <p:nvPr/>
        </p:nvGrpSpPr>
        <p:grpSpPr>
          <a:xfrm>
            <a:off x="0" y="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0" name="Group 10"/>
          <p:cNvGrpSpPr/>
          <p:nvPr/>
        </p:nvGrpSpPr>
        <p:grpSpPr>
          <a:xfrm>
            <a:off x="0" y="6905520"/>
            <a:ext cx="12192124" cy="9363"/>
            <a:chOff x="0" y="0"/>
            <a:chExt cx="16256165" cy="12484"/>
          </a:xfrm>
        </p:grpSpPr>
        <p:sp>
          <p:nvSpPr>
            <p:cNvPr id="11" name="Freeform 11"/>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2" name="Group 12"/>
          <p:cNvGrpSpPr/>
          <p:nvPr/>
        </p:nvGrpSpPr>
        <p:grpSpPr>
          <a:xfrm>
            <a:off x="244152" y="1238898"/>
            <a:ext cx="5693318" cy="5490288"/>
            <a:chOff x="0" y="0"/>
            <a:chExt cx="2230623" cy="2151077"/>
          </a:xfrm>
        </p:grpSpPr>
        <p:sp>
          <p:nvSpPr>
            <p:cNvPr id="13" name="Freeform 13"/>
            <p:cNvSpPr/>
            <p:nvPr/>
          </p:nvSpPr>
          <p:spPr>
            <a:xfrm>
              <a:off x="0" y="0"/>
              <a:ext cx="2230623" cy="2151077"/>
            </a:xfrm>
            <a:custGeom>
              <a:avLst/>
              <a:gdLst/>
              <a:ahLst/>
              <a:cxnLst/>
              <a:rect l="l" t="t" r="r" b="b"/>
              <a:pathLst>
                <a:path w="2230623" h="2151077">
                  <a:moveTo>
                    <a:pt x="46234" y="0"/>
                  </a:moveTo>
                  <a:lnTo>
                    <a:pt x="2184389" y="0"/>
                  </a:lnTo>
                  <a:cubicBezTo>
                    <a:pt x="2196651" y="0"/>
                    <a:pt x="2208411" y="4871"/>
                    <a:pt x="2217082" y="13542"/>
                  </a:cubicBezTo>
                  <a:cubicBezTo>
                    <a:pt x="2225752" y="22212"/>
                    <a:pt x="2230623" y="33972"/>
                    <a:pt x="2230623" y="46234"/>
                  </a:cubicBezTo>
                  <a:lnTo>
                    <a:pt x="2230623" y="2104843"/>
                  </a:lnTo>
                  <a:cubicBezTo>
                    <a:pt x="2230623" y="2117105"/>
                    <a:pt x="2225752" y="2128865"/>
                    <a:pt x="2217082" y="2137536"/>
                  </a:cubicBezTo>
                  <a:cubicBezTo>
                    <a:pt x="2208411" y="2146206"/>
                    <a:pt x="2196651" y="2151077"/>
                    <a:pt x="2184389" y="2151077"/>
                  </a:cubicBezTo>
                  <a:lnTo>
                    <a:pt x="46234" y="2151077"/>
                  </a:lnTo>
                  <a:cubicBezTo>
                    <a:pt x="33972" y="2151077"/>
                    <a:pt x="22212" y="2146206"/>
                    <a:pt x="13542" y="2137536"/>
                  </a:cubicBezTo>
                  <a:cubicBezTo>
                    <a:pt x="4871" y="2128865"/>
                    <a:pt x="0" y="2117105"/>
                    <a:pt x="0" y="2104843"/>
                  </a:cubicBezTo>
                  <a:lnTo>
                    <a:pt x="0" y="46234"/>
                  </a:lnTo>
                  <a:cubicBezTo>
                    <a:pt x="0" y="33972"/>
                    <a:pt x="4871" y="22212"/>
                    <a:pt x="13542" y="13542"/>
                  </a:cubicBezTo>
                  <a:cubicBezTo>
                    <a:pt x="22212" y="4871"/>
                    <a:pt x="33972" y="0"/>
                    <a:pt x="46234" y="0"/>
                  </a:cubicBezTo>
                  <a:close/>
                </a:path>
              </a:pathLst>
            </a:custGeom>
            <a:solidFill>
              <a:srgbClr val="FFF5E7"/>
            </a:solidFill>
          </p:spPr>
        </p:sp>
        <p:sp>
          <p:nvSpPr>
            <p:cNvPr id="14" name="TextBox 14"/>
            <p:cNvSpPr txBox="1"/>
            <p:nvPr/>
          </p:nvSpPr>
          <p:spPr>
            <a:xfrm>
              <a:off x="0" y="-95250"/>
              <a:ext cx="2230623" cy="2246327"/>
            </a:xfrm>
            <a:prstGeom prst="rect">
              <a:avLst/>
            </a:prstGeom>
          </p:spPr>
          <p:txBody>
            <a:bodyPr lIns="50800" tIns="50800" rIns="50800" bIns="50800" rtlCol="0" anchor="b"/>
            <a:lstStyle/>
            <a:p>
              <a:pPr algn="just">
                <a:lnSpc>
                  <a:spcPts val="3811"/>
                </a:lnSpc>
              </a:pPr>
              <a:endParaRPr/>
            </a:p>
            <a:p>
              <a:pPr algn="just">
                <a:lnSpc>
                  <a:spcPts val="3811"/>
                </a:lnSpc>
              </a:pPr>
              <a:endParaRPr/>
            </a:p>
          </p:txBody>
        </p:sp>
      </p:grpSp>
      <p:sp>
        <p:nvSpPr>
          <p:cNvPr id="15" name="TextBox 15"/>
          <p:cNvSpPr txBox="1"/>
          <p:nvPr/>
        </p:nvSpPr>
        <p:spPr>
          <a:xfrm>
            <a:off x="10312556" y="3313443"/>
            <a:ext cx="219599" cy="130302"/>
          </a:xfrm>
          <a:prstGeom prst="rect">
            <a:avLst/>
          </a:prstGeom>
        </p:spPr>
        <p:txBody>
          <a:bodyPr lIns="0" tIns="0" rIns="0" bIns="0" rtlCol="0" anchor="t">
            <a:spAutoFit/>
          </a:bodyPr>
          <a:lstStyle/>
          <a:p>
            <a:pPr algn="l">
              <a:lnSpc>
                <a:spcPts val="1029"/>
              </a:lnSpc>
            </a:pPr>
            <a:r>
              <a:rPr lang="en-US" sz="900" b="1">
                <a:solidFill>
                  <a:srgbClr val="D0D5DA"/>
                </a:solidFill>
                <a:latin typeface="Noto Sans T Chinese Bold"/>
                <a:ea typeface="Noto Sans T Chinese Bold"/>
                <a:cs typeface="Noto Sans T Chinese Bold"/>
                <a:sym typeface="Noto Sans T Chinese Bold"/>
              </a:rPr>
              <a:t>0 1</a:t>
            </a:r>
          </a:p>
        </p:txBody>
      </p:sp>
      <p:sp>
        <p:nvSpPr>
          <p:cNvPr id="16" name="TextBox 16"/>
          <p:cNvSpPr txBox="1"/>
          <p:nvPr/>
        </p:nvSpPr>
        <p:spPr>
          <a:xfrm>
            <a:off x="10377364" y="3061802"/>
            <a:ext cx="37902" cy="130302"/>
          </a:xfrm>
          <a:prstGeom prst="rect">
            <a:avLst/>
          </a:prstGeom>
        </p:spPr>
        <p:txBody>
          <a:bodyPr lIns="0" tIns="0" rIns="0" bIns="0" rtlCol="0" anchor="t">
            <a:spAutoFit/>
          </a:bodyPr>
          <a:lstStyle/>
          <a:p>
            <a:pPr algn="l">
              <a:lnSpc>
                <a:spcPts val="1029"/>
              </a:lnSpc>
            </a:pPr>
            <a:r>
              <a:rPr lang="en-US" sz="900" b="1" spc="-50">
                <a:solidFill>
                  <a:srgbClr val="D0D5DA"/>
                </a:solidFill>
                <a:latin typeface="Noto Sans T Chinese Bold"/>
                <a:ea typeface="Noto Sans T Chinese Bold"/>
                <a:cs typeface="Noto Sans T Chinese Bold"/>
                <a:sym typeface="Noto Sans T Chinese Bold"/>
              </a:rPr>
              <a:t>/</a:t>
            </a:r>
          </a:p>
        </p:txBody>
      </p:sp>
      <p:sp>
        <p:nvSpPr>
          <p:cNvPr id="17" name="TextBox 17"/>
          <p:cNvSpPr txBox="1"/>
          <p:nvPr/>
        </p:nvSpPr>
        <p:spPr>
          <a:xfrm>
            <a:off x="10312556" y="2684878"/>
            <a:ext cx="219599" cy="130302"/>
          </a:xfrm>
          <a:prstGeom prst="rect">
            <a:avLst/>
          </a:prstGeom>
        </p:spPr>
        <p:txBody>
          <a:bodyPr lIns="0" tIns="0" rIns="0" bIns="0" rtlCol="0" anchor="t">
            <a:spAutoFit/>
          </a:bodyPr>
          <a:lstStyle/>
          <a:p>
            <a:pPr algn="l">
              <a:lnSpc>
                <a:spcPts val="1029"/>
              </a:lnSpc>
            </a:pPr>
            <a:r>
              <a:rPr lang="en-US" sz="900" b="1">
                <a:solidFill>
                  <a:srgbClr val="D0D5DA"/>
                </a:solidFill>
                <a:latin typeface="Noto Sans T Chinese Bold"/>
                <a:ea typeface="Noto Sans T Chinese Bold"/>
                <a:cs typeface="Noto Sans T Chinese Bold"/>
                <a:sym typeface="Noto Sans T Chinese Bold"/>
              </a:rPr>
              <a:t>0 9</a:t>
            </a:r>
          </a:p>
        </p:txBody>
      </p:sp>
      <p:grpSp>
        <p:nvGrpSpPr>
          <p:cNvPr id="18" name="Group 18"/>
          <p:cNvGrpSpPr/>
          <p:nvPr/>
        </p:nvGrpSpPr>
        <p:grpSpPr>
          <a:xfrm>
            <a:off x="6096062" y="1238898"/>
            <a:ext cx="5851848" cy="5490288"/>
            <a:chOff x="0" y="0"/>
            <a:chExt cx="2292735" cy="2151077"/>
          </a:xfrm>
        </p:grpSpPr>
        <p:sp>
          <p:nvSpPr>
            <p:cNvPr id="19" name="Freeform 19"/>
            <p:cNvSpPr/>
            <p:nvPr/>
          </p:nvSpPr>
          <p:spPr>
            <a:xfrm>
              <a:off x="0" y="0"/>
              <a:ext cx="2292735" cy="2151077"/>
            </a:xfrm>
            <a:custGeom>
              <a:avLst/>
              <a:gdLst/>
              <a:ahLst/>
              <a:cxnLst/>
              <a:rect l="l" t="t" r="r" b="b"/>
              <a:pathLst>
                <a:path w="2292735" h="2151077">
                  <a:moveTo>
                    <a:pt x="44982" y="0"/>
                  </a:moveTo>
                  <a:lnTo>
                    <a:pt x="2247754" y="0"/>
                  </a:lnTo>
                  <a:cubicBezTo>
                    <a:pt x="2272596" y="0"/>
                    <a:pt x="2292735" y="20139"/>
                    <a:pt x="2292735" y="44982"/>
                  </a:cubicBezTo>
                  <a:lnTo>
                    <a:pt x="2292735" y="2106096"/>
                  </a:lnTo>
                  <a:cubicBezTo>
                    <a:pt x="2292735" y="2130938"/>
                    <a:pt x="2272596" y="2151077"/>
                    <a:pt x="2247754" y="2151077"/>
                  </a:cubicBezTo>
                  <a:lnTo>
                    <a:pt x="44982" y="2151077"/>
                  </a:lnTo>
                  <a:cubicBezTo>
                    <a:pt x="20139" y="2151077"/>
                    <a:pt x="0" y="2130938"/>
                    <a:pt x="0" y="2106096"/>
                  </a:cubicBezTo>
                  <a:lnTo>
                    <a:pt x="0" y="44982"/>
                  </a:lnTo>
                  <a:cubicBezTo>
                    <a:pt x="0" y="20139"/>
                    <a:pt x="20139" y="0"/>
                    <a:pt x="44982" y="0"/>
                  </a:cubicBezTo>
                  <a:close/>
                </a:path>
              </a:pathLst>
            </a:custGeom>
            <a:solidFill>
              <a:srgbClr val="FFF5E7"/>
            </a:solidFill>
          </p:spPr>
        </p:sp>
        <p:sp>
          <p:nvSpPr>
            <p:cNvPr id="20" name="TextBox 20"/>
            <p:cNvSpPr txBox="1"/>
            <p:nvPr/>
          </p:nvSpPr>
          <p:spPr>
            <a:xfrm>
              <a:off x="0" y="-95250"/>
              <a:ext cx="2292735" cy="2246327"/>
            </a:xfrm>
            <a:prstGeom prst="rect">
              <a:avLst/>
            </a:prstGeom>
          </p:spPr>
          <p:txBody>
            <a:bodyPr lIns="50800" tIns="50800" rIns="50800" bIns="50800" rtlCol="0" anchor="b"/>
            <a:lstStyle/>
            <a:p>
              <a:pPr algn="just">
                <a:lnSpc>
                  <a:spcPts val="3811"/>
                </a:lnSpc>
              </a:pPr>
              <a:endParaRPr/>
            </a:p>
            <a:p>
              <a:pPr algn="just">
                <a:lnSpc>
                  <a:spcPts val="3811"/>
                </a:lnSpc>
              </a:pPr>
              <a:endParaRPr/>
            </a:p>
          </p:txBody>
        </p:sp>
      </p:grpSp>
      <p:sp>
        <p:nvSpPr>
          <p:cNvPr id="21" name="AutoShape 21"/>
          <p:cNvSpPr/>
          <p:nvPr/>
        </p:nvSpPr>
        <p:spPr>
          <a:xfrm>
            <a:off x="535252" y="2646778"/>
            <a:ext cx="5111117" cy="0"/>
          </a:xfrm>
          <a:prstGeom prst="line">
            <a:avLst/>
          </a:prstGeom>
          <a:ln w="19050" cap="flat">
            <a:solidFill>
              <a:srgbClr val="000000"/>
            </a:solidFill>
            <a:prstDash val="solid"/>
            <a:headEnd type="none" w="sm" len="sm"/>
            <a:tailEnd type="none" w="sm" len="sm"/>
          </a:ln>
        </p:spPr>
      </p:sp>
      <p:sp>
        <p:nvSpPr>
          <p:cNvPr id="22" name="AutoShape 22"/>
          <p:cNvSpPr/>
          <p:nvPr/>
        </p:nvSpPr>
        <p:spPr>
          <a:xfrm>
            <a:off x="6587339" y="2637253"/>
            <a:ext cx="5111117" cy="0"/>
          </a:xfrm>
          <a:prstGeom prst="line">
            <a:avLst/>
          </a:prstGeom>
          <a:ln w="19050" cap="flat">
            <a:solidFill>
              <a:srgbClr val="000000"/>
            </a:solidFill>
            <a:prstDash val="solid"/>
            <a:headEnd type="none" w="sm" len="sm"/>
            <a:tailEnd type="none" w="sm" len="sm"/>
          </a:ln>
        </p:spPr>
      </p:sp>
      <p:sp>
        <p:nvSpPr>
          <p:cNvPr id="23" name="Freeform 23"/>
          <p:cNvSpPr/>
          <p:nvPr/>
        </p:nvSpPr>
        <p:spPr>
          <a:xfrm>
            <a:off x="5419545" y="1632462"/>
            <a:ext cx="1352909" cy="767092"/>
          </a:xfrm>
          <a:custGeom>
            <a:avLst/>
            <a:gdLst/>
            <a:ahLst/>
            <a:cxnLst/>
            <a:rect l="l" t="t" r="r" b="b"/>
            <a:pathLst>
              <a:path w="1352909" h="767092">
                <a:moveTo>
                  <a:pt x="0" y="0"/>
                </a:moveTo>
                <a:lnTo>
                  <a:pt x="1352910" y="0"/>
                </a:lnTo>
                <a:lnTo>
                  <a:pt x="1352910" y="767092"/>
                </a:lnTo>
                <a:lnTo>
                  <a:pt x="0" y="7670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4" name="TextBox 24"/>
          <p:cNvSpPr txBox="1"/>
          <p:nvPr/>
        </p:nvSpPr>
        <p:spPr>
          <a:xfrm>
            <a:off x="698025" y="393478"/>
            <a:ext cx="2306051"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研究缺口</a:t>
            </a:r>
          </a:p>
        </p:txBody>
      </p:sp>
      <p:sp>
        <p:nvSpPr>
          <p:cNvPr id="25" name="TextBox 25"/>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5</a:t>
            </a:r>
          </a:p>
        </p:txBody>
      </p:sp>
      <p:sp>
        <p:nvSpPr>
          <p:cNvPr id="26" name="TextBox 26"/>
          <p:cNvSpPr txBox="1"/>
          <p:nvPr/>
        </p:nvSpPr>
        <p:spPr>
          <a:xfrm>
            <a:off x="535252" y="2971800"/>
            <a:ext cx="5111117" cy="3234690"/>
          </a:xfrm>
          <a:prstGeom prst="rect">
            <a:avLst/>
          </a:prstGeom>
        </p:spPr>
        <p:txBody>
          <a:bodyPr lIns="0" tIns="0" rIns="0" bIns="0" rtlCol="0" anchor="t">
            <a:spAutoFit/>
          </a:bodyPr>
          <a:lstStyle/>
          <a:p>
            <a:pPr marL="453390" lvl="1" indent="-226695" algn="l">
              <a:lnSpc>
                <a:spcPts val="3150"/>
              </a:lnSpc>
              <a:buFont typeface="Arial"/>
              <a:buChar char="•"/>
            </a:pPr>
            <a:r>
              <a:rPr lang="en-US" sz="2100" b="1">
                <a:solidFill>
                  <a:srgbClr val="000000"/>
                </a:solidFill>
                <a:latin typeface="Noto Sans T Chinese Bold"/>
                <a:ea typeface="Noto Sans T Chinese Bold"/>
                <a:cs typeface="Noto Sans T Chinese Bold"/>
                <a:sym typeface="Noto Sans T Chinese Bold"/>
              </a:rPr>
              <a:t>對象局限</a:t>
            </a:r>
          </a:p>
          <a:p>
            <a:pPr algn="l">
              <a:lnSpc>
                <a:spcPts val="3150"/>
              </a:lnSpc>
            </a:pPr>
            <a:r>
              <a:rPr lang="en-US" sz="2100">
                <a:solidFill>
                  <a:srgbClr val="000000"/>
                </a:solidFill>
                <a:latin typeface="Noto Sans T Chinese"/>
                <a:ea typeface="Noto Sans T Chinese"/>
                <a:cs typeface="Noto Sans T Chinese"/>
                <a:sym typeface="Noto Sans T Chinese"/>
              </a:rPr>
              <a:t>過去文獻多集中於探討「大型國際賽會」之總體影響。</a:t>
            </a:r>
          </a:p>
          <a:p>
            <a:pPr marL="453390" lvl="1" indent="-226695" algn="l">
              <a:lnSpc>
                <a:spcPts val="3360"/>
              </a:lnSpc>
              <a:buFont typeface="Arial"/>
              <a:buChar char="•"/>
            </a:pPr>
            <a:r>
              <a:rPr lang="en-US" sz="2100" b="1">
                <a:solidFill>
                  <a:srgbClr val="000000"/>
                </a:solidFill>
                <a:latin typeface="Noto Sans T Chinese Bold"/>
                <a:ea typeface="Noto Sans T Chinese Bold"/>
                <a:cs typeface="Noto Sans T Chinese Bold"/>
                <a:sym typeface="Noto Sans T Chinese Bold"/>
              </a:rPr>
              <a:t>實證匱乏</a:t>
            </a:r>
          </a:p>
          <a:p>
            <a:pPr algn="l">
              <a:lnSpc>
                <a:spcPts val="3360"/>
              </a:lnSpc>
            </a:pPr>
            <a:r>
              <a:rPr lang="en-US" sz="2100">
                <a:solidFill>
                  <a:srgbClr val="000000"/>
                </a:solidFill>
                <a:latin typeface="Noto Sans T Chinese"/>
                <a:ea typeface="Noto Sans T Chinese"/>
                <a:cs typeface="Noto Sans T Chinese"/>
                <a:sym typeface="Noto Sans T Chinese"/>
              </a:rPr>
              <a:t>針對台灣本土「中小型運動賽事」的經濟影響實證研究相對稀缺。</a:t>
            </a:r>
          </a:p>
          <a:p>
            <a:pPr marL="453390" lvl="1" indent="-226695" algn="l">
              <a:lnSpc>
                <a:spcPts val="3150"/>
              </a:lnSpc>
              <a:buFont typeface="Arial"/>
              <a:buChar char="•"/>
            </a:pPr>
            <a:r>
              <a:rPr lang="en-US" sz="2100" b="1">
                <a:solidFill>
                  <a:srgbClr val="000000"/>
                </a:solidFill>
                <a:latin typeface="Noto Sans T Chinese Bold"/>
                <a:ea typeface="Noto Sans T Chinese Bold"/>
                <a:cs typeface="Noto Sans T Chinese Bold"/>
                <a:sym typeface="Noto Sans T Chinese Bold"/>
              </a:rPr>
              <a:t>方法單一</a:t>
            </a:r>
          </a:p>
          <a:p>
            <a:pPr algn="l">
              <a:lnSpc>
                <a:spcPts val="3150"/>
              </a:lnSpc>
            </a:pPr>
            <a:r>
              <a:rPr lang="en-US" sz="2100">
                <a:solidFill>
                  <a:srgbClr val="000000"/>
                </a:solidFill>
                <a:latin typeface="Noto Sans T Chinese"/>
                <a:ea typeface="Noto Sans T Chinese"/>
                <a:cs typeface="Noto Sans T Chinese"/>
                <a:sym typeface="Noto Sans T Chinese"/>
              </a:rPr>
              <a:t>較少使用嚴謹「經濟模型」進行效益分析。</a:t>
            </a:r>
          </a:p>
        </p:txBody>
      </p:sp>
      <p:sp>
        <p:nvSpPr>
          <p:cNvPr id="27" name="TextBox 27"/>
          <p:cNvSpPr txBox="1"/>
          <p:nvPr/>
        </p:nvSpPr>
        <p:spPr>
          <a:xfrm>
            <a:off x="6404838" y="2952750"/>
            <a:ext cx="5364112" cy="3322320"/>
          </a:xfrm>
          <a:prstGeom prst="rect">
            <a:avLst/>
          </a:prstGeom>
        </p:spPr>
        <p:txBody>
          <a:bodyPr lIns="0" tIns="0" rIns="0" bIns="0" rtlCol="0" anchor="t">
            <a:spAutoFit/>
          </a:bodyPr>
          <a:lstStyle/>
          <a:p>
            <a:pPr marL="453390" lvl="1" indent="-226695" algn="l">
              <a:lnSpc>
                <a:spcPts val="3360"/>
              </a:lnSpc>
              <a:buFont typeface="Arial"/>
              <a:buChar char="•"/>
            </a:pPr>
            <a:r>
              <a:rPr lang="en-US" sz="2100" b="1">
                <a:solidFill>
                  <a:srgbClr val="000000"/>
                </a:solidFill>
                <a:latin typeface="Noto Sans T Chinese Bold"/>
                <a:ea typeface="Noto Sans T Chinese Bold"/>
                <a:cs typeface="Noto Sans T Chinese Bold"/>
                <a:sym typeface="Noto Sans T Chinese Bold"/>
              </a:rPr>
              <a:t>補足缺口</a:t>
            </a:r>
          </a:p>
          <a:p>
            <a:pPr algn="l">
              <a:lnSpc>
                <a:spcPts val="3360"/>
              </a:lnSpc>
            </a:pPr>
            <a:r>
              <a:rPr lang="en-US" sz="2100">
                <a:solidFill>
                  <a:srgbClr val="000000"/>
                </a:solidFill>
                <a:latin typeface="Noto Sans T Chinese"/>
                <a:ea typeface="Noto Sans T Chinese"/>
                <a:cs typeface="Noto Sans T Chinese"/>
                <a:sym typeface="Noto Sans T Chinese"/>
              </a:rPr>
              <a:t>建立「台灣本土中小型運動賽事」之學術與實證基礎。</a:t>
            </a:r>
          </a:p>
          <a:p>
            <a:pPr marL="453390" lvl="1" indent="-226695" algn="l">
              <a:lnSpc>
                <a:spcPts val="3360"/>
              </a:lnSpc>
              <a:buFont typeface="Arial"/>
              <a:buChar char="•"/>
            </a:pPr>
            <a:r>
              <a:rPr lang="en-US" sz="2100" b="1">
                <a:solidFill>
                  <a:srgbClr val="000000"/>
                </a:solidFill>
                <a:latin typeface="Noto Sans T Chinese Bold"/>
                <a:ea typeface="Noto Sans T Chinese Bold"/>
                <a:cs typeface="Noto Sans T Chinese Bold"/>
                <a:sym typeface="Noto Sans T Chinese Bold"/>
              </a:rPr>
              <a:t>導入模型</a:t>
            </a:r>
          </a:p>
          <a:p>
            <a:pPr algn="l">
              <a:lnSpc>
                <a:spcPts val="3360"/>
              </a:lnSpc>
            </a:pPr>
            <a:r>
              <a:rPr lang="en-US" sz="2100">
                <a:solidFill>
                  <a:srgbClr val="000000"/>
                </a:solidFill>
                <a:latin typeface="Noto Sans T Chinese"/>
                <a:ea typeface="Noto Sans T Chinese"/>
                <a:cs typeface="Noto Sans T Chinese"/>
                <a:sym typeface="Noto Sans T Chinese"/>
              </a:rPr>
              <a:t>運用嚴謹「經濟模型」進賽會經濟效益評估。</a:t>
            </a:r>
          </a:p>
          <a:p>
            <a:pPr marL="453390" lvl="1" indent="-226695" algn="l">
              <a:lnSpc>
                <a:spcPts val="3360"/>
              </a:lnSpc>
              <a:buFont typeface="Arial"/>
              <a:buChar char="•"/>
            </a:pPr>
            <a:r>
              <a:rPr lang="en-US" sz="2100" b="1">
                <a:solidFill>
                  <a:srgbClr val="000000"/>
                </a:solidFill>
                <a:latin typeface="Noto Sans T Chinese Bold"/>
                <a:ea typeface="Noto Sans T Chinese Bold"/>
                <a:cs typeface="Noto Sans T Chinese Bold"/>
                <a:sym typeface="Noto Sans T Chinese Bold"/>
              </a:rPr>
              <a:t>實證聚焦</a:t>
            </a:r>
          </a:p>
          <a:p>
            <a:pPr algn="l">
              <a:lnSpc>
                <a:spcPts val="3360"/>
              </a:lnSpc>
            </a:pPr>
            <a:r>
              <a:rPr lang="en-US" sz="2100">
                <a:solidFill>
                  <a:srgbClr val="000000"/>
                </a:solidFill>
                <a:latin typeface="Noto Sans T Chinese"/>
                <a:ea typeface="Noto Sans T Chinese"/>
                <a:cs typeface="Noto Sans T Chinese"/>
                <a:sym typeface="Noto Sans T Chinese"/>
              </a:rPr>
              <a:t>以「116全國原住民族運動會」為核心標的進行實測探討。</a:t>
            </a:r>
          </a:p>
        </p:txBody>
      </p:sp>
      <p:sp>
        <p:nvSpPr>
          <p:cNvPr id="28" name="TextBox 28"/>
          <p:cNvSpPr txBox="1"/>
          <p:nvPr/>
        </p:nvSpPr>
        <p:spPr>
          <a:xfrm>
            <a:off x="1490063" y="1670987"/>
            <a:ext cx="3201494" cy="585267"/>
          </a:xfrm>
          <a:prstGeom prst="rect">
            <a:avLst/>
          </a:prstGeom>
        </p:spPr>
        <p:txBody>
          <a:bodyPr lIns="0" tIns="0" rIns="0" bIns="0" rtlCol="0" anchor="t">
            <a:spAutoFit/>
          </a:bodyPr>
          <a:lstStyle/>
          <a:p>
            <a:pPr algn="ctr">
              <a:lnSpc>
                <a:spcPts val="5081"/>
              </a:lnSpc>
              <a:spcBef>
                <a:spcPct val="0"/>
              </a:spcBef>
            </a:pPr>
            <a:r>
              <a:rPr lang="en-US" sz="3200" b="1">
                <a:solidFill>
                  <a:srgbClr val="000000"/>
                </a:solidFill>
                <a:latin typeface="Noto Sans T Chinese Bold"/>
                <a:ea typeface="Noto Sans T Chinese Bold"/>
                <a:cs typeface="Noto Sans T Chinese Bold"/>
                <a:sym typeface="Noto Sans T Chinese Bold"/>
              </a:rPr>
              <a:t>國內研究現況：</a:t>
            </a:r>
          </a:p>
        </p:txBody>
      </p:sp>
      <p:sp>
        <p:nvSpPr>
          <p:cNvPr id="29" name="TextBox 29"/>
          <p:cNvSpPr txBox="1"/>
          <p:nvPr/>
        </p:nvSpPr>
        <p:spPr>
          <a:xfrm>
            <a:off x="7569734" y="1670987"/>
            <a:ext cx="3023147" cy="585267"/>
          </a:xfrm>
          <a:prstGeom prst="rect">
            <a:avLst/>
          </a:prstGeom>
        </p:spPr>
        <p:txBody>
          <a:bodyPr lIns="0" tIns="0" rIns="0" bIns="0" rtlCol="0" anchor="t">
            <a:spAutoFit/>
          </a:bodyPr>
          <a:lstStyle/>
          <a:p>
            <a:pPr algn="ctr">
              <a:lnSpc>
                <a:spcPts val="5081"/>
              </a:lnSpc>
              <a:spcBef>
                <a:spcPct val="0"/>
              </a:spcBef>
            </a:pPr>
            <a:r>
              <a:rPr lang="en-US" sz="3200" b="1">
                <a:solidFill>
                  <a:srgbClr val="000000"/>
                </a:solidFill>
                <a:latin typeface="Noto Sans T Chinese Bold"/>
                <a:ea typeface="Noto Sans T Chinese Bold"/>
                <a:cs typeface="Noto Sans T Chinese Bold"/>
                <a:sym typeface="Noto Sans T Chinese Bold"/>
              </a:rPr>
              <a:t>本研究：</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124" cy="6915236"/>
            <a:chOff x="0" y="0"/>
            <a:chExt cx="16256165" cy="9220314"/>
          </a:xfrm>
        </p:grpSpPr>
        <p:sp>
          <p:nvSpPr>
            <p:cNvPr id="3" name="Freeform 3"/>
            <p:cNvSpPr/>
            <p:nvPr/>
          </p:nvSpPr>
          <p:spPr>
            <a:xfrm>
              <a:off x="0" y="0"/>
              <a:ext cx="16256127" cy="9220327"/>
            </a:xfrm>
            <a:custGeom>
              <a:avLst/>
              <a:gdLst/>
              <a:ahLst/>
              <a:cxnLst/>
              <a:rect l="l" t="t" r="r" b="b"/>
              <a:pathLst>
                <a:path w="16256127" h="9220327">
                  <a:moveTo>
                    <a:pt x="16256127" y="9220327"/>
                  </a:moveTo>
                  <a:lnTo>
                    <a:pt x="0" y="9220327"/>
                  </a:lnTo>
                  <a:lnTo>
                    <a:pt x="0" y="0"/>
                  </a:lnTo>
                  <a:lnTo>
                    <a:pt x="16256127" y="0"/>
                  </a:lnTo>
                  <a:lnTo>
                    <a:pt x="16256127" y="9220327"/>
                  </a:lnTo>
                  <a:close/>
                </a:path>
              </a:pathLst>
            </a:custGeom>
            <a:solidFill>
              <a:srgbClr val="FAF9F6"/>
            </a:solidFill>
          </p:spPr>
        </p:sp>
      </p:grpSp>
      <p:grpSp>
        <p:nvGrpSpPr>
          <p:cNvPr id="4" name="Group 4"/>
          <p:cNvGrpSpPr/>
          <p:nvPr/>
        </p:nvGrpSpPr>
        <p:grpSpPr>
          <a:xfrm>
            <a:off x="0" y="-116203"/>
            <a:ext cx="12751754" cy="7172862"/>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6" name="Group 6"/>
          <p:cNvGrpSpPr/>
          <p:nvPr/>
        </p:nvGrpSpPr>
        <p:grpSpPr>
          <a:xfrm>
            <a:off x="1066676" y="1009802"/>
            <a:ext cx="304924" cy="9363"/>
            <a:chOff x="0" y="0"/>
            <a:chExt cx="406565" cy="12484"/>
          </a:xfrm>
        </p:grpSpPr>
        <p:sp>
          <p:nvSpPr>
            <p:cNvPr id="7" name="Freeform 7"/>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8" name="Group 8"/>
          <p:cNvGrpSpPr/>
          <p:nvPr/>
        </p:nvGrpSpPr>
        <p:grpSpPr>
          <a:xfrm>
            <a:off x="0" y="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0" name="Group 10"/>
          <p:cNvGrpSpPr/>
          <p:nvPr/>
        </p:nvGrpSpPr>
        <p:grpSpPr>
          <a:xfrm>
            <a:off x="0" y="6905520"/>
            <a:ext cx="12192124" cy="9363"/>
            <a:chOff x="0" y="0"/>
            <a:chExt cx="16256165" cy="12484"/>
          </a:xfrm>
        </p:grpSpPr>
        <p:sp>
          <p:nvSpPr>
            <p:cNvPr id="11" name="Freeform 11"/>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2" name="Group 12"/>
          <p:cNvGrpSpPr/>
          <p:nvPr/>
        </p:nvGrpSpPr>
        <p:grpSpPr>
          <a:xfrm>
            <a:off x="244152" y="1238898"/>
            <a:ext cx="11524798" cy="2537654"/>
            <a:chOff x="0" y="0"/>
            <a:chExt cx="4515379" cy="994245"/>
          </a:xfrm>
        </p:grpSpPr>
        <p:sp>
          <p:nvSpPr>
            <p:cNvPr id="13" name="Freeform 13"/>
            <p:cNvSpPr/>
            <p:nvPr/>
          </p:nvSpPr>
          <p:spPr>
            <a:xfrm>
              <a:off x="0" y="0"/>
              <a:ext cx="4515379" cy="994245"/>
            </a:xfrm>
            <a:custGeom>
              <a:avLst/>
              <a:gdLst/>
              <a:ahLst/>
              <a:cxnLst/>
              <a:rect l="l" t="t" r="r" b="b"/>
              <a:pathLst>
                <a:path w="4515379" h="994245">
                  <a:moveTo>
                    <a:pt x="22840" y="0"/>
                  </a:moveTo>
                  <a:lnTo>
                    <a:pt x="4492539" y="0"/>
                  </a:lnTo>
                  <a:cubicBezTo>
                    <a:pt x="4505153" y="0"/>
                    <a:pt x="4515379" y="10226"/>
                    <a:pt x="4515379" y="22840"/>
                  </a:cubicBezTo>
                  <a:lnTo>
                    <a:pt x="4515379" y="971405"/>
                  </a:lnTo>
                  <a:cubicBezTo>
                    <a:pt x="4515379" y="984019"/>
                    <a:pt x="4505153" y="994245"/>
                    <a:pt x="4492539" y="994245"/>
                  </a:cubicBezTo>
                  <a:lnTo>
                    <a:pt x="22840" y="994245"/>
                  </a:lnTo>
                  <a:cubicBezTo>
                    <a:pt x="10226" y="994245"/>
                    <a:pt x="0" y="984019"/>
                    <a:pt x="0" y="971405"/>
                  </a:cubicBezTo>
                  <a:lnTo>
                    <a:pt x="0" y="22840"/>
                  </a:lnTo>
                  <a:cubicBezTo>
                    <a:pt x="0" y="10226"/>
                    <a:pt x="10226" y="0"/>
                    <a:pt x="22840" y="0"/>
                  </a:cubicBezTo>
                  <a:close/>
                </a:path>
              </a:pathLst>
            </a:custGeom>
            <a:solidFill>
              <a:srgbClr val="FFF5E7"/>
            </a:solidFill>
          </p:spPr>
        </p:sp>
        <p:sp>
          <p:nvSpPr>
            <p:cNvPr id="14" name="TextBox 14"/>
            <p:cNvSpPr txBox="1"/>
            <p:nvPr/>
          </p:nvSpPr>
          <p:spPr>
            <a:xfrm>
              <a:off x="0" y="-104775"/>
              <a:ext cx="4515379" cy="1099020"/>
            </a:xfrm>
            <a:prstGeom prst="rect">
              <a:avLst/>
            </a:prstGeom>
          </p:spPr>
          <p:txBody>
            <a:bodyPr lIns="50800" tIns="50800" rIns="50800" bIns="50800" rtlCol="0" anchor="ctr"/>
            <a:lstStyle/>
            <a:p>
              <a:pPr algn="just">
                <a:lnSpc>
                  <a:spcPts val="3811"/>
                </a:lnSpc>
              </a:pPr>
              <a:endParaRPr/>
            </a:p>
            <a:p>
              <a:pPr algn="just">
                <a:lnSpc>
                  <a:spcPts val="3811"/>
                </a:lnSpc>
              </a:pPr>
              <a:r>
                <a:rPr lang="en-US" sz="2400">
                  <a:solidFill>
                    <a:srgbClr val="000000"/>
                  </a:solidFill>
                  <a:latin typeface="Arial"/>
                  <a:ea typeface="Arial"/>
                  <a:cs typeface="Arial"/>
                  <a:sym typeface="Arial"/>
                </a:rPr>
                <a:t>一、探討全國性運動賽會舉辦期間，對於當地周邊產業所產生的經濟效益。</a:t>
              </a:r>
            </a:p>
            <a:p>
              <a:pPr algn="just">
                <a:lnSpc>
                  <a:spcPts val="3811"/>
                </a:lnSpc>
              </a:pPr>
              <a:r>
                <a:rPr lang="en-US" sz="2400">
                  <a:solidFill>
                    <a:srgbClr val="000000"/>
                  </a:solidFill>
                  <a:latin typeface="Arial"/>
                  <a:ea typeface="Arial"/>
                  <a:cs typeface="Arial"/>
                  <a:sym typeface="Arial"/>
                </a:rPr>
                <a:t>二、評估該賽事投入之成本與經濟產出之關聯性。</a:t>
              </a:r>
            </a:p>
          </p:txBody>
        </p:sp>
      </p:grpSp>
      <p:sp>
        <p:nvSpPr>
          <p:cNvPr id="15" name="TextBox 15"/>
          <p:cNvSpPr txBox="1"/>
          <p:nvPr/>
        </p:nvSpPr>
        <p:spPr>
          <a:xfrm>
            <a:off x="10312556" y="3303918"/>
            <a:ext cx="219599" cy="229848"/>
          </a:xfrm>
          <a:prstGeom prst="rect">
            <a:avLst/>
          </a:prstGeom>
        </p:spPr>
        <p:txBody>
          <a:bodyPr lIns="0" tIns="0" rIns="0" bIns="0" rtlCol="0" anchor="t">
            <a:spAutoFit/>
          </a:bodyPr>
          <a:lstStyle/>
          <a:p>
            <a:pPr algn="l">
              <a:lnSpc>
                <a:spcPts val="1029"/>
              </a:lnSpc>
            </a:pPr>
            <a:r>
              <a:rPr lang="en-US" sz="900" b="1">
                <a:solidFill>
                  <a:srgbClr val="D0D5DA"/>
                </a:solidFill>
                <a:latin typeface="Courier New Bold"/>
                <a:ea typeface="Courier New Bold"/>
                <a:cs typeface="Courier New Bold"/>
                <a:sym typeface="Courier New Bold"/>
              </a:rPr>
              <a:t>0 1</a:t>
            </a:r>
          </a:p>
        </p:txBody>
      </p:sp>
      <p:sp>
        <p:nvSpPr>
          <p:cNvPr id="16" name="TextBox 16"/>
          <p:cNvSpPr txBox="1"/>
          <p:nvPr/>
        </p:nvSpPr>
        <p:spPr>
          <a:xfrm>
            <a:off x="10377364" y="3052277"/>
            <a:ext cx="154800" cy="104203"/>
          </a:xfrm>
          <a:prstGeom prst="rect">
            <a:avLst/>
          </a:prstGeom>
        </p:spPr>
        <p:txBody>
          <a:bodyPr lIns="0" tIns="0" rIns="0" bIns="0" rtlCol="0" anchor="t">
            <a:spAutoFit/>
          </a:bodyPr>
          <a:lstStyle/>
          <a:p>
            <a:pPr algn="l">
              <a:lnSpc>
                <a:spcPts val="1029"/>
              </a:lnSpc>
            </a:pPr>
            <a:r>
              <a:rPr lang="en-US" sz="900" b="1" spc="-50">
                <a:solidFill>
                  <a:srgbClr val="D0D5DA"/>
                </a:solidFill>
                <a:latin typeface="Courier New Bold"/>
                <a:ea typeface="Courier New Bold"/>
                <a:cs typeface="Courier New Bold"/>
                <a:sym typeface="Courier New Bold"/>
              </a:rPr>
              <a:t>/</a:t>
            </a:r>
          </a:p>
        </p:txBody>
      </p:sp>
      <p:sp>
        <p:nvSpPr>
          <p:cNvPr id="17" name="TextBox 17"/>
          <p:cNvSpPr txBox="1"/>
          <p:nvPr/>
        </p:nvSpPr>
        <p:spPr>
          <a:xfrm>
            <a:off x="4722383" y="1544907"/>
            <a:ext cx="2299871" cy="566420"/>
          </a:xfrm>
          <a:prstGeom prst="rect">
            <a:avLst/>
          </a:prstGeom>
        </p:spPr>
        <p:txBody>
          <a:bodyPr lIns="0" tIns="0" rIns="0" bIns="0" rtlCol="0" anchor="t">
            <a:spAutoFit/>
          </a:bodyPr>
          <a:lstStyle/>
          <a:p>
            <a:pPr algn="ctr">
              <a:lnSpc>
                <a:spcPts val="4479"/>
              </a:lnSpc>
            </a:pPr>
            <a:r>
              <a:rPr lang="en-US" sz="3199" b="1">
                <a:solidFill>
                  <a:srgbClr val="000000"/>
                </a:solidFill>
                <a:latin typeface="Arial Bold"/>
                <a:ea typeface="Arial Bold"/>
                <a:cs typeface="Arial Bold"/>
                <a:sym typeface="Arial Bold"/>
              </a:rPr>
              <a:t>研究目的</a:t>
            </a:r>
          </a:p>
        </p:txBody>
      </p:sp>
      <p:grpSp>
        <p:nvGrpSpPr>
          <p:cNvPr id="18" name="Group 18"/>
          <p:cNvGrpSpPr/>
          <p:nvPr/>
        </p:nvGrpSpPr>
        <p:grpSpPr>
          <a:xfrm>
            <a:off x="244152" y="4072209"/>
            <a:ext cx="11454304" cy="2537654"/>
            <a:chOff x="0" y="0"/>
            <a:chExt cx="4487759" cy="994245"/>
          </a:xfrm>
        </p:grpSpPr>
        <p:sp>
          <p:nvSpPr>
            <p:cNvPr id="19" name="Freeform 19"/>
            <p:cNvSpPr/>
            <p:nvPr/>
          </p:nvSpPr>
          <p:spPr>
            <a:xfrm>
              <a:off x="0" y="0"/>
              <a:ext cx="4487759" cy="994245"/>
            </a:xfrm>
            <a:custGeom>
              <a:avLst/>
              <a:gdLst/>
              <a:ahLst/>
              <a:cxnLst/>
              <a:rect l="l" t="t" r="r" b="b"/>
              <a:pathLst>
                <a:path w="4487759" h="994245">
                  <a:moveTo>
                    <a:pt x="22980" y="0"/>
                  </a:moveTo>
                  <a:lnTo>
                    <a:pt x="4464779" y="0"/>
                  </a:lnTo>
                  <a:cubicBezTo>
                    <a:pt x="4477470" y="0"/>
                    <a:pt x="4487759" y="10289"/>
                    <a:pt x="4487759" y="22980"/>
                  </a:cubicBezTo>
                  <a:lnTo>
                    <a:pt x="4487759" y="971264"/>
                  </a:lnTo>
                  <a:cubicBezTo>
                    <a:pt x="4487759" y="983956"/>
                    <a:pt x="4477470" y="994245"/>
                    <a:pt x="4464779" y="994245"/>
                  </a:cubicBezTo>
                  <a:lnTo>
                    <a:pt x="22980" y="994245"/>
                  </a:lnTo>
                  <a:cubicBezTo>
                    <a:pt x="10289" y="994245"/>
                    <a:pt x="0" y="983956"/>
                    <a:pt x="0" y="971264"/>
                  </a:cubicBezTo>
                  <a:lnTo>
                    <a:pt x="0" y="22980"/>
                  </a:lnTo>
                  <a:cubicBezTo>
                    <a:pt x="0" y="10289"/>
                    <a:pt x="10289" y="0"/>
                    <a:pt x="22980" y="0"/>
                  </a:cubicBezTo>
                  <a:close/>
                </a:path>
              </a:pathLst>
            </a:custGeom>
            <a:solidFill>
              <a:srgbClr val="FFF5E7"/>
            </a:solidFill>
          </p:spPr>
        </p:sp>
        <p:sp>
          <p:nvSpPr>
            <p:cNvPr id="20" name="TextBox 20"/>
            <p:cNvSpPr txBox="1"/>
            <p:nvPr/>
          </p:nvSpPr>
          <p:spPr>
            <a:xfrm>
              <a:off x="0" y="-104775"/>
              <a:ext cx="4487759" cy="1099020"/>
            </a:xfrm>
            <a:prstGeom prst="rect">
              <a:avLst/>
            </a:prstGeom>
          </p:spPr>
          <p:txBody>
            <a:bodyPr lIns="50800" tIns="50800" rIns="50800" bIns="50800" rtlCol="0" anchor="ctr"/>
            <a:lstStyle/>
            <a:p>
              <a:pPr algn="just">
                <a:lnSpc>
                  <a:spcPts val="3811"/>
                </a:lnSpc>
              </a:pPr>
              <a:endParaRPr/>
            </a:p>
            <a:p>
              <a:pPr algn="just">
                <a:lnSpc>
                  <a:spcPts val="3811"/>
                </a:lnSpc>
              </a:pPr>
              <a:r>
                <a:rPr lang="en-US" sz="2400">
                  <a:solidFill>
                    <a:srgbClr val="000000"/>
                  </a:solidFill>
                  <a:latin typeface="Arial"/>
                  <a:ea typeface="Arial"/>
                  <a:cs typeface="Arial"/>
                  <a:sym typeface="Arial"/>
                </a:rPr>
                <a:t>一、探討全國性運動賽會舉辦期間，對於當地周邊產業所產生的經濟效益為何？</a:t>
              </a:r>
            </a:p>
            <a:p>
              <a:pPr algn="just">
                <a:lnSpc>
                  <a:spcPts val="3811"/>
                </a:lnSpc>
              </a:pPr>
              <a:r>
                <a:rPr lang="en-US" sz="2400">
                  <a:solidFill>
                    <a:srgbClr val="000000"/>
                  </a:solidFill>
                  <a:latin typeface="Arial"/>
                  <a:ea typeface="Arial"/>
                  <a:cs typeface="Arial"/>
                  <a:sym typeface="Arial"/>
                </a:rPr>
                <a:t>二、評估該賽事投入之成本與經濟產出之關聯性為何？</a:t>
              </a:r>
            </a:p>
          </p:txBody>
        </p:sp>
      </p:grpSp>
      <p:sp>
        <p:nvSpPr>
          <p:cNvPr id="21" name="TextBox 21"/>
          <p:cNvSpPr txBox="1"/>
          <p:nvPr/>
        </p:nvSpPr>
        <p:spPr>
          <a:xfrm>
            <a:off x="4686035" y="4182351"/>
            <a:ext cx="2336219" cy="566420"/>
          </a:xfrm>
          <a:prstGeom prst="rect">
            <a:avLst/>
          </a:prstGeom>
        </p:spPr>
        <p:txBody>
          <a:bodyPr lIns="0" tIns="0" rIns="0" bIns="0" rtlCol="0" anchor="t">
            <a:spAutoFit/>
          </a:bodyPr>
          <a:lstStyle/>
          <a:p>
            <a:pPr algn="ctr">
              <a:lnSpc>
                <a:spcPts val="4479"/>
              </a:lnSpc>
            </a:pPr>
            <a:r>
              <a:rPr lang="en-US" sz="3199" b="1">
                <a:solidFill>
                  <a:srgbClr val="000000"/>
                </a:solidFill>
                <a:latin typeface="Arial Bold"/>
                <a:ea typeface="Arial Bold"/>
                <a:cs typeface="Arial Bold"/>
                <a:sym typeface="Arial Bold"/>
              </a:rPr>
              <a:t>研究問題</a:t>
            </a:r>
          </a:p>
        </p:txBody>
      </p:sp>
      <p:sp>
        <p:nvSpPr>
          <p:cNvPr id="22" name="TextBox 22"/>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6</a:t>
            </a:r>
          </a:p>
        </p:txBody>
      </p:sp>
      <p:sp>
        <p:nvSpPr>
          <p:cNvPr id="23" name="TextBox 23"/>
          <p:cNvSpPr txBox="1"/>
          <p:nvPr/>
        </p:nvSpPr>
        <p:spPr>
          <a:xfrm>
            <a:off x="437748" y="393478"/>
            <a:ext cx="3974881"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研究目的&amp;問題</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124" cy="6915236"/>
            <a:chOff x="0" y="0"/>
            <a:chExt cx="16256165" cy="9220314"/>
          </a:xfrm>
        </p:grpSpPr>
        <p:sp>
          <p:nvSpPr>
            <p:cNvPr id="3" name="Freeform 3"/>
            <p:cNvSpPr/>
            <p:nvPr/>
          </p:nvSpPr>
          <p:spPr>
            <a:xfrm>
              <a:off x="0" y="0"/>
              <a:ext cx="16256127" cy="9220327"/>
            </a:xfrm>
            <a:custGeom>
              <a:avLst/>
              <a:gdLst/>
              <a:ahLst/>
              <a:cxnLst/>
              <a:rect l="l" t="t" r="r" b="b"/>
              <a:pathLst>
                <a:path w="16256127" h="9220327">
                  <a:moveTo>
                    <a:pt x="16256127" y="9220327"/>
                  </a:moveTo>
                  <a:lnTo>
                    <a:pt x="0" y="9220327"/>
                  </a:lnTo>
                  <a:lnTo>
                    <a:pt x="0" y="0"/>
                  </a:lnTo>
                  <a:lnTo>
                    <a:pt x="16256127" y="0"/>
                  </a:lnTo>
                  <a:lnTo>
                    <a:pt x="16256127" y="9220327"/>
                  </a:lnTo>
                  <a:close/>
                </a:path>
              </a:pathLst>
            </a:custGeom>
            <a:solidFill>
              <a:srgbClr val="FAF9F6"/>
            </a:solidFill>
          </p:spPr>
        </p:sp>
      </p:grpSp>
      <p:grpSp>
        <p:nvGrpSpPr>
          <p:cNvPr id="4" name="Group 4"/>
          <p:cNvGrpSpPr/>
          <p:nvPr/>
        </p:nvGrpSpPr>
        <p:grpSpPr>
          <a:xfrm>
            <a:off x="0" y="-116203"/>
            <a:ext cx="12751754" cy="7172862"/>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6" name="Group 6"/>
          <p:cNvGrpSpPr/>
          <p:nvPr/>
        </p:nvGrpSpPr>
        <p:grpSpPr>
          <a:xfrm>
            <a:off x="1066676" y="1009802"/>
            <a:ext cx="304924" cy="9363"/>
            <a:chOff x="0" y="0"/>
            <a:chExt cx="406565" cy="12484"/>
          </a:xfrm>
        </p:grpSpPr>
        <p:sp>
          <p:nvSpPr>
            <p:cNvPr id="7" name="Freeform 7"/>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8" name="Group 8"/>
          <p:cNvGrpSpPr/>
          <p:nvPr/>
        </p:nvGrpSpPr>
        <p:grpSpPr>
          <a:xfrm>
            <a:off x="0" y="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0" name="Group 10"/>
          <p:cNvGrpSpPr/>
          <p:nvPr/>
        </p:nvGrpSpPr>
        <p:grpSpPr>
          <a:xfrm>
            <a:off x="0" y="6905520"/>
            <a:ext cx="12192124" cy="9363"/>
            <a:chOff x="0" y="0"/>
            <a:chExt cx="16256165" cy="12484"/>
          </a:xfrm>
        </p:grpSpPr>
        <p:sp>
          <p:nvSpPr>
            <p:cNvPr id="11" name="Freeform 11"/>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aphicFrame>
        <p:nvGraphicFramePr>
          <p:cNvPr id="12" name="Table 12"/>
          <p:cNvGraphicFramePr>
            <a:graphicFrameLocks noGrp="1"/>
          </p:cNvGraphicFramePr>
          <p:nvPr/>
        </p:nvGraphicFramePr>
        <p:xfrm>
          <a:off x="691515" y="1412653"/>
          <a:ext cx="10808970" cy="5202970"/>
        </p:xfrm>
        <a:graphic>
          <a:graphicData uri="http://schemas.openxmlformats.org/drawingml/2006/table">
            <a:tbl>
              <a:tblPr/>
              <a:tblGrid>
                <a:gridCol w="5404548">
                  <a:extLst>
                    <a:ext uri="{9D8B030D-6E8A-4147-A177-3AD203B41FA5}">
                      <a16:colId xmlns:a16="http://schemas.microsoft.com/office/drawing/2014/main" val="20000"/>
                    </a:ext>
                  </a:extLst>
                </a:gridCol>
                <a:gridCol w="5404422">
                  <a:extLst>
                    <a:ext uri="{9D8B030D-6E8A-4147-A177-3AD203B41FA5}">
                      <a16:colId xmlns:a16="http://schemas.microsoft.com/office/drawing/2014/main" val="20001"/>
                    </a:ext>
                  </a:extLst>
                </a:gridCol>
              </a:tblGrid>
              <a:tr h="1481331">
                <a:tc>
                  <a:txBody>
                    <a:bodyPr/>
                    <a:lstStyle/>
                    <a:p>
                      <a:pPr algn="ctr">
                        <a:lnSpc>
                          <a:spcPts val="3919"/>
                        </a:lnSpc>
                        <a:defRPr/>
                      </a:pPr>
                      <a:r>
                        <a:rPr lang="en-US" sz="2799" b="1">
                          <a:solidFill>
                            <a:srgbClr val="000000"/>
                          </a:solidFill>
                          <a:latin typeface="Noto Sans T Chinese Bold"/>
                          <a:ea typeface="Noto Sans T Chinese Bold"/>
                          <a:cs typeface="Noto Sans T Chinese Bold"/>
                          <a:sym typeface="Noto Sans T Chinese Bold"/>
                        </a:rPr>
                        <a:t>過去：迷信大型賽事</a:t>
                      </a:r>
                      <a:endParaRPr lang="en-US" sz="1100"/>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b="1">
                          <a:solidFill>
                            <a:srgbClr val="000000"/>
                          </a:solidFill>
                          <a:latin typeface="Noto Sans T Chinese Bold"/>
                          <a:ea typeface="Noto Sans T Chinese Bold"/>
                          <a:cs typeface="Noto Sans T Chinese Bold"/>
                          <a:sym typeface="Noto Sans T Chinese Bold"/>
                        </a:rPr>
                        <a:t>近年：轉向中小型賽事</a:t>
                      </a:r>
                      <a:endParaRPr lang="en-US" sz="1100"/>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63221">
                <a:tc>
                  <a:txBody>
                    <a:bodyPr/>
                    <a:lstStyle/>
                    <a:p>
                      <a:pPr algn="ctr">
                        <a:lnSpc>
                          <a:spcPts val="3359"/>
                        </a:lnSpc>
                        <a:defRPr/>
                      </a:pPr>
                      <a:r>
                        <a:rPr lang="en-US" sz="2400">
                          <a:solidFill>
                            <a:srgbClr val="000000"/>
                          </a:solidFill>
                          <a:latin typeface="Noto Sans T Chinese"/>
                          <a:ea typeface="Noto Sans T Chinese"/>
                          <a:cs typeface="Noto Sans T Chinese"/>
                          <a:sym typeface="Noto Sans T Chinese"/>
                        </a:rPr>
                        <a:t>經濟效益被過度高估</a:t>
                      </a:r>
                      <a:endParaRPr lang="en-US" sz="1100"/>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Noto Sans T Chinese"/>
                          <a:ea typeface="Noto Sans T Chinese"/>
                          <a:cs typeface="Noto Sans T Chinese"/>
                          <a:sym typeface="Noto Sans T Chinese"/>
                        </a:rPr>
                        <a:t>學界目光逐漸轉向中小型規模</a:t>
                      </a:r>
                      <a:endParaRPr lang="en-US" sz="1100"/>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58418">
                <a:tc>
                  <a:txBody>
                    <a:bodyPr/>
                    <a:lstStyle/>
                    <a:p>
                      <a:pPr algn="ctr">
                        <a:lnSpc>
                          <a:spcPts val="3359"/>
                        </a:lnSpc>
                        <a:defRPr/>
                      </a:pPr>
                      <a:r>
                        <a:rPr lang="en-US" sz="2400">
                          <a:solidFill>
                            <a:srgbClr val="000000"/>
                          </a:solidFill>
                          <a:latin typeface="Noto Sans T Chinese"/>
                          <a:ea typeface="Noto Sans T Chinese"/>
                          <a:cs typeface="Noto Sans T Chinese"/>
                          <a:sym typeface="Noto Sans T Chinese"/>
                        </a:rPr>
                        <a:t>預算超支、遺產效果不一 </a:t>
                      </a:r>
                      <a:endParaRPr lang="en-US" sz="1100"/>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Noto Sans T Chinese"/>
                          <a:ea typeface="Noto Sans T Chinese"/>
                          <a:cs typeface="Noto Sans T Chinese"/>
                          <a:sym typeface="Noto Sans T Chinese"/>
                        </a:rPr>
                        <a:t>無形效益優於大型賽事，具備永續潛力</a:t>
                      </a:r>
                      <a:endParaRPr lang="en-US" sz="1100"/>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3" name="Freeform 13"/>
          <p:cNvSpPr/>
          <p:nvPr/>
        </p:nvSpPr>
        <p:spPr>
          <a:xfrm>
            <a:off x="5488562" y="1925221"/>
            <a:ext cx="1195296" cy="346636"/>
          </a:xfrm>
          <a:custGeom>
            <a:avLst/>
            <a:gdLst/>
            <a:ahLst/>
            <a:cxnLst/>
            <a:rect l="l" t="t" r="r" b="b"/>
            <a:pathLst>
              <a:path w="1195296" h="346636">
                <a:moveTo>
                  <a:pt x="0" y="0"/>
                </a:moveTo>
                <a:lnTo>
                  <a:pt x="1195296" y="0"/>
                </a:lnTo>
                <a:lnTo>
                  <a:pt x="1195296" y="346636"/>
                </a:lnTo>
                <a:lnTo>
                  <a:pt x="0" y="3466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10312556" y="3303918"/>
            <a:ext cx="219599" cy="229848"/>
          </a:xfrm>
          <a:prstGeom prst="rect">
            <a:avLst/>
          </a:prstGeom>
        </p:spPr>
        <p:txBody>
          <a:bodyPr lIns="0" tIns="0" rIns="0" bIns="0" rtlCol="0" anchor="t">
            <a:spAutoFit/>
          </a:bodyPr>
          <a:lstStyle/>
          <a:p>
            <a:pPr algn="l">
              <a:lnSpc>
                <a:spcPts val="1029"/>
              </a:lnSpc>
            </a:pPr>
            <a:r>
              <a:rPr lang="en-US" sz="900" b="1">
                <a:solidFill>
                  <a:srgbClr val="D0D5DA"/>
                </a:solidFill>
                <a:latin typeface="Courier New Bold"/>
                <a:ea typeface="Courier New Bold"/>
                <a:cs typeface="Courier New Bold"/>
                <a:sym typeface="Courier New Bold"/>
              </a:rPr>
              <a:t>0 1</a:t>
            </a:r>
          </a:p>
        </p:txBody>
      </p:sp>
      <p:sp>
        <p:nvSpPr>
          <p:cNvPr id="15" name="TextBox 15"/>
          <p:cNvSpPr txBox="1"/>
          <p:nvPr/>
        </p:nvSpPr>
        <p:spPr>
          <a:xfrm>
            <a:off x="10377364" y="3052277"/>
            <a:ext cx="154800" cy="104203"/>
          </a:xfrm>
          <a:prstGeom prst="rect">
            <a:avLst/>
          </a:prstGeom>
        </p:spPr>
        <p:txBody>
          <a:bodyPr lIns="0" tIns="0" rIns="0" bIns="0" rtlCol="0" anchor="t">
            <a:spAutoFit/>
          </a:bodyPr>
          <a:lstStyle/>
          <a:p>
            <a:pPr algn="l">
              <a:lnSpc>
                <a:spcPts val="1029"/>
              </a:lnSpc>
            </a:pPr>
            <a:r>
              <a:rPr lang="en-US" sz="900" b="1" spc="-50">
                <a:solidFill>
                  <a:srgbClr val="D0D5DA"/>
                </a:solidFill>
                <a:latin typeface="Courier New Bold"/>
                <a:ea typeface="Courier New Bold"/>
                <a:cs typeface="Courier New Bold"/>
                <a:sym typeface="Courier New Bold"/>
              </a:rPr>
              <a:t>/</a:t>
            </a:r>
          </a:p>
        </p:txBody>
      </p:sp>
      <p:sp>
        <p:nvSpPr>
          <p:cNvPr id="16" name="TextBox 16"/>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7</a:t>
            </a:r>
          </a:p>
        </p:txBody>
      </p:sp>
      <p:sp>
        <p:nvSpPr>
          <p:cNvPr id="17" name="TextBox 17"/>
          <p:cNvSpPr txBox="1"/>
          <p:nvPr/>
        </p:nvSpPr>
        <p:spPr>
          <a:xfrm>
            <a:off x="437748" y="393478"/>
            <a:ext cx="7010269"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文獻回顧 - 賽事規模的轉移</a:t>
            </a:r>
          </a:p>
        </p:txBody>
      </p:sp>
      <p:sp>
        <p:nvSpPr>
          <p:cNvPr id="18" name="TextBox 18"/>
          <p:cNvSpPr txBox="1"/>
          <p:nvPr/>
        </p:nvSpPr>
        <p:spPr>
          <a:xfrm>
            <a:off x="7671935" y="4344982"/>
            <a:ext cx="2500213" cy="198120"/>
          </a:xfrm>
          <a:prstGeom prst="rect">
            <a:avLst/>
          </a:prstGeom>
        </p:spPr>
        <p:txBody>
          <a:bodyPr lIns="0" tIns="0" rIns="0" bIns="0" rtlCol="0" anchor="t">
            <a:spAutoFit/>
          </a:bodyPr>
          <a:lstStyle/>
          <a:p>
            <a:pPr algn="ctr">
              <a:lnSpc>
                <a:spcPts val="1679"/>
              </a:lnSpc>
              <a:spcBef>
                <a:spcPct val="0"/>
              </a:spcBef>
            </a:pPr>
            <a:r>
              <a:rPr lang="en-US" sz="1200">
                <a:solidFill>
                  <a:srgbClr val="6A7280"/>
                </a:solidFill>
                <a:latin typeface="Noto Sans T Chinese"/>
                <a:ea typeface="Noto Sans T Chinese"/>
                <a:cs typeface="Noto Sans T Chinese"/>
                <a:sym typeface="Noto Sans T Chinese"/>
              </a:rPr>
              <a:t>參考文獻：Zourgani &amp; Ait-Bihi, 2023</a:t>
            </a:r>
          </a:p>
        </p:txBody>
      </p:sp>
      <p:sp>
        <p:nvSpPr>
          <p:cNvPr id="19" name="TextBox 19"/>
          <p:cNvSpPr txBox="1"/>
          <p:nvPr/>
        </p:nvSpPr>
        <p:spPr>
          <a:xfrm>
            <a:off x="7311920" y="6294120"/>
            <a:ext cx="3220244" cy="198120"/>
          </a:xfrm>
          <a:prstGeom prst="rect">
            <a:avLst/>
          </a:prstGeom>
        </p:spPr>
        <p:txBody>
          <a:bodyPr lIns="0" tIns="0" rIns="0" bIns="0" rtlCol="0" anchor="t">
            <a:spAutoFit/>
          </a:bodyPr>
          <a:lstStyle/>
          <a:p>
            <a:pPr algn="ctr">
              <a:lnSpc>
                <a:spcPts val="1679"/>
              </a:lnSpc>
              <a:spcBef>
                <a:spcPct val="0"/>
              </a:spcBef>
            </a:pPr>
            <a:r>
              <a:rPr lang="en-US" sz="1200">
                <a:solidFill>
                  <a:srgbClr val="6A7280"/>
                </a:solidFill>
                <a:latin typeface="Noto Sans T Chinese"/>
                <a:ea typeface="Noto Sans T Chinese"/>
                <a:cs typeface="Noto Sans T Chinese"/>
                <a:sym typeface="Noto Sans T Chinese"/>
              </a:rPr>
              <a:t>參考文獻：Malchrowicz-Mośko &amp; Poczta, 2018</a:t>
            </a:r>
          </a:p>
        </p:txBody>
      </p:sp>
      <p:sp>
        <p:nvSpPr>
          <p:cNvPr id="20" name="TextBox 20"/>
          <p:cNvSpPr txBox="1"/>
          <p:nvPr/>
        </p:nvSpPr>
        <p:spPr>
          <a:xfrm>
            <a:off x="1866647" y="6294120"/>
            <a:ext cx="3091359" cy="198120"/>
          </a:xfrm>
          <a:prstGeom prst="rect">
            <a:avLst/>
          </a:prstGeom>
        </p:spPr>
        <p:txBody>
          <a:bodyPr lIns="0" tIns="0" rIns="0" bIns="0" rtlCol="0" anchor="t">
            <a:spAutoFit/>
          </a:bodyPr>
          <a:lstStyle/>
          <a:p>
            <a:pPr algn="ctr">
              <a:lnSpc>
                <a:spcPts val="1679"/>
              </a:lnSpc>
              <a:spcBef>
                <a:spcPct val="0"/>
              </a:spcBef>
            </a:pPr>
            <a:r>
              <a:rPr lang="en-US" sz="1200">
                <a:solidFill>
                  <a:srgbClr val="6A7280"/>
                </a:solidFill>
                <a:latin typeface="Noto Sans T Chinese"/>
                <a:ea typeface="Noto Sans T Chinese"/>
                <a:cs typeface="Noto Sans T Chinese"/>
                <a:sym typeface="Noto Sans T Chinese"/>
              </a:rPr>
              <a:t>參考文獻：Choudhary, 2018; Li &amp; Jago, 2013</a:t>
            </a:r>
          </a:p>
        </p:txBody>
      </p:sp>
      <p:sp>
        <p:nvSpPr>
          <p:cNvPr id="21" name="TextBox 21"/>
          <p:cNvSpPr txBox="1"/>
          <p:nvPr/>
        </p:nvSpPr>
        <p:spPr>
          <a:xfrm>
            <a:off x="2196202" y="4344982"/>
            <a:ext cx="2432248" cy="198120"/>
          </a:xfrm>
          <a:prstGeom prst="rect">
            <a:avLst/>
          </a:prstGeom>
        </p:spPr>
        <p:txBody>
          <a:bodyPr lIns="0" tIns="0" rIns="0" bIns="0" rtlCol="0" anchor="t">
            <a:spAutoFit/>
          </a:bodyPr>
          <a:lstStyle/>
          <a:p>
            <a:pPr algn="ctr">
              <a:lnSpc>
                <a:spcPts val="1679"/>
              </a:lnSpc>
              <a:spcBef>
                <a:spcPct val="0"/>
              </a:spcBef>
            </a:pPr>
            <a:r>
              <a:rPr lang="en-US" sz="1200">
                <a:solidFill>
                  <a:srgbClr val="6A7280"/>
                </a:solidFill>
                <a:latin typeface="Noto Sans T Chinese"/>
                <a:ea typeface="Noto Sans T Chinese"/>
                <a:cs typeface="Noto Sans T Chinese"/>
                <a:sym typeface="Noto Sans T Chinese"/>
              </a:rPr>
              <a:t>參考文獻：Slimane &amp; Roquia, 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124" cy="6915236"/>
            <a:chOff x="0" y="0"/>
            <a:chExt cx="16256165" cy="9220314"/>
          </a:xfrm>
        </p:grpSpPr>
        <p:sp>
          <p:nvSpPr>
            <p:cNvPr id="3" name="Freeform 3"/>
            <p:cNvSpPr/>
            <p:nvPr/>
          </p:nvSpPr>
          <p:spPr>
            <a:xfrm>
              <a:off x="0" y="0"/>
              <a:ext cx="16256127" cy="9220327"/>
            </a:xfrm>
            <a:custGeom>
              <a:avLst/>
              <a:gdLst/>
              <a:ahLst/>
              <a:cxnLst/>
              <a:rect l="l" t="t" r="r" b="b"/>
              <a:pathLst>
                <a:path w="16256127" h="9220327">
                  <a:moveTo>
                    <a:pt x="16256127" y="9220327"/>
                  </a:moveTo>
                  <a:lnTo>
                    <a:pt x="0" y="9220327"/>
                  </a:lnTo>
                  <a:lnTo>
                    <a:pt x="0" y="0"/>
                  </a:lnTo>
                  <a:lnTo>
                    <a:pt x="16256127" y="0"/>
                  </a:lnTo>
                  <a:lnTo>
                    <a:pt x="16256127" y="9220327"/>
                  </a:lnTo>
                  <a:close/>
                </a:path>
              </a:pathLst>
            </a:custGeom>
            <a:solidFill>
              <a:srgbClr val="FAF9F6"/>
            </a:solidFill>
          </p:spPr>
        </p:sp>
      </p:grpSp>
      <p:grpSp>
        <p:nvGrpSpPr>
          <p:cNvPr id="4" name="Group 4"/>
          <p:cNvGrpSpPr/>
          <p:nvPr/>
        </p:nvGrpSpPr>
        <p:grpSpPr>
          <a:xfrm>
            <a:off x="0" y="-116203"/>
            <a:ext cx="12751754" cy="7172862"/>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6" name="Group 6"/>
          <p:cNvGrpSpPr/>
          <p:nvPr/>
        </p:nvGrpSpPr>
        <p:grpSpPr>
          <a:xfrm>
            <a:off x="1066676" y="1009802"/>
            <a:ext cx="304924" cy="9363"/>
            <a:chOff x="0" y="0"/>
            <a:chExt cx="406565" cy="12484"/>
          </a:xfrm>
        </p:grpSpPr>
        <p:sp>
          <p:nvSpPr>
            <p:cNvPr id="7" name="Freeform 7"/>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8" name="Group 8"/>
          <p:cNvGrpSpPr/>
          <p:nvPr/>
        </p:nvGrpSpPr>
        <p:grpSpPr>
          <a:xfrm>
            <a:off x="0" y="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0" name="Group 10"/>
          <p:cNvGrpSpPr/>
          <p:nvPr/>
        </p:nvGrpSpPr>
        <p:grpSpPr>
          <a:xfrm>
            <a:off x="0" y="6905520"/>
            <a:ext cx="12192124" cy="9363"/>
            <a:chOff x="0" y="0"/>
            <a:chExt cx="16256165" cy="12484"/>
          </a:xfrm>
        </p:grpSpPr>
        <p:sp>
          <p:nvSpPr>
            <p:cNvPr id="11" name="Freeform 11"/>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aphicFrame>
        <p:nvGraphicFramePr>
          <p:cNvPr id="12" name="Table 12"/>
          <p:cNvGraphicFramePr>
            <a:graphicFrameLocks noGrp="1"/>
          </p:cNvGraphicFramePr>
          <p:nvPr>
            <p:extLst>
              <p:ext uri="{D42A27DB-BD31-4B8C-83A1-F6EECF244321}">
                <p14:modId xmlns:p14="http://schemas.microsoft.com/office/powerpoint/2010/main" val="606529762"/>
              </p:ext>
            </p:extLst>
          </p:nvPr>
        </p:nvGraphicFramePr>
        <p:xfrm>
          <a:off x="691515" y="1412653"/>
          <a:ext cx="10808970" cy="5202970"/>
        </p:xfrm>
        <a:graphic>
          <a:graphicData uri="http://schemas.openxmlformats.org/drawingml/2006/table">
            <a:tbl>
              <a:tblPr/>
              <a:tblGrid>
                <a:gridCol w="5252085">
                  <a:extLst>
                    <a:ext uri="{9D8B030D-6E8A-4147-A177-3AD203B41FA5}">
                      <a16:colId xmlns:a16="http://schemas.microsoft.com/office/drawing/2014/main" val="20000"/>
                    </a:ext>
                  </a:extLst>
                </a:gridCol>
                <a:gridCol w="5556885">
                  <a:extLst>
                    <a:ext uri="{9D8B030D-6E8A-4147-A177-3AD203B41FA5}">
                      <a16:colId xmlns:a16="http://schemas.microsoft.com/office/drawing/2014/main" val="20001"/>
                    </a:ext>
                  </a:extLst>
                </a:gridCol>
              </a:tblGrid>
              <a:tr h="1481331">
                <a:tc>
                  <a:txBody>
                    <a:bodyPr/>
                    <a:lstStyle/>
                    <a:p>
                      <a:pPr algn="ctr">
                        <a:lnSpc>
                          <a:spcPts val="3359"/>
                        </a:lnSpc>
                        <a:defRPr/>
                      </a:pPr>
                      <a:r>
                        <a:rPr lang="en-US" sz="2400" b="1">
                          <a:solidFill>
                            <a:srgbClr val="000000"/>
                          </a:solidFill>
                          <a:latin typeface="Noto Sans T Chinese Bold"/>
                          <a:ea typeface="Noto Sans T Chinese Bold"/>
                          <a:cs typeface="Noto Sans T Chinese Bold"/>
                          <a:sym typeface="Noto Sans T Chinese Bold"/>
                        </a:rPr>
                        <a:t>過去：靜態 I-O 模型</a:t>
                      </a:r>
                      <a:endParaRPr lang="en-US" sz="1100"/>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b="1">
                          <a:solidFill>
                            <a:srgbClr val="000000"/>
                          </a:solidFill>
                          <a:latin typeface="Noto Sans T Chinese Bold"/>
                          <a:ea typeface="Noto Sans T Chinese Bold"/>
                          <a:cs typeface="Noto Sans T Chinese Bold"/>
                          <a:sym typeface="Noto Sans T Chinese Bold"/>
                        </a:rPr>
                        <a:t>近年：評估工具的動態化與精準化</a:t>
                      </a:r>
                      <a:endParaRPr lang="en-US" sz="1100"/>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63221">
                <a:tc rowSpan="2">
                  <a:txBody>
                    <a:bodyPr/>
                    <a:lstStyle/>
                    <a:p>
                      <a:pPr marL="453390" lvl="1" indent="-226695" algn="l">
                        <a:lnSpc>
                          <a:spcPts val="2940"/>
                        </a:lnSpc>
                        <a:buAutoNum type="arabicPeriod"/>
                        <a:defRPr/>
                      </a:pPr>
                      <a:r>
                        <a:rPr lang="en-US" sz="2100">
                          <a:solidFill>
                            <a:srgbClr val="000000"/>
                          </a:solidFill>
                          <a:latin typeface="Noto Sans T Chinese"/>
                          <a:ea typeface="Noto Sans T Chinese"/>
                          <a:cs typeface="Noto Sans T Chinese"/>
                          <a:sym typeface="Noto Sans T Chinese"/>
                        </a:rPr>
                        <a:t>缺乏資源限制與價格變動假設</a:t>
                      </a:r>
                      <a:endParaRPr lang="en-US" sz="1100"/>
                    </a:p>
                    <a:p>
                      <a:pPr marL="453390" lvl="1" indent="-226695" algn="l">
                        <a:lnSpc>
                          <a:spcPts val="2940"/>
                        </a:lnSpc>
                        <a:buAutoNum type="arabicPeriod"/>
                      </a:pPr>
                      <a:r>
                        <a:rPr lang="en-US" sz="2100">
                          <a:solidFill>
                            <a:srgbClr val="000000"/>
                          </a:solidFill>
                          <a:latin typeface="Noto Sans T Chinese"/>
                          <a:ea typeface="Noto Sans T Chinese"/>
                          <a:cs typeface="Noto Sans T Chinese"/>
                          <a:sym typeface="Noto Sans T Chinese"/>
                        </a:rPr>
                        <a:t>易導致經濟影響被嚴重「高估」</a:t>
                      </a:r>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marL="453390" lvl="1" indent="-226695" algn="l">
                        <a:lnSpc>
                          <a:spcPts val="2940"/>
                        </a:lnSpc>
                        <a:buAutoNum type="arabicPeriod"/>
                        <a:defRPr/>
                      </a:pPr>
                      <a:r>
                        <a:rPr lang="en-US" sz="2100" dirty="0" err="1">
                          <a:solidFill>
                            <a:srgbClr val="000000"/>
                          </a:solidFill>
                          <a:latin typeface="Noto Sans T Chinese"/>
                          <a:ea typeface="Noto Sans T Chinese"/>
                          <a:cs typeface="Noto Sans T Chinese"/>
                          <a:sym typeface="Noto Sans T Chinese"/>
                        </a:rPr>
                        <a:t>提倡轉向動態的</a:t>
                      </a:r>
                      <a:r>
                        <a:rPr lang="en-US" sz="2100" dirty="0">
                          <a:solidFill>
                            <a:srgbClr val="000000"/>
                          </a:solidFill>
                          <a:latin typeface="Noto Sans T Chinese"/>
                          <a:ea typeface="Noto Sans T Chinese"/>
                          <a:cs typeface="Noto Sans T Chinese"/>
                          <a:sym typeface="Noto Sans T Chinese"/>
                        </a:rPr>
                        <a:t> </a:t>
                      </a:r>
                      <a:r>
                        <a:rPr lang="en-US" sz="2100" dirty="0" err="1">
                          <a:solidFill>
                            <a:srgbClr val="000000"/>
                          </a:solidFill>
                          <a:latin typeface="Noto Sans T Chinese"/>
                          <a:ea typeface="Noto Sans T Chinese"/>
                          <a:cs typeface="Noto Sans T Chinese"/>
                          <a:sym typeface="Noto Sans T Chinese"/>
                        </a:rPr>
                        <a:t>CGE</a:t>
                      </a:r>
                      <a:r>
                        <a:rPr lang="en-US" sz="2100" dirty="0">
                          <a:solidFill>
                            <a:srgbClr val="000000"/>
                          </a:solidFill>
                          <a:latin typeface="Noto Sans T Chinese"/>
                          <a:ea typeface="Noto Sans T Chinese"/>
                          <a:cs typeface="Noto Sans T Chinese"/>
                          <a:sym typeface="Noto Sans T Chinese"/>
                        </a:rPr>
                        <a:t> </a:t>
                      </a:r>
                      <a:r>
                        <a:rPr lang="en-US" sz="2100" dirty="0" err="1">
                          <a:solidFill>
                            <a:srgbClr val="000000"/>
                          </a:solidFill>
                          <a:latin typeface="Noto Sans T Chinese"/>
                          <a:ea typeface="Noto Sans T Chinese"/>
                          <a:cs typeface="Noto Sans T Chinese"/>
                          <a:sym typeface="Noto Sans T Chinese"/>
                        </a:rPr>
                        <a:t>模型</a:t>
                      </a:r>
                      <a:endParaRPr lang="en-US" sz="1100" dirty="0"/>
                    </a:p>
                    <a:p>
                      <a:pPr marL="453390" lvl="1" indent="-226695" algn="l">
                        <a:lnSpc>
                          <a:spcPts val="2940"/>
                        </a:lnSpc>
                        <a:buAutoNum type="arabicPeriod"/>
                      </a:pPr>
                      <a:r>
                        <a:rPr lang="en-US" sz="2100" dirty="0" err="1">
                          <a:solidFill>
                            <a:srgbClr val="000000"/>
                          </a:solidFill>
                          <a:latin typeface="Noto Sans T Chinese"/>
                          <a:ea typeface="Noto Sans T Chinese"/>
                          <a:cs typeface="Noto Sans T Chinese"/>
                          <a:sym typeface="Noto Sans T Chinese"/>
                        </a:rPr>
                        <a:t>應根據分析層次選擇適當工具</a:t>
                      </a:r>
                      <a:endParaRPr lang="en-US" sz="2100" dirty="0">
                        <a:solidFill>
                          <a:srgbClr val="000000"/>
                        </a:solidFill>
                        <a:latin typeface="Noto Sans T Chinese"/>
                        <a:ea typeface="Noto Sans T Chinese"/>
                        <a:cs typeface="Noto Sans T Chinese"/>
                        <a:sym typeface="Noto Sans T Chinese"/>
                      </a:endParaRPr>
                    </a:p>
                    <a:p>
                      <a:pPr marL="453390" lvl="1" indent="-226695" algn="l">
                        <a:lnSpc>
                          <a:spcPts val="2940"/>
                        </a:lnSpc>
                        <a:buAutoNum type="arabicPeriod"/>
                      </a:pPr>
                      <a:r>
                        <a:rPr lang="en-US" sz="2100" dirty="0" err="1">
                          <a:solidFill>
                            <a:srgbClr val="000000"/>
                          </a:solidFill>
                          <a:latin typeface="Noto Sans T Chinese"/>
                          <a:ea typeface="Noto Sans T Chinese"/>
                          <a:cs typeface="Noto Sans T Chinese"/>
                          <a:sym typeface="Noto Sans T Chinese"/>
                        </a:rPr>
                        <a:t>結合質性分析，提供更全面的經濟洞察</a:t>
                      </a:r>
                      <a:endParaRPr lang="en-US" sz="2100" dirty="0">
                        <a:solidFill>
                          <a:srgbClr val="000000"/>
                        </a:solidFill>
                        <a:latin typeface="Noto Sans T Chinese"/>
                        <a:ea typeface="Noto Sans T Chinese"/>
                        <a:cs typeface="Noto Sans T Chinese"/>
                        <a:sym typeface="Noto Sans T Chinese"/>
                      </a:endParaRPr>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58418">
                <a:tc vMerge="1">
                  <a:txBody>
                    <a:bodyPr/>
                    <a:lstStyle/>
                    <a:p>
                      <a:pPr marL="453390" lvl="1" indent="-226695" algn="l">
                        <a:lnSpc>
                          <a:spcPts val="2940"/>
                        </a:lnSpc>
                        <a:buAutoNum type="arabicPeriod"/>
                        <a:defRPr/>
                      </a:pPr>
                      <a:r>
                        <a:rPr lang="en-US" sz="2100">
                          <a:solidFill>
                            <a:srgbClr val="000000"/>
                          </a:solidFill>
                          <a:latin typeface="Noto Sans T Chinese"/>
                          <a:ea typeface="Noto Sans T Chinese"/>
                          <a:cs typeface="Noto Sans T Chinese"/>
                          <a:sym typeface="Noto Sans T Chinese"/>
                        </a:rPr>
                        <a:t>缺乏資源限制與價格變動假設</a:t>
                      </a:r>
                      <a:endParaRPr lang="en-US" sz="1100"/>
                    </a:p>
                    <a:p>
                      <a:pPr marL="453390" lvl="1" indent="-226695" algn="l">
                        <a:lnSpc>
                          <a:spcPts val="2940"/>
                        </a:lnSpc>
                        <a:buAutoNum type="arabicPeriod"/>
                      </a:pPr>
                      <a:r>
                        <a:rPr lang="en-US" sz="2100">
                          <a:solidFill>
                            <a:srgbClr val="000000"/>
                          </a:solidFill>
                          <a:latin typeface="Noto Sans T Chinese"/>
                          <a:ea typeface="Noto Sans T Chinese"/>
                          <a:cs typeface="Noto Sans T Chinese"/>
                          <a:sym typeface="Noto Sans T Chinese"/>
                        </a:rPr>
                        <a:t>易導致經濟影響被嚴重「高估」</a:t>
                      </a:r>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pPr marL="453390" lvl="1" indent="-226695" algn="l">
                        <a:lnSpc>
                          <a:spcPts val="2940"/>
                        </a:lnSpc>
                        <a:buAutoNum type="arabicPeriod"/>
                        <a:defRPr/>
                      </a:pPr>
                      <a:r>
                        <a:rPr lang="en-US" sz="2100">
                          <a:solidFill>
                            <a:srgbClr val="000000"/>
                          </a:solidFill>
                          <a:latin typeface="Noto Sans T Chinese"/>
                          <a:ea typeface="Noto Sans T Chinese"/>
                          <a:cs typeface="Noto Sans T Chinese"/>
                          <a:sym typeface="Noto Sans T Chinese"/>
                        </a:rPr>
                        <a:t>提倡轉向動態的 CGE 模型</a:t>
                      </a:r>
                      <a:endParaRPr lang="en-US" sz="1100"/>
                    </a:p>
                    <a:p>
                      <a:pPr marL="453390" lvl="1" indent="-226695" algn="l">
                        <a:lnSpc>
                          <a:spcPts val="2940"/>
                        </a:lnSpc>
                        <a:buAutoNum type="arabicPeriod"/>
                      </a:pPr>
                      <a:r>
                        <a:rPr lang="en-US" sz="2100">
                          <a:solidFill>
                            <a:srgbClr val="000000"/>
                          </a:solidFill>
                          <a:latin typeface="Noto Sans T Chinese"/>
                          <a:ea typeface="Noto Sans T Chinese"/>
                          <a:cs typeface="Noto Sans T Chinese"/>
                          <a:sym typeface="Noto Sans T Chinese"/>
                        </a:rPr>
                        <a:t>應根據分析層次選擇適當工具</a:t>
                      </a:r>
                    </a:p>
                    <a:p>
                      <a:pPr marL="453390" lvl="1" indent="-226695" algn="l">
                        <a:lnSpc>
                          <a:spcPts val="2940"/>
                        </a:lnSpc>
                        <a:buAutoNum type="arabicPeriod"/>
                      </a:pPr>
                      <a:r>
                        <a:rPr lang="en-US" sz="2100">
                          <a:solidFill>
                            <a:srgbClr val="000000"/>
                          </a:solidFill>
                          <a:latin typeface="Noto Sans T Chinese"/>
                          <a:ea typeface="Noto Sans T Chinese"/>
                          <a:cs typeface="Noto Sans T Chinese"/>
                          <a:sym typeface="Noto Sans T Chinese"/>
                        </a:rPr>
                        <a:t>結合質性分析，提供更全面的經濟洞察</a:t>
                      </a:r>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3" name="Freeform 13"/>
          <p:cNvSpPr/>
          <p:nvPr/>
        </p:nvSpPr>
        <p:spPr>
          <a:xfrm>
            <a:off x="8316507" y="393478"/>
            <a:ext cx="1450291" cy="830621"/>
          </a:xfrm>
          <a:custGeom>
            <a:avLst/>
            <a:gdLst/>
            <a:ahLst/>
            <a:cxnLst/>
            <a:rect l="l" t="t" r="r" b="b"/>
            <a:pathLst>
              <a:path w="1450291" h="830621">
                <a:moveTo>
                  <a:pt x="0" y="0"/>
                </a:moveTo>
                <a:lnTo>
                  <a:pt x="1450291" y="0"/>
                </a:lnTo>
                <a:lnTo>
                  <a:pt x="1450291" y="830621"/>
                </a:lnTo>
                <a:lnTo>
                  <a:pt x="0" y="830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10312556" y="3303918"/>
            <a:ext cx="219599" cy="229848"/>
          </a:xfrm>
          <a:prstGeom prst="rect">
            <a:avLst/>
          </a:prstGeom>
        </p:spPr>
        <p:txBody>
          <a:bodyPr lIns="0" tIns="0" rIns="0" bIns="0" rtlCol="0" anchor="t">
            <a:spAutoFit/>
          </a:bodyPr>
          <a:lstStyle/>
          <a:p>
            <a:pPr algn="l">
              <a:lnSpc>
                <a:spcPts val="1029"/>
              </a:lnSpc>
            </a:pPr>
            <a:r>
              <a:rPr lang="en-US" sz="900" b="1">
                <a:solidFill>
                  <a:srgbClr val="D0D5DA"/>
                </a:solidFill>
                <a:latin typeface="Courier New Bold"/>
                <a:ea typeface="Courier New Bold"/>
                <a:cs typeface="Courier New Bold"/>
                <a:sym typeface="Courier New Bold"/>
              </a:rPr>
              <a:t>0 1</a:t>
            </a:r>
          </a:p>
        </p:txBody>
      </p:sp>
      <p:sp>
        <p:nvSpPr>
          <p:cNvPr id="15" name="TextBox 15"/>
          <p:cNvSpPr txBox="1"/>
          <p:nvPr/>
        </p:nvSpPr>
        <p:spPr>
          <a:xfrm>
            <a:off x="10377364" y="3052277"/>
            <a:ext cx="154800" cy="104203"/>
          </a:xfrm>
          <a:prstGeom prst="rect">
            <a:avLst/>
          </a:prstGeom>
        </p:spPr>
        <p:txBody>
          <a:bodyPr lIns="0" tIns="0" rIns="0" bIns="0" rtlCol="0" anchor="t">
            <a:spAutoFit/>
          </a:bodyPr>
          <a:lstStyle/>
          <a:p>
            <a:pPr algn="l">
              <a:lnSpc>
                <a:spcPts val="1029"/>
              </a:lnSpc>
            </a:pPr>
            <a:r>
              <a:rPr lang="en-US" sz="900" b="1" spc="-50">
                <a:solidFill>
                  <a:srgbClr val="D0D5DA"/>
                </a:solidFill>
                <a:latin typeface="Courier New Bold"/>
                <a:ea typeface="Courier New Bold"/>
                <a:cs typeface="Courier New Bold"/>
                <a:sym typeface="Courier New Bold"/>
              </a:rPr>
              <a:t>/</a:t>
            </a:r>
          </a:p>
        </p:txBody>
      </p:sp>
      <p:sp>
        <p:nvSpPr>
          <p:cNvPr id="16" name="TextBox 16"/>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8</a:t>
            </a:r>
          </a:p>
        </p:txBody>
      </p:sp>
      <p:sp>
        <p:nvSpPr>
          <p:cNvPr id="17" name="TextBox 17"/>
          <p:cNvSpPr txBox="1"/>
          <p:nvPr/>
        </p:nvSpPr>
        <p:spPr>
          <a:xfrm>
            <a:off x="437748" y="393478"/>
            <a:ext cx="7487746"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文獻回顧 - 經濟評估模型的進化</a:t>
            </a:r>
          </a:p>
        </p:txBody>
      </p:sp>
      <p:sp>
        <p:nvSpPr>
          <p:cNvPr id="18" name="TextBox 18"/>
          <p:cNvSpPr txBox="1"/>
          <p:nvPr/>
        </p:nvSpPr>
        <p:spPr>
          <a:xfrm>
            <a:off x="2137742" y="5862676"/>
            <a:ext cx="2432248" cy="198120"/>
          </a:xfrm>
          <a:prstGeom prst="rect">
            <a:avLst/>
          </a:prstGeom>
        </p:spPr>
        <p:txBody>
          <a:bodyPr lIns="0" tIns="0" rIns="0" bIns="0" rtlCol="0" anchor="t">
            <a:spAutoFit/>
          </a:bodyPr>
          <a:lstStyle/>
          <a:p>
            <a:pPr algn="ctr">
              <a:lnSpc>
                <a:spcPts val="1679"/>
              </a:lnSpc>
              <a:spcBef>
                <a:spcPct val="0"/>
              </a:spcBef>
            </a:pPr>
            <a:r>
              <a:rPr lang="en-US" sz="1200">
                <a:solidFill>
                  <a:srgbClr val="6A7280"/>
                </a:solidFill>
                <a:latin typeface="Noto Sans T Chinese"/>
                <a:ea typeface="Noto Sans T Chinese"/>
                <a:cs typeface="Noto Sans T Chinese"/>
                <a:sym typeface="Noto Sans T Chinese"/>
              </a:rPr>
              <a:t>參考文獻：Slimane &amp; Roquia, 2025</a:t>
            </a:r>
          </a:p>
        </p:txBody>
      </p:sp>
      <p:sp>
        <p:nvSpPr>
          <p:cNvPr id="19" name="TextBox 19"/>
          <p:cNvSpPr txBox="1"/>
          <p:nvPr/>
        </p:nvSpPr>
        <p:spPr>
          <a:xfrm>
            <a:off x="7738233" y="5862676"/>
            <a:ext cx="2363490" cy="198120"/>
          </a:xfrm>
          <a:prstGeom prst="rect">
            <a:avLst/>
          </a:prstGeom>
        </p:spPr>
        <p:txBody>
          <a:bodyPr lIns="0" tIns="0" rIns="0" bIns="0" rtlCol="0" anchor="t">
            <a:spAutoFit/>
          </a:bodyPr>
          <a:lstStyle/>
          <a:p>
            <a:pPr algn="ctr">
              <a:lnSpc>
                <a:spcPts val="1679"/>
              </a:lnSpc>
              <a:spcBef>
                <a:spcPct val="0"/>
              </a:spcBef>
            </a:pPr>
            <a:r>
              <a:rPr lang="en-US" sz="1200">
                <a:solidFill>
                  <a:srgbClr val="6A7280"/>
                </a:solidFill>
                <a:latin typeface="Noto Sans T Chinese"/>
                <a:ea typeface="Noto Sans T Chinese"/>
                <a:cs typeface="Noto Sans T Chinese"/>
                <a:sym typeface="Noto Sans T Chinese"/>
              </a:rPr>
              <a:t>參考文獻：Chutiphongdech, 2026</a:t>
            </a:r>
          </a:p>
        </p:txBody>
      </p:sp>
      <p:sp>
        <p:nvSpPr>
          <p:cNvPr id="20" name="Freeform 20"/>
          <p:cNvSpPr/>
          <p:nvPr/>
        </p:nvSpPr>
        <p:spPr>
          <a:xfrm>
            <a:off x="5180581" y="2006600"/>
            <a:ext cx="1195296" cy="346636"/>
          </a:xfrm>
          <a:custGeom>
            <a:avLst/>
            <a:gdLst/>
            <a:ahLst/>
            <a:cxnLst/>
            <a:rect l="l" t="t" r="r" b="b"/>
            <a:pathLst>
              <a:path w="1195296" h="346636">
                <a:moveTo>
                  <a:pt x="0" y="0"/>
                </a:moveTo>
                <a:lnTo>
                  <a:pt x="1195296" y="0"/>
                </a:lnTo>
                <a:lnTo>
                  <a:pt x="1195296" y="346636"/>
                </a:lnTo>
                <a:lnTo>
                  <a:pt x="0" y="3466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zh-TW"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124" cy="6915236"/>
            <a:chOff x="0" y="0"/>
            <a:chExt cx="16256165" cy="9220314"/>
          </a:xfrm>
        </p:grpSpPr>
        <p:sp>
          <p:nvSpPr>
            <p:cNvPr id="3" name="Freeform 3"/>
            <p:cNvSpPr/>
            <p:nvPr/>
          </p:nvSpPr>
          <p:spPr>
            <a:xfrm>
              <a:off x="0" y="0"/>
              <a:ext cx="16256127" cy="9220327"/>
            </a:xfrm>
            <a:custGeom>
              <a:avLst/>
              <a:gdLst/>
              <a:ahLst/>
              <a:cxnLst/>
              <a:rect l="l" t="t" r="r" b="b"/>
              <a:pathLst>
                <a:path w="16256127" h="9220327">
                  <a:moveTo>
                    <a:pt x="16256127" y="9220327"/>
                  </a:moveTo>
                  <a:lnTo>
                    <a:pt x="0" y="9220327"/>
                  </a:lnTo>
                  <a:lnTo>
                    <a:pt x="0" y="0"/>
                  </a:lnTo>
                  <a:lnTo>
                    <a:pt x="16256127" y="0"/>
                  </a:lnTo>
                  <a:lnTo>
                    <a:pt x="16256127" y="9220327"/>
                  </a:lnTo>
                  <a:close/>
                </a:path>
              </a:pathLst>
            </a:custGeom>
            <a:solidFill>
              <a:srgbClr val="FAF9F6"/>
            </a:solidFill>
          </p:spPr>
        </p:sp>
      </p:grpSp>
      <p:grpSp>
        <p:nvGrpSpPr>
          <p:cNvPr id="4" name="Group 4"/>
          <p:cNvGrpSpPr/>
          <p:nvPr/>
        </p:nvGrpSpPr>
        <p:grpSpPr>
          <a:xfrm>
            <a:off x="0" y="-116203"/>
            <a:ext cx="12751754" cy="7172862"/>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6" name="Group 6"/>
          <p:cNvGrpSpPr/>
          <p:nvPr/>
        </p:nvGrpSpPr>
        <p:grpSpPr>
          <a:xfrm>
            <a:off x="1066676" y="1009802"/>
            <a:ext cx="304924" cy="9363"/>
            <a:chOff x="0" y="0"/>
            <a:chExt cx="406565" cy="12484"/>
          </a:xfrm>
        </p:grpSpPr>
        <p:sp>
          <p:nvSpPr>
            <p:cNvPr id="7" name="Freeform 7"/>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8" name="Group 8"/>
          <p:cNvGrpSpPr/>
          <p:nvPr/>
        </p:nvGrpSpPr>
        <p:grpSpPr>
          <a:xfrm>
            <a:off x="0" y="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0" name="Group 10"/>
          <p:cNvGrpSpPr/>
          <p:nvPr/>
        </p:nvGrpSpPr>
        <p:grpSpPr>
          <a:xfrm>
            <a:off x="0" y="6905520"/>
            <a:ext cx="12192124" cy="9363"/>
            <a:chOff x="0" y="0"/>
            <a:chExt cx="16256165" cy="12484"/>
          </a:xfrm>
        </p:grpSpPr>
        <p:sp>
          <p:nvSpPr>
            <p:cNvPr id="11" name="Freeform 11"/>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aphicFrame>
        <p:nvGraphicFramePr>
          <p:cNvPr id="12" name="Table 12"/>
          <p:cNvGraphicFramePr>
            <a:graphicFrameLocks noGrp="1"/>
          </p:cNvGraphicFramePr>
          <p:nvPr/>
        </p:nvGraphicFramePr>
        <p:xfrm>
          <a:off x="1471806" y="1536544"/>
          <a:ext cx="9248512" cy="1226263"/>
        </p:xfrm>
        <a:graphic>
          <a:graphicData uri="http://schemas.openxmlformats.org/drawingml/2006/table">
            <a:tbl>
              <a:tblPr/>
              <a:tblGrid>
                <a:gridCol w="4624256">
                  <a:extLst>
                    <a:ext uri="{9D8B030D-6E8A-4147-A177-3AD203B41FA5}">
                      <a16:colId xmlns:a16="http://schemas.microsoft.com/office/drawing/2014/main" val="20000"/>
                    </a:ext>
                  </a:extLst>
                </a:gridCol>
                <a:gridCol w="4624256">
                  <a:extLst>
                    <a:ext uri="{9D8B030D-6E8A-4147-A177-3AD203B41FA5}">
                      <a16:colId xmlns:a16="http://schemas.microsoft.com/office/drawing/2014/main" val="20001"/>
                    </a:ext>
                  </a:extLst>
                </a:gridCol>
              </a:tblGrid>
              <a:tr h="1226263">
                <a:tc>
                  <a:txBody>
                    <a:bodyPr/>
                    <a:lstStyle/>
                    <a:p>
                      <a:pPr algn="ctr">
                        <a:lnSpc>
                          <a:spcPts val="3359"/>
                        </a:lnSpc>
                        <a:defRPr/>
                      </a:pPr>
                      <a:r>
                        <a:rPr lang="en-US" sz="2400" b="1">
                          <a:solidFill>
                            <a:srgbClr val="000000"/>
                          </a:solidFill>
                          <a:latin typeface="Noto Sans T Chinese Bold"/>
                          <a:ea typeface="Noto Sans T Chinese Bold"/>
                          <a:cs typeface="Noto Sans T Chinese Bold"/>
                          <a:sym typeface="Noto Sans T Chinese Bold"/>
                        </a:rPr>
                        <a:t>賽事規模轉變</a:t>
                      </a:r>
                      <a:endParaRPr lang="en-US" sz="1100"/>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b="1">
                          <a:solidFill>
                            <a:srgbClr val="000000"/>
                          </a:solidFill>
                          <a:latin typeface="Noto Sans T Chinese Bold"/>
                          <a:ea typeface="Noto Sans T Chinese Bold"/>
                          <a:cs typeface="Noto Sans T Chinese Bold"/>
                          <a:sym typeface="Noto Sans T Chinese Bold"/>
                        </a:rPr>
                        <a:t>評估方法進化</a:t>
                      </a:r>
                      <a:endParaRPr lang="en-US" sz="1100"/>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3" name="AutoShape 13"/>
          <p:cNvSpPr/>
          <p:nvPr/>
        </p:nvSpPr>
        <p:spPr>
          <a:xfrm flipH="1">
            <a:off x="2289909" y="3109141"/>
            <a:ext cx="3806153" cy="1986073"/>
          </a:xfrm>
          <a:prstGeom prst="line">
            <a:avLst/>
          </a:prstGeom>
          <a:ln w="38100" cap="flat">
            <a:solidFill>
              <a:srgbClr val="000000"/>
            </a:solidFill>
            <a:prstDash val="solid"/>
            <a:headEnd type="none" w="sm" len="sm"/>
            <a:tailEnd type="triangle" w="lg" len="med"/>
          </a:ln>
        </p:spPr>
      </p:sp>
      <p:graphicFrame>
        <p:nvGraphicFramePr>
          <p:cNvPr id="14" name="Table 14"/>
          <p:cNvGraphicFramePr>
            <a:graphicFrameLocks noGrp="1"/>
          </p:cNvGraphicFramePr>
          <p:nvPr/>
        </p:nvGraphicFramePr>
        <p:xfrm>
          <a:off x="878869" y="5280173"/>
          <a:ext cx="10749092" cy="1237946"/>
        </p:xfrm>
        <a:graphic>
          <a:graphicData uri="http://schemas.openxmlformats.org/drawingml/2006/table">
            <a:tbl>
              <a:tblPr/>
              <a:tblGrid>
                <a:gridCol w="2687273">
                  <a:extLst>
                    <a:ext uri="{9D8B030D-6E8A-4147-A177-3AD203B41FA5}">
                      <a16:colId xmlns:a16="http://schemas.microsoft.com/office/drawing/2014/main" val="20000"/>
                    </a:ext>
                  </a:extLst>
                </a:gridCol>
                <a:gridCol w="2687273">
                  <a:extLst>
                    <a:ext uri="{9D8B030D-6E8A-4147-A177-3AD203B41FA5}">
                      <a16:colId xmlns:a16="http://schemas.microsoft.com/office/drawing/2014/main" val="20001"/>
                    </a:ext>
                  </a:extLst>
                </a:gridCol>
                <a:gridCol w="2687273">
                  <a:extLst>
                    <a:ext uri="{9D8B030D-6E8A-4147-A177-3AD203B41FA5}">
                      <a16:colId xmlns:a16="http://schemas.microsoft.com/office/drawing/2014/main" val="20002"/>
                    </a:ext>
                  </a:extLst>
                </a:gridCol>
                <a:gridCol w="2687273">
                  <a:extLst>
                    <a:ext uri="{9D8B030D-6E8A-4147-A177-3AD203B41FA5}">
                      <a16:colId xmlns:a16="http://schemas.microsoft.com/office/drawing/2014/main" val="20003"/>
                    </a:ext>
                  </a:extLst>
                </a:gridCol>
              </a:tblGrid>
              <a:tr h="1237946">
                <a:tc>
                  <a:txBody>
                    <a:bodyPr/>
                    <a:lstStyle/>
                    <a:p>
                      <a:pPr algn="ctr">
                        <a:lnSpc>
                          <a:spcPts val="2940"/>
                        </a:lnSpc>
                        <a:defRPr/>
                      </a:pPr>
                      <a:r>
                        <a:rPr lang="en-US" sz="2100" b="1">
                          <a:solidFill>
                            <a:srgbClr val="000000"/>
                          </a:solidFill>
                          <a:latin typeface="Noto Sans T Chinese Bold"/>
                          <a:ea typeface="Noto Sans T Chinese Bold"/>
                          <a:cs typeface="Noto Sans T Chinese Bold"/>
                          <a:sym typeface="Noto Sans T Chinese Bold"/>
                        </a:rPr>
                        <a:t>經濟效益</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b="1">
                          <a:solidFill>
                            <a:srgbClr val="000000"/>
                          </a:solidFill>
                          <a:latin typeface="Noto Sans T Chinese Bold"/>
                          <a:ea typeface="Noto Sans T Chinese Bold"/>
                          <a:cs typeface="Noto Sans T Chinese Bold"/>
                          <a:sym typeface="Noto Sans T Chinese Bold"/>
                        </a:rPr>
                        <a:t>賽事分類</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b="1">
                          <a:solidFill>
                            <a:srgbClr val="000000"/>
                          </a:solidFill>
                          <a:latin typeface="Noto Sans T Chinese Bold"/>
                          <a:ea typeface="Noto Sans T Chinese Bold"/>
                          <a:cs typeface="Noto Sans T Chinese Bold"/>
                          <a:sym typeface="Noto Sans T Chinese Bold"/>
                        </a:rPr>
                        <a:t>規模特徵</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b="1">
                          <a:solidFill>
                            <a:srgbClr val="000000"/>
                          </a:solidFill>
                          <a:latin typeface="Noto Sans T Chinese Bold"/>
                          <a:ea typeface="Noto Sans T Chinese Bold"/>
                          <a:cs typeface="Noto Sans T Chinese Bold"/>
                          <a:sym typeface="Noto Sans T Chinese Bold"/>
                        </a:rPr>
                        <a:t>評估方法</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5" name="TextBox 15"/>
          <p:cNvSpPr txBox="1"/>
          <p:nvPr/>
        </p:nvSpPr>
        <p:spPr>
          <a:xfrm>
            <a:off x="10312556" y="3303918"/>
            <a:ext cx="219599" cy="229848"/>
          </a:xfrm>
          <a:prstGeom prst="rect">
            <a:avLst/>
          </a:prstGeom>
        </p:spPr>
        <p:txBody>
          <a:bodyPr lIns="0" tIns="0" rIns="0" bIns="0" rtlCol="0" anchor="t">
            <a:spAutoFit/>
          </a:bodyPr>
          <a:lstStyle/>
          <a:p>
            <a:pPr algn="l">
              <a:lnSpc>
                <a:spcPts val="1029"/>
              </a:lnSpc>
            </a:pPr>
            <a:r>
              <a:rPr lang="en-US" sz="900" b="1">
                <a:solidFill>
                  <a:srgbClr val="D0D5DA"/>
                </a:solidFill>
                <a:latin typeface="Courier New Bold"/>
                <a:ea typeface="Courier New Bold"/>
                <a:cs typeface="Courier New Bold"/>
                <a:sym typeface="Courier New Bold"/>
              </a:rPr>
              <a:t>0 1</a:t>
            </a:r>
          </a:p>
        </p:txBody>
      </p:sp>
      <p:sp>
        <p:nvSpPr>
          <p:cNvPr id="16" name="TextBox 16"/>
          <p:cNvSpPr txBox="1"/>
          <p:nvPr/>
        </p:nvSpPr>
        <p:spPr>
          <a:xfrm>
            <a:off x="10377364" y="3052277"/>
            <a:ext cx="154800" cy="104203"/>
          </a:xfrm>
          <a:prstGeom prst="rect">
            <a:avLst/>
          </a:prstGeom>
        </p:spPr>
        <p:txBody>
          <a:bodyPr lIns="0" tIns="0" rIns="0" bIns="0" rtlCol="0" anchor="t">
            <a:spAutoFit/>
          </a:bodyPr>
          <a:lstStyle/>
          <a:p>
            <a:pPr algn="l">
              <a:lnSpc>
                <a:spcPts val="1029"/>
              </a:lnSpc>
            </a:pPr>
            <a:r>
              <a:rPr lang="en-US" sz="900" b="1" spc="-50">
                <a:solidFill>
                  <a:srgbClr val="D0D5DA"/>
                </a:solidFill>
                <a:latin typeface="Courier New Bold"/>
                <a:ea typeface="Courier New Bold"/>
                <a:cs typeface="Courier New Bold"/>
                <a:sym typeface="Courier New Bold"/>
              </a:rPr>
              <a:t>/</a:t>
            </a:r>
          </a:p>
        </p:txBody>
      </p:sp>
      <p:sp>
        <p:nvSpPr>
          <p:cNvPr id="17" name="TextBox 17"/>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9</a:t>
            </a:r>
          </a:p>
        </p:txBody>
      </p:sp>
      <p:sp>
        <p:nvSpPr>
          <p:cNvPr id="18" name="TextBox 18"/>
          <p:cNvSpPr txBox="1"/>
          <p:nvPr/>
        </p:nvSpPr>
        <p:spPr>
          <a:xfrm>
            <a:off x="437748" y="393478"/>
            <a:ext cx="7100580"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文獻回顧 - 總結與本研究定位</a:t>
            </a:r>
          </a:p>
        </p:txBody>
      </p:sp>
      <p:sp>
        <p:nvSpPr>
          <p:cNvPr id="19" name="AutoShape 19"/>
          <p:cNvSpPr/>
          <p:nvPr/>
        </p:nvSpPr>
        <p:spPr>
          <a:xfrm flipH="1">
            <a:off x="4948359" y="3109141"/>
            <a:ext cx="1147703" cy="1986073"/>
          </a:xfrm>
          <a:prstGeom prst="line">
            <a:avLst/>
          </a:prstGeom>
          <a:ln w="38100" cap="flat">
            <a:solidFill>
              <a:srgbClr val="000000"/>
            </a:solidFill>
            <a:prstDash val="solid"/>
            <a:headEnd type="none" w="sm" len="sm"/>
            <a:tailEnd type="triangle" w="lg" len="med"/>
          </a:ln>
        </p:spPr>
      </p:sp>
      <p:sp>
        <p:nvSpPr>
          <p:cNvPr id="20" name="AutoShape 20"/>
          <p:cNvSpPr/>
          <p:nvPr/>
        </p:nvSpPr>
        <p:spPr>
          <a:xfrm>
            <a:off x="6096062" y="3109141"/>
            <a:ext cx="1442266" cy="1986073"/>
          </a:xfrm>
          <a:prstGeom prst="line">
            <a:avLst/>
          </a:prstGeom>
          <a:ln w="38100" cap="flat">
            <a:solidFill>
              <a:srgbClr val="000000"/>
            </a:solidFill>
            <a:prstDash val="solid"/>
            <a:headEnd type="none" w="sm" len="sm"/>
            <a:tailEnd type="triangle" w="lg" len="med"/>
          </a:ln>
        </p:spPr>
      </p:sp>
      <p:sp>
        <p:nvSpPr>
          <p:cNvPr id="21" name="AutoShape 21"/>
          <p:cNvSpPr/>
          <p:nvPr/>
        </p:nvSpPr>
        <p:spPr>
          <a:xfrm>
            <a:off x="6096000" y="3109141"/>
            <a:ext cx="4216556" cy="1986073"/>
          </a:xfrm>
          <a:prstGeom prst="line">
            <a:avLst/>
          </a:prstGeom>
          <a:ln w="38100" cap="flat">
            <a:solidFill>
              <a:srgbClr val="000000"/>
            </a:solidFill>
            <a:prstDash val="solid"/>
            <a:headEnd type="none" w="sm" len="sm"/>
            <a:tailEnd type="triangle" w="lg" len="med"/>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3241</Words>
  <Application>Microsoft Office PowerPoint</Application>
  <PresentationFormat>自訂</PresentationFormat>
  <Paragraphs>537</Paragraphs>
  <Slides>26</Slides>
  <Notes>26</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26</vt:i4>
      </vt:variant>
    </vt:vector>
  </HeadingPairs>
  <TitlesOfParts>
    <vt:vector size="35" baseType="lpstr">
      <vt:lpstr>Courier New Bold</vt:lpstr>
      <vt:lpstr>Arial</vt:lpstr>
      <vt:lpstr>Calibri (MS)</vt:lpstr>
      <vt:lpstr>Calibri</vt:lpstr>
      <vt:lpstr>Noto Sans T Chinese</vt:lpstr>
      <vt:lpstr>Noto Sans T Chinese Bold</vt:lpstr>
      <vt:lpstr>Calibri (MS) Italics</vt:lpstr>
      <vt:lpstr>Arial Bold</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運動賽事經濟效益之文獻探討</dc:title>
  <cp:lastModifiedBy>祐呈 李</cp:lastModifiedBy>
  <cp:revision>7</cp:revision>
  <cp:lastPrinted>2026-06-01T17:36:52Z</cp:lastPrinted>
  <dcterms:created xsi:type="dcterms:W3CDTF">2006-08-16T00:00:00Z</dcterms:created>
  <dcterms:modified xsi:type="dcterms:W3CDTF">2026-06-02T03:30:30Z</dcterms:modified>
  <dc:identifier>DAHG1dxj7q4</dc:identifier>
</cp:coreProperties>
</file>