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333" r:id="rId4"/>
    <p:sldId id="257" r:id="rId5"/>
    <p:sldId id="268" r:id="rId6"/>
    <p:sldId id="258" r:id="rId7"/>
    <p:sldId id="259" r:id="rId8"/>
    <p:sldId id="269" r:id="rId9"/>
    <p:sldId id="260" r:id="rId10"/>
    <p:sldId id="266" r:id="rId11"/>
    <p:sldId id="261" r:id="rId12"/>
    <p:sldId id="262" r:id="rId13"/>
    <p:sldId id="270" r:id="rId14"/>
    <p:sldId id="334" r:id="rId15"/>
    <p:sldId id="332" r:id="rId16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D0D8E2"/>
    <a:srgbClr val="B75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B81FE-F686-4C3C-B1C0-7054FE5C9493}" v="161" dt="2026-05-28T00:52:59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780" autoAdjust="0"/>
  </p:normalViewPr>
  <p:slideViewPr>
    <p:cSldViewPr snapToGrid="0">
      <p:cViewPr varScale="1">
        <p:scale>
          <a:sx n="79" d="100"/>
          <a:sy n="79" d="100"/>
        </p:scale>
        <p:origin x="730" y="82"/>
      </p:cViewPr>
      <p:guideLst>
        <p:guide orient="horz" pos="686"/>
        <p:guide pos="506"/>
      </p:guideLst>
    </p:cSldViewPr>
  </p:slideViewPr>
  <p:notesTextViewPr>
    <p:cViewPr>
      <p:scale>
        <a:sx n="1" d="1"/>
        <a:sy n="1" d="1"/>
      </p:scale>
      <p:origin x="0" y="-86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o HUNG" userId="0142234b-90f1-4453-8983-918ce5c40e98" providerId="ADAL" clId="{09FC08CD-A9E2-4470-A138-6F22BC1F5700}"/>
    <pc:docChg chg="undo custSel addSld modSld modNotesMaster">
      <pc:chgData name="Juno HUNG" userId="0142234b-90f1-4453-8983-918ce5c40e98" providerId="ADAL" clId="{09FC08CD-A9E2-4470-A138-6F22BC1F5700}" dt="2026-05-28T00:54:45.234" v="726" actId="20577"/>
      <pc:docMkLst>
        <pc:docMk/>
      </pc:docMkLst>
      <pc:sldChg chg="modNotesTx">
        <pc:chgData name="Juno HUNG" userId="0142234b-90f1-4453-8983-918ce5c40e98" providerId="ADAL" clId="{09FC08CD-A9E2-4470-A138-6F22BC1F5700}" dt="2026-05-28T00:23:31.818" v="616" actId="20577"/>
        <pc:sldMkLst>
          <pc:docMk/>
          <pc:sldMk cId="2468800911" sldId="256"/>
        </pc:sldMkLst>
      </pc:sldChg>
      <pc:sldChg chg="modSp mod modNotesTx">
        <pc:chgData name="Juno HUNG" userId="0142234b-90f1-4453-8983-918ce5c40e98" providerId="ADAL" clId="{09FC08CD-A9E2-4470-A138-6F22BC1F5700}" dt="2026-05-27T14:24:06.345" v="422" actId="1076"/>
        <pc:sldMkLst>
          <pc:docMk/>
          <pc:sldMk cId="3802405114" sldId="257"/>
        </pc:sldMkLst>
        <pc:spChg chg="mod">
          <ac:chgData name="Juno HUNG" userId="0142234b-90f1-4453-8983-918ce5c40e98" providerId="ADAL" clId="{09FC08CD-A9E2-4470-A138-6F22BC1F5700}" dt="2026-05-27T14:24:06.345" v="422" actId="1076"/>
          <ac:spMkLst>
            <pc:docMk/>
            <pc:sldMk cId="3802405114" sldId="257"/>
            <ac:spMk id="22" creationId="{246E3F5D-73B1-D1DD-B36C-9EC7BE0B18FE}"/>
          </ac:spMkLst>
        </pc:spChg>
        <pc:spChg chg="mod">
          <ac:chgData name="Juno HUNG" userId="0142234b-90f1-4453-8983-918ce5c40e98" providerId="ADAL" clId="{09FC08CD-A9E2-4470-A138-6F22BC1F5700}" dt="2026-05-27T13:51:41.239" v="370" actId="20577"/>
          <ac:spMkLst>
            <pc:docMk/>
            <pc:sldMk cId="3802405114" sldId="257"/>
            <ac:spMk id="30" creationId="{27F1BEB1-5DD7-5C4D-B56C-30C0A6CCCF2A}"/>
          </ac:spMkLst>
        </pc:spChg>
      </pc:sldChg>
      <pc:sldChg chg="modSp mod">
        <pc:chgData name="Juno HUNG" userId="0142234b-90f1-4453-8983-918ce5c40e98" providerId="ADAL" clId="{09FC08CD-A9E2-4470-A138-6F22BC1F5700}" dt="2026-05-26T14:32:53.346" v="228" actId="1037"/>
        <pc:sldMkLst>
          <pc:docMk/>
          <pc:sldMk cId="2274417867" sldId="258"/>
        </pc:sldMkLst>
        <pc:spChg chg="mod">
          <ac:chgData name="Juno HUNG" userId="0142234b-90f1-4453-8983-918ce5c40e98" providerId="ADAL" clId="{09FC08CD-A9E2-4470-A138-6F22BC1F5700}" dt="2026-05-26T14:32:53.346" v="228" actId="1037"/>
          <ac:spMkLst>
            <pc:docMk/>
            <pc:sldMk cId="2274417867" sldId="258"/>
            <ac:spMk id="3" creationId="{AAC8B151-8A8F-64CA-5E7C-18D8565F0D34}"/>
          </ac:spMkLst>
        </pc:spChg>
        <pc:spChg chg="mod">
          <ac:chgData name="Juno HUNG" userId="0142234b-90f1-4453-8983-918ce5c40e98" providerId="ADAL" clId="{09FC08CD-A9E2-4470-A138-6F22BC1F5700}" dt="2026-05-26T14:32:44.155" v="212" actId="1037"/>
          <ac:spMkLst>
            <pc:docMk/>
            <pc:sldMk cId="2274417867" sldId="258"/>
            <ac:spMk id="12" creationId="{DA91F2D3-7310-90CC-1BF1-EFF51DE13644}"/>
          </ac:spMkLst>
        </pc:spChg>
        <pc:spChg chg="mod">
          <ac:chgData name="Juno HUNG" userId="0142234b-90f1-4453-8983-918ce5c40e98" providerId="ADAL" clId="{09FC08CD-A9E2-4470-A138-6F22BC1F5700}" dt="2026-05-26T10:47:05.904" v="143" actId="20577"/>
          <ac:spMkLst>
            <pc:docMk/>
            <pc:sldMk cId="2274417867" sldId="258"/>
            <ac:spMk id="15" creationId="{3B26CA4A-2042-B4E9-008E-2D79A78750EB}"/>
          </ac:spMkLst>
        </pc:spChg>
        <pc:spChg chg="mod">
          <ac:chgData name="Juno HUNG" userId="0142234b-90f1-4453-8983-918ce5c40e98" providerId="ADAL" clId="{09FC08CD-A9E2-4470-A138-6F22BC1F5700}" dt="2026-05-26T14:32:44.155" v="212" actId="1037"/>
          <ac:spMkLst>
            <pc:docMk/>
            <pc:sldMk cId="2274417867" sldId="258"/>
            <ac:spMk id="21" creationId="{FCEBC1AD-0D2B-4479-9B9A-95FB53975A8D}"/>
          </ac:spMkLst>
        </pc:spChg>
        <pc:spChg chg="mod">
          <ac:chgData name="Juno HUNG" userId="0142234b-90f1-4453-8983-918ce5c40e98" providerId="ADAL" clId="{09FC08CD-A9E2-4470-A138-6F22BC1F5700}" dt="2026-05-26T14:32:53.346" v="228" actId="1037"/>
          <ac:spMkLst>
            <pc:docMk/>
            <pc:sldMk cId="2274417867" sldId="258"/>
            <ac:spMk id="22" creationId="{E109F2E9-A7B2-67B7-B1A4-D983349A7C05}"/>
          </ac:spMkLst>
        </pc:spChg>
        <pc:picChg chg="mod">
          <ac:chgData name="Juno HUNG" userId="0142234b-90f1-4453-8983-918ce5c40e98" providerId="ADAL" clId="{09FC08CD-A9E2-4470-A138-6F22BC1F5700}" dt="2026-05-26T14:32:44.155" v="212" actId="1037"/>
          <ac:picMkLst>
            <pc:docMk/>
            <pc:sldMk cId="2274417867" sldId="258"/>
            <ac:picMk id="14" creationId="{420B06AD-B78D-B624-F443-1683B5398946}"/>
          </ac:picMkLst>
        </pc:picChg>
      </pc:sldChg>
      <pc:sldChg chg="modSp mod modAnim modNotesTx">
        <pc:chgData name="Juno HUNG" userId="0142234b-90f1-4453-8983-918ce5c40e98" providerId="ADAL" clId="{09FC08CD-A9E2-4470-A138-6F22BC1F5700}" dt="2026-05-28T00:53:56" v="711" actId="20577"/>
        <pc:sldMkLst>
          <pc:docMk/>
          <pc:sldMk cId="3694867431" sldId="259"/>
        </pc:sldMkLst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92" creationId="{E0F41188-D23F-B77E-BADC-F310D7A8594E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94" creationId="{74936CD0-5CF2-E1CB-CB83-C09A95FD8B27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95" creationId="{D75B2776-4A23-1B71-D04F-FC8676E8C542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98" creationId="{561792D9-431D-C4D8-E16F-12316D5E8B74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100" creationId="{DE25B930-ED41-2155-B5F0-28EA94E9AC22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101" creationId="{7ED7ED67-BE18-38FE-3ABE-E0D368D93E08}"/>
          </ac:spMkLst>
        </pc:spChg>
        <pc:spChg chg="mod">
          <ac:chgData name="Juno HUNG" userId="0142234b-90f1-4453-8983-918ce5c40e98" providerId="ADAL" clId="{09FC08CD-A9E2-4470-A138-6F22BC1F5700}" dt="2026-05-26T14:33:27.254" v="243" actId="1038"/>
          <ac:spMkLst>
            <pc:docMk/>
            <pc:sldMk cId="3694867431" sldId="259"/>
            <ac:spMk id="102" creationId="{2F3300B7-6E49-D0B8-65BA-A25CA45CCE8E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104" creationId="{4996DDB4-79E4-DEB8-032D-297E65B506D8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105" creationId="{B34038B6-650B-D878-2AEB-233928C7A22E}"/>
          </ac:spMkLst>
        </pc:spChg>
        <pc:spChg chg="mod">
          <ac:chgData name="Juno HUNG" userId="0142234b-90f1-4453-8983-918ce5c40e98" providerId="ADAL" clId="{09FC08CD-A9E2-4470-A138-6F22BC1F5700}" dt="2026-05-26T14:33:20.437" v="235" actId="403"/>
          <ac:spMkLst>
            <pc:docMk/>
            <pc:sldMk cId="3694867431" sldId="259"/>
            <ac:spMk id="108" creationId="{DA63A77D-4F0B-C6A7-24A2-F6AD70154639}"/>
          </ac:spMkLst>
        </pc:spChg>
        <pc:spChg chg="mod">
          <ac:chgData name="Juno HUNG" userId="0142234b-90f1-4453-8983-918ce5c40e98" providerId="ADAL" clId="{09FC08CD-A9E2-4470-A138-6F22BC1F5700}" dt="2026-05-27T05:16:47.005" v="354" actId="403"/>
          <ac:spMkLst>
            <pc:docMk/>
            <pc:sldMk cId="3694867431" sldId="259"/>
            <ac:spMk id="148" creationId="{2E9331B1-351D-AD63-E606-FFDE5FD506A5}"/>
          </ac:spMkLst>
        </pc:spChg>
        <pc:spChg chg="mod">
          <ac:chgData name="Juno HUNG" userId="0142234b-90f1-4453-8983-918ce5c40e98" providerId="ADAL" clId="{09FC08CD-A9E2-4470-A138-6F22BC1F5700}" dt="2026-05-27T05:16:35.538" v="351" actId="403"/>
          <ac:spMkLst>
            <pc:docMk/>
            <pc:sldMk cId="3694867431" sldId="259"/>
            <ac:spMk id="149" creationId="{53381EF8-A118-347A-FA8B-B98B8FF03CA1}"/>
          </ac:spMkLst>
        </pc:spChg>
        <pc:spChg chg="mod">
          <ac:chgData name="Juno HUNG" userId="0142234b-90f1-4453-8983-918ce5c40e98" providerId="ADAL" clId="{09FC08CD-A9E2-4470-A138-6F22BC1F5700}" dt="2026-05-27T22:46:07.120" v="466"/>
          <ac:spMkLst>
            <pc:docMk/>
            <pc:sldMk cId="3694867431" sldId="259"/>
            <ac:spMk id="150" creationId="{13E00EB4-5A4E-9B31-8B5E-A6FF228BD3F6}"/>
          </ac:spMkLst>
        </pc:spChg>
        <pc:spChg chg="mod">
          <ac:chgData name="Juno HUNG" userId="0142234b-90f1-4453-8983-918ce5c40e98" providerId="ADAL" clId="{09FC08CD-A9E2-4470-A138-6F22BC1F5700}" dt="2026-05-27T14:55:26.867" v="425" actId="1076"/>
          <ac:spMkLst>
            <pc:docMk/>
            <pc:sldMk cId="3694867431" sldId="259"/>
            <ac:spMk id="152" creationId="{9BB2817E-2748-0814-280D-F3C45181A77B}"/>
          </ac:spMkLst>
        </pc:spChg>
        <pc:spChg chg="mod">
          <ac:chgData name="Juno HUNG" userId="0142234b-90f1-4453-8983-918ce5c40e98" providerId="ADAL" clId="{09FC08CD-A9E2-4470-A138-6F22BC1F5700}" dt="2026-05-27T14:55:23.070" v="424" actId="1076"/>
          <ac:spMkLst>
            <pc:docMk/>
            <pc:sldMk cId="3694867431" sldId="259"/>
            <ac:spMk id="153" creationId="{ACF00C04-5D07-539C-215F-53C97FAF024C}"/>
          </ac:spMkLst>
        </pc:spChg>
        <pc:spChg chg="mod">
          <ac:chgData name="Juno HUNG" userId="0142234b-90f1-4453-8983-918ce5c40e98" providerId="ADAL" clId="{09FC08CD-A9E2-4470-A138-6F22BC1F5700}" dt="2026-05-27T22:46:45.402" v="473"/>
          <ac:spMkLst>
            <pc:docMk/>
            <pc:sldMk cId="3694867431" sldId="259"/>
            <ac:spMk id="154" creationId="{2C01FE96-0855-A531-2139-B10C4C028132}"/>
          </ac:spMkLst>
        </pc:spChg>
        <pc:grpChg chg="mod">
          <ac:chgData name="Juno HUNG" userId="0142234b-90f1-4453-8983-918ce5c40e98" providerId="ADAL" clId="{09FC08CD-A9E2-4470-A138-6F22BC1F5700}" dt="2026-05-27T05:16:55.698" v="356" actId="403"/>
          <ac:grpSpMkLst>
            <pc:docMk/>
            <pc:sldMk cId="3694867431" sldId="259"/>
            <ac:grpSpMk id="159" creationId="{CEAB2466-D8E0-558B-0D67-FE2EB4E6CE4C}"/>
          </ac:grpSpMkLst>
        </pc:grpChg>
        <pc:grpChg chg="mod">
          <ac:chgData name="Juno HUNG" userId="0142234b-90f1-4453-8983-918ce5c40e98" providerId="ADAL" clId="{09FC08CD-A9E2-4470-A138-6F22BC1F5700}" dt="2026-05-26T14:33:22.516" v="237" actId="1038"/>
          <ac:grpSpMkLst>
            <pc:docMk/>
            <pc:sldMk cId="3694867431" sldId="259"/>
            <ac:grpSpMk id="160" creationId="{3A8DF1E1-939E-63B2-7E60-1F3578F5598B}"/>
          </ac:grpSpMkLst>
        </pc:grpChg>
      </pc:sldChg>
      <pc:sldChg chg="modSp mod modAnim modNotesTx">
        <pc:chgData name="Juno HUNG" userId="0142234b-90f1-4453-8983-918ce5c40e98" providerId="ADAL" clId="{09FC08CD-A9E2-4470-A138-6F22BC1F5700}" dt="2026-05-28T00:53:03.749" v="709" actId="20577"/>
        <pc:sldMkLst>
          <pc:docMk/>
          <pc:sldMk cId="2547404668" sldId="260"/>
        </pc:sldMkLst>
        <pc:spChg chg="mod">
          <ac:chgData name="Juno HUNG" userId="0142234b-90f1-4453-8983-918ce5c40e98" providerId="ADAL" clId="{09FC08CD-A9E2-4470-A138-6F22BC1F5700}" dt="2026-05-26T14:34:54.308" v="261" actId="20577"/>
          <ac:spMkLst>
            <pc:docMk/>
            <pc:sldMk cId="2547404668" sldId="260"/>
            <ac:spMk id="43" creationId="{BCD8694A-5372-7DD4-BDC1-61B1ADF29750}"/>
          </ac:spMkLst>
        </pc:spChg>
      </pc:sldChg>
      <pc:sldChg chg="addSp modSp mod modAnim modNotesTx">
        <pc:chgData name="Juno HUNG" userId="0142234b-90f1-4453-8983-918ce5c40e98" providerId="ADAL" clId="{09FC08CD-A9E2-4470-A138-6F22BC1F5700}" dt="2026-05-28T00:15:06.069" v="596" actId="20577"/>
        <pc:sldMkLst>
          <pc:docMk/>
          <pc:sldMk cId="2232381835" sldId="261"/>
        </pc:sldMkLst>
        <pc:spChg chg="mod">
          <ac:chgData name="Juno HUNG" userId="0142234b-90f1-4453-8983-918ce5c40e98" providerId="ADAL" clId="{09FC08CD-A9E2-4470-A138-6F22BC1F5700}" dt="2026-05-26T14:37:25.878" v="295" actId="1037"/>
          <ac:spMkLst>
            <pc:docMk/>
            <pc:sldMk cId="2232381835" sldId="261"/>
            <ac:spMk id="13" creationId="{F235E269-16AF-16AE-D6D7-B38743266D4D}"/>
          </ac:spMkLst>
        </pc:spChg>
        <pc:spChg chg="mod">
          <ac:chgData name="Juno HUNG" userId="0142234b-90f1-4453-8983-918ce5c40e98" providerId="ADAL" clId="{09FC08CD-A9E2-4470-A138-6F22BC1F5700}" dt="2026-05-26T14:37:02.793" v="286" actId="1076"/>
          <ac:spMkLst>
            <pc:docMk/>
            <pc:sldMk cId="2232381835" sldId="261"/>
            <ac:spMk id="17" creationId="{9FEA3FF8-1E63-29FA-AB24-B35657CA0524}"/>
          </ac:spMkLst>
        </pc:spChg>
        <pc:spChg chg="mod">
          <ac:chgData name="Juno HUNG" userId="0142234b-90f1-4453-8983-918ce5c40e98" providerId="ADAL" clId="{09FC08CD-A9E2-4470-A138-6F22BC1F5700}" dt="2026-05-26T14:37:02.793" v="286" actId="1076"/>
          <ac:spMkLst>
            <pc:docMk/>
            <pc:sldMk cId="2232381835" sldId="261"/>
            <ac:spMk id="18" creationId="{C7051E65-6071-7631-4593-B72356E05267}"/>
          </ac:spMkLst>
        </pc:spChg>
        <pc:cxnChg chg="add mod">
          <ac:chgData name="Juno HUNG" userId="0142234b-90f1-4453-8983-918ce5c40e98" providerId="ADAL" clId="{09FC08CD-A9E2-4470-A138-6F22BC1F5700}" dt="2026-05-26T14:37:40.208" v="319" actId="1036"/>
          <ac:cxnSpMkLst>
            <pc:docMk/>
            <pc:sldMk cId="2232381835" sldId="261"/>
            <ac:cxnSpMk id="3" creationId="{1243FE50-E643-D46D-E168-5E45F1F55A72}"/>
          </ac:cxnSpMkLst>
        </pc:cxnChg>
      </pc:sldChg>
      <pc:sldChg chg="modSp mod modNotesTx">
        <pc:chgData name="Juno HUNG" userId="0142234b-90f1-4453-8983-918ce5c40e98" providerId="ADAL" clId="{09FC08CD-A9E2-4470-A138-6F22BC1F5700}" dt="2026-05-28T00:44:18.409" v="625" actId="20577"/>
        <pc:sldMkLst>
          <pc:docMk/>
          <pc:sldMk cId="3739939878" sldId="262"/>
        </pc:sldMkLst>
        <pc:spChg chg="mod">
          <ac:chgData name="Juno HUNG" userId="0142234b-90f1-4453-8983-918ce5c40e98" providerId="ADAL" clId="{09FC08CD-A9E2-4470-A138-6F22BC1F5700}" dt="2026-05-26T10:47:45.428" v="146" actId="20577"/>
          <ac:spMkLst>
            <pc:docMk/>
            <pc:sldMk cId="3739939878" sldId="262"/>
            <ac:spMk id="13" creationId="{ED33D135-2FD7-E64E-5462-155D4170A4FC}"/>
          </ac:spMkLst>
        </pc:spChg>
        <pc:spChg chg="mod">
          <ac:chgData name="Juno HUNG" userId="0142234b-90f1-4453-8983-918ce5c40e98" providerId="ADAL" clId="{09FC08CD-A9E2-4470-A138-6F22BC1F5700}" dt="2026-05-27T22:49:29.525" v="531" actId="1036"/>
          <ac:spMkLst>
            <pc:docMk/>
            <pc:sldMk cId="3739939878" sldId="262"/>
            <ac:spMk id="17" creationId="{7DB48130-3736-349D-5699-4E0C9DB5C999}"/>
          </ac:spMkLst>
        </pc:spChg>
        <pc:spChg chg="mod">
          <ac:chgData name="Juno HUNG" userId="0142234b-90f1-4453-8983-918ce5c40e98" providerId="ADAL" clId="{09FC08CD-A9E2-4470-A138-6F22BC1F5700}" dt="2026-05-27T22:49:29.525" v="531" actId="1036"/>
          <ac:spMkLst>
            <pc:docMk/>
            <pc:sldMk cId="3739939878" sldId="262"/>
            <ac:spMk id="19" creationId="{28F090C1-F41D-C209-68C3-7F35A14B287B}"/>
          </ac:spMkLst>
        </pc:spChg>
        <pc:spChg chg="mod">
          <ac:chgData name="Juno HUNG" userId="0142234b-90f1-4453-8983-918ce5c40e98" providerId="ADAL" clId="{09FC08CD-A9E2-4470-A138-6F22BC1F5700}" dt="2026-05-27T22:49:29.525" v="531" actId="1036"/>
          <ac:spMkLst>
            <pc:docMk/>
            <pc:sldMk cId="3739939878" sldId="262"/>
            <ac:spMk id="21" creationId="{CDF21BBD-6F4B-2C81-E599-D3DEEA2458F5}"/>
          </ac:spMkLst>
        </pc:spChg>
        <pc:spChg chg="mod">
          <ac:chgData name="Juno HUNG" userId="0142234b-90f1-4453-8983-918ce5c40e98" providerId="ADAL" clId="{09FC08CD-A9E2-4470-A138-6F22BC1F5700}" dt="2026-05-27T22:49:24.504" v="524" actId="1035"/>
          <ac:spMkLst>
            <pc:docMk/>
            <pc:sldMk cId="3739939878" sldId="262"/>
            <ac:spMk id="24" creationId="{003EB26E-1881-65E3-9AAE-C4A8DDDB62E8}"/>
          </ac:spMkLst>
        </pc:spChg>
        <pc:spChg chg="mod">
          <ac:chgData name="Juno HUNG" userId="0142234b-90f1-4453-8983-918ce5c40e98" providerId="ADAL" clId="{09FC08CD-A9E2-4470-A138-6F22BC1F5700}" dt="2026-05-27T22:49:24.504" v="524" actId="1035"/>
          <ac:spMkLst>
            <pc:docMk/>
            <pc:sldMk cId="3739939878" sldId="262"/>
            <ac:spMk id="26" creationId="{2EF2720F-4B04-6AFE-E895-C0DC2D581F7D}"/>
          </ac:spMkLst>
        </pc:spChg>
        <pc:spChg chg="mod">
          <ac:chgData name="Juno HUNG" userId="0142234b-90f1-4453-8983-918ce5c40e98" providerId="ADAL" clId="{09FC08CD-A9E2-4470-A138-6F22BC1F5700}" dt="2026-05-27T22:49:24.504" v="524" actId="1035"/>
          <ac:spMkLst>
            <pc:docMk/>
            <pc:sldMk cId="3739939878" sldId="262"/>
            <ac:spMk id="28" creationId="{62A8F315-1CCB-0297-0785-5D325249F717}"/>
          </ac:spMkLst>
        </pc:spChg>
        <pc:picChg chg="mod">
          <ac:chgData name="Juno HUNG" userId="0142234b-90f1-4453-8983-918ce5c40e98" providerId="ADAL" clId="{09FC08CD-A9E2-4470-A138-6F22BC1F5700}" dt="2026-05-27T22:49:29.525" v="531" actId="1036"/>
          <ac:picMkLst>
            <pc:docMk/>
            <pc:sldMk cId="3739939878" sldId="262"/>
            <ac:picMk id="31" creationId="{E305A1AB-FD6E-39CA-4C23-9D1618699E49}"/>
          </ac:picMkLst>
        </pc:picChg>
        <pc:picChg chg="mod">
          <ac:chgData name="Juno HUNG" userId="0142234b-90f1-4453-8983-918ce5c40e98" providerId="ADAL" clId="{09FC08CD-A9E2-4470-A138-6F22BC1F5700}" dt="2026-05-27T22:49:29.525" v="531" actId="1036"/>
          <ac:picMkLst>
            <pc:docMk/>
            <pc:sldMk cId="3739939878" sldId="262"/>
            <ac:picMk id="35" creationId="{0FCC6472-F7B8-D198-BBB6-6704843A0D94}"/>
          </ac:picMkLst>
        </pc:picChg>
        <pc:picChg chg="mod">
          <ac:chgData name="Juno HUNG" userId="0142234b-90f1-4453-8983-918ce5c40e98" providerId="ADAL" clId="{09FC08CD-A9E2-4470-A138-6F22BC1F5700}" dt="2026-05-27T22:49:29.525" v="531" actId="1036"/>
          <ac:picMkLst>
            <pc:docMk/>
            <pc:sldMk cId="3739939878" sldId="262"/>
            <ac:picMk id="36" creationId="{39FFF007-031C-25D3-08ED-EBBE42E7D0E4}"/>
          </ac:picMkLst>
        </pc:picChg>
      </pc:sldChg>
      <pc:sldChg chg="modSp mod modAnim modNotesTx">
        <pc:chgData name="Juno HUNG" userId="0142234b-90f1-4453-8983-918ce5c40e98" providerId="ADAL" clId="{09FC08CD-A9E2-4470-A138-6F22BC1F5700}" dt="2026-05-28T00:49:58.334" v="679" actId="20577"/>
        <pc:sldMkLst>
          <pc:docMk/>
          <pc:sldMk cId="3117834896" sldId="266"/>
        </pc:sldMkLst>
        <pc:spChg chg="mod">
          <ac:chgData name="Juno HUNG" userId="0142234b-90f1-4453-8983-918ce5c40e98" providerId="ADAL" clId="{09FC08CD-A9E2-4470-A138-6F22BC1F5700}" dt="2026-05-26T10:47:30.658" v="145" actId="20577"/>
          <ac:spMkLst>
            <pc:docMk/>
            <pc:sldMk cId="3117834896" sldId="266"/>
            <ac:spMk id="27" creationId="{D1E8DC21-1040-7326-A934-16CD001DDBDA}"/>
          </ac:spMkLst>
        </pc:spChg>
      </pc:sldChg>
      <pc:sldChg chg="modSp mod modNotesTx">
        <pc:chgData name="Juno HUNG" userId="0142234b-90f1-4453-8983-918ce5c40e98" providerId="ADAL" clId="{09FC08CD-A9E2-4470-A138-6F22BC1F5700}" dt="2026-05-28T00:54:45.234" v="726" actId="20577"/>
        <pc:sldMkLst>
          <pc:docMk/>
          <pc:sldMk cId="4207629842" sldId="268"/>
        </pc:sldMkLst>
        <pc:spChg chg="mod">
          <ac:chgData name="Juno HUNG" userId="0142234b-90f1-4453-8983-918ce5c40e98" providerId="ADAL" clId="{09FC08CD-A9E2-4470-A138-6F22BC1F5700}" dt="2026-05-26T14:31:58.580" v="193" actId="20577"/>
          <ac:spMkLst>
            <pc:docMk/>
            <pc:sldMk cId="4207629842" sldId="268"/>
            <ac:spMk id="14" creationId="{F752C536-96A7-AA6C-0D3F-29DEF5665312}"/>
          </ac:spMkLst>
        </pc:spChg>
        <pc:spChg chg="mod">
          <ac:chgData name="Juno HUNG" userId="0142234b-90f1-4453-8983-918ce5c40e98" providerId="ADAL" clId="{09FC08CD-A9E2-4470-A138-6F22BC1F5700}" dt="2026-05-26T14:31:38.863" v="180" actId="207"/>
          <ac:spMkLst>
            <pc:docMk/>
            <pc:sldMk cId="4207629842" sldId="268"/>
            <ac:spMk id="25" creationId="{AF6B8E01-D021-9526-366B-5BD35A46FC1A}"/>
          </ac:spMkLst>
        </pc:spChg>
        <pc:spChg chg="mod">
          <ac:chgData name="Juno HUNG" userId="0142234b-90f1-4453-8983-918ce5c40e98" providerId="ADAL" clId="{09FC08CD-A9E2-4470-A138-6F22BC1F5700}" dt="2026-05-26T14:31:38.863" v="180" actId="207"/>
          <ac:spMkLst>
            <pc:docMk/>
            <pc:sldMk cId="4207629842" sldId="268"/>
            <ac:spMk id="26" creationId="{F91357B5-FE0F-81A2-20E2-2428178FAA3D}"/>
          </ac:spMkLst>
        </pc:spChg>
        <pc:spChg chg="mod">
          <ac:chgData name="Juno HUNG" userId="0142234b-90f1-4453-8983-918ce5c40e98" providerId="ADAL" clId="{09FC08CD-A9E2-4470-A138-6F22BC1F5700}" dt="2026-05-26T14:31:28.313" v="179" actId="207"/>
          <ac:spMkLst>
            <pc:docMk/>
            <pc:sldMk cId="4207629842" sldId="268"/>
            <ac:spMk id="47" creationId="{3538FFD6-DD4F-A537-2BA3-84D212F20DF3}"/>
          </ac:spMkLst>
        </pc:spChg>
        <pc:spChg chg="mod">
          <ac:chgData name="Juno HUNG" userId="0142234b-90f1-4453-8983-918ce5c40e98" providerId="ADAL" clId="{09FC08CD-A9E2-4470-A138-6F22BC1F5700}" dt="2026-05-26T14:31:28.313" v="179" actId="207"/>
          <ac:spMkLst>
            <pc:docMk/>
            <pc:sldMk cId="4207629842" sldId="268"/>
            <ac:spMk id="48" creationId="{5640A4B7-C6CF-BF30-2EE2-DE7CC47C23BC}"/>
          </ac:spMkLst>
        </pc:spChg>
      </pc:sldChg>
      <pc:sldChg chg="modSp mod modAnim">
        <pc:chgData name="Juno HUNG" userId="0142234b-90f1-4453-8983-918ce5c40e98" providerId="ADAL" clId="{09FC08CD-A9E2-4470-A138-6F22BC1F5700}" dt="2026-05-28T00:11:10.081" v="565"/>
        <pc:sldMkLst>
          <pc:docMk/>
          <pc:sldMk cId="277708922" sldId="269"/>
        </pc:sldMkLst>
        <pc:spChg chg="ord">
          <ac:chgData name="Juno HUNG" userId="0142234b-90f1-4453-8983-918ce5c40e98" providerId="ADAL" clId="{09FC08CD-A9E2-4470-A138-6F22BC1F5700}" dt="2026-05-27T15:04:51.995" v="461" actId="166"/>
          <ac:spMkLst>
            <pc:docMk/>
            <pc:sldMk cId="277708922" sldId="269"/>
            <ac:spMk id="9" creationId="{2052A04E-8260-4ABB-3510-FBA5FF18E8C3}"/>
          </ac:spMkLst>
        </pc:spChg>
      </pc:sldChg>
      <pc:sldChg chg="addSp modSp mod modAnim modNotesTx">
        <pc:chgData name="Juno HUNG" userId="0142234b-90f1-4453-8983-918ce5c40e98" providerId="ADAL" clId="{09FC08CD-A9E2-4470-A138-6F22BC1F5700}" dt="2026-05-28T00:43:14.878" v="622" actId="6549"/>
        <pc:sldMkLst>
          <pc:docMk/>
          <pc:sldMk cId="634005321" sldId="270"/>
        </pc:sldMkLst>
        <pc:spChg chg="add mod">
          <ac:chgData name="Juno HUNG" userId="0142234b-90f1-4453-8983-918ce5c40e98" providerId="ADAL" clId="{09FC08CD-A9E2-4470-A138-6F22BC1F5700}" dt="2026-05-28T00:16:39.754" v="601" actId="1076"/>
          <ac:spMkLst>
            <pc:docMk/>
            <pc:sldMk cId="634005321" sldId="270"/>
            <ac:spMk id="3" creationId="{CF6BA1A6-E565-48E3-B555-13053B8721D4}"/>
          </ac:spMkLst>
        </pc:spChg>
        <pc:spChg chg="mod">
          <ac:chgData name="Juno HUNG" userId="0142234b-90f1-4453-8983-918ce5c40e98" providerId="ADAL" clId="{09FC08CD-A9E2-4470-A138-6F22BC1F5700}" dt="2026-05-28T00:16:23.440" v="597" actId="21"/>
          <ac:spMkLst>
            <pc:docMk/>
            <pc:sldMk cId="634005321" sldId="270"/>
            <ac:spMk id="7" creationId="{6796618A-793A-37D1-DC48-40FC5A2BDA96}"/>
          </ac:spMkLst>
        </pc:spChg>
      </pc:sldChg>
      <pc:sldChg chg="modSp mod modNotesTx">
        <pc:chgData name="Juno HUNG" userId="0142234b-90f1-4453-8983-918ce5c40e98" providerId="ADAL" clId="{09FC08CD-A9E2-4470-A138-6F22BC1F5700}" dt="2026-05-28T00:42:59.030" v="619" actId="20577"/>
        <pc:sldMkLst>
          <pc:docMk/>
          <pc:sldMk cId="1892246142" sldId="332"/>
        </pc:sldMkLst>
        <pc:spChg chg="mod">
          <ac:chgData name="Juno HUNG" userId="0142234b-90f1-4453-8983-918ce5c40e98" providerId="ADAL" clId="{09FC08CD-A9E2-4470-A138-6F22BC1F5700}" dt="2026-05-26T14:38:50.364" v="338" actId="14100"/>
          <ac:spMkLst>
            <pc:docMk/>
            <pc:sldMk cId="1892246142" sldId="332"/>
            <ac:spMk id="3" creationId="{00000000-0000-0000-0000-000000000000}"/>
          </ac:spMkLst>
        </pc:spChg>
      </pc:sldChg>
      <pc:sldChg chg="addSp delSp modSp new mod">
        <pc:chgData name="Juno HUNG" userId="0142234b-90f1-4453-8983-918ce5c40e98" providerId="ADAL" clId="{09FC08CD-A9E2-4470-A138-6F22BC1F5700}" dt="2026-05-27T14:21:29.045" v="389" actId="20577"/>
        <pc:sldMkLst>
          <pc:docMk/>
          <pc:sldMk cId="2050009777" sldId="333"/>
        </pc:sldMkLst>
        <pc:spChg chg="add mod">
          <ac:chgData name="Juno HUNG" userId="0142234b-90f1-4453-8983-918ce5c40e98" providerId="ADAL" clId="{09FC08CD-A9E2-4470-A138-6F22BC1F5700}" dt="2026-05-26T08:48:00.434" v="13" actId="20577"/>
          <ac:spMkLst>
            <pc:docMk/>
            <pc:sldMk cId="2050009777" sldId="333"/>
            <ac:spMk id="4" creationId="{FA5AF3F2-A243-15EB-A0F1-D8E9B528E415}"/>
          </ac:spMkLst>
        </pc:spChg>
        <pc:spChg chg="add mod">
          <ac:chgData name="Juno HUNG" userId="0142234b-90f1-4453-8983-918ce5c40e98" providerId="ADAL" clId="{09FC08CD-A9E2-4470-A138-6F22BC1F5700}" dt="2026-05-27T14:21:29.045" v="389" actId="20577"/>
          <ac:spMkLst>
            <pc:docMk/>
            <pc:sldMk cId="2050009777" sldId="333"/>
            <ac:spMk id="5" creationId="{FA30C322-B090-7613-3C84-7FE4F5E5F06E}"/>
          </ac:spMkLst>
        </pc:spChg>
        <pc:picChg chg="add mod">
          <ac:chgData name="Juno HUNG" userId="0142234b-90f1-4453-8983-918ce5c40e98" providerId="ADAL" clId="{09FC08CD-A9E2-4470-A138-6F22BC1F5700}" dt="2026-05-26T08:58:34.312" v="90" actId="14100"/>
          <ac:picMkLst>
            <pc:docMk/>
            <pc:sldMk cId="2050009777" sldId="333"/>
            <ac:picMk id="6" creationId="{B7ED1BAB-0AFE-010A-23C3-78DDC7E8BBD2}"/>
          </ac:picMkLst>
        </pc:picChg>
      </pc:sldChg>
      <pc:sldChg chg="addSp delSp modSp new mod">
        <pc:chgData name="Juno HUNG" userId="0142234b-90f1-4453-8983-918ce5c40e98" providerId="ADAL" clId="{09FC08CD-A9E2-4470-A138-6F22BC1F5700}" dt="2026-05-26T14:30:56.922" v="178" actId="20577"/>
        <pc:sldMkLst>
          <pc:docMk/>
          <pc:sldMk cId="1426980519" sldId="334"/>
        </pc:sldMkLst>
        <pc:spChg chg="mod">
          <ac:chgData name="Juno HUNG" userId="0142234b-90f1-4453-8983-918ce5c40e98" providerId="ADAL" clId="{09FC08CD-A9E2-4470-A138-6F22BC1F5700}" dt="2026-05-26T14:30:56.922" v="178" actId="20577"/>
          <ac:spMkLst>
            <pc:docMk/>
            <pc:sldMk cId="1426980519" sldId="334"/>
            <ac:spMk id="3" creationId="{DA5F3B54-DE72-8423-4EAC-6E11F5A19F8A}"/>
          </ac:spMkLst>
        </pc:spChg>
        <pc:spChg chg="add mod">
          <ac:chgData name="Juno HUNG" userId="0142234b-90f1-4453-8983-918ce5c40e98" providerId="ADAL" clId="{09FC08CD-A9E2-4470-A138-6F22BC1F5700}" dt="2026-05-26T10:45:29.925" v="122" actId="20577"/>
          <ac:spMkLst>
            <pc:docMk/>
            <pc:sldMk cId="1426980519" sldId="334"/>
            <ac:spMk id="4" creationId="{92E94FEF-384F-1D05-9340-E1EC1FAF7B4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8B40E-1A03-439B-AB7E-733D181C6975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C8CA8-10C0-441A-A6D9-5B93E19E3E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80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各位老師、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學長姐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大家好，我是一棵樹。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我想先問大家一個問題。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如果把人生看成一棵樹，你覺得自己現在長成什麼樣子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今天想分享的，不只是一段歐洲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Year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的旅行故事，而是我這棵樹用自我民族誌回頭理解自己的生命敘事。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這份報告的核心問題其實很簡單：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人，是怎麼長成現在這個樣子的？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十年前的我，在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歲時離開工作八年的職場，到歐洲展開一年的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Year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但真正讓我開始理解這段經驗的，不是在旅行當下，而是十年後回頭看的現在。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所以今天我要談的，不是旅遊回憶，而是：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一個人在移動、文化碰撞與時間累積中，如何慢慢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becoming 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成現在的自己。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00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這趟旅程，我做了很多以前覺得人生一定要去完成的「朝聖」。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看了法網、溫網、德甲、英超、西甲，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也去了很多美術館、博物館，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甚至進柏林愛樂廳聽馬友友大提琴獨奏曲。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我很欣賞這些不同形式的卓越。但很有趣的是，最後真正讓我全身共鳴的，不是在音樂廳裡。而是在慕尼黑球場。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幾萬人的吶喊、節奏、情緒一起震動的時候，引起我全身共鳴。我非常清楚地知道：這才是我會被點燃的地方。那一刻我理解，人各有天賦，也各有被感動的頻率。不是每個人都要追求同一種高雅、同一種成功、同一種卓越。真正重要的是，你有沒有找到自己的節奏。那時我也開始放下很多焦慮。以前的我會覺得，每件事都要做到很好，每條路都不能錯過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但後來我理解：不需要。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與其把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的力氣，花在自己不會真正發光的地方，不如把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的力氣，放在真正屬於自己的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歲以前的我，其實有一種焦慮：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也是從這裡開始，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我慢慢放下那種「什麼都要會」的焦慮。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 reconstruction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對我來說，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不是變成別人。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而是接納自己，不必成為別人。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570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十年後回頭看，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我的感受是：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我不是變成另一個人。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我還是同一棵樹。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根還在。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爸爸以前常跟我說：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「自己選擇，自己負責。」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但後來我才發現，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從國小、國中、高中到大學，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其實很多時候根本沒有真正的選擇。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你只是照著制度往前走。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讀書。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考試。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升學。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找工作。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所以那句「自己選擇自己負責」，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很多時候比較像一種理想，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而不是現實。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直到去了歐洲，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看到不同的人生版本，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我才第一次真的理解：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原來人生可以有很多活法。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可以慢。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可以停。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可以換方向。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也可以不追求同一種成功。</a:t>
            </a: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以前的我，很想證明自己。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工作上即使被情緒勒索、責任越來越多，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也會覺得：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是不是我應該再努力一點。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以前我會把職位、成就，和自我價值綁在一起。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也很執著於成功的定義。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甚至因為太想證明自己，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長期焦慮、努力工作，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把自己的身體也一起拖垮了。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再加上後來看過太多以前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的同事突然離世，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我才真正理解：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沒有健康，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工作、成就、夢想，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其實都沒有意義。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所以十年後的現在，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我把健康放在人生最前面。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因為沒有什麼比健康更重要，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即使是工作。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而現在的我，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也比較知道自己的界線在哪裡。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我開始理解：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努力，不等於無限承接。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負責，也不等於犧牲自己。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工作只是人生的一部分，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不是拿來證明自己值不值得的全部。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有些職位，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其實只是結構安排，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不完全等於你是誰。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所以現在回頭看，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 Year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真正改變我的，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不是旅行當下的感動。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而是後來十年間，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我怎麼重新選擇自己的生活、價值觀與人生排序。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所以我不是沒變。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而是慢慢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becoming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成現在的自己。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840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這場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Year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值得嗎？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歲的我會說值得。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歲的我，也還是會說值得。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以前我以為，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人生最重要的是努力往前。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現在我覺得，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能健康地活著、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能知道自己真正想要什麼，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反而更重要。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最大的收穫，不是去了多少國家。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而是我終於理解：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很多時候，不是人不會選，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而是根本沒看過別的選項。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所以現在我對人生的選擇最大的反思是：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如果真的想讓一個人選擇，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不是急著給答案。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而是先幫他開闊眼界。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因為：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你看過什麼世界，決定你怎麼選。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所以我現在很相信一句話：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開闊眼界，才有選擇。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這不只是對我自己，也是我對後輩最想說的話。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993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以上是本次報告引用的核心文獻，謝謝。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6896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謝謝大家的聆聽。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謝謝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歲那年願意離開熟悉森林的自己。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也謝謝伯修老師。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因為這篇報告原本可能只是一段旅遊回憶，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但在老師的指導下，它變成了一場我重新理解自己的自我民族誌。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有些生命經驗，不是當下就懂。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而是回頭敘述時，才慢慢長出意義。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謝謝大家。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47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這是目錄，請參照。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我會從研究提問與理論框架開始，接著談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歲以前這棵樹怎麼被養成，再進入歐洲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Year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的文化田野觀察，最後回到十年後的自己，回答：這場移動到底帶來了什麼改變。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77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這頁是我這份報告的研究提問。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我把人生切成三個時間點：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歲出發前的我、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歐洲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Year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中的我、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年後現在的我。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歲前，我問的是：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我是誰？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我的價值觀怎麼來？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人會怎麼被環境改變？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到了歐洲，問題變成：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旅行如何成為理解自己的方式？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移動中，自我是怎麼改變？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文化如何影響我的選擇？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而十年後回頭看，我真正想問的是：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哪些東西被保留下來？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哪些東西改變了？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而人，到底是怎麼長成現在的樣子？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55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這份研究主要用兩個理論框架。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第一個是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Ricoeur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Narrative Identity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他認為：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不是固定本質。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而是我們透過敘事不斷理解自己。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是時間性的（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temporal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），也就是說，人不是某一天突然變成現在這樣，而是在時間、經歷與關係中，一點一滴把我們長成現在的自己。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我們不是先知道自己是誰才去生活，而是活著活著，回頭透過故事，才慢慢理解自己。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第二個是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自我民族誌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它不是單純寫自己的故事，而是透過自身經驗理解文化與社會。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所以這份研究不是在問：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「歐洲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 year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發生了什麼？」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而是在問：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那些經驗，如何成為我理解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self / others / society 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的媒介。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生活是被活出來的。故事是被講出來的。而生活透過敘事才被理解。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73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為了讓這份生命敘事更容易理解，我用「一棵樹」作為隱喻。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根，是家庭、台灣文化與教育。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主幹，是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Ricoeur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所說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self continuity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，也就是那個有延續性的自己。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支幹，是價值觀與信念。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森林，是社會。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天氣，是時代與外部環境。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石頭，是壓力與創傷。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肥料，是滋養我的養分、關係與遇見。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而這次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Year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，像一次移植。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甚至像嫁接。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樹還是同一棵，但會因環境長出不同枝葉。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所以這份研究，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不是旅遊分享，而是一場生命的理解和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 becoming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的生命敘事。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26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先看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歲以前，我這棵樹怎麼長成？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我的根來自很典型的台灣成長背景：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努力、標準答案、照著系統往前走。家庭給我的信念是自己選擇，自己負責。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我的主幹其實很矛盾：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既自信，又自卑。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有很多想法，但不相信自己。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價值觀是：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工作能證明自己。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努力就會有答案。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擔心走錯。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外部環境也很影響我。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我一畢業就遇到金融海嘯，成為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22K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世代。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城鄉資源差距、社會期待、對學歷的焦慮和自我焦慮，高壓職場文化，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但貴人、旅行和自我的努力都形塑了我。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歲前的我，其實是一棵很努力往上長，但內心很焦慮的樹。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那時候的我，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其實已經開始出現很明顯的身心失衡。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因為太想證明自己，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長期焦慮、努力工作，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身體也慢慢被拖垮。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心理會影響生理，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生理也會反過來影響心理。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想重新找回一個有活力、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可以呼吸、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比較像自己的狀態。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樹其實不是只會成長，也會被過度消耗。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有時候，一棵樹被移植，不是為了長得更高，而是為了先活下來。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52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歲那年，我選擇離開。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不是因為討厭原本的生活。是想把健康還給自己。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也不是逃跑。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而是想問自己：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如果換一片森林，我會長成什麼樣子？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於是歐洲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Year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成了我的田野。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我開始透過不同文化與不同人的人生，重新理解自己。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80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到了歐洲後，我開始遇見不同的人生版本。分享三個故事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在柏林的中國餃子館打工。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裡面有中國逃難到德國的阿姨、有為了在德國生活寧願受家暴的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阿姨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、也有和我同樣年紀，但為了留在德國假結婚，以及各種不同背景的人。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覺得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衝擊但卻很現實：其實每個人都在用自己的方式求生存。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老闆和老闆娘是國畫家和西洋畫家，也是為了求生存開了餃子館，他們在我要離開時對我說：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「有好機會就不要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回來了。」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那時我開始理解：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人生沒有一定，只有你自己決定。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第二個，是和一位在德國讀書的博士後的價值觀辯論。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他問我：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歲跑來歐洲，是夢想還是逃避？這趟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 year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對你未來工作有什麼意義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這些問題其實戳中我。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因為我也曾懷疑。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但後來我理解：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年輕時的爭論，是一種內心的焦慮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其實要確認的是，你走過的路，有沒有變成你心裡的光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不是每個人都在追求同一種成功。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第三個，是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Airbnb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媽媽的對話，，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讓我第一次意識到：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台灣很多安全感來自個人努力，努力工作和存錢。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但在北歐很多生活的底氣來自社會給予個人的安全感。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所以：</a:t>
            </a: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安全感有時不只是個人的努力，也是來自社會制度。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287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不同的森林有不同的生態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社會文化結構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裡，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很多我原本覺得理所當然的事，其實只是我成長環境裡的習慣。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中一個讓我印象很深的是歐洲的罷工文化。在台灣，我們很容易把罷工理解成「製造麻煩」、「造成不方便」、「影響別人」。但在歐洲，尤其德國，我看到的是另一種理解。罷工不是失控，也不是混亂，而是制度裡被允許的一部分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它讓我開始思考：自由，不只是我能方便移動，也包含別人有權利為自己的工作條件發聲。在另一片森林裡，罷工不是秩序的破壞，而可能本來就是秩序的一部分。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那讓我理解：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自由有時包含集體協商的權利。</a:t>
            </a:r>
          </a:p>
          <a:p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另一個很衝擊我的是對死亡的態度。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台灣談死亡比較避諱，甚至有點忌諱。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但在歐洲，我看到墓園在城市中心、看到報紙上的訃聞及表達對死去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年親人的想念、甚至遇到整個社區一起送別的場景。那種感覺是：死亡不是需要被藏起來的事，而是人生的一部分。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文化會決定我們怎麼理解死亡，也決定我們怎麼面對告別。</a:t>
            </a:r>
          </a:p>
          <a:p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還有德國的大學教育。沒人點名、沒人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push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你、你要不要上課選課自己決定。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但那種自由背後其實需要高度自律。因為沒有人替你安排，你要自己規劃、自己犯錯、自己修正。這也讓我重新思考：我們以為的自由，到底是沒有框架，還是有能力替自己負責？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所以這些觀察，表面上看起來只是旅行見聞。但對我來說，它們其實是在鬆動我原本對「正常」、「秩序」、「自由」的理解。而這也是這趟田野最重要的地方。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C8CA8-10C0-441A-A6D9-5B93E19E3E3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1355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8A232-9042-3A64-CD6A-BA7BD5232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F001A-D78E-9EFB-AB27-EE59DB3B8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0E0CB-DC45-8C03-FF81-A3CD5945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F1BC9-F723-BD73-920B-D90927507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0934C-1410-BED0-61D0-05CCB92C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86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A59F-6593-5A1F-E0C3-8C0E4F08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6324B-8BEB-FBFD-15C8-D90AB3E8B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7C7A-09F1-86F2-A83C-C9A584F39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AD211-1DAD-5DD1-3BBF-CCD24FB6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B76E-EE29-FE10-BDAE-4AC93D6C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94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7D4848-3802-732F-EAA5-523D6E566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31878-E037-AFEC-FADC-DFEFC5569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8B2B7-27AD-AE66-A7EF-143C5A8A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AB16-8DDD-DFBB-4296-7707B57D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CE1DB-E634-D995-56F4-86D34AE5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622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A5F056-CEDF-0350-5EBF-D9A2B2768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2AD35A9-99DF-56CE-EDA0-255EBFBAB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1CD3D1-A719-4EF0-031A-88C11899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BBEA53-2AA0-729A-0F49-FFEA7222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6C74CE-C60F-9D25-9EAE-FB43BB59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391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FE5247-85E6-AF5A-8682-ACBC3B3D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C46CD4-1144-D2C9-FED1-87C4696A9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14BB20-0321-E34F-F458-BE72C498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9B9374-F1BD-FF82-19AF-7767F0521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524E1F-24D2-B45C-0DDE-1C586EFB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62549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22229F-ACFA-4B0E-75F7-BB0B2FEF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026D92-DCFB-C5D6-890B-20BF6539D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20011C-9982-E6BA-F846-84E2C62C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1EE6D9-F348-A66E-8DC1-5AEEC2C8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F197DF-B7D0-D1B3-7A51-51C6592F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4340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556BA7-DF92-EC5A-8CC8-36DCB07DC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BE6592-2553-E6DF-2B49-59B7FAAF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97339BA-D680-40EC-57AA-E737EB82E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B47CBFD-9EAC-0350-A1F5-1713343E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7171D6C-41FA-8CB2-5F2B-F17D4CE8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4717ADE-F560-6476-5E2B-FDCE46EA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79153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501605-26CD-D471-CB5D-9D4D6FC5F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70348C-4358-8AD5-7833-49495660B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AEF21E-3464-DC60-94F5-60EDCDDF0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F8734-BDB0-3589-19BD-FCDBA928E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EA3BD2B-24E7-48DD-141F-1975E2DD5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65ACD0D-5DA2-C13C-5655-503FEB9DD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2B08E3F-6824-1593-B0AA-7496C8A6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ACAD210-D491-9BFC-0500-5B8EA9D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5570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D61D8E-F319-7582-9B81-ACB157A8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C6A4AF-5EF7-2F16-E1A7-644C366B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A1A8A6C-BFA6-41FB-5FE7-8F31F801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23ED689-49D0-A530-5D7C-E7B80CDC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56687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CBD4690-3CC2-36C1-36F5-6EDB8860F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8F9B314-3B2C-9169-3358-DBF57FEE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B65E7E3-BFBF-418D-7C05-188889B7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9877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BADEFB-2777-CAD3-7C4A-A1464B0A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56EDA2-7C7B-2345-B161-440F3B84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7DEE57-F009-F409-9A27-EADBAFC5F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F169A9-7C4C-0DD5-4297-16394F92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0375966-8CAE-D709-004D-9C9157A7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691FE7-B181-8F8A-2552-A37AC114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967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C324-20DF-494A-E1D3-0EE57972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32FB8-B949-0D0E-9534-F15DE74BA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97897-3A24-0F4C-6FEA-330DB74A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8B7FA-BEB0-ECE4-FB49-B21777BC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F8DEA-1C8D-94A3-1DE6-7A4D4BBE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68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883269-9893-266F-8788-0233C1295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B144D21-A930-BD3C-99E7-D951D1356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4AF9E0E-2DBC-975B-D09B-F4B513B61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A95B71-6E1F-A532-CF61-C4AF5322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F7A5ED9-CA68-3217-17D0-B64448BE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1DF949D-8861-44AB-9F70-52FF719D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76687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D7F0F7-D2CD-52CD-5470-95DF4D30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C2841F4-84BE-BF2C-3B1C-C96EAD88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51EA99-0C1A-1085-A96D-4D12690C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2A5A2F-9625-65B1-3EE7-36C56682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B45CE2-8D8E-EC89-09D3-74CF4D6A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0945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1E92253-0D2E-9F90-854A-2668DAF1C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4840AA4-0B2A-BDA3-E441-2A4E30559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46BC2A-D8A9-C711-414E-CB085CDA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4F34130-8F8C-D036-AC6A-0BAD3AF2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04520F-5B85-66EF-BCFE-322102140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13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7B80-B485-1203-0EA6-CA79E1B2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2E980-5A76-734D-C9B0-AB5D8F4BD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46346-566A-693F-1EA4-601BD24D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B37E-A4FA-5924-29D4-AF1C358F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1A24-F397-5B3B-C4C9-9C3DFE24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C028-7A74-6EE8-1906-FDD224CA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B4B4A-42F3-123C-2FBE-B76D76BFD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471E6-75EB-230D-16F9-A556F4A7F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BF4EE-3760-1CCE-1820-7A0FE7D7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7788-BA16-06B9-BE0D-DDBF3240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EBCA5-2C90-89CE-68B9-7E1ED1F8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00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99797-7BF3-CE87-6C01-4B3947C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B632E-B070-4E8B-2CA2-8174B2BEF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84F0F-C11D-F6B0-2FEA-2F7E7AB24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C2446-EC49-0059-017B-8DF2A6B40B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39C46-CDC9-71CE-9477-89C7543E1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5C22A-6EDC-2B71-46FE-3FABFE6E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D6555-FBB6-8A00-B6CD-87D79690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FC933-825C-E2CB-0092-31AB9765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90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E6E9-3495-0303-A8BE-B790AA0F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85418-5E83-E691-2A9C-6A084198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4A391-A2D3-A1FA-8797-71EA8B71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F7A90-DAA5-93E3-189A-7F1C946C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97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BC9DC-0674-A193-1A67-6712D272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29815-C6E2-E5EC-09AE-1BAEE67A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6C530-AD5C-AC2B-8BBA-F52D6ED9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20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8E6B-A981-77FC-D8A9-1692224D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54A2E-D3FB-5AFD-2507-A4FA8B23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0FE22-C813-D030-7EF4-6326A17DE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6E113-8565-658B-BB36-ABE114B7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00829-A9E3-8FD8-330E-A5EA39BE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AD432-FCA1-7EAD-C1D5-E33D91F5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7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E0C4-D400-E8B2-A533-DD5B1A54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13DF1-999F-0A40-C906-1FD2DB3C3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8EDC2-22C9-3F2A-2869-9BA57ABBC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12692-51C9-D103-D1CF-16C1B0CA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2CDEA-98DF-4597-0ABE-38FFFF97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3CE44-5C39-59D5-088B-8A2C945BC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62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E988D-C3A1-78F9-C2DE-D577F967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B3E5-29C9-96B6-A7B7-3D5F3AFA2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29FD1-E18F-4765-508C-75C3C6079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795978-3F1D-450B-8FFB-405D521EC37C}" type="datetimeFigureOut">
              <a:rPr lang="zh-TW" altLang="en-US" smtClean="0"/>
              <a:t>2026/5/28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1D8EE-CACD-7E86-CD88-0B952CA96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108C0-2DF9-3EC3-E41B-D2BA03B3E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2D134E-6282-41AE-8ABE-0D20D9D3650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3B3B5-BEAC-E63C-E939-CE05FF80C9E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92813" y="6703060"/>
            <a:ext cx="222250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TW" altLang="en-US" sz="600">
                <a:solidFill>
                  <a:srgbClr val="626469">
                    <a:alpha val="50000"/>
                  </a:srgbClr>
                </a:solidFill>
                <a:latin typeface="Aptos" panose="020B0004020202020204" pitchFamily="34" charset="0"/>
              </a:rPr>
              <a:t>Public</a:t>
            </a:r>
          </a:p>
        </p:txBody>
      </p:sp>
      <p:pic>
        <p:nvPicPr>
          <p:cNvPr id="7" name="Picture 6" descr="Boxes on white background">
            <a:extLst>
              <a:ext uri="{FF2B5EF4-FFF2-40B4-BE49-F238E27FC236}">
                <a16:creationId xmlns:a16="http://schemas.microsoft.com/office/drawing/2014/main" id="{6442629B-6207-ADE1-C18B-A485D8AD08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7" r="6564" b="300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B190E89-6899-7F9D-FD4B-8C13E4E0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2CBEA4-108B-D6D3-454E-0C3A66B09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69DE8E-81AF-D85D-6E07-30974CFC4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C4300-0399-F446-84DC-CF5CD51CB0B8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FF2D50-D195-312C-7B9A-1B19B01F9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B6F5E3-DBB2-D154-FCC9-8A082EEAB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A400-63F6-0F4F-AE3A-AC798724F8C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04F39-8B8D-612F-95F5-5CADECCDD84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73763" y="6703060"/>
            <a:ext cx="261937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TW" altLang="en-US" sz="600">
                <a:solidFill>
                  <a:srgbClr val="6264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6269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840/philtoday19913513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9B0C8A-C1C5-028F-766E-5265B692E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78" y="0"/>
            <a:ext cx="12434177" cy="68579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178E761E-FAE4-02F4-1C7F-6BF8DF1FF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8518" y="3312263"/>
            <a:ext cx="8128504" cy="1615339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我還是一棵樹：</a:t>
            </a:r>
            <a:br>
              <a:rPr lang="en-US" altLang="zh-TW" sz="48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48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在移動中成為現在的自己</a:t>
            </a:r>
            <a:endParaRPr kumimoji="1" lang="zh-TW" altLang="en-US" sz="4800" b="1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C4DDA4E6-C23A-F69C-A098-41852CE84915}"/>
              </a:ext>
            </a:extLst>
          </p:cNvPr>
          <p:cNvSpPr txBox="1">
            <a:spLocks/>
          </p:cNvSpPr>
          <p:nvPr/>
        </p:nvSpPr>
        <p:spPr>
          <a:xfrm>
            <a:off x="0" y="5973005"/>
            <a:ext cx="3697265" cy="759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800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｜ 研究生：洪冠萍</a:t>
            </a:r>
            <a:endParaRPr lang="en-US" altLang="zh-TW" sz="1800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l"/>
            <a:r>
              <a:rPr lang="zh-TW" altLang="en-US" sz="1800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｜ 指導教授：林伯修 博士</a:t>
            </a: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1FE89367-D0DB-A0AD-876B-E2BD31F8AF08}"/>
              </a:ext>
            </a:extLst>
          </p:cNvPr>
          <p:cNvSpPr txBox="1"/>
          <p:nvPr/>
        </p:nvSpPr>
        <p:spPr>
          <a:xfrm>
            <a:off x="4663889" y="4948151"/>
            <a:ext cx="7602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從歐洲 </a:t>
            </a:r>
            <a:r>
              <a:rPr lang="en-US" altLang="zh-TW" sz="24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Gap Year </a:t>
            </a:r>
            <a:r>
              <a:rPr lang="zh-TW" altLang="en-US" sz="24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回望自我、他人與社會的關係</a:t>
            </a:r>
          </a:p>
        </p:txBody>
      </p:sp>
      <p:cxnSp>
        <p:nvCxnSpPr>
          <p:cNvPr id="13" name="直線接點 6">
            <a:extLst>
              <a:ext uri="{FF2B5EF4-FFF2-40B4-BE49-F238E27FC236}">
                <a16:creationId xmlns:a16="http://schemas.microsoft.com/office/drawing/2014/main" id="{1BA19AC8-5B7C-C09B-96A8-0AD8F7083927}"/>
              </a:ext>
            </a:extLst>
          </p:cNvPr>
          <p:cNvCxnSpPr/>
          <p:nvPr/>
        </p:nvCxnSpPr>
        <p:spPr>
          <a:xfrm>
            <a:off x="4731985" y="4855686"/>
            <a:ext cx="673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800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>
            <a:extLst>
              <a:ext uri="{FF2B5EF4-FFF2-40B4-BE49-F238E27FC236}">
                <a16:creationId xmlns:a16="http://schemas.microsoft.com/office/drawing/2014/main" id="{185729B8-A116-BCA4-3CD0-45F74537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93283"/>
            <a:ext cx="12192001" cy="536945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6C6BE7E-2B1D-9203-F405-576637451621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不是每一棵樹</a:t>
            </a:r>
            <a:r>
              <a:rPr lang="zh-TW" altLang="en-US" sz="3600" dirty="0"/>
              <a:t>，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都要長成同一個樣子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5E269-16AF-16AE-D6D7-B38743266D4D}"/>
              </a:ext>
            </a:extLst>
          </p:cNvPr>
          <p:cNvSpPr/>
          <p:nvPr/>
        </p:nvSpPr>
        <p:spPr>
          <a:xfrm>
            <a:off x="-225076" y="1793283"/>
            <a:ext cx="12689711" cy="5369450"/>
          </a:xfrm>
          <a:prstGeom prst="rect">
            <a:avLst/>
          </a:prstGeom>
          <a:solidFill>
            <a:srgbClr val="0D0D0D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C2A15E-DD4C-DE19-169A-CBDBBCFBD0A1}"/>
              </a:ext>
            </a:extLst>
          </p:cNvPr>
          <p:cNvSpPr txBox="1"/>
          <p:nvPr/>
        </p:nvSpPr>
        <p:spPr>
          <a:xfrm>
            <a:off x="749199" y="1023208"/>
            <a:ext cx="5477980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b="0" dirty="0">
                <a:solidFill>
                  <a:schemeClr val="tx1"/>
                </a:solidFill>
              </a:rPr>
              <a:t>從賽場到音樂廳，我開始重新理解「熱愛」與「天賦」</a:t>
            </a:r>
            <a:endParaRPr lang="en-US" altLang="zh-TW" sz="1800" b="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EA3FF8-1E63-29FA-AB24-B35657CA0524}"/>
              </a:ext>
            </a:extLst>
          </p:cNvPr>
          <p:cNvSpPr txBox="1"/>
          <p:nvPr/>
        </p:nvSpPr>
        <p:spPr>
          <a:xfrm>
            <a:off x="2717885" y="3580073"/>
            <a:ext cx="3660143" cy="63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dirty="0"/>
              <a:t>看球賽時，我感受到純粹的熱愛</a:t>
            </a:r>
            <a:endParaRPr lang="en-US" altLang="zh-TW" sz="1800" dirty="0"/>
          </a:p>
          <a:p>
            <a:r>
              <a:rPr lang="zh-TW" altLang="en-US" sz="1800" dirty="0"/>
              <a:t>聽馬友友時，我感受到自己的距離</a:t>
            </a:r>
            <a:endParaRPr lang="en-US" altLang="zh-TW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51E65-6071-7631-4593-B72356E05267}"/>
              </a:ext>
            </a:extLst>
          </p:cNvPr>
          <p:cNvSpPr txBox="1"/>
          <p:nvPr/>
        </p:nvSpPr>
        <p:spPr>
          <a:xfrm>
            <a:off x="6551648" y="3580073"/>
            <a:ext cx="3059490" cy="63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dirty="0"/>
              <a:t>把</a:t>
            </a:r>
            <a:r>
              <a:rPr lang="en-US" altLang="zh-TW" sz="1800" dirty="0"/>
              <a:t>80%</a:t>
            </a:r>
            <a:r>
              <a:rPr lang="zh-TW" altLang="en-US" sz="1800" dirty="0"/>
              <a:t>的力氣，</a:t>
            </a:r>
            <a:endParaRPr lang="en-US" altLang="zh-TW" sz="1800" dirty="0"/>
          </a:p>
          <a:p>
            <a:r>
              <a:rPr lang="zh-TW" altLang="en-US" sz="1800" dirty="0"/>
              <a:t>放在真正屬於自己的</a:t>
            </a:r>
            <a:r>
              <a:rPr lang="en-US" altLang="zh-TW" sz="1800" dirty="0"/>
              <a:t>20%</a:t>
            </a:r>
            <a:r>
              <a:rPr lang="zh-TW" altLang="en-US" sz="1800" dirty="0"/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BF3C9-29B8-C0D1-44D8-ED1EDC7B1042}"/>
              </a:ext>
            </a:extLst>
          </p:cNvPr>
          <p:cNvSpPr txBox="1"/>
          <p:nvPr/>
        </p:nvSpPr>
        <p:spPr>
          <a:xfrm>
            <a:off x="4415741" y="4931964"/>
            <a:ext cx="4739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Identity Reconstruction</a:t>
            </a:r>
            <a:r>
              <a:rPr lang="zh-TW" altLang="en-US" sz="28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：</a:t>
            </a:r>
            <a:endParaRPr lang="en-US" altLang="zh-TW" sz="2800" b="1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28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接納自己，不必成為別人</a:t>
            </a:r>
            <a:endParaRPr lang="en-US" altLang="zh-TW" sz="2800" b="1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43FE50-E643-D46D-E168-5E45F1F55A72}"/>
              </a:ext>
            </a:extLst>
          </p:cNvPr>
          <p:cNvCxnSpPr/>
          <p:nvPr/>
        </p:nvCxnSpPr>
        <p:spPr>
          <a:xfrm>
            <a:off x="6435901" y="3310363"/>
            <a:ext cx="0" cy="1152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38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469892D5-53E2-696E-3300-748B64B8903D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我還是同一棵樹，只是長成不同的樣子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3D135-2FD7-E64E-5462-155D4170A4FC}"/>
              </a:ext>
            </a:extLst>
          </p:cNvPr>
          <p:cNvSpPr txBox="1"/>
          <p:nvPr/>
        </p:nvSpPr>
        <p:spPr>
          <a:xfrm>
            <a:off x="749198" y="1023208"/>
            <a:ext cx="7920239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b="0" dirty="0">
                <a:solidFill>
                  <a:schemeClr val="tx1"/>
                </a:solidFill>
              </a:rPr>
              <a:t>人不是固定不變的實體，而是在時間中持續 </a:t>
            </a:r>
            <a:r>
              <a:rPr lang="en-US" altLang="zh-TW" sz="1800" b="0">
                <a:solidFill>
                  <a:schemeClr val="tx1"/>
                </a:solidFill>
              </a:rPr>
              <a:t>Becoming </a:t>
            </a:r>
            <a:r>
              <a:rPr lang="zh-TW" altLang="en-US" sz="1800" b="0" dirty="0">
                <a:solidFill>
                  <a:schemeClr val="tx1"/>
                </a:solidFill>
              </a:rPr>
              <a:t>的存在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B48130-3736-349D-5699-4E0C9DB5C999}"/>
              </a:ext>
            </a:extLst>
          </p:cNvPr>
          <p:cNvSpPr txBox="1"/>
          <p:nvPr/>
        </p:nvSpPr>
        <p:spPr>
          <a:xfrm>
            <a:off x="803275" y="3621569"/>
            <a:ext cx="3249591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歲以前｜根與支幹的形成</a:t>
            </a:r>
            <a:endParaRPr lang="zh-TW" altLang="en-US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努力就會有答案 </a:t>
            </a:r>
          </a:p>
          <a:p>
            <a:pPr marL="266700" indent="-2667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工作證明自己 ，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burnout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想掌控、不想走錯 </a:t>
            </a:r>
          </a:p>
          <a:p>
            <a:pPr marL="266700" indent="-2667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有想法，但不夠相信自己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自己選擇，自己負責</a:t>
            </a:r>
          </a:p>
          <a:p>
            <a:pPr>
              <a:buFont typeface="Arial" panose="020B0604020202020204" pitchFamily="34" charset="0"/>
              <a:buChar char="•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090C1-F41D-C209-68C3-7F35A14B287B}"/>
              </a:ext>
            </a:extLst>
          </p:cNvPr>
          <p:cNvSpPr txBox="1"/>
          <p:nvPr/>
        </p:nvSpPr>
        <p:spPr>
          <a:xfrm>
            <a:off x="4375234" y="3621569"/>
            <a:ext cx="3249591" cy="1700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歐洲 </a:t>
            </a: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Gap Year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｜移植與嫁接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看見不同人生版本 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鬆動成功與安全感的定義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接觸各種不確定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看見資源與機會的差異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文化衝撞與自我重組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F21BBD-6F4B-2C81-E599-D3DEEA2458F5}"/>
              </a:ext>
            </a:extLst>
          </p:cNvPr>
          <p:cNvSpPr txBox="1"/>
          <p:nvPr/>
        </p:nvSpPr>
        <p:spPr>
          <a:xfrm>
            <a:off x="7955669" y="3621569"/>
            <a:ext cx="3249590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年後的我｜整合與選擇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工作只是人生的一部分 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努力不等於無限承接 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接受：人生沒有一定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開闊眼界，才有選擇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健康比成就更重要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從證明自己 → 照顧自己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3EB26E-1881-65E3-9AAE-C4A8DDDB62E8}"/>
              </a:ext>
            </a:extLst>
          </p:cNvPr>
          <p:cNvSpPr txBox="1"/>
          <p:nvPr/>
        </p:nvSpPr>
        <p:spPr>
          <a:xfrm>
            <a:off x="7955668" y="5736582"/>
            <a:ext cx="3142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我不是沒變，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我是慢慢成為現在的自己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2720F-4B04-6AFE-E895-C0DC2D581F7D}"/>
              </a:ext>
            </a:extLst>
          </p:cNvPr>
          <p:cNvSpPr txBox="1"/>
          <p:nvPr/>
        </p:nvSpPr>
        <p:spPr>
          <a:xfrm>
            <a:off x="4339544" y="5743093"/>
            <a:ext cx="3320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不是換一棵樹，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而是開始長出新的枝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A8F315-1CCB-0297-0785-5D325249F717}"/>
              </a:ext>
            </a:extLst>
          </p:cNvPr>
          <p:cNvSpPr txBox="1"/>
          <p:nvPr/>
        </p:nvSpPr>
        <p:spPr>
          <a:xfrm>
            <a:off x="1029945" y="5871770"/>
            <a:ext cx="279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這是我最初長成的樣子。</a:t>
            </a:r>
          </a:p>
        </p:txBody>
      </p:sp>
      <p:pic>
        <p:nvPicPr>
          <p:cNvPr id="31" name="Picture 30" descr="Airplane taking off with city lights in background">
            <a:extLst>
              <a:ext uri="{FF2B5EF4-FFF2-40B4-BE49-F238E27FC236}">
                <a16:creationId xmlns:a16="http://schemas.microsoft.com/office/drawing/2014/main" id="{E305A1AB-FD6E-39CA-4C23-9D1618699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72" y="1715776"/>
            <a:ext cx="3249591" cy="1827895"/>
          </a:xfrm>
          <a:prstGeom prst="rect">
            <a:avLst/>
          </a:prstGeom>
        </p:spPr>
      </p:pic>
      <p:pic>
        <p:nvPicPr>
          <p:cNvPr id="35" name="Picture 34" descr="Child sitting on the road">
            <a:extLst>
              <a:ext uri="{FF2B5EF4-FFF2-40B4-BE49-F238E27FC236}">
                <a16:creationId xmlns:a16="http://schemas.microsoft.com/office/drawing/2014/main" id="{0FCC6472-F7B8-D198-BBB6-6704843A0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1715776"/>
            <a:ext cx="3249591" cy="1827939"/>
          </a:xfrm>
          <a:prstGeom prst="rect">
            <a:avLst/>
          </a:prstGeom>
        </p:spPr>
      </p:pic>
      <p:pic>
        <p:nvPicPr>
          <p:cNvPr id="36" name="圖片 3">
            <a:extLst>
              <a:ext uri="{FF2B5EF4-FFF2-40B4-BE49-F238E27FC236}">
                <a16:creationId xmlns:a16="http://schemas.microsoft.com/office/drawing/2014/main" id="{39FFF007-031C-25D3-08ED-EBBE42E7D0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76" b="10292"/>
          <a:stretch>
            <a:fillRect/>
          </a:stretch>
        </p:blipFill>
        <p:spPr>
          <a:xfrm>
            <a:off x="7955668" y="1715776"/>
            <a:ext cx="3249591" cy="18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3">
            <a:extLst>
              <a:ext uri="{FF2B5EF4-FFF2-40B4-BE49-F238E27FC236}">
                <a16:creationId xmlns:a16="http://schemas.microsoft.com/office/drawing/2014/main" id="{04BCE947-E959-74F8-1EA9-71BFD8B91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2" t="25442" r="1" b="-2203"/>
          <a:stretch>
            <a:fillRect/>
          </a:stretch>
        </p:blipFill>
        <p:spPr>
          <a:xfrm>
            <a:off x="-432725" y="-1"/>
            <a:ext cx="12624725" cy="7060557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06363F9-B8E2-9962-06B8-5BAAE905A53C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所以，</a:t>
            </a:r>
            <a:r>
              <a:rPr lang="en-US" altLang="zh-TW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Gap Year </a:t>
            </a:r>
            <a:r>
              <a:rPr lang="zh-TW" altLang="en-US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值得嗎？</a:t>
            </a:r>
            <a:endParaRPr kumimoji="1" lang="zh-TW" altLang="en-US" sz="3600" b="1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7" name="文字方塊 4">
            <a:extLst>
              <a:ext uri="{FF2B5EF4-FFF2-40B4-BE49-F238E27FC236}">
                <a16:creationId xmlns:a16="http://schemas.microsoft.com/office/drawing/2014/main" id="{6796618A-793A-37D1-DC48-40FC5A2BDA96}"/>
              </a:ext>
            </a:extLst>
          </p:cNvPr>
          <p:cNvSpPr txBox="1"/>
          <p:nvPr/>
        </p:nvSpPr>
        <p:spPr>
          <a:xfrm>
            <a:off x="709425" y="2767280"/>
            <a:ext cx="6084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30</a:t>
            </a:r>
            <a:r>
              <a:rPr lang="zh-TW" altLang="en-US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歲的我會說值得！</a:t>
            </a:r>
            <a:endParaRPr lang="en-US" altLang="zh-TW" sz="3200" b="1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7F56037F-B8C4-12D3-7DD3-B5E2CC5957D8}"/>
              </a:ext>
            </a:extLst>
          </p:cNvPr>
          <p:cNvSpPr/>
          <p:nvPr/>
        </p:nvSpPr>
        <p:spPr>
          <a:xfrm>
            <a:off x="6794340" y="2408634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開闊眼界</a:t>
            </a:r>
          </a:p>
        </p:txBody>
      </p:sp>
      <p:sp>
        <p:nvSpPr>
          <p:cNvPr id="12" name="矩形 5">
            <a:extLst>
              <a:ext uri="{FF2B5EF4-FFF2-40B4-BE49-F238E27FC236}">
                <a16:creationId xmlns:a16="http://schemas.microsoft.com/office/drawing/2014/main" id="{632D9580-DF07-404E-6597-EA1BB0E84D09}"/>
              </a:ext>
            </a:extLst>
          </p:cNvPr>
          <p:cNvSpPr/>
          <p:nvPr/>
        </p:nvSpPr>
        <p:spPr>
          <a:xfrm>
            <a:off x="8291039" y="3209081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才有選擇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BA1A6-E565-48E3-B555-13053B8721D4}"/>
              </a:ext>
            </a:extLst>
          </p:cNvPr>
          <p:cNvSpPr txBox="1"/>
          <p:nvPr/>
        </p:nvSpPr>
        <p:spPr>
          <a:xfrm>
            <a:off x="709425" y="3305889"/>
            <a:ext cx="6386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2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defRPr>
            </a:lvl1pPr>
          </a:lstStyle>
          <a:p>
            <a:r>
              <a:rPr lang="en-US" altLang="zh-TW" dirty="0"/>
              <a:t>40</a:t>
            </a:r>
            <a:r>
              <a:rPr lang="zh-TW" altLang="en-US" dirty="0"/>
              <a:t>歲的我，也還是會說值得！</a:t>
            </a:r>
          </a:p>
        </p:txBody>
      </p:sp>
    </p:spTree>
    <p:extLst>
      <p:ext uri="{BB962C8B-B14F-4D97-AF65-F5344CB8AC3E}">
        <p14:creationId xmlns:p14="http://schemas.microsoft.com/office/powerpoint/2010/main" val="6340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F3B54-DE72-8423-4EAC-6E11F5A19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400" dirty="0" err="1"/>
              <a:t>Ricoeur</a:t>
            </a:r>
            <a:r>
              <a:rPr lang="en-US" altLang="zh-TW" sz="1400" dirty="0"/>
              <a:t>, P. (1991). Narrative identity. Philosophy Today, 35(1), 73–81. </a:t>
            </a:r>
            <a:r>
              <a:rPr lang="en-US" altLang="zh-TW" sz="1400" dirty="0">
                <a:hlinkClick r:id="rId3"/>
              </a:rPr>
              <a:t>https://doi.org/10.5840/philtoday199135136</a:t>
            </a:r>
            <a:endParaRPr lang="en-US" altLang="zh-TW" sz="1400" dirty="0"/>
          </a:p>
          <a:p>
            <a:r>
              <a:rPr lang="en-US" altLang="zh-TW" sz="1400" dirty="0" err="1"/>
              <a:t>Ricoeur</a:t>
            </a:r>
            <a:r>
              <a:rPr lang="en-US" altLang="zh-TW" sz="1400" dirty="0"/>
              <a:t>, P. (1991). Life in quest of narrative. In D. Wood (Ed.), On Paul </a:t>
            </a:r>
            <a:r>
              <a:rPr lang="en-US" altLang="zh-TW" sz="1400" dirty="0" err="1"/>
              <a:t>Ricoeur</a:t>
            </a:r>
            <a:r>
              <a:rPr lang="en-US" altLang="zh-TW" sz="1400" dirty="0"/>
              <a:t>: Narrative and interpretation (pp. 20–33). Routledge.</a:t>
            </a:r>
          </a:p>
          <a:p>
            <a:r>
              <a:rPr lang="en-US" altLang="zh-TW" sz="1400" dirty="0"/>
              <a:t>Wood, D. (Ed.). (1991). On Paul </a:t>
            </a:r>
            <a:r>
              <a:rPr lang="en-US" altLang="zh-TW" sz="1400" dirty="0" err="1"/>
              <a:t>Ricoeur</a:t>
            </a:r>
            <a:r>
              <a:rPr lang="en-US" altLang="zh-TW" sz="1400" dirty="0"/>
              <a:t>: Narrative and interpretation. Routledge.</a:t>
            </a:r>
          </a:p>
          <a:p>
            <a:r>
              <a:rPr lang="en-US" altLang="zh-TW" sz="1400" dirty="0"/>
              <a:t>Johnson, A. G. (2007). </a:t>
            </a:r>
            <a:r>
              <a:rPr lang="zh-TW" altLang="en-US" sz="1400" i="1" dirty="0"/>
              <a:t>見樹又見林：社會學作為一種生活、實踐與承諾</a:t>
            </a:r>
            <a:r>
              <a:rPr lang="zh-TW" altLang="en-US" sz="1400" dirty="0"/>
              <a:t>（成令方、林鶴玲、吳嘉苓，譯）。群學出版社。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2E94FEF-384F-1D05-9340-E1EC1FAF7B49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參考文獻</a:t>
            </a:r>
          </a:p>
        </p:txBody>
      </p:sp>
    </p:spTree>
    <p:extLst>
      <p:ext uri="{BB962C8B-B14F-4D97-AF65-F5344CB8AC3E}">
        <p14:creationId xmlns:p14="http://schemas.microsoft.com/office/powerpoint/2010/main" val="142698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10">
            <a:extLst>
              <a:ext uri="{FF2B5EF4-FFF2-40B4-BE49-F238E27FC236}">
                <a16:creationId xmlns:a16="http://schemas.microsoft.com/office/drawing/2014/main" id="{7EC02928-BD19-8C72-5F32-56E28FF0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68" y="-11573"/>
            <a:ext cx="9159432" cy="686957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3599723" cy="6858000"/>
          </a:xfrm>
          <a:prstGeom prst="rect">
            <a:avLst/>
          </a:prstGeom>
          <a:solidFill>
            <a:srgbClr val="8DD7D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9862" y="2564904"/>
            <a:ext cx="1621632" cy="1452619"/>
          </a:xfrm>
          <a:gradFill flip="none" rotWithShape="1">
            <a:gsLst>
              <a:gs pos="0">
                <a:srgbClr val="FD5151">
                  <a:shade val="30000"/>
                  <a:satMod val="115000"/>
                </a:srgbClr>
              </a:gs>
              <a:gs pos="50000">
                <a:srgbClr val="FD5151">
                  <a:shade val="67500"/>
                  <a:satMod val="115000"/>
                </a:srgbClr>
              </a:gs>
              <a:gs pos="100000">
                <a:srgbClr val="FD515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5333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</p:spTree>
    <p:extLst>
      <p:ext uri="{BB962C8B-B14F-4D97-AF65-F5344CB8AC3E}">
        <p14:creationId xmlns:p14="http://schemas.microsoft.com/office/powerpoint/2010/main" val="189224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A5AF3F2-A243-15EB-A0F1-D8E9B528E415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目錄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0C322-B090-7613-3C84-7FE4F5E5F06E}"/>
              </a:ext>
            </a:extLst>
          </p:cNvPr>
          <p:cNvSpPr txBox="1"/>
          <p:nvPr/>
        </p:nvSpPr>
        <p:spPr>
          <a:xfrm>
            <a:off x="803275" y="1240049"/>
            <a:ext cx="5088731" cy="5198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 1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｜研究提問與理論框架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人，是怎麼長成現在的樣子？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Narrative Identity × Autoethnography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人生作為一棵樹的生命隱喻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 2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｜生命養成：</a:t>
            </a: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歲以前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家庭、教育、文化與價值觀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我這棵樹如何被養成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 3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｜移動中的文化田野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不同森林，不同生態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他者、制度與文化互動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Identity 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的鬆動與重組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 4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｜十年後的生命回望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我還是同一棵樹，只是長成不同的樣子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Gap Year 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的意義是什麼？</a:t>
            </a:r>
          </a:p>
        </p:txBody>
      </p:sp>
      <p:pic>
        <p:nvPicPr>
          <p:cNvPr id="6" name="Picture 2" descr="圖像裡可能有天空、船、戶外和水">
            <a:extLst>
              <a:ext uri="{FF2B5EF4-FFF2-40B4-BE49-F238E27FC236}">
                <a16:creationId xmlns:a16="http://schemas.microsoft.com/office/drawing/2014/main" id="{B7ED1BAB-0AFE-010A-23C3-78DDC7E8B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1"/>
          <a:stretch/>
        </p:blipFill>
        <p:spPr bwMode="auto">
          <a:xfrm>
            <a:off x="5892005" y="0"/>
            <a:ext cx="6299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0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Boxes on white background">
            <a:extLst>
              <a:ext uri="{FF2B5EF4-FFF2-40B4-BE49-F238E27FC236}">
                <a16:creationId xmlns:a16="http://schemas.microsoft.com/office/drawing/2014/main" id="{0462945C-7D10-0F3B-5548-F585A90EC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7" r="6564" b="-386"/>
          <a:stretch>
            <a:fillRect/>
          </a:stretch>
        </p:blipFill>
        <p:spPr>
          <a:xfrm>
            <a:off x="0" y="-1"/>
            <a:ext cx="12192000" cy="7153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3A0FBF-B1F5-2DB9-A8BA-F92AF25B4401}"/>
              </a:ext>
            </a:extLst>
          </p:cNvPr>
          <p:cNvSpPr txBox="1"/>
          <p:nvPr/>
        </p:nvSpPr>
        <p:spPr>
          <a:xfrm>
            <a:off x="697850" y="1209194"/>
            <a:ext cx="2844003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b="0" dirty="0">
                <a:solidFill>
                  <a:schemeClr val="tx1"/>
                </a:solidFill>
              </a:rPr>
              <a:t>研究動機與問題</a:t>
            </a:r>
            <a:endParaRPr lang="en-US" altLang="zh-TW" sz="1800" b="0" dirty="0">
              <a:solidFill>
                <a:schemeClr val="tx1"/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E82EBB9-9442-B5FF-38F8-15CAAA951622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人，是怎麼長成現在的樣子？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6FCF9A-A738-DBF5-5732-C8639BF1E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87" y="3827041"/>
            <a:ext cx="3532463" cy="2352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6E3F5D-73B1-D1DD-B36C-9EC7BE0B18FE}"/>
              </a:ext>
            </a:extLst>
          </p:cNvPr>
          <p:cNvSpPr txBox="1"/>
          <p:nvPr/>
        </p:nvSpPr>
        <p:spPr>
          <a:xfrm>
            <a:off x="1230790" y="2004791"/>
            <a:ext cx="2284036" cy="344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</a:rPr>
              <a:t>30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</a:rPr>
              <a:t>歲的我（出發前）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6FB38-4593-2E1E-E30A-9F6F91F4F0A1}"/>
              </a:ext>
            </a:extLst>
          </p:cNvPr>
          <p:cNvSpPr txBox="1"/>
          <p:nvPr/>
        </p:nvSpPr>
        <p:spPr>
          <a:xfrm>
            <a:off x="4834599" y="1960279"/>
            <a:ext cx="2633425" cy="433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</a:rPr>
              <a:t>歐洲的我（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</a:rPr>
              <a:t>Gap Year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</a:rPr>
              <a:t>）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8A62C-3907-BA1E-D9AD-4B07F7F6B683}"/>
              </a:ext>
            </a:extLst>
          </p:cNvPr>
          <p:cNvSpPr txBox="1"/>
          <p:nvPr/>
        </p:nvSpPr>
        <p:spPr>
          <a:xfrm>
            <a:off x="8619434" y="1960279"/>
            <a:ext cx="2446169" cy="433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</a:rPr>
              <a:t>現在的我（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</a:rPr>
              <a:t>年後）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5F0F46-F08D-10F4-F89D-1FCB86920FAE}"/>
              </a:ext>
            </a:extLst>
          </p:cNvPr>
          <p:cNvSpPr txBox="1"/>
          <p:nvPr/>
        </p:nvSpPr>
        <p:spPr>
          <a:xfrm>
            <a:off x="4422235" y="2516712"/>
            <a:ext cx="3458153" cy="842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旅行如何成為理解自己的方式？</a:t>
            </a:r>
            <a:endParaRPr lang="en-US" altLang="zh-TW" sz="1600" dirty="0"/>
          </a:p>
          <a:p>
            <a:r>
              <a:rPr lang="zh-TW" altLang="en-US" sz="1600" dirty="0"/>
              <a:t>移動中，自我是如何改變的？</a:t>
            </a:r>
            <a:endParaRPr lang="en-US" altLang="zh-TW" sz="1600" dirty="0"/>
          </a:p>
          <a:p>
            <a:r>
              <a:rPr lang="zh-TW" altLang="en-US" sz="1600" dirty="0"/>
              <a:t>文化如何影響我的選擇？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F1BEB1-5DD7-5C4D-B56C-30C0A6CCCF2A}"/>
              </a:ext>
            </a:extLst>
          </p:cNvPr>
          <p:cNvSpPr txBox="1"/>
          <p:nvPr/>
        </p:nvSpPr>
        <p:spPr>
          <a:xfrm>
            <a:off x="8113441" y="2502244"/>
            <a:ext cx="3458154" cy="842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哪些價值被保留下來？</a:t>
            </a:r>
            <a:endParaRPr lang="en-US" altLang="zh-TW" sz="1600" dirty="0"/>
          </a:p>
          <a:p>
            <a:r>
              <a:rPr lang="zh-TW" altLang="en-US" sz="1600" dirty="0"/>
              <a:t>哪些選擇，讓我長成現在的自己？</a:t>
            </a:r>
            <a:endParaRPr lang="en-US" altLang="zh-TW" sz="1600" dirty="0"/>
          </a:p>
          <a:p>
            <a:r>
              <a:rPr lang="zh-TW" altLang="en-US" sz="1600" dirty="0"/>
              <a:t>人，是怎麼長成現在的樣子？</a:t>
            </a:r>
            <a:endParaRPr lang="en-US" altLang="zh-TW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35DC39-0DAD-FCE4-5FF6-BC6FEA199671}"/>
              </a:ext>
            </a:extLst>
          </p:cNvPr>
          <p:cNvSpPr txBox="1"/>
          <p:nvPr/>
        </p:nvSpPr>
        <p:spPr>
          <a:xfrm>
            <a:off x="1040091" y="2393629"/>
            <a:ext cx="2844003" cy="1089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0" dirty="0">
                <a:solidFill>
                  <a:schemeClr val="tx1"/>
                </a:solidFill>
              </a:rPr>
              <a:t>我是誰？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0" dirty="0">
                <a:solidFill>
                  <a:schemeClr val="tx1"/>
                </a:solidFill>
              </a:rPr>
              <a:t>我的價值觀怎麼來？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0" dirty="0">
                <a:solidFill>
                  <a:schemeClr val="tx1"/>
                </a:solidFill>
              </a:rPr>
              <a:t>人會怎麼被環境改變？ </a:t>
            </a:r>
          </a:p>
        </p:txBody>
      </p:sp>
      <p:pic>
        <p:nvPicPr>
          <p:cNvPr id="34" name="Picture 33" descr="Sunlight filtering thru a forest woodland and underbrush">
            <a:extLst>
              <a:ext uri="{FF2B5EF4-FFF2-40B4-BE49-F238E27FC236}">
                <a16:creationId xmlns:a16="http://schemas.microsoft.com/office/drawing/2014/main" id="{522E9B9F-9925-4948-40DE-73CF3F996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0" y="3818496"/>
            <a:ext cx="3528485" cy="2344131"/>
          </a:xfrm>
          <a:prstGeom prst="rect">
            <a:avLst/>
          </a:prstGeom>
        </p:spPr>
      </p:pic>
      <p:pic>
        <p:nvPicPr>
          <p:cNvPr id="36" name="Picture 35" descr="Luz station Brazil at sunset">
            <a:extLst>
              <a:ext uri="{FF2B5EF4-FFF2-40B4-BE49-F238E27FC236}">
                <a16:creationId xmlns:a16="http://schemas.microsoft.com/office/drawing/2014/main" id="{6A0B1646-A3C5-C724-57AD-8B00F5C9D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r="12392" b="6131"/>
          <a:stretch>
            <a:fillRect/>
          </a:stretch>
        </p:blipFill>
        <p:spPr>
          <a:xfrm>
            <a:off x="4385511" y="3827041"/>
            <a:ext cx="3531600" cy="2352675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B3C783D-E6C3-621E-419A-9B36D32F94A2}"/>
              </a:ext>
            </a:extLst>
          </p:cNvPr>
          <p:cNvCxnSpPr>
            <a:cxnSpLocks/>
          </p:cNvCxnSpPr>
          <p:nvPr/>
        </p:nvCxnSpPr>
        <p:spPr>
          <a:xfrm>
            <a:off x="2372808" y="3553426"/>
            <a:ext cx="0" cy="416689"/>
          </a:xfrm>
          <a:prstGeom prst="straightConnector1">
            <a:avLst/>
          </a:prstGeom>
          <a:ln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3215903-D254-5ABE-0F8B-1B78AA71C922}"/>
              </a:ext>
            </a:extLst>
          </p:cNvPr>
          <p:cNvCxnSpPr>
            <a:cxnSpLocks/>
          </p:cNvCxnSpPr>
          <p:nvPr/>
        </p:nvCxnSpPr>
        <p:spPr>
          <a:xfrm>
            <a:off x="6229107" y="3553426"/>
            <a:ext cx="0" cy="416689"/>
          </a:xfrm>
          <a:prstGeom prst="straightConnector1">
            <a:avLst/>
          </a:prstGeom>
          <a:ln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F2A43D-DA12-CF34-1CD7-106477E6149E}"/>
              </a:ext>
            </a:extLst>
          </p:cNvPr>
          <p:cNvCxnSpPr>
            <a:cxnSpLocks/>
          </p:cNvCxnSpPr>
          <p:nvPr/>
        </p:nvCxnSpPr>
        <p:spPr>
          <a:xfrm>
            <a:off x="9956155" y="3553426"/>
            <a:ext cx="0" cy="416689"/>
          </a:xfrm>
          <a:prstGeom prst="straightConnector1">
            <a:avLst/>
          </a:prstGeom>
          <a:ln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405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>
            <a:extLst>
              <a:ext uri="{FF2B5EF4-FFF2-40B4-BE49-F238E27FC236}">
                <a16:creationId xmlns:a16="http://schemas.microsoft.com/office/drawing/2014/main" id="{F752C536-96A7-AA6C-0D3F-29DEF5665312}"/>
              </a:ext>
            </a:extLst>
          </p:cNvPr>
          <p:cNvSpPr txBox="1">
            <a:spLocks/>
          </p:cNvSpPr>
          <p:nvPr/>
        </p:nvSpPr>
        <p:spPr>
          <a:xfrm>
            <a:off x="705336" y="349162"/>
            <a:ext cx="11112415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理論框架：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Narrative Identity 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與 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Autoethnography 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53504-193B-1ABD-B807-D63F3FEBF4B1}"/>
              </a:ext>
            </a:extLst>
          </p:cNvPr>
          <p:cNvSpPr txBox="1"/>
          <p:nvPr/>
        </p:nvSpPr>
        <p:spPr>
          <a:xfrm>
            <a:off x="3483001" y="3222036"/>
            <a:ext cx="2426342" cy="112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pPr algn="ctr"/>
            <a:r>
              <a:rPr lang="en-US" altLang="zh-TW" b="1" dirty="0">
                <a:solidFill>
                  <a:schemeClr val="bg2">
                    <a:lumMod val="10000"/>
                  </a:schemeClr>
                </a:solidFill>
              </a:rPr>
              <a:t>Narrative 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10000"/>
                  </a:schemeClr>
                </a:solidFill>
              </a:rPr>
              <a:t>Identity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F0D208-FCB7-6CB6-89A3-3208DC918488}"/>
              </a:ext>
            </a:extLst>
          </p:cNvPr>
          <p:cNvSpPr txBox="1"/>
          <p:nvPr/>
        </p:nvSpPr>
        <p:spPr>
          <a:xfrm>
            <a:off x="596168" y="4240076"/>
            <a:ext cx="43134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ea typeface="Heiti TC Medium"/>
              </a:rPr>
              <a:t>I become who I can tell myself to be.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E94F6-591A-DFCD-AE9E-F4CC6F1842FA}"/>
              </a:ext>
            </a:extLst>
          </p:cNvPr>
          <p:cNvSpPr txBox="1"/>
          <p:nvPr/>
        </p:nvSpPr>
        <p:spPr>
          <a:xfrm>
            <a:off x="5582598" y="3386076"/>
            <a:ext cx="2306068" cy="62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pPr algn="ctr"/>
            <a:r>
              <a:rPr lang="en-US" altLang="zh-TW" b="1" dirty="0">
                <a:solidFill>
                  <a:schemeClr val="bg2">
                    <a:lumMod val="10000"/>
                  </a:schemeClr>
                </a:solidFill>
              </a:rPr>
              <a:t>Auto-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10000"/>
                  </a:schemeClr>
                </a:solidFill>
              </a:rPr>
              <a:t>ethnography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6B8E01-D021-9526-366B-5BD35A46FC1A}"/>
              </a:ext>
            </a:extLst>
          </p:cNvPr>
          <p:cNvSpPr txBox="1"/>
          <p:nvPr/>
        </p:nvSpPr>
        <p:spPr>
          <a:xfrm>
            <a:off x="596168" y="3100724"/>
            <a:ext cx="3252631" cy="904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  <a:ea typeface="Heiti TC Medium"/>
              </a:rPr>
              <a:t>Identity 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不是固定本質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  <a:ea typeface="Heiti TC Medium"/>
              </a:rPr>
              <a:t>Self 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是時間性的（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  <a:ea typeface="Heiti TC Medium"/>
              </a:rPr>
              <a:t>temporal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人透過敘事理解自己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1357B5-FE0F-81A2-20E2-2428178FAA3D}"/>
              </a:ext>
            </a:extLst>
          </p:cNvPr>
          <p:cNvSpPr txBox="1"/>
          <p:nvPr/>
        </p:nvSpPr>
        <p:spPr>
          <a:xfrm>
            <a:off x="7723610" y="3067768"/>
            <a:ext cx="3895846" cy="904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經驗當下只是片段</a:t>
            </a:r>
            <a:endParaRPr lang="en-US" altLang="zh-TW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意義來自回望與詮釋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  <a:ea typeface="Heiti TC Medium"/>
              </a:rPr>
              <a:t>Self / Others / Society 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的關係理解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3AE1CD-F729-8F67-677B-8D3E225650FF}"/>
              </a:ext>
            </a:extLst>
          </p:cNvPr>
          <p:cNvSpPr txBox="1"/>
          <p:nvPr/>
        </p:nvSpPr>
        <p:spPr>
          <a:xfrm>
            <a:off x="7723610" y="4091086"/>
            <a:ext cx="4710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ea typeface="Heiti TC Medium"/>
              </a:rPr>
              <a:t>Life is lived but understood through narrative.</a:t>
            </a:r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1A612A-C849-3BAB-8817-B6A884993939}"/>
              </a:ext>
            </a:extLst>
          </p:cNvPr>
          <p:cNvCxnSpPr>
            <a:cxnSpLocks/>
          </p:cNvCxnSpPr>
          <p:nvPr/>
        </p:nvCxnSpPr>
        <p:spPr>
          <a:xfrm flipH="1">
            <a:off x="4104468" y="2285060"/>
            <a:ext cx="3172163" cy="29226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C7A4BC-0C94-5DCD-AC3C-8EAEF9B1BB00}"/>
              </a:ext>
            </a:extLst>
          </p:cNvPr>
          <p:cNvCxnSpPr>
            <a:cxnSpLocks/>
          </p:cNvCxnSpPr>
          <p:nvPr/>
        </p:nvCxnSpPr>
        <p:spPr>
          <a:xfrm>
            <a:off x="4104468" y="2273460"/>
            <a:ext cx="3172163" cy="29342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538FFD6-DD4F-A537-2BA3-84D212F20DF3}"/>
              </a:ext>
            </a:extLst>
          </p:cNvPr>
          <p:cNvSpPr txBox="1"/>
          <p:nvPr/>
        </p:nvSpPr>
        <p:spPr>
          <a:xfrm>
            <a:off x="596168" y="2511052"/>
            <a:ext cx="3109501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dirty="0">
                <a:solidFill>
                  <a:schemeClr val="bg2">
                    <a:lumMod val="25000"/>
                  </a:schemeClr>
                </a:solidFill>
              </a:rPr>
              <a:t>我們透過故事理解自己是誰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40A4B7-C6CF-BF30-2EE2-DE7CC47C23BC}"/>
              </a:ext>
            </a:extLst>
          </p:cNvPr>
          <p:cNvSpPr txBox="1"/>
          <p:nvPr/>
        </p:nvSpPr>
        <p:spPr>
          <a:xfrm>
            <a:off x="7723610" y="2478096"/>
            <a:ext cx="3601172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dirty="0">
                <a:solidFill>
                  <a:schemeClr val="bg2">
                    <a:lumMod val="25000"/>
                  </a:schemeClr>
                </a:solidFill>
              </a:rPr>
              <a:t>透過自身經驗理解文化與社會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A80C67-CC21-048A-46CE-D80C03DE4F99}"/>
              </a:ext>
            </a:extLst>
          </p:cNvPr>
          <p:cNvSpPr txBox="1"/>
          <p:nvPr/>
        </p:nvSpPr>
        <p:spPr>
          <a:xfrm>
            <a:off x="7723610" y="4286551"/>
            <a:ext cx="4094141" cy="78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生活是被活出來的。故事是被講出來的。</a:t>
            </a:r>
          </a:p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但生活透過敘事才被理解。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53CD66-D205-4DA2-BF17-4C60C8248791}"/>
              </a:ext>
            </a:extLst>
          </p:cNvPr>
          <p:cNvSpPr txBox="1"/>
          <p:nvPr/>
        </p:nvSpPr>
        <p:spPr>
          <a:xfrm>
            <a:off x="596168" y="4308986"/>
            <a:ext cx="3619142" cy="806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透過講述自己的故事，理解自己。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03F46D-13A6-5D1D-DEEE-DC000AAA2F9C}"/>
              </a:ext>
            </a:extLst>
          </p:cNvPr>
          <p:cNvSpPr txBox="1"/>
          <p:nvPr/>
        </p:nvSpPr>
        <p:spPr>
          <a:xfrm>
            <a:off x="771202" y="1089025"/>
            <a:ext cx="2844003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en-US" altLang="zh-TW" sz="1800" b="0" dirty="0">
                <a:solidFill>
                  <a:schemeClr val="tx1"/>
                </a:solidFill>
              </a:rPr>
              <a:t>By Paul </a:t>
            </a:r>
            <a:r>
              <a:rPr lang="en-US" altLang="zh-TW" sz="1800" b="0" dirty="0" err="1">
                <a:solidFill>
                  <a:schemeClr val="tx1"/>
                </a:solidFill>
              </a:rPr>
              <a:t>Ricoeur</a:t>
            </a:r>
            <a:endParaRPr lang="en-US" altLang="zh-TW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2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C8B151-8A8F-64CA-5E7C-18D8565F0D34}"/>
              </a:ext>
            </a:extLst>
          </p:cNvPr>
          <p:cNvSpPr txBox="1"/>
          <p:nvPr/>
        </p:nvSpPr>
        <p:spPr>
          <a:xfrm>
            <a:off x="8595427" y="2866417"/>
            <a:ext cx="3859719" cy="19543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>
              <a:spcBef>
                <a:spcPts val="1600"/>
              </a:spcBef>
              <a:defRPr kumimoji="1" sz="3200" b="1">
                <a:latin typeface="HEITI TC LIGHT" panose="02000000000000000000" pitchFamily="2" charset="-128"/>
                <a:ea typeface="HEITI TC LIGHT" panose="02000000000000000000" pitchFamily="2" charset="-128"/>
                <a:cs typeface="微軟正黑體"/>
              </a:defRPr>
            </a:lvl1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600" dirty="0"/>
              <a:t>自身經驗</a:t>
            </a:r>
            <a:r>
              <a:rPr lang="zh-TW" altLang="en-US" sz="1600" b="0" dirty="0"/>
              <a:t>作為田野材料</a:t>
            </a:r>
            <a:endParaRPr lang="en-US" altLang="zh-TW" sz="16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 dirty="0"/>
              <a:t>2015–2016</a:t>
            </a:r>
            <a:r>
              <a:rPr lang="en-US" altLang="zh-TW" sz="1600" b="0" dirty="0"/>
              <a:t> </a:t>
            </a:r>
            <a:r>
              <a:rPr lang="zh-TW" altLang="en-US" sz="1600" b="0" dirty="0"/>
              <a:t>歐洲 </a:t>
            </a:r>
            <a:r>
              <a:rPr lang="en-US" altLang="zh-TW" sz="1600" b="0" dirty="0"/>
              <a:t>Gap Year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600" b="0" dirty="0"/>
              <a:t>柏林旅居 </a:t>
            </a:r>
            <a:r>
              <a:rPr lang="en-US" altLang="zh-TW" sz="1600" dirty="0"/>
              <a:t>6 </a:t>
            </a:r>
            <a:r>
              <a:rPr lang="zh-TW" altLang="en-US" sz="1600" b="0" dirty="0"/>
              <a:t>個月</a:t>
            </a:r>
            <a:endParaRPr lang="en-US" altLang="zh-TW" sz="16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 dirty="0"/>
              <a:t>22 </a:t>
            </a:r>
            <a:r>
              <a:rPr lang="zh-TW" altLang="en-US" sz="1600" b="0" dirty="0"/>
              <a:t>國 </a:t>
            </a:r>
            <a:r>
              <a:rPr lang="en-US" altLang="zh-TW" sz="1600" b="0" dirty="0"/>
              <a:t>/ </a:t>
            </a:r>
            <a:r>
              <a:rPr lang="en-US" altLang="zh-TW" sz="1600" dirty="0"/>
              <a:t>72</a:t>
            </a:r>
            <a:r>
              <a:rPr lang="en-US" altLang="zh-TW" sz="1600" b="0" dirty="0"/>
              <a:t> </a:t>
            </a:r>
            <a:r>
              <a:rPr lang="zh-TW" altLang="en-US" sz="1600" b="0" dirty="0"/>
              <a:t>城鄉移動</a:t>
            </a:r>
            <a:endParaRPr lang="en-US" altLang="zh-TW" sz="16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600" b="0" dirty="0"/>
              <a:t>與</a:t>
            </a:r>
            <a:r>
              <a:rPr lang="zh-TW" altLang="en-US" sz="1600" dirty="0"/>
              <a:t>不同文化</a:t>
            </a:r>
            <a:r>
              <a:rPr lang="zh-TW" altLang="en-US" sz="1600" b="0" dirty="0"/>
              <a:t>互動</a:t>
            </a:r>
            <a:endParaRPr lang="en-US" altLang="zh-TW" sz="16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600" b="0" dirty="0"/>
              <a:t>回台後 </a:t>
            </a:r>
            <a:r>
              <a:rPr lang="en-US" altLang="zh-TW" sz="1600" dirty="0"/>
              <a:t>10 </a:t>
            </a:r>
            <a:r>
              <a:rPr lang="zh-TW" altLang="en-US" sz="1600" dirty="0"/>
              <a:t>年</a:t>
            </a:r>
            <a:r>
              <a:rPr lang="zh-TW" altLang="en-US" sz="1600" b="0" dirty="0"/>
              <a:t>反思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84BF2F-B882-88E9-1862-A796C55E66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>
            <a:fillRect/>
          </a:stretch>
        </p:blipFill>
        <p:spPr>
          <a:xfrm>
            <a:off x="3792167" y="2633223"/>
            <a:ext cx="4607665" cy="2716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BA85E7-7708-AEA1-105F-0BAA58E7D07C}"/>
              </a:ext>
            </a:extLst>
          </p:cNvPr>
          <p:cNvSpPr txBox="1"/>
          <p:nvPr/>
        </p:nvSpPr>
        <p:spPr>
          <a:xfrm>
            <a:off x="697850" y="1033687"/>
            <a:ext cx="2844003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b="0" dirty="0">
                <a:solidFill>
                  <a:schemeClr val="tx1"/>
                </a:solidFill>
              </a:rPr>
              <a:t>自我民族誌的研究視角</a:t>
            </a:r>
            <a:endParaRPr lang="en-US" altLang="zh-TW" sz="1800" b="0" dirty="0">
              <a:solidFill>
                <a:schemeClr val="tx1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1CA26BB-1F0D-9277-9A53-455C47147F70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如果把人生看成一棵樹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26CA4A-2042-B4E9-008E-2D79A78750EB}"/>
              </a:ext>
            </a:extLst>
          </p:cNvPr>
          <p:cNvSpPr txBox="1"/>
          <p:nvPr/>
        </p:nvSpPr>
        <p:spPr>
          <a:xfrm>
            <a:off x="3047510" y="5434329"/>
            <a:ext cx="6605776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dirty="0">
                <a:solidFill>
                  <a:schemeClr val="tx1"/>
                </a:solidFill>
              </a:rPr>
              <a:t>這不是旅遊紀錄，而是一場 </a:t>
            </a:r>
            <a:r>
              <a:rPr lang="en-US" altLang="zh-TW" sz="1800" dirty="0">
                <a:solidFill>
                  <a:schemeClr val="tx1"/>
                </a:solidFill>
              </a:rPr>
              <a:t>Identity becoming </a:t>
            </a:r>
            <a:r>
              <a:rPr lang="zh-TW" altLang="en-US" sz="1800" dirty="0">
                <a:solidFill>
                  <a:schemeClr val="tx1"/>
                </a:solidFill>
              </a:rPr>
              <a:t>的生命敘事</a:t>
            </a:r>
            <a:endParaRPr lang="en-US" altLang="zh-TW" sz="18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91F2D3-7310-90CC-1BF1-EFF51DE13644}"/>
              </a:ext>
            </a:extLst>
          </p:cNvPr>
          <p:cNvSpPr txBox="1"/>
          <p:nvPr/>
        </p:nvSpPr>
        <p:spPr>
          <a:xfrm>
            <a:off x="501227" y="2866417"/>
            <a:ext cx="4607665" cy="21390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>
              <a:spcBef>
                <a:spcPts val="1600"/>
              </a:spcBef>
              <a:defRPr kumimoji="1" sz="3200" b="1">
                <a:latin typeface="HEITI TC LIGHT" panose="02000000000000000000" pitchFamily="2" charset="-128"/>
                <a:ea typeface="HEITI TC LIGHT" panose="02000000000000000000" pitchFamily="2" charset="-128"/>
                <a:cs typeface="微軟正黑體"/>
              </a:defRPr>
            </a:lvl1pPr>
          </a:lstStyle>
          <a:p>
            <a:pPr>
              <a:spcBef>
                <a:spcPts val="600"/>
              </a:spcBef>
            </a:pPr>
            <a:r>
              <a:rPr lang="zh-TW" altLang="en-US" sz="1600" b="0" dirty="0"/>
              <a:t>🌱 根 → 家庭 </a:t>
            </a:r>
            <a:r>
              <a:rPr lang="en-US" altLang="zh-TW" sz="1600" b="0" dirty="0"/>
              <a:t>/ </a:t>
            </a:r>
            <a:r>
              <a:rPr lang="zh-TW" altLang="en-US" sz="1600" b="0" dirty="0"/>
              <a:t>台灣文化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教育</a:t>
            </a:r>
            <a:br>
              <a:rPr lang="zh-TW" altLang="en-US" sz="1600" b="0" dirty="0"/>
            </a:br>
            <a:r>
              <a:rPr lang="zh-TW" altLang="en-US" sz="1600" b="0" dirty="0"/>
              <a:t>🌳 主幹 → </a:t>
            </a:r>
            <a:r>
              <a:rPr lang="en-US" altLang="zh-TW" sz="1600" b="0" dirty="0"/>
              <a:t>Self continuity</a:t>
            </a:r>
            <a:r>
              <a:rPr lang="zh-TW" altLang="en-US" sz="1600" b="0" dirty="0"/>
              <a:t>自我連續性</a:t>
            </a:r>
            <a:br>
              <a:rPr lang="en-US" altLang="zh-TW" sz="1600" b="0" dirty="0"/>
            </a:br>
            <a:r>
              <a:rPr lang="zh-TW" altLang="en-US" sz="1600" b="0" dirty="0"/>
              <a:t>🌿 支幹 → </a:t>
            </a:r>
            <a:r>
              <a:rPr lang="en-US" altLang="zh-TW" sz="1600" b="0" dirty="0"/>
              <a:t>Values / Beliefs</a:t>
            </a:r>
            <a:br>
              <a:rPr lang="en-US" altLang="zh-TW" sz="1600" b="0" dirty="0"/>
            </a:br>
            <a:r>
              <a:rPr lang="zh-TW" altLang="en-US" sz="1600" b="0" dirty="0"/>
              <a:t>🌲 森林 → </a:t>
            </a:r>
            <a:r>
              <a:rPr lang="en-US" altLang="zh-TW" sz="1600" b="0" dirty="0"/>
              <a:t>Society</a:t>
            </a:r>
            <a:br>
              <a:rPr lang="en-US" altLang="zh-TW" sz="1600" b="0" dirty="0"/>
            </a:br>
            <a:r>
              <a:rPr lang="zh-TW" altLang="en-US" sz="1600" b="0" dirty="0"/>
              <a:t> ⛈ 天氣 → </a:t>
            </a:r>
            <a:r>
              <a:rPr lang="en-US" altLang="zh-TW" sz="1600" b="0" dirty="0"/>
              <a:t>External context</a:t>
            </a:r>
            <a:br>
              <a:rPr lang="en-US" altLang="zh-TW" sz="1600" b="0" dirty="0"/>
            </a:br>
            <a:r>
              <a:rPr lang="zh-TW" altLang="en-US" sz="1600" b="0" dirty="0"/>
              <a:t>🪨 石頭 → </a:t>
            </a:r>
            <a:r>
              <a:rPr lang="en-US" altLang="zh-TW" sz="1600" b="0" dirty="0"/>
              <a:t>Trauma / Pressure</a:t>
            </a:r>
          </a:p>
          <a:p>
            <a:pPr>
              <a:spcBef>
                <a:spcPts val="600"/>
              </a:spcBef>
            </a:pPr>
            <a:r>
              <a:rPr lang="zh-TW" altLang="en-US" sz="1600" b="0" dirty="0"/>
              <a:t>      肥料 →養分 </a:t>
            </a:r>
            <a:r>
              <a:rPr lang="en-US" altLang="zh-TW" sz="1600" b="0" dirty="0"/>
              <a:t>/ </a:t>
            </a:r>
            <a:r>
              <a:rPr lang="zh-TW" altLang="en-US" sz="1600" b="0" dirty="0"/>
              <a:t>關係 </a:t>
            </a:r>
            <a:r>
              <a:rPr lang="en-US" altLang="zh-TW" sz="1600" b="0" dirty="0"/>
              <a:t>/ Encounter</a:t>
            </a:r>
            <a:br>
              <a:rPr lang="en-US" altLang="zh-TW" sz="1600" b="0" dirty="0"/>
            </a:br>
            <a:r>
              <a:rPr lang="zh-TW" altLang="en-US" sz="1600" b="0" dirty="0"/>
              <a:t>🔄 移植 → </a:t>
            </a:r>
            <a:r>
              <a:rPr lang="en-US" altLang="zh-TW" sz="1600" b="0" dirty="0"/>
              <a:t>Identity transformation</a:t>
            </a:r>
          </a:p>
        </p:txBody>
      </p:sp>
      <p:pic>
        <p:nvPicPr>
          <p:cNvPr id="14" name="Picture 2" descr="24,200+ 項肥料插圖檔、免版稅向量圖形及美工圖案- iStock">
            <a:extLst>
              <a:ext uri="{FF2B5EF4-FFF2-40B4-BE49-F238E27FC236}">
                <a16:creationId xmlns:a16="http://schemas.microsoft.com/office/drawing/2014/main" id="{420B06AD-B78D-B624-F443-1683B539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8" y="4405307"/>
            <a:ext cx="379066" cy="3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EBC1AD-0D2B-4479-9B9A-95FB53975A8D}"/>
              </a:ext>
            </a:extLst>
          </p:cNvPr>
          <p:cNvSpPr txBox="1"/>
          <p:nvPr/>
        </p:nvSpPr>
        <p:spPr>
          <a:xfrm>
            <a:off x="607644" y="2393628"/>
            <a:ext cx="2844003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en-US" altLang="zh-TW" sz="2000" u="sng" dirty="0">
                <a:solidFill>
                  <a:schemeClr val="tx1"/>
                </a:solidFill>
              </a:rPr>
              <a:t>Metaphor </a:t>
            </a:r>
            <a:r>
              <a:rPr lang="zh-TW" altLang="en-US" sz="2000" u="sng" dirty="0">
                <a:solidFill>
                  <a:schemeClr val="tx1"/>
                </a:solidFill>
              </a:rPr>
              <a:t>隱喻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09F2E9-A7B2-67B7-B1A4-D983349A7C05}"/>
              </a:ext>
            </a:extLst>
          </p:cNvPr>
          <p:cNvSpPr txBox="1"/>
          <p:nvPr/>
        </p:nvSpPr>
        <p:spPr>
          <a:xfrm>
            <a:off x="8590464" y="2344895"/>
            <a:ext cx="2844003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en-US" altLang="zh-TW" sz="2000" u="sng" dirty="0">
                <a:solidFill>
                  <a:schemeClr val="tx1"/>
                </a:solidFill>
              </a:rPr>
              <a:t>Methodology</a:t>
            </a:r>
            <a:r>
              <a:rPr lang="zh-TW" altLang="en-US" sz="2000" u="sng" dirty="0">
                <a:solidFill>
                  <a:schemeClr val="tx1"/>
                </a:solidFill>
              </a:rPr>
              <a:t> 方法論</a:t>
            </a:r>
          </a:p>
        </p:txBody>
      </p:sp>
    </p:spTree>
    <p:extLst>
      <p:ext uri="{BB962C8B-B14F-4D97-AF65-F5344CB8AC3E}">
        <p14:creationId xmlns:p14="http://schemas.microsoft.com/office/powerpoint/2010/main" val="227441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A8DF1E1-939E-63B2-7E60-1F3578F5598B}"/>
              </a:ext>
            </a:extLst>
          </p:cNvPr>
          <p:cNvGrpSpPr/>
          <p:nvPr/>
        </p:nvGrpSpPr>
        <p:grpSpPr>
          <a:xfrm>
            <a:off x="1673969" y="1640989"/>
            <a:ext cx="8798732" cy="306343"/>
            <a:chOff x="1605133" y="1684243"/>
            <a:chExt cx="8798732" cy="468935"/>
          </a:xfrm>
        </p:grpSpPr>
        <p:sp>
          <p:nvSpPr>
            <p:cNvPr id="92" name="Rectangle 18">
              <a:extLst>
                <a:ext uri="{FF2B5EF4-FFF2-40B4-BE49-F238E27FC236}">
                  <a16:creationId xmlns:a16="http://schemas.microsoft.com/office/drawing/2014/main" id="{E0F41188-D23F-B77E-BADC-F310D7A8594E}"/>
                </a:ext>
              </a:extLst>
            </p:cNvPr>
            <p:cNvSpPr/>
            <p:nvPr/>
          </p:nvSpPr>
          <p:spPr>
            <a:xfrm>
              <a:off x="6201191" y="1688808"/>
              <a:ext cx="575401" cy="453341"/>
            </a:xfrm>
            <a:prstGeom prst="rect">
              <a:avLst/>
            </a:prstGeom>
            <a:solidFill>
              <a:srgbClr val="F3C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Heiti TC Light" panose="02000000000000000000" pitchFamily="2" charset="-128"/>
                <a:ea typeface="Heiti TC Light" panose="02000000000000000000" pitchFamily="2" charset="-128"/>
              </a:endParaRPr>
            </a:p>
          </p:txBody>
        </p:sp>
        <p:grpSp>
          <p:nvGrpSpPr>
            <p:cNvPr id="93" name="群組 102">
              <a:extLst>
                <a:ext uri="{FF2B5EF4-FFF2-40B4-BE49-F238E27FC236}">
                  <a16:creationId xmlns:a16="http://schemas.microsoft.com/office/drawing/2014/main" id="{800724FB-E7D4-93E3-493A-9164E669846B}"/>
                </a:ext>
              </a:extLst>
            </p:cNvPr>
            <p:cNvGrpSpPr/>
            <p:nvPr/>
          </p:nvGrpSpPr>
          <p:grpSpPr>
            <a:xfrm>
              <a:off x="1605133" y="1684243"/>
              <a:ext cx="1319007" cy="468935"/>
              <a:chOff x="0" y="2317846"/>
              <a:chExt cx="1084784" cy="385664"/>
            </a:xfrm>
          </p:grpSpPr>
          <p:sp>
            <p:nvSpPr>
              <p:cNvPr id="94" name="Rectangle 10">
                <a:extLst>
                  <a:ext uri="{FF2B5EF4-FFF2-40B4-BE49-F238E27FC236}">
                    <a16:creationId xmlns:a16="http://schemas.microsoft.com/office/drawing/2014/main" id="{74936CD0-5CF2-E1CB-CB83-C09A95FD8B27}"/>
                  </a:ext>
                </a:extLst>
              </p:cNvPr>
              <p:cNvSpPr/>
              <p:nvPr/>
            </p:nvSpPr>
            <p:spPr>
              <a:xfrm>
                <a:off x="0" y="2317846"/>
                <a:ext cx="1084784" cy="381000"/>
              </a:xfrm>
              <a:prstGeom prst="rect">
                <a:avLst/>
              </a:prstGeom>
              <a:solidFill>
                <a:srgbClr val="00C3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  <p:sp>
            <p:nvSpPr>
              <p:cNvPr id="95" name="TextBox 25">
                <a:extLst>
                  <a:ext uri="{FF2B5EF4-FFF2-40B4-BE49-F238E27FC236}">
                    <a16:creationId xmlns:a16="http://schemas.microsoft.com/office/drawing/2014/main" id="{D75B2776-4A23-1B71-D04F-FC8676E8C542}"/>
                  </a:ext>
                </a:extLst>
              </p:cNvPr>
              <p:cNvSpPr txBox="1"/>
              <p:nvPr/>
            </p:nvSpPr>
            <p:spPr>
              <a:xfrm flipH="1">
                <a:off x="72008" y="2393535"/>
                <a:ext cx="971525" cy="30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000" b="1" dirty="0">
                    <a:solidFill>
                      <a:schemeClr val="bg1"/>
                    </a:solidFill>
                    <a:latin typeface="Heiti TC Light" panose="02000000000000000000" pitchFamily="2" charset="-128"/>
                    <a:ea typeface="Heiti TC Light" panose="02000000000000000000" pitchFamily="2" charset="-128"/>
                  </a:rPr>
                  <a:t>國中小學</a:t>
                </a:r>
                <a:endParaRPr lang="en-US" sz="1000" b="1" dirty="0">
                  <a:solidFill>
                    <a:schemeClr val="bg1"/>
                  </a:solidFill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</p:grpSp>
        <p:grpSp>
          <p:nvGrpSpPr>
            <p:cNvPr id="96" name="群組 103">
              <a:extLst>
                <a:ext uri="{FF2B5EF4-FFF2-40B4-BE49-F238E27FC236}">
                  <a16:creationId xmlns:a16="http://schemas.microsoft.com/office/drawing/2014/main" id="{41CDA819-1A4E-EE80-0AF4-F650144A96BC}"/>
                </a:ext>
              </a:extLst>
            </p:cNvPr>
            <p:cNvGrpSpPr/>
            <p:nvPr/>
          </p:nvGrpSpPr>
          <p:grpSpPr>
            <a:xfrm>
              <a:off x="2874073" y="1684243"/>
              <a:ext cx="1400892" cy="468935"/>
              <a:chOff x="1043608" y="2317846"/>
              <a:chExt cx="1152128" cy="385664"/>
            </a:xfrm>
          </p:grpSpPr>
          <p:sp>
            <p:nvSpPr>
              <p:cNvPr id="97" name="Rectangle 15">
                <a:extLst>
                  <a:ext uri="{FF2B5EF4-FFF2-40B4-BE49-F238E27FC236}">
                    <a16:creationId xmlns:a16="http://schemas.microsoft.com/office/drawing/2014/main" id="{092B5B9D-4F5E-E2FE-75ED-B33C8C1E6A73}"/>
                  </a:ext>
                </a:extLst>
              </p:cNvPr>
              <p:cNvSpPr/>
              <p:nvPr/>
            </p:nvSpPr>
            <p:spPr>
              <a:xfrm>
                <a:off x="1043608" y="2317846"/>
                <a:ext cx="1152128" cy="381000"/>
              </a:xfrm>
              <a:prstGeom prst="rect">
                <a:avLst/>
              </a:prstGeom>
              <a:solidFill>
                <a:srgbClr val="DE6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  <p:sp>
            <p:nvSpPr>
              <p:cNvPr id="98" name="TextBox 25">
                <a:extLst>
                  <a:ext uri="{FF2B5EF4-FFF2-40B4-BE49-F238E27FC236}">
                    <a16:creationId xmlns:a16="http://schemas.microsoft.com/office/drawing/2014/main" id="{561792D9-431D-C4D8-E16F-12316D5E8B74}"/>
                  </a:ext>
                </a:extLst>
              </p:cNvPr>
              <p:cNvSpPr txBox="1"/>
              <p:nvPr/>
            </p:nvSpPr>
            <p:spPr>
              <a:xfrm flipH="1">
                <a:off x="1133909" y="2393535"/>
                <a:ext cx="971525" cy="30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000" b="1" dirty="0">
                    <a:solidFill>
                      <a:schemeClr val="bg1"/>
                    </a:solidFill>
                    <a:latin typeface="Heiti TC Light" panose="02000000000000000000" pitchFamily="2" charset="-128"/>
                    <a:ea typeface="Heiti TC Light" panose="02000000000000000000" pitchFamily="2" charset="-128"/>
                  </a:rPr>
                  <a:t>蘭陽女中</a:t>
                </a:r>
                <a:endParaRPr lang="en-US" sz="1000" b="1" dirty="0">
                  <a:solidFill>
                    <a:schemeClr val="bg1"/>
                  </a:solidFill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</p:grpSp>
        <p:grpSp>
          <p:nvGrpSpPr>
            <p:cNvPr id="99" name="群組 104">
              <a:extLst>
                <a:ext uri="{FF2B5EF4-FFF2-40B4-BE49-F238E27FC236}">
                  <a16:creationId xmlns:a16="http://schemas.microsoft.com/office/drawing/2014/main" id="{7F6F9700-9B15-8153-15AE-5E33CDF6FE3F}"/>
                </a:ext>
              </a:extLst>
            </p:cNvPr>
            <p:cNvGrpSpPr/>
            <p:nvPr/>
          </p:nvGrpSpPr>
          <p:grpSpPr>
            <a:xfrm>
              <a:off x="4274965" y="1684243"/>
              <a:ext cx="1926226" cy="468935"/>
              <a:chOff x="2195736" y="2317846"/>
              <a:chExt cx="1584176" cy="385664"/>
            </a:xfrm>
          </p:grpSpPr>
          <p:sp>
            <p:nvSpPr>
              <p:cNvPr id="100" name="Rectangle 16">
                <a:extLst>
                  <a:ext uri="{FF2B5EF4-FFF2-40B4-BE49-F238E27FC236}">
                    <a16:creationId xmlns:a16="http://schemas.microsoft.com/office/drawing/2014/main" id="{DE25B930-ED41-2155-B5F0-28EA94E9AC22}"/>
                  </a:ext>
                </a:extLst>
              </p:cNvPr>
              <p:cNvSpPr/>
              <p:nvPr/>
            </p:nvSpPr>
            <p:spPr>
              <a:xfrm>
                <a:off x="2195736" y="2317846"/>
                <a:ext cx="1584176" cy="381000"/>
              </a:xfrm>
              <a:prstGeom prst="rect">
                <a:avLst/>
              </a:prstGeom>
              <a:solidFill>
                <a:srgbClr val="028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  <p:sp>
            <p:nvSpPr>
              <p:cNvPr id="101" name="TextBox 25">
                <a:extLst>
                  <a:ext uri="{FF2B5EF4-FFF2-40B4-BE49-F238E27FC236}">
                    <a16:creationId xmlns:a16="http://schemas.microsoft.com/office/drawing/2014/main" id="{7ED7ED67-BE18-38FE-3ABE-E0D368D93E08}"/>
                  </a:ext>
                </a:extLst>
              </p:cNvPr>
              <p:cNvSpPr txBox="1"/>
              <p:nvPr/>
            </p:nvSpPr>
            <p:spPr>
              <a:xfrm flipH="1">
                <a:off x="2251997" y="2393535"/>
                <a:ext cx="1463738" cy="30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000" b="1" dirty="0">
                    <a:solidFill>
                      <a:schemeClr val="bg1"/>
                    </a:solidFill>
                    <a:latin typeface="Heiti TC Light" panose="02000000000000000000" pitchFamily="2" charset="-128"/>
                    <a:ea typeface="Heiti TC Light" panose="02000000000000000000" pitchFamily="2" charset="-128"/>
                  </a:rPr>
                  <a:t>東吳大學德文系雙修企管</a:t>
                </a:r>
                <a:endParaRPr lang="en-US" sz="1000" b="1" dirty="0">
                  <a:solidFill>
                    <a:schemeClr val="bg1"/>
                  </a:solidFill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</p:grpSp>
        <p:sp>
          <p:nvSpPr>
            <p:cNvPr id="102" name="TextBox 25">
              <a:extLst>
                <a:ext uri="{FF2B5EF4-FFF2-40B4-BE49-F238E27FC236}">
                  <a16:creationId xmlns:a16="http://schemas.microsoft.com/office/drawing/2014/main" id="{2F3300B7-6E49-D0B8-65BA-A25CA45CCE8E}"/>
                </a:ext>
              </a:extLst>
            </p:cNvPr>
            <p:cNvSpPr txBox="1"/>
            <p:nvPr/>
          </p:nvSpPr>
          <p:spPr>
            <a:xfrm flipH="1">
              <a:off x="6094607" y="1765823"/>
              <a:ext cx="791831" cy="376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1"/>
                  </a:solidFill>
                  <a:latin typeface="Heiti TC Light" panose="02000000000000000000" pitchFamily="2" charset="-128"/>
                  <a:ea typeface="Heiti TC Light" panose="02000000000000000000" pitchFamily="2" charset="-128"/>
                </a:rPr>
                <a:t>文筆集團</a:t>
              </a:r>
              <a:endParaRPr lang="en-US" sz="1000" b="1" dirty="0">
                <a:solidFill>
                  <a:schemeClr val="bg1"/>
                </a:solidFill>
                <a:latin typeface="Heiti TC Light" panose="02000000000000000000" pitchFamily="2" charset="-128"/>
                <a:ea typeface="Heiti TC Light" panose="02000000000000000000" pitchFamily="2" charset="-128"/>
              </a:endParaRPr>
            </a:p>
          </p:txBody>
        </p:sp>
        <p:grpSp>
          <p:nvGrpSpPr>
            <p:cNvPr id="103" name="群組 106">
              <a:extLst>
                <a:ext uri="{FF2B5EF4-FFF2-40B4-BE49-F238E27FC236}">
                  <a16:creationId xmlns:a16="http://schemas.microsoft.com/office/drawing/2014/main" id="{F2916990-1CF8-4D7C-A3D6-450875F08D2E}"/>
                </a:ext>
              </a:extLst>
            </p:cNvPr>
            <p:cNvGrpSpPr/>
            <p:nvPr/>
          </p:nvGrpSpPr>
          <p:grpSpPr>
            <a:xfrm>
              <a:off x="6776498" y="1684243"/>
              <a:ext cx="1351009" cy="468935"/>
              <a:chOff x="4253059" y="2317846"/>
              <a:chExt cx="1111103" cy="385664"/>
            </a:xfrm>
          </p:grpSpPr>
          <p:sp>
            <p:nvSpPr>
              <p:cNvPr id="104" name="Rectangle 18">
                <a:extLst>
                  <a:ext uri="{FF2B5EF4-FFF2-40B4-BE49-F238E27FC236}">
                    <a16:creationId xmlns:a16="http://schemas.microsoft.com/office/drawing/2014/main" id="{4996DDB4-79E4-DEB8-032D-297E65B506D8}"/>
                  </a:ext>
                </a:extLst>
              </p:cNvPr>
              <p:cNvSpPr/>
              <p:nvPr/>
            </p:nvSpPr>
            <p:spPr>
              <a:xfrm>
                <a:off x="4253136" y="2317846"/>
                <a:ext cx="1110952" cy="381000"/>
              </a:xfrm>
              <a:prstGeom prst="rect">
                <a:avLst/>
              </a:prstGeom>
              <a:solidFill>
                <a:srgbClr val="FD51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  <p:sp>
            <p:nvSpPr>
              <p:cNvPr id="105" name="TextBox 25">
                <a:extLst>
                  <a:ext uri="{FF2B5EF4-FFF2-40B4-BE49-F238E27FC236}">
                    <a16:creationId xmlns:a16="http://schemas.microsoft.com/office/drawing/2014/main" id="{B34038B6-650B-D878-2AEB-233928C7A22E}"/>
                  </a:ext>
                </a:extLst>
              </p:cNvPr>
              <p:cNvSpPr txBox="1"/>
              <p:nvPr/>
            </p:nvSpPr>
            <p:spPr>
              <a:xfrm flipH="1">
                <a:off x="4253059" y="2393535"/>
                <a:ext cx="1111103" cy="30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000" b="1" dirty="0">
                    <a:solidFill>
                      <a:schemeClr val="bg1"/>
                    </a:solidFill>
                    <a:latin typeface="Heiti TC Light" panose="02000000000000000000" pitchFamily="2" charset="-128"/>
                    <a:ea typeface="Heiti TC Light" panose="02000000000000000000" pitchFamily="2" charset="-128"/>
                  </a:rPr>
                  <a:t>摩奇創意公司</a:t>
                </a:r>
                <a:endParaRPr lang="en-US" sz="1000" b="1" dirty="0">
                  <a:solidFill>
                    <a:schemeClr val="bg1"/>
                  </a:solidFill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</p:grpSp>
        <p:grpSp>
          <p:nvGrpSpPr>
            <p:cNvPr id="106" name="群組 107">
              <a:extLst>
                <a:ext uri="{FF2B5EF4-FFF2-40B4-BE49-F238E27FC236}">
                  <a16:creationId xmlns:a16="http://schemas.microsoft.com/office/drawing/2014/main" id="{F47379B0-4C37-D89D-7112-5D5446C2B38E}"/>
                </a:ext>
              </a:extLst>
            </p:cNvPr>
            <p:cNvGrpSpPr/>
            <p:nvPr/>
          </p:nvGrpSpPr>
          <p:grpSpPr>
            <a:xfrm>
              <a:off x="8127508" y="1684243"/>
              <a:ext cx="2276357" cy="468935"/>
              <a:chOff x="5364163" y="2317846"/>
              <a:chExt cx="1872133" cy="385664"/>
            </a:xfrm>
          </p:grpSpPr>
          <p:sp>
            <p:nvSpPr>
              <p:cNvPr id="107" name="Rectangle 18">
                <a:extLst>
                  <a:ext uri="{FF2B5EF4-FFF2-40B4-BE49-F238E27FC236}">
                    <a16:creationId xmlns:a16="http://schemas.microsoft.com/office/drawing/2014/main" id="{AD6E6121-0399-9AED-17A8-32DE50C1ACD8}"/>
                  </a:ext>
                </a:extLst>
              </p:cNvPr>
              <p:cNvSpPr/>
              <p:nvPr/>
            </p:nvSpPr>
            <p:spPr>
              <a:xfrm>
                <a:off x="5364163" y="2317846"/>
                <a:ext cx="1872133" cy="381000"/>
              </a:xfrm>
              <a:prstGeom prst="rect">
                <a:avLst/>
              </a:prstGeom>
              <a:solidFill>
                <a:srgbClr val="00A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  <p:sp>
            <p:nvSpPr>
              <p:cNvPr id="108" name="TextBox 25">
                <a:extLst>
                  <a:ext uri="{FF2B5EF4-FFF2-40B4-BE49-F238E27FC236}">
                    <a16:creationId xmlns:a16="http://schemas.microsoft.com/office/drawing/2014/main" id="{DA63A77D-4F0B-C6A7-24A2-F6AD70154639}"/>
                  </a:ext>
                </a:extLst>
              </p:cNvPr>
              <p:cNvSpPr txBox="1"/>
              <p:nvPr/>
            </p:nvSpPr>
            <p:spPr>
              <a:xfrm flipH="1">
                <a:off x="5766951" y="2393535"/>
                <a:ext cx="1111103" cy="30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bg1"/>
                    </a:solidFill>
                    <a:latin typeface="Heiti TC Light" panose="02000000000000000000" pitchFamily="2" charset="-128"/>
                    <a:ea typeface="Heiti TC Light" panose="02000000000000000000" pitchFamily="2" charset="-128"/>
                  </a:rPr>
                  <a:t>IBM</a:t>
                </a:r>
                <a:r>
                  <a:rPr lang="zh-TW" altLang="en-US" sz="1000" b="1" dirty="0">
                    <a:solidFill>
                      <a:schemeClr val="bg1"/>
                    </a:solidFill>
                    <a:latin typeface="Heiti TC Light" panose="02000000000000000000" pitchFamily="2" charset="-128"/>
                    <a:ea typeface="Heiti TC Light" panose="02000000000000000000" pitchFamily="2" charset="-128"/>
                  </a:rPr>
                  <a:t> </a:t>
                </a:r>
                <a:r>
                  <a:rPr lang="en-US" altLang="zh-TW" sz="1000" b="1" dirty="0">
                    <a:solidFill>
                      <a:schemeClr val="bg1"/>
                    </a:solidFill>
                    <a:latin typeface="Heiti TC Light" panose="02000000000000000000" pitchFamily="2" charset="-128"/>
                    <a:ea typeface="Heiti TC Light" panose="02000000000000000000" pitchFamily="2" charset="-128"/>
                  </a:rPr>
                  <a:t>TAIWAN</a:t>
                </a:r>
                <a:endParaRPr lang="en-US" sz="1000" b="1" dirty="0">
                  <a:solidFill>
                    <a:schemeClr val="bg1"/>
                  </a:solidFill>
                  <a:latin typeface="Heiti TC Light" panose="02000000000000000000" pitchFamily="2" charset="-128"/>
                  <a:ea typeface="Heiti TC Light" panose="02000000000000000000" pitchFamily="2" charset="-128"/>
                </a:endParaRPr>
              </a:p>
            </p:txBody>
          </p:sp>
        </p:grpSp>
      </p:grpSp>
      <p:sp>
        <p:nvSpPr>
          <p:cNvPr id="143" name="標題 1">
            <a:extLst>
              <a:ext uri="{FF2B5EF4-FFF2-40B4-BE49-F238E27FC236}">
                <a16:creationId xmlns:a16="http://schemas.microsoft.com/office/drawing/2014/main" id="{C6436CF1-87A5-FA27-4229-B56B35EDB2F5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30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歲以前，我這棵樹是怎麼被養成的？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EDC20909-FD33-206C-6C9E-06DB33B5B1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>
            <a:fillRect/>
          </a:stretch>
        </p:blipFill>
        <p:spPr>
          <a:xfrm>
            <a:off x="3935926" y="3185073"/>
            <a:ext cx="4085625" cy="2408842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2E9331B1-351D-AD63-E606-FFDE5FD506A5}"/>
              </a:ext>
            </a:extLst>
          </p:cNvPr>
          <p:cNvSpPr txBox="1"/>
          <p:nvPr/>
        </p:nvSpPr>
        <p:spPr>
          <a:xfrm>
            <a:off x="4711635" y="5593915"/>
            <a:ext cx="3413853" cy="108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🌱</a:t>
            </a:r>
            <a:r>
              <a:rPr lang="zh-TW" altLang="en-US" sz="1600" b="1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根：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家庭：自己選擇，自己負責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台灣教育</a:t>
            </a:r>
            <a:r>
              <a:rPr lang="en-US" altLang="zh-TW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/ 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努力、標準答案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3381EF8-A118-347A-FA8B-B98B8FF03CA1}"/>
              </a:ext>
            </a:extLst>
          </p:cNvPr>
          <p:cNvSpPr txBox="1"/>
          <p:nvPr/>
        </p:nvSpPr>
        <p:spPr>
          <a:xfrm>
            <a:off x="1998643" y="4928169"/>
            <a:ext cx="3069915" cy="85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🌳</a:t>
            </a:r>
            <a:r>
              <a:rPr lang="zh-TW" altLang="en-US" sz="1600" b="1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主幹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既自信又自卑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有想法，但不相信自己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3E00EB4-5A4E-9B31-8B5E-A6FF228BD3F6}"/>
              </a:ext>
            </a:extLst>
          </p:cNvPr>
          <p:cNvSpPr txBox="1"/>
          <p:nvPr/>
        </p:nvSpPr>
        <p:spPr>
          <a:xfrm>
            <a:off x="1692187" y="3376730"/>
            <a:ext cx="3069915" cy="1147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🌿</a:t>
            </a:r>
            <a:r>
              <a:rPr lang="zh-TW" altLang="en-US" sz="1600" b="1" dirty="0">
                <a:solidFill>
                  <a:schemeClr val="bg2">
                    <a:lumMod val="10000"/>
                  </a:schemeClr>
                </a:solidFill>
              </a:rPr>
              <a:t>支幹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用工作證明價值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努力就會有答案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想掌控、怕走錯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BB2817E-2748-0814-280D-F3C45181A77B}"/>
              </a:ext>
            </a:extLst>
          </p:cNvPr>
          <p:cNvSpPr txBox="1"/>
          <p:nvPr/>
        </p:nvSpPr>
        <p:spPr>
          <a:xfrm>
            <a:off x="5985880" y="2131580"/>
            <a:ext cx="3069915" cy="1147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🌲</a:t>
            </a:r>
            <a:r>
              <a:rPr lang="zh-TW" altLang="en-US" sz="1600" b="1" dirty="0">
                <a:solidFill>
                  <a:schemeClr val="bg2">
                    <a:lumMod val="10000"/>
                  </a:schemeClr>
                </a:solidFill>
              </a:rPr>
              <a:t>森林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城鄉資源差距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社會期待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CF00C04-5D07-539C-215F-53C97FAF024C}"/>
              </a:ext>
            </a:extLst>
          </p:cNvPr>
          <p:cNvSpPr txBox="1"/>
          <p:nvPr/>
        </p:nvSpPr>
        <p:spPr>
          <a:xfrm>
            <a:off x="3166247" y="2213345"/>
            <a:ext cx="3069915" cy="1147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⛈ </a:t>
            </a:r>
            <a:r>
              <a:rPr lang="zh-TW" altLang="en-US" sz="1600" b="1" dirty="0">
                <a:solidFill>
                  <a:schemeClr val="bg2">
                    <a:lumMod val="10000"/>
                  </a:schemeClr>
                </a:solidFill>
              </a:rPr>
              <a:t>天氣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2008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遇金融海嘯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畢業起薪 </a:t>
            </a:r>
            <a:r>
              <a:rPr lang="en-US" altLang="zh-TW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22K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世代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C01FE96-0855-A531-2139-B10C4C028132}"/>
              </a:ext>
            </a:extLst>
          </p:cNvPr>
          <p:cNvSpPr txBox="1"/>
          <p:nvPr/>
        </p:nvSpPr>
        <p:spPr>
          <a:xfrm>
            <a:off x="8021551" y="4463365"/>
            <a:ext cx="3861729" cy="1387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600" dirty="0"/>
              <a:t>🪨</a:t>
            </a:r>
            <a:r>
              <a:rPr lang="zh-TW" altLang="en-US" sz="1600" b="1" dirty="0">
                <a:solidFill>
                  <a:schemeClr val="bg2">
                    <a:lumMod val="10000"/>
                  </a:schemeClr>
                </a:solidFill>
              </a:rPr>
              <a:t>💩石頭</a:t>
            </a:r>
            <a:r>
              <a:rPr lang="en-US" altLang="zh-TW" sz="1600" b="1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/</a:t>
            </a:r>
            <a:r>
              <a:rPr lang="zh-TW" altLang="en-US" sz="1600" b="1" dirty="0">
                <a:solidFill>
                  <a:schemeClr val="bg2">
                    <a:lumMod val="10000"/>
                  </a:schemeClr>
                </a:solidFill>
              </a:rPr>
              <a:t>狗屎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大學</a:t>
            </a:r>
            <a:r>
              <a:rPr lang="en-US" altLang="zh-TW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66th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志願－東吳德文系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學歷焦慮 </a:t>
            </a:r>
            <a:r>
              <a:rPr lang="en-US" altLang="zh-TW" sz="1600" dirty="0">
                <a:ea typeface="Heiti TC Medium"/>
              </a:rPr>
              <a:t>/ </a:t>
            </a:r>
            <a:r>
              <a:rPr lang="zh-TW" altLang="en-US" sz="1600" dirty="0"/>
              <a:t>自我懷疑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IBM </a:t>
            </a:r>
            <a:r>
              <a:rPr lang="zh-TW" altLang="en-US" sz="1600" dirty="0">
                <a:solidFill>
                  <a:schemeClr val="bg2">
                    <a:lumMod val="10000"/>
                  </a:schemeClr>
                </a:solidFill>
                <a:ea typeface="Heiti TC Medium"/>
              </a:rPr>
              <a:t>高壓文化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焦慮 </a:t>
            </a:r>
            <a:r>
              <a:rPr lang="en-US" altLang="zh-TW" sz="1600" dirty="0"/>
              <a:t>/ burnout/</a:t>
            </a:r>
            <a:r>
              <a:rPr lang="zh-TW" altLang="en-US" sz="1600" dirty="0"/>
              <a:t>身心失衡</a:t>
            </a:r>
            <a:endParaRPr lang="en-US" altLang="zh-TW" sz="1600" dirty="0">
              <a:solidFill>
                <a:schemeClr val="bg2">
                  <a:lumMod val="10000"/>
                </a:schemeClr>
              </a:solidFill>
              <a:ea typeface="Heiti TC Medium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AB2466-D8E0-558B-0D67-FE2EB4E6CE4C}"/>
              </a:ext>
            </a:extLst>
          </p:cNvPr>
          <p:cNvGrpSpPr/>
          <p:nvPr/>
        </p:nvGrpSpPr>
        <p:grpSpPr>
          <a:xfrm>
            <a:off x="8075920" y="2869456"/>
            <a:ext cx="2517203" cy="1387050"/>
            <a:chOff x="9968272" y="2259204"/>
            <a:chExt cx="2517203" cy="1387050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ED682D8-AF18-054B-F076-F58BB9048B04}"/>
                </a:ext>
              </a:extLst>
            </p:cNvPr>
            <p:cNvSpPr txBox="1"/>
            <p:nvPr/>
          </p:nvSpPr>
          <p:spPr>
            <a:xfrm>
              <a:off x="9968272" y="2259204"/>
              <a:ext cx="2517203" cy="13870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TW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b="0">
                  <a:latin typeface="Heiti TC Medium" pitchFamily="2" charset="-128"/>
                  <a:ea typeface="Heiti TC Medium" pitchFamily="2" charset="-128"/>
                  <a:cs typeface="+mj-cs"/>
                </a:defRPr>
              </a:lvl1pPr>
            </a:lstStyle>
            <a:p>
              <a:r>
                <a:rPr lang="zh-TW" altLang="en-US" sz="1600" dirty="0"/>
                <a:t>     </a:t>
              </a:r>
              <a:r>
                <a:rPr lang="zh-TW" altLang="en-US" sz="1600" b="1" dirty="0">
                  <a:solidFill>
                    <a:schemeClr val="bg2">
                      <a:lumMod val="10000"/>
                    </a:schemeClr>
                  </a:solidFill>
                </a:rPr>
                <a:t>肥料</a:t>
              </a:r>
              <a:r>
                <a:rPr lang="zh-TW" altLang="en-US" sz="1600" dirty="0">
                  <a:solidFill>
                    <a:schemeClr val="bg2">
                      <a:lumMod val="10000"/>
                    </a:schemeClr>
                  </a:solidFill>
                  <a:ea typeface="Heiti TC Medium"/>
                </a:rPr>
                <a:t>：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1600" dirty="0">
                  <a:solidFill>
                    <a:schemeClr val="bg2">
                      <a:lumMod val="10000"/>
                    </a:schemeClr>
                  </a:solidFill>
                  <a:ea typeface="Heiti TC Medium"/>
                </a:rPr>
                <a:t>雙修企管修完</a:t>
              </a:r>
              <a:r>
                <a:rPr lang="en-US" altLang="zh-TW" sz="1600" dirty="0">
                  <a:solidFill>
                    <a:schemeClr val="bg2">
                      <a:lumMod val="10000"/>
                    </a:schemeClr>
                  </a:solidFill>
                  <a:ea typeface="Heiti TC Medium"/>
                </a:rPr>
                <a:t>220</a:t>
              </a:r>
              <a:r>
                <a:rPr lang="zh-TW" altLang="en-US" sz="1600" dirty="0">
                  <a:solidFill>
                    <a:schemeClr val="bg2">
                      <a:lumMod val="10000"/>
                    </a:schemeClr>
                  </a:solidFill>
                  <a:ea typeface="Heiti TC Medium"/>
                </a:rPr>
                <a:t>學分</a:t>
              </a:r>
              <a:endParaRPr lang="en-US" altLang="zh-TW" sz="1600" dirty="0">
                <a:solidFill>
                  <a:schemeClr val="bg2">
                    <a:lumMod val="10000"/>
                  </a:schemeClr>
                </a:solidFill>
                <a:ea typeface="Heiti TC Medium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1600" dirty="0"/>
                <a:t>德國自助遊學</a:t>
              </a:r>
              <a:r>
                <a:rPr lang="en-US" altLang="zh-TW" sz="1600" dirty="0"/>
                <a:t>2</a:t>
              </a:r>
              <a:r>
                <a:rPr lang="zh-TW" altLang="en-US" sz="1600" dirty="0"/>
                <a:t>個月</a:t>
              </a:r>
              <a:endParaRPr lang="en-US" altLang="zh-TW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1600" dirty="0">
                  <a:solidFill>
                    <a:schemeClr val="bg2">
                      <a:lumMod val="10000"/>
                    </a:schemeClr>
                  </a:solidFill>
                  <a:ea typeface="Heiti TC Medium"/>
                </a:rPr>
                <a:t>受客戶提拔進入外商</a:t>
              </a:r>
              <a:endParaRPr lang="en-US" altLang="zh-TW" sz="1600" dirty="0">
                <a:solidFill>
                  <a:schemeClr val="bg2">
                    <a:lumMod val="10000"/>
                  </a:schemeClr>
                </a:solidFill>
                <a:ea typeface="Heiti TC Medium"/>
              </a:endParaRPr>
            </a:p>
          </p:txBody>
        </p:sp>
        <p:pic>
          <p:nvPicPr>
            <p:cNvPr id="158" name="Picture 2" descr="24,200+ 項肥料插圖檔、免版稅向量圖形及美工圖案- iStock">
              <a:extLst>
                <a:ext uri="{FF2B5EF4-FFF2-40B4-BE49-F238E27FC236}">
                  <a16:creationId xmlns:a16="http://schemas.microsoft.com/office/drawing/2014/main" id="{33855F6C-F5D6-2623-890D-65AF7FA4B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272" y="2452255"/>
              <a:ext cx="379066" cy="307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48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9" grpId="0"/>
      <p:bldP spid="150" grpId="0"/>
      <p:bldP spid="152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4B5E62AF-5AC5-CF49-64FB-8947C78459B1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從熟悉的森林，走向陌生的田野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7" name="文字方塊 4">
            <a:extLst>
              <a:ext uri="{FF2B5EF4-FFF2-40B4-BE49-F238E27FC236}">
                <a16:creationId xmlns:a16="http://schemas.microsoft.com/office/drawing/2014/main" id="{D13C8EC9-3634-878E-253D-4757061763A9}"/>
              </a:ext>
            </a:extLst>
          </p:cNvPr>
          <p:cNvSpPr txBox="1"/>
          <p:nvPr/>
        </p:nvSpPr>
        <p:spPr>
          <a:xfrm>
            <a:off x="1357607" y="4889937"/>
            <a:ext cx="230607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30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歲以前，</a:t>
            </a: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pPr algn="ctr"/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我在熟悉的森林裡長大</a:t>
            </a:r>
            <a:b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家庭、教育、職場，形塑了我的根與主幹</a:t>
            </a:r>
            <a:endParaRPr lang="zh-TW" altLang="en-US"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37A3309E-C777-0DFF-2CEF-BC05192EF215}"/>
              </a:ext>
            </a:extLst>
          </p:cNvPr>
          <p:cNvSpPr txBox="1"/>
          <p:nvPr/>
        </p:nvSpPr>
        <p:spPr>
          <a:xfrm>
            <a:off x="4217010" y="4889937"/>
            <a:ext cx="3156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30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歲那年，我選擇離開</a:t>
            </a:r>
            <a:b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</a:b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pPr algn="ctr"/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不是為了逃走，而是想看看：換一片森林，我會怎麼生長？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2DCB0DFD-90F2-0929-0CF6-D191A3454C6D}"/>
              </a:ext>
            </a:extLst>
          </p:cNvPr>
          <p:cNvSpPr/>
          <p:nvPr/>
        </p:nvSpPr>
        <p:spPr>
          <a:xfrm>
            <a:off x="1137907" y="2377920"/>
            <a:ext cx="3449256" cy="2349660"/>
          </a:xfrm>
          <a:prstGeom prst="chevron">
            <a:avLst>
              <a:gd name="adj" fmla="val 3571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3C425A08-FE9F-200B-2EE0-0E2EA3A9F357}"/>
              </a:ext>
            </a:extLst>
          </p:cNvPr>
          <p:cNvSpPr/>
          <p:nvPr/>
        </p:nvSpPr>
        <p:spPr>
          <a:xfrm>
            <a:off x="4415471" y="2377920"/>
            <a:ext cx="3449256" cy="2349660"/>
          </a:xfrm>
          <a:prstGeom prst="chevron">
            <a:avLst>
              <a:gd name="adj" fmla="val 3571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6A0B8430-FBE2-C985-4EF2-8B84A978A586}"/>
              </a:ext>
            </a:extLst>
          </p:cNvPr>
          <p:cNvSpPr/>
          <p:nvPr/>
        </p:nvSpPr>
        <p:spPr>
          <a:xfrm>
            <a:off x="7693035" y="2377920"/>
            <a:ext cx="3449256" cy="2349660"/>
          </a:xfrm>
          <a:prstGeom prst="chevron">
            <a:avLst>
              <a:gd name="adj" fmla="val 35714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E48D99-D54E-2E64-9301-265A5A769E6C}"/>
              </a:ext>
            </a:extLst>
          </p:cNvPr>
          <p:cNvCxnSpPr>
            <a:cxnSpLocks/>
          </p:cNvCxnSpPr>
          <p:nvPr/>
        </p:nvCxnSpPr>
        <p:spPr>
          <a:xfrm>
            <a:off x="4062712" y="2389495"/>
            <a:ext cx="844953" cy="11748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E439C0-E7FC-AC61-B2A7-466F574028BD}"/>
              </a:ext>
            </a:extLst>
          </p:cNvPr>
          <p:cNvCxnSpPr>
            <a:cxnSpLocks/>
          </p:cNvCxnSpPr>
          <p:nvPr/>
        </p:nvCxnSpPr>
        <p:spPr>
          <a:xfrm flipH="1">
            <a:off x="4097437" y="3552750"/>
            <a:ext cx="810228" cy="11748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EF3274-06C2-8853-1B11-FFA3E03DE79B}"/>
              </a:ext>
            </a:extLst>
          </p:cNvPr>
          <p:cNvCxnSpPr>
            <a:cxnSpLocks/>
          </p:cNvCxnSpPr>
          <p:nvPr/>
        </p:nvCxnSpPr>
        <p:spPr>
          <a:xfrm>
            <a:off x="7342715" y="2389084"/>
            <a:ext cx="844953" cy="11748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7857A2-522A-9EC7-6A3F-AB56538654DB}"/>
              </a:ext>
            </a:extLst>
          </p:cNvPr>
          <p:cNvCxnSpPr>
            <a:cxnSpLocks/>
          </p:cNvCxnSpPr>
          <p:nvPr/>
        </p:nvCxnSpPr>
        <p:spPr>
          <a:xfrm flipH="1">
            <a:off x="7377440" y="3552339"/>
            <a:ext cx="810228" cy="11748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文字方塊 4">
            <a:extLst>
              <a:ext uri="{FF2B5EF4-FFF2-40B4-BE49-F238E27FC236}">
                <a16:creationId xmlns:a16="http://schemas.microsoft.com/office/drawing/2014/main" id="{2052A04E-8260-4ABB-3510-FBA5FF18E8C3}"/>
              </a:ext>
            </a:extLst>
          </p:cNvPr>
          <p:cNvSpPr txBox="1"/>
          <p:nvPr/>
        </p:nvSpPr>
        <p:spPr>
          <a:xfrm>
            <a:off x="7514440" y="4889937"/>
            <a:ext cx="35393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歐洲 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Gap Year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，成了我的田野</a:t>
            </a:r>
            <a:b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</a:b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pPr algn="ctr"/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我開始透過他人的人生與文化差異，</a:t>
            </a:r>
            <a:endParaRPr lang="en-US" altLang="zh-TW" sz="1200" dirty="0">
              <a:latin typeface="Heiti TC Medium" pitchFamily="2" charset="-128"/>
              <a:ea typeface="Heiti TC Medium" pitchFamily="2" charset="-128"/>
            </a:endParaRPr>
          </a:p>
          <a:p>
            <a:pPr algn="ctr"/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重新理解自己</a:t>
            </a:r>
            <a:endParaRPr lang="zh-TW" altLang="en-US" sz="1200" b="1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7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3">
            <a:extLst>
              <a:ext uri="{FF2B5EF4-FFF2-40B4-BE49-F238E27FC236}">
                <a16:creationId xmlns:a16="http://schemas.microsoft.com/office/drawing/2014/main" id="{19A06BEC-B403-38E0-B041-F62164C1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1679671"/>
            <a:ext cx="3005055" cy="2253792"/>
          </a:xfrm>
          <a:prstGeom prst="rect">
            <a:avLst/>
          </a:prstGeom>
        </p:spPr>
      </p:pic>
      <p:sp>
        <p:nvSpPr>
          <p:cNvPr id="20" name="文字方塊 4">
            <a:extLst>
              <a:ext uri="{FF2B5EF4-FFF2-40B4-BE49-F238E27FC236}">
                <a16:creationId xmlns:a16="http://schemas.microsoft.com/office/drawing/2014/main" id="{46DADDB4-27C5-6469-7284-4A8BD6F7DB62}"/>
              </a:ext>
            </a:extLst>
          </p:cNvPr>
          <p:cNvSpPr txBox="1"/>
          <p:nvPr/>
        </p:nvSpPr>
        <p:spPr>
          <a:xfrm>
            <a:off x="710411" y="4082849"/>
            <a:ext cx="3458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故事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1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｜柏林餃子館：</a:t>
            </a: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看見「求生存」的堅韌</a:t>
            </a:r>
            <a:endParaRPr lang="zh-TW" altLang="zh-TW" sz="1400" b="1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21" name="文字方塊 24">
            <a:extLst>
              <a:ext uri="{FF2B5EF4-FFF2-40B4-BE49-F238E27FC236}">
                <a16:creationId xmlns:a16="http://schemas.microsoft.com/office/drawing/2014/main" id="{1E2D5FA1-768D-D3F0-104F-C004C3486959}"/>
              </a:ext>
            </a:extLst>
          </p:cNvPr>
          <p:cNvSpPr txBox="1"/>
          <p:nvPr/>
        </p:nvSpPr>
        <p:spPr>
          <a:xfrm>
            <a:off x="721986" y="4940630"/>
            <a:ext cx="29008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defRPr>
            </a:lvl1pPr>
          </a:lstStyle>
          <a:p>
            <a:r>
              <a:rPr lang="zh-TW" altLang="zh-TW" dirty="0">
                <a:latin typeface="微軟正黑體" panose="020B0604030504040204" pitchFamily="34" charset="-120"/>
              </a:rPr>
              <a:t>為了活下去，只能做出各自的選擇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zh-TW" dirty="0">
                <a:latin typeface="微軟正黑體" panose="020B0604030504040204" pitchFamily="34" charset="-120"/>
              </a:rPr>
              <a:t>「有好機會就不要回來了」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23" name="內容版面配置區 4">
            <a:extLst>
              <a:ext uri="{FF2B5EF4-FFF2-40B4-BE49-F238E27FC236}">
                <a16:creationId xmlns:a16="http://schemas.microsoft.com/office/drawing/2014/main" id="{F18A66FE-609B-FAAE-8432-E2B077428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02506" y="1679671"/>
            <a:ext cx="3005056" cy="2253792"/>
          </a:xfrm>
        </p:spPr>
      </p:pic>
      <p:pic>
        <p:nvPicPr>
          <p:cNvPr id="29" name="圖片 19">
            <a:extLst>
              <a:ext uri="{FF2B5EF4-FFF2-40B4-BE49-F238E27FC236}">
                <a16:creationId xmlns:a16="http://schemas.microsoft.com/office/drawing/2014/main" id="{68ED94CE-F214-D16A-9CDE-68AEAC8AD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310" y="1679671"/>
            <a:ext cx="2990255" cy="224269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641FE12-8B57-37E6-D538-48DF76847630}"/>
              </a:ext>
            </a:extLst>
          </p:cNvPr>
          <p:cNvSpPr txBox="1"/>
          <p:nvPr/>
        </p:nvSpPr>
        <p:spPr>
          <a:xfrm>
            <a:off x="7773373" y="5858069"/>
            <a:ext cx="360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000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安全感不只來自收入，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也來自制度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DDEAAB-8FF9-A56D-230C-10E883EA6095}"/>
              </a:ext>
            </a:extLst>
          </p:cNvPr>
          <p:cNvSpPr txBox="1"/>
          <p:nvPr/>
        </p:nvSpPr>
        <p:spPr>
          <a:xfrm>
            <a:off x="3972431" y="5866536"/>
            <a:ext cx="360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000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不是每個人都在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追求同一種成功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FCA19E-8500-EDCB-138A-DF280F8701DC}"/>
              </a:ext>
            </a:extLst>
          </p:cNvPr>
          <p:cNvSpPr txBox="1"/>
          <p:nvPr/>
        </p:nvSpPr>
        <p:spPr>
          <a:xfrm>
            <a:off x="372431" y="5860749"/>
            <a:ext cx="360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200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</a:rPr>
              <a:t>人生沒有一定，</a:t>
            </a:r>
            <a:endParaRPr lang="en-US" altLang="zh-TW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</a:rPr>
              <a:t>只有你自己決定</a:t>
            </a:r>
          </a:p>
        </p:txBody>
      </p:sp>
      <p:sp>
        <p:nvSpPr>
          <p:cNvPr id="40" name="標題 1">
            <a:extLst>
              <a:ext uri="{FF2B5EF4-FFF2-40B4-BE49-F238E27FC236}">
                <a16:creationId xmlns:a16="http://schemas.microsoft.com/office/drawing/2014/main" id="{04AB0B22-5432-BA5F-9667-738214FF727A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當一棵樹被移到另一片森林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CAD4C0-E832-1AB3-72E3-9DBA81372E26}"/>
              </a:ext>
            </a:extLst>
          </p:cNvPr>
          <p:cNvSpPr txBox="1"/>
          <p:nvPr/>
        </p:nvSpPr>
        <p:spPr>
          <a:xfrm>
            <a:off x="749199" y="1023208"/>
            <a:ext cx="5477980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b="0" dirty="0">
                <a:solidFill>
                  <a:schemeClr val="tx1"/>
                </a:solidFill>
              </a:rPr>
              <a:t>他人的人生，成為我重新理解自己的鏡子</a:t>
            </a:r>
            <a:endParaRPr lang="en-US" altLang="zh-TW" sz="1800" b="0" dirty="0">
              <a:solidFill>
                <a:schemeClr val="tx1"/>
              </a:solidFill>
            </a:endParaRPr>
          </a:p>
        </p:txBody>
      </p:sp>
      <p:sp>
        <p:nvSpPr>
          <p:cNvPr id="42" name="文字方塊 4">
            <a:extLst>
              <a:ext uri="{FF2B5EF4-FFF2-40B4-BE49-F238E27FC236}">
                <a16:creationId xmlns:a16="http://schemas.microsoft.com/office/drawing/2014/main" id="{3B1562D2-760C-2635-BFE4-875EAB002EE7}"/>
              </a:ext>
            </a:extLst>
          </p:cNvPr>
          <p:cNvSpPr txBox="1"/>
          <p:nvPr/>
        </p:nvSpPr>
        <p:spPr>
          <a:xfrm>
            <a:off x="4235333" y="4094216"/>
            <a:ext cx="3458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故事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2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｜與博士後的</a:t>
            </a:r>
            <a:r>
              <a:rPr lang="zh-TW" altLang="zh-TW" sz="1600" b="1" dirty="0">
                <a:latin typeface="Heiti TC Medium" pitchFamily="2" charset="-128"/>
                <a:ea typeface="Heiti TC Medium" pitchFamily="2" charset="-128"/>
              </a:rPr>
              <a:t>價值觀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辯論：</a:t>
            </a: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成功只有一種版本嗎？</a:t>
            </a:r>
            <a:endParaRPr lang="zh-TW" altLang="zh-TW" sz="1400" b="1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3" name="文字方塊 4">
            <a:extLst>
              <a:ext uri="{FF2B5EF4-FFF2-40B4-BE49-F238E27FC236}">
                <a16:creationId xmlns:a16="http://schemas.microsoft.com/office/drawing/2014/main" id="{BCD8694A-5372-7DD4-BDC1-61B1ADF29750}"/>
              </a:ext>
            </a:extLst>
          </p:cNvPr>
          <p:cNvSpPr txBox="1"/>
          <p:nvPr/>
        </p:nvSpPr>
        <p:spPr>
          <a:xfrm>
            <a:off x="7869229" y="4082849"/>
            <a:ext cx="3458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故事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3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｜挪威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Airbnb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媽媽：</a:t>
            </a: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安全感從哪裡來？</a:t>
            </a:r>
            <a:endParaRPr lang="zh-TW" altLang="zh-TW" sz="1400" b="1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6" name="文字方塊 24">
            <a:extLst>
              <a:ext uri="{FF2B5EF4-FFF2-40B4-BE49-F238E27FC236}">
                <a16:creationId xmlns:a16="http://schemas.microsoft.com/office/drawing/2014/main" id="{4E00FC94-ED0D-A612-6CD7-256E32394B83}"/>
              </a:ext>
            </a:extLst>
          </p:cNvPr>
          <p:cNvSpPr txBox="1"/>
          <p:nvPr/>
        </p:nvSpPr>
        <p:spPr>
          <a:xfrm>
            <a:off x="4371291" y="4694408"/>
            <a:ext cx="3935549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defRPr>
            </a:lvl1pPr>
          </a:lstStyle>
          <a:p>
            <a:r>
              <a:rPr lang="en-US" altLang="zh-TW" dirty="0">
                <a:latin typeface="微軟正黑體" panose="020B0604030504040204" pitchFamily="34" charset="-120"/>
              </a:rPr>
              <a:t>30</a:t>
            </a:r>
            <a:r>
              <a:rPr lang="zh-TW" altLang="en-US" dirty="0">
                <a:latin typeface="微軟正黑體" panose="020B0604030504040204" pitchFamily="34" charset="-120"/>
              </a:rPr>
              <a:t>歲跑去歐洲，是夢想還是逃避？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這趟旅程對未來工作有什麼意義？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年輕時的爭論，是一種內心的焦慮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你走過的路，有沒有變成你心裡的光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sp>
        <p:nvSpPr>
          <p:cNvPr id="47" name="文字方塊 24">
            <a:extLst>
              <a:ext uri="{FF2B5EF4-FFF2-40B4-BE49-F238E27FC236}">
                <a16:creationId xmlns:a16="http://schemas.microsoft.com/office/drawing/2014/main" id="{331A9666-E1FB-DC24-A7AF-6A29CFB4151A}"/>
              </a:ext>
            </a:extLst>
          </p:cNvPr>
          <p:cNvSpPr txBox="1"/>
          <p:nvPr/>
        </p:nvSpPr>
        <p:spPr>
          <a:xfrm>
            <a:off x="7870523" y="4817519"/>
            <a:ext cx="393554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北歐 </a:t>
            </a:r>
            <a:r>
              <a:rPr lang="en-US" altLang="zh-TW" dirty="0" err="1">
                <a:latin typeface="微軟正黑體" panose="020B0604030504040204" pitchFamily="34" charset="-120"/>
              </a:rPr>
              <a:t>v.s</a:t>
            </a:r>
            <a:r>
              <a:rPr lang="en-US" altLang="zh-TW" dirty="0">
                <a:latin typeface="微軟正黑體" panose="020B0604030504040204" pitchFamily="34" charset="-120"/>
              </a:rPr>
              <a:t>. </a:t>
            </a:r>
            <a:r>
              <a:rPr lang="zh-TW" altLang="en-US" dirty="0">
                <a:latin typeface="微軟正黑體" panose="020B0604030504040204" pitchFamily="34" charset="-120"/>
              </a:rPr>
              <a:t>台灣焦慮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個人收入 </a:t>
            </a:r>
            <a:r>
              <a:rPr lang="en-US" altLang="zh-TW" dirty="0" err="1">
                <a:latin typeface="微軟正黑體" panose="020B0604030504040204" pitchFamily="34" charset="-120"/>
              </a:rPr>
              <a:t>v.s</a:t>
            </a:r>
            <a:r>
              <a:rPr lang="en-US" altLang="zh-TW" dirty="0">
                <a:latin typeface="微軟正黑體" panose="020B0604030504040204" pitchFamily="34" charset="-120"/>
              </a:rPr>
              <a:t>. </a:t>
            </a:r>
            <a:r>
              <a:rPr lang="zh-TW" altLang="en-US" dirty="0">
                <a:latin typeface="微軟正黑體" panose="020B0604030504040204" pitchFamily="34" charset="-120"/>
              </a:rPr>
              <a:t>社會制度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生活的底氣，來自社會給予個人的安全感</a:t>
            </a:r>
          </a:p>
        </p:txBody>
      </p:sp>
    </p:spTree>
    <p:extLst>
      <p:ext uri="{BB962C8B-B14F-4D97-AF65-F5344CB8AC3E}">
        <p14:creationId xmlns:p14="http://schemas.microsoft.com/office/powerpoint/2010/main" val="25474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6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6">
            <a:extLst>
              <a:ext uri="{FF2B5EF4-FFF2-40B4-BE49-F238E27FC236}">
                <a16:creationId xmlns:a16="http://schemas.microsoft.com/office/drawing/2014/main" id="{69E25FC2-ED45-AF2D-234B-B4672AA1B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5431" y="1792068"/>
            <a:ext cx="1536000" cy="1152000"/>
          </a:xfrm>
        </p:spPr>
      </p:pic>
      <p:pic>
        <p:nvPicPr>
          <p:cNvPr id="7" name="圖片 3">
            <a:extLst>
              <a:ext uri="{FF2B5EF4-FFF2-40B4-BE49-F238E27FC236}">
                <a16:creationId xmlns:a16="http://schemas.microsoft.com/office/drawing/2014/main" id="{E43E4360-03D3-6CA8-84F8-6BF9794C3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4" y="3017315"/>
            <a:ext cx="1536000" cy="1152000"/>
          </a:xfrm>
          <a:prstGeom prst="rect">
            <a:avLst/>
          </a:prstGeom>
        </p:spPr>
      </p:pic>
      <p:pic>
        <p:nvPicPr>
          <p:cNvPr id="8" name="圖片 4">
            <a:extLst>
              <a:ext uri="{FF2B5EF4-FFF2-40B4-BE49-F238E27FC236}">
                <a16:creationId xmlns:a16="http://schemas.microsoft.com/office/drawing/2014/main" id="{F5505EB8-B036-87A8-8670-29A34D0E8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99" y="3017315"/>
            <a:ext cx="1548935" cy="1152000"/>
          </a:xfrm>
          <a:prstGeom prst="rect">
            <a:avLst/>
          </a:prstGeom>
        </p:spPr>
      </p:pic>
      <p:pic>
        <p:nvPicPr>
          <p:cNvPr id="11" name="圖片 12">
            <a:extLst>
              <a:ext uri="{FF2B5EF4-FFF2-40B4-BE49-F238E27FC236}">
                <a16:creationId xmlns:a16="http://schemas.microsoft.com/office/drawing/2014/main" id="{288BAE86-52CD-1516-0451-6741F9150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64" y="1797733"/>
            <a:ext cx="1536000" cy="1152000"/>
          </a:xfrm>
          <a:prstGeom prst="rect">
            <a:avLst/>
          </a:prstGeom>
        </p:spPr>
      </p:pic>
      <p:sp>
        <p:nvSpPr>
          <p:cNvPr id="13" name="文字方塊 24">
            <a:extLst>
              <a:ext uri="{FF2B5EF4-FFF2-40B4-BE49-F238E27FC236}">
                <a16:creationId xmlns:a16="http://schemas.microsoft.com/office/drawing/2014/main" id="{0CC8E3D7-E0DF-1B6D-C7D6-461013145968}"/>
              </a:ext>
            </a:extLst>
          </p:cNvPr>
          <p:cNvSpPr txBox="1"/>
          <p:nvPr/>
        </p:nvSpPr>
        <p:spPr>
          <a:xfrm>
            <a:off x="803275" y="5275747"/>
            <a:ext cx="299162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defRPr>
            </a:lvl1pPr>
          </a:lstStyle>
          <a:p>
            <a:r>
              <a:rPr lang="zh-TW" altLang="en-US" dirty="0"/>
              <a:t>罷工不是混亂，而是制度中的日常</a:t>
            </a:r>
            <a:endParaRPr lang="en-US" altLang="zh-TW" dirty="0"/>
          </a:p>
          <a:p>
            <a:r>
              <a:rPr lang="zh-TW" altLang="en-US" dirty="0"/>
              <a:t>不是所有效率，都比權益重要</a:t>
            </a:r>
          </a:p>
        </p:txBody>
      </p:sp>
      <p:sp>
        <p:nvSpPr>
          <p:cNvPr id="19" name="文字方塊 24">
            <a:extLst>
              <a:ext uri="{FF2B5EF4-FFF2-40B4-BE49-F238E27FC236}">
                <a16:creationId xmlns:a16="http://schemas.microsoft.com/office/drawing/2014/main" id="{9E0F966D-DADE-1536-6F4F-CEF9E046DCDA}"/>
              </a:ext>
            </a:extLst>
          </p:cNvPr>
          <p:cNvSpPr txBox="1"/>
          <p:nvPr/>
        </p:nvSpPr>
        <p:spPr>
          <a:xfrm>
            <a:off x="4476203" y="5275747"/>
            <a:ext cx="32383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死亡不只是悲傷，想念也是一種公共文化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紀念可以是日常，也可以是自由表達</a:t>
            </a:r>
          </a:p>
        </p:txBody>
      </p:sp>
      <p:pic>
        <p:nvPicPr>
          <p:cNvPr id="20" name="圖片 18">
            <a:extLst>
              <a:ext uri="{FF2B5EF4-FFF2-40B4-BE49-F238E27FC236}">
                <a16:creationId xmlns:a16="http://schemas.microsoft.com/office/drawing/2014/main" id="{EBD8358E-CFEF-5321-F4D8-FBFC5F148F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19" y="1763642"/>
            <a:ext cx="1483572" cy="1112679"/>
          </a:xfrm>
          <a:prstGeom prst="rect">
            <a:avLst/>
          </a:prstGeom>
        </p:spPr>
      </p:pic>
      <p:pic>
        <p:nvPicPr>
          <p:cNvPr id="21" name="圖片 19">
            <a:extLst>
              <a:ext uri="{FF2B5EF4-FFF2-40B4-BE49-F238E27FC236}">
                <a16:creationId xmlns:a16="http://schemas.microsoft.com/office/drawing/2014/main" id="{E3783CD9-9125-D00E-A37B-A5BC3CD2DD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19" y="1763642"/>
            <a:ext cx="1431046" cy="1089917"/>
          </a:xfrm>
          <a:prstGeom prst="rect">
            <a:avLst/>
          </a:prstGeom>
        </p:spPr>
      </p:pic>
      <p:pic>
        <p:nvPicPr>
          <p:cNvPr id="22" name="圖片 20">
            <a:extLst>
              <a:ext uri="{FF2B5EF4-FFF2-40B4-BE49-F238E27FC236}">
                <a16:creationId xmlns:a16="http://schemas.microsoft.com/office/drawing/2014/main" id="{A90E017D-6997-F0CC-E2E1-10C4508D7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6077" y="2944068"/>
            <a:ext cx="2991628" cy="1684991"/>
          </a:xfrm>
          <a:prstGeom prst="rect">
            <a:avLst/>
          </a:prstGeom>
        </p:spPr>
      </p:pic>
      <p:pic>
        <p:nvPicPr>
          <p:cNvPr id="24" name="圖片 22">
            <a:extLst>
              <a:ext uri="{FF2B5EF4-FFF2-40B4-BE49-F238E27FC236}">
                <a16:creationId xmlns:a16="http://schemas.microsoft.com/office/drawing/2014/main" id="{ACCE35D8-6343-7F1F-AE5D-8C40C695C9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4" y="3177887"/>
            <a:ext cx="1772258" cy="1329194"/>
          </a:xfrm>
          <a:prstGeom prst="rect">
            <a:avLst/>
          </a:prstGeom>
        </p:spPr>
      </p:pic>
      <p:pic>
        <p:nvPicPr>
          <p:cNvPr id="25" name="圖片 23">
            <a:extLst>
              <a:ext uri="{FF2B5EF4-FFF2-40B4-BE49-F238E27FC236}">
                <a16:creationId xmlns:a16="http://schemas.microsoft.com/office/drawing/2014/main" id="{63F35C4E-86A3-1771-957A-19571D684E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9" y="1751679"/>
            <a:ext cx="1779393" cy="1334545"/>
          </a:xfrm>
          <a:prstGeom prst="rect">
            <a:avLst/>
          </a:prstGeom>
        </p:spPr>
      </p:pic>
      <p:sp>
        <p:nvSpPr>
          <p:cNvPr id="27" name="文字方塊 24">
            <a:extLst>
              <a:ext uri="{FF2B5EF4-FFF2-40B4-BE49-F238E27FC236}">
                <a16:creationId xmlns:a16="http://schemas.microsoft.com/office/drawing/2014/main" id="{D1E8DC21-1040-7326-A934-16CD001DDBDA}"/>
              </a:ext>
            </a:extLst>
          </p:cNvPr>
          <p:cNvSpPr txBox="1"/>
          <p:nvPr/>
        </p:nvSpPr>
        <p:spPr>
          <a:xfrm>
            <a:off x="7995246" y="5275747"/>
            <a:ext cx="38526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defRPr>
            </a:lvl1pPr>
          </a:lstStyle>
          <a:p>
            <a:r>
              <a:rPr lang="zh-TW" altLang="en-US" dirty="0"/>
              <a:t>沒人 </a:t>
            </a:r>
            <a:r>
              <a:rPr lang="en-US" altLang="zh-TW" dirty="0"/>
              <a:t>Push</a:t>
            </a:r>
            <a:r>
              <a:rPr lang="zh-TW" altLang="en-US" dirty="0"/>
              <a:t>，不代表沒有要求</a:t>
            </a:r>
            <a:endParaRPr lang="en-US" altLang="zh-TW" dirty="0"/>
          </a:p>
          <a:p>
            <a:r>
              <a:rPr lang="zh-TW" altLang="en-US" dirty="0"/>
              <a:t>自由背後是高度 </a:t>
            </a:r>
            <a:r>
              <a:rPr lang="en-US" altLang="zh-TW" dirty="0"/>
              <a:t>Self-discipline</a:t>
            </a:r>
            <a:endParaRPr lang="zh-TW" altLang="en-US" dirty="0"/>
          </a:p>
        </p:txBody>
      </p:sp>
      <p:sp>
        <p:nvSpPr>
          <p:cNvPr id="29" name="標題 1">
            <a:extLst>
              <a:ext uri="{FF2B5EF4-FFF2-40B4-BE49-F238E27FC236}">
                <a16:creationId xmlns:a16="http://schemas.microsoft.com/office/drawing/2014/main" id="{945B0D84-3771-A826-B2DF-7E015033E825}"/>
              </a:ext>
            </a:extLst>
          </p:cNvPr>
          <p:cNvSpPr txBox="1">
            <a:spLocks/>
          </p:cNvSpPr>
          <p:nvPr/>
        </p:nvSpPr>
        <p:spPr>
          <a:xfrm>
            <a:off x="697850" y="331849"/>
            <a:ext cx="8128504" cy="118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不同森林，有不同生態</a:t>
            </a:r>
            <a:endParaRPr kumimoji="1" lang="zh-TW" altLang="en-US" sz="3600" b="1" dirty="0">
              <a:solidFill>
                <a:schemeClr val="bg2">
                  <a:lumMod val="2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136B79-2102-4A54-73F8-B17BCB3AE0D1}"/>
              </a:ext>
            </a:extLst>
          </p:cNvPr>
          <p:cNvSpPr txBox="1"/>
          <p:nvPr/>
        </p:nvSpPr>
        <p:spPr>
          <a:xfrm>
            <a:off x="749199" y="1023208"/>
            <a:ext cx="5477980" cy="61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+mj-cs"/>
              </a:defRPr>
            </a:lvl1pPr>
          </a:lstStyle>
          <a:p>
            <a:r>
              <a:rPr lang="zh-TW" altLang="en-US" sz="1800" b="0" dirty="0">
                <a:solidFill>
                  <a:schemeClr val="tx1"/>
                </a:solidFill>
              </a:rPr>
              <a:t>社會文化如何形塑「正常」與「理所當然」</a:t>
            </a:r>
            <a:endParaRPr lang="en-US" altLang="zh-TW" sz="1800" b="0" dirty="0">
              <a:solidFill>
                <a:schemeClr val="tx1"/>
              </a:solidFill>
            </a:endParaRPr>
          </a:p>
        </p:txBody>
      </p:sp>
      <p:sp>
        <p:nvSpPr>
          <p:cNvPr id="31" name="文字方塊 4">
            <a:extLst>
              <a:ext uri="{FF2B5EF4-FFF2-40B4-BE49-F238E27FC236}">
                <a16:creationId xmlns:a16="http://schemas.microsoft.com/office/drawing/2014/main" id="{C66578F5-1511-C7C9-A723-19634FA4BE88}"/>
              </a:ext>
            </a:extLst>
          </p:cNvPr>
          <p:cNvSpPr txBox="1"/>
          <p:nvPr/>
        </p:nvSpPr>
        <p:spPr>
          <a:xfrm>
            <a:off x="779661" y="4723167"/>
            <a:ext cx="3458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觀察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1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｜交通停擺：</a:t>
            </a: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罷工中的秩序與自由</a:t>
            </a:r>
            <a:endParaRPr lang="zh-TW" altLang="zh-TW" sz="1400" b="1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32" name="文字方塊 4">
            <a:extLst>
              <a:ext uri="{FF2B5EF4-FFF2-40B4-BE49-F238E27FC236}">
                <a16:creationId xmlns:a16="http://schemas.microsoft.com/office/drawing/2014/main" id="{3B69A501-AA59-371F-94A9-62D74F04EBFA}"/>
              </a:ext>
            </a:extLst>
          </p:cNvPr>
          <p:cNvSpPr txBox="1"/>
          <p:nvPr/>
        </p:nvSpPr>
        <p:spPr>
          <a:xfrm>
            <a:off x="4447711" y="4710975"/>
            <a:ext cx="3458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觀察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2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｜死亡與紀念：</a:t>
            </a: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文化如何面對「告別」</a:t>
            </a:r>
          </a:p>
        </p:txBody>
      </p:sp>
      <p:sp>
        <p:nvSpPr>
          <p:cNvPr id="33" name="文字方塊 4">
            <a:extLst>
              <a:ext uri="{FF2B5EF4-FFF2-40B4-BE49-F238E27FC236}">
                <a16:creationId xmlns:a16="http://schemas.microsoft.com/office/drawing/2014/main" id="{F4DDEB18-12E7-F71C-ED28-4A4AD34FD4E9}"/>
              </a:ext>
            </a:extLst>
          </p:cNvPr>
          <p:cNvSpPr txBox="1"/>
          <p:nvPr/>
        </p:nvSpPr>
        <p:spPr>
          <a:xfrm>
            <a:off x="7995246" y="4716781"/>
            <a:ext cx="213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觀察</a:t>
            </a:r>
            <a:r>
              <a:rPr lang="en-US" altLang="zh-TW" sz="1600" b="1" dirty="0">
                <a:latin typeface="Heiti TC Medium" pitchFamily="2" charset="-128"/>
                <a:ea typeface="Heiti TC Medium" pitchFamily="2" charset="-128"/>
              </a:rPr>
              <a:t>3</a:t>
            </a:r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｜德國大學：</a:t>
            </a:r>
            <a:endParaRPr lang="en-US" altLang="zh-TW" sz="1600" b="1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600" b="1" dirty="0">
                <a:latin typeface="Heiti TC Medium" pitchFamily="2" charset="-128"/>
                <a:ea typeface="Heiti TC Medium" pitchFamily="2" charset="-128"/>
              </a:rPr>
              <a:t>自由與自律</a:t>
            </a:r>
          </a:p>
        </p:txBody>
      </p:sp>
      <p:pic>
        <p:nvPicPr>
          <p:cNvPr id="37" name="圖片 24">
            <a:extLst>
              <a:ext uri="{FF2B5EF4-FFF2-40B4-BE49-F238E27FC236}">
                <a16:creationId xmlns:a16="http://schemas.microsoft.com/office/drawing/2014/main" id="{8D703B21-49C1-C9C1-67F2-AF51D4655C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46" y="1746603"/>
            <a:ext cx="1800176" cy="273995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A7F24F7-07E3-0CDA-5AEB-BFD68ABE0572}"/>
              </a:ext>
            </a:extLst>
          </p:cNvPr>
          <p:cNvSpPr txBox="1"/>
          <p:nvPr/>
        </p:nvSpPr>
        <p:spPr>
          <a:xfrm>
            <a:off x="7773373" y="5858069"/>
            <a:ext cx="360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000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自由不是沒有框架，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而是自己安排人生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434885-DDDC-CD14-701E-B361210D864F}"/>
              </a:ext>
            </a:extLst>
          </p:cNvPr>
          <p:cNvSpPr txBox="1"/>
          <p:nvPr/>
        </p:nvSpPr>
        <p:spPr>
          <a:xfrm>
            <a:off x="4418627" y="5866536"/>
            <a:ext cx="3153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000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文化決定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我們怎麼理解「死亡」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C2A33E-32DD-3F8D-EE6F-E4494C11BD94}"/>
              </a:ext>
            </a:extLst>
          </p:cNvPr>
          <p:cNvSpPr txBox="1"/>
          <p:nvPr/>
        </p:nvSpPr>
        <p:spPr>
          <a:xfrm>
            <a:off x="591681" y="5866536"/>
            <a:ext cx="360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200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</a:rPr>
              <a:t>自由，</a:t>
            </a:r>
            <a:endParaRPr lang="en-US" altLang="zh-TW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</a:rPr>
              <a:t>有時也包含集體協商的權利</a:t>
            </a:r>
          </a:p>
        </p:txBody>
      </p:sp>
    </p:spTree>
    <p:extLst>
      <p:ext uri="{BB962C8B-B14F-4D97-AF65-F5344CB8AC3E}">
        <p14:creationId xmlns:p14="http://schemas.microsoft.com/office/powerpoint/2010/main" val="31178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7" grpId="0"/>
      <p:bldP spid="31" grpId="0"/>
      <p:bldP spid="32" grpId="0"/>
      <p:bldP spid="33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3507802-f8e4-4e38-829c-ac8ea9b241e4}" enabled="1" method="Privileged" siteId="{6e51e1ad-c54b-4b39-b598-0ffe9ae68fe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4318</TotalTime>
  <Words>5939</Words>
  <Application>Microsoft Office PowerPoint</Application>
  <PresentationFormat>Widescreen</PresentationFormat>
  <Paragraphs>382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Heiti TC Light</vt:lpstr>
      <vt:lpstr>Heiti TC Medium</vt:lpstr>
      <vt:lpstr>微軟正黑體</vt:lpstr>
      <vt:lpstr>Aptos</vt:lpstr>
      <vt:lpstr>Aptos Display</vt:lpstr>
      <vt:lpstr>Arial</vt:lpstr>
      <vt:lpstr>Calibri</vt:lpstr>
      <vt:lpstr>Calibri Light</vt:lpstr>
      <vt:lpstr>Office Theme</vt:lpstr>
      <vt:lpstr>Office 佈景主題</vt:lpstr>
      <vt:lpstr>我還是一棵樹： 在移動中成為現在的自己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Juno HUNG</dc:creator>
  <cp:lastModifiedBy>Juno HUNG</cp:lastModifiedBy>
  <cp:revision>2</cp:revision>
  <cp:lastPrinted>2026-05-27T05:20:47Z</cp:lastPrinted>
  <dcterms:created xsi:type="dcterms:W3CDTF">2026-05-23T08:27:40Z</dcterms:created>
  <dcterms:modified xsi:type="dcterms:W3CDTF">2026-05-28T00:54:51Z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Public</vt:lpwstr>
  </property>
</Properties>
</file>