
<file path=[Content_Types].xml><?xml version="1.0" encoding="utf-8"?>
<Types xmlns="http://schemas.openxmlformats.org/package/2006/content-types">
  <Default Extension="fntdata" ContentType="application/x-fontdata"/>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7.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9" r:id="rId1"/>
  </p:sldMasterIdLst>
  <p:notesMasterIdLst>
    <p:notesMasterId r:id="rId33"/>
  </p:notesMasterIdLst>
  <p:sldIdLst>
    <p:sldId id="256" r:id="rId2"/>
    <p:sldId id="299" r:id="rId3"/>
    <p:sldId id="317" r:id="rId4"/>
    <p:sldId id="344" r:id="rId5"/>
    <p:sldId id="345" r:id="rId6"/>
    <p:sldId id="338" r:id="rId7"/>
    <p:sldId id="318" r:id="rId8"/>
    <p:sldId id="322" r:id="rId9"/>
    <p:sldId id="320" r:id="rId10"/>
    <p:sldId id="321" r:id="rId11"/>
    <p:sldId id="323" r:id="rId12"/>
    <p:sldId id="264" r:id="rId13"/>
    <p:sldId id="325" r:id="rId14"/>
    <p:sldId id="326" r:id="rId15"/>
    <p:sldId id="327" r:id="rId16"/>
    <p:sldId id="346" r:id="rId17"/>
    <p:sldId id="328" r:id="rId18"/>
    <p:sldId id="347" r:id="rId19"/>
    <p:sldId id="330" r:id="rId20"/>
    <p:sldId id="339" r:id="rId21"/>
    <p:sldId id="331" r:id="rId22"/>
    <p:sldId id="333" r:id="rId23"/>
    <p:sldId id="334" r:id="rId24"/>
    <p:sldId id="341" r:id="rId25"/>
    <p:sldId id="342" r:id="rId26"/>
    <p:sldId id="343" r:id="rId27"/>
    <p:sldId id="336" r:id="rId28"/>
    <p:sldId id="335" r:id="rId29"/>
    <p:sldId id="324" r:id="rId30"/>
    <p:sldId id="337" r:id="rId31"/>
    <p:sldId id="340" r:id="rId32"/>
  </p:sldIdLst>
  <p:sldSz cx="9144000" cy="5143500" type="screen16x9"/>
  <p:notesSz cx="6858000" cy="9144000"/>
  <p:embeddedFontLst>
    <p:embeddedFont>
      <p:font typeface="Bebas Neue" panose="02020500000000000000" charset="0"/>
      <p:regular r:id="rId34"/>
    </p:embeddedFont>
    <p:embeddedFont>
      <p:font typeface="Open Sans" panose="020B0606030504020204" pitchFamily="34" charset="0"/>
      <p:regular r:id="rId35"/>
      <p:bold r:id="rId36"/>
      <p:italic r:id="rId37"/>
      <p:boldItalic r:id="rId38"/>
    </p:embeddedFont>
    <p:embeddedFont>
      <p:font typeface="Taviraj Medium" panose="02020500000000000000" charset="-34"/>
      <p:regular r:id="rId39"/>
      <p:bold r:id="rId40"/>
      <p:italic r:id="rId41"/>
      <p:boldItalic r:id="rId42"/>
    </p:embeddedFont>
    <p:embeddedFont>
      <p:font typeface="Taviraj SemiBold" panose="02020500000000000000" charset="-34"/>
      <p:regular r:id="rId43"/>
      <p:bold r:id="rId44"/>
      <p:italic r:id="rId45"/>
      <p:boldItalic r:id="rId4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00E73F1-ACA7-4551-A27A-0F646B9594FB}">
  <a:tblStyle styleId="{A00E73F1-ACA7-4551-A27A-0F646B9594FB}"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佈景主題樣式 1 - 輔色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9DCAF9ED-07DC-4A11-8D7F-57B35C25682E}" styleName="中等深淺樣式 1 - 輔色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24"/>
    <p:restoredTop sz="82112"/>
  </p:normalViewPr>
  <p:slideViewPr>
    <p:cSldViewPr snapToGrid="0">
      <p:cViewPr varScale="1">
        <p:scale>
          <a:sx n="122" d="100"/>
          <a:sy n="122" d="100"/>
        </p:scale>
        <p:origin x="1278" y="-103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20" Type="http://schemas.openxmlformats.org/officeDocument/2006/relationships/slide" Target="slides/slide19.xml"/><Relationship Id="rId41" Type="http://schemas.openxmlformats.org/officeDocument/2006/relationships/font" Target="fonts/font8.fntdata"/><Relationship Id="rId1" Type="http://schemas.openxmlformats.org/officeDocument/2006/relationships/slideMaster" Target="slideMasters/slideMaster1.xml"/><Relationship Id="rId6"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工作表1!$B$1</c:f>
              <c:strCache>
                <c:ptCount val="1"/>
                <c:pt idx="0">
                  <c:v>Gender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7C6-C343-B6E1-F895AEE0B2D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7C6-C343-B6E1-F895AEE0B2D8}"/>
              </c:ext>
            </c:extLst>
          </c:dPt>
          <c:cat>
            <c:strRef>
              <c:f>工作表1!$A$2:$A$3</c:f>
              <c:strCache>
                <c:ptCount val="2"/>
                <c:pt idx="0">
                  <c:v>Male</c:v>
                </c:pt>
                <c:pt idx="1">
                  <c:v>Female</c:v>
                </c:pt>
              </c:strCache>
            </c:strRef>
          </c:cat>
          <c:val>
            <c:numRef>
              <c:f>工作表1!$B$2:$B$3</c:f>
              <c:numCache>
                <c:formatCode>General</c:formatCode>
                <c:ptCount val="2"/>
                <c:pt idx="0">
                  <c:v>23</c:v>
                </c:pt>
                <c:pt idx="1">
                  <c:v>42</c:v>
                </c:pt>
              </c:numCache>
            </c:numRef>
          </c:val>
          <c:extLst>
            <c:ext xmlns:c16="http://schemas.microsoft.com/office/drawing/2014/chart" uri="{C3380CC4-5D6E-409C-BE32-E72D297353CC}">
              <c16:uniqueId val="{00000000-A199-3047-892E-E0ABE1EFE7F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pieChart>
        <c:varyColors val="1"/>
        <c:ser>
          <c:idx val="0"/>
          <c:order val="0"/>
          <c:tx>
            <c:strRef>
              <c:f>工作表1!$B$1</c:f>
              <c:strCache>
                <c:ptCount val="1"/>
                <c:pt idx="0">
                  <c:v>Age</c:v>
                </c:pt>
              </c:strCache>
            </c:strRef>
          </c:tx>
          <c:dPt>
            <c:idx val="0"/>
            <c:bubble3D val="0"/>
            <c:spPr>
              <a:solidFill>
                <a:schemeClr val="accent3">
                  <a:tint val="50000"/>
                </a:schemeClr>
              </a:solidFill>
              <a:ln w="19050">
                <a:solidFill>
                  <a:schemeClr val="lt1"/>
                </a:solidFill>
              </a:ln>
              <a:effectLst/>
            </c:spPr>
            <c:extLst>
              <c:ext xmlns:c16="http://schemas.microsoft.com/office/drawing/2014/chart" uri="{C3380CC4-5D6E-409C-BE32-E72D297353CC}">
                <c16:uniqueId val="{00000001-1A59-AF47-B076-6F0F9E5F0552}"/>
              </c:ext>
            </c:extLst>
          </c:dPt>
          <c:dPt>
            <c:idx val="1"/>
            <c:bubble3D val="0"/>
            <c:spPr>
              <a:solidFill>
                <a:schemeClr val="accent3">
                  <a:tint val="70000"/>
                </a:schemeClr>
              </a:solidFill>
              <a:ln w="19050">
                <a:solidFill>
                  <a:schemeClr val="lt1"/>
                </a:solidFill>
              </a:ln>
              <a:effectLst/>
            </c:spPr>
            <c:extLst>
              <c:ext xmlns:c16="http://schemas.microsoft.com/office/drawing/2014/chart" uri="{C3380CC4-5D6E-409C-BE32-E72D297353CC}">
                <c16:uniqueId val="{00000003-1A59-AF47-B076-6F0F9E5F0552}"/>
              </c:ext>
            </c:extLst>
          </c:dPt>
          <c:dPt>
            <c:idx val="2"/>
            <c:bubble3D val="0"/>
            <c:spPr>
              <a:solidFill>
                <a:schemeClr val="accent3">
                  <a:tint val="90000"/>
                </a:schemeClr>
              </a:solidFill>
              <a:ln w="19050">
                <a:solidFill>
                  <a:schemeClr val="lt1"/>
                </a:solidFill>
              </a:ln>
              <a:effectLst/>
            </c:spPr>
            <c:extLst>
              <c:ext xmlns:c16="http://schemas.microsoft.com/office/drawing/2014/chart" uri="{C3380CC4-5D6E-409C-BE32-E72D297353CC}">
                <c16:uniqueId val="{00000005-1A59-AF47-B076-6F0F9E5F0552}"/>
              </c:ext>
            </c:extLst>
          </c:dPt>
          <c:dPt>
            <c:idx val="3"/>
            <c:bubble3D val="0"/>
            <c:spPr>
              <a:solidFill>
                <a:schemeClr val="accent3">
                  <a:shade val="90000"/>
                </a:schemeClr>
              </a:solidFill>
              <a:ln w="19050">
                <a:solidFill>
                  <a:schemeClr val="lt1"/>
                </a:solidFill>
              </a:ln>
              <a:effectLst/>
            </c:spPr>
            <c:extLst>
              <c:ext xmlns:c16="http://schemas.microsoft.com/office/drawing/2014/chart" uri="{C3380CC4-5D6E-409C-BE32-E72D297353CC}">
                <c16:uniqueId val="{00000007-1A59-AF47-B076-6F0F9E5F0552}"/>
              </c:ext>
            </c:extLst>
          </c:dPt>
          <c:dPt>
            <c:idx val="4"/>
            <c:bubble3D val="0"/>
            <c:spPr>
              <a:solidFill>
                <a:schemeClr val="accent3">
                  <a:shade val="70000"/>
                </a:schemeClr>
              </a:solidFill>
              <a:ln w="19050">
                <a:solidFill>
                  <a:schemeClr val="lt1"/>
                </a:solidFill>
              </a:ln>
              <a:effectLst/>
            </c:spPr>
            <c:extLst>
              <c:ext xmlns:c16="http://schemas.microsoft.com/office/drawing/2014/chart" uri="{C3380CC4-5D6E-409C-BE32-E72D297353CC}">
                <c16:uniqueId val="{00000009-1A59-AF47-B076-6F0F9E5F0552}"/>
              </c:ext>
            </c:extLst>
          </c:dPt>
          <c:dPt>
            <c:idx val="5"/>
            <c:bubble3D val="0"/>
            <c:spPr>
              <a:solidFill>
                <a:schemeClr val="accent3">
                  <a:shade val="50000"/>
                </a:schemeClr>
              </a:solidFill>
              <a:ln w="19050">
                <a:solidFill>
                  <a:schemeClr val="lt1"/>
                </a:solidFill>
              </a:ln>
              <a:effectLst/>
            </c:spPr>
            <c:extLst>
              <c:ext xmlns:c16="http://schemas.microsoft.com/office/drawing/2014/chart" uri="{C3380CC4-5D6E-409C-BE32-E72D297353CC}">
                <c16:uniqueId val="{0000000B-1A59-AF47-B076-6F0F9E5F0552}"/>
              </c:ext>
            </c:extLst>
          </c:dPt>
          <c:cat>
            <c:strRef>
              <c:f>工作表1!$A$2:$A$7</c:f>
              <c:strCache>
                <c:ptCount val="6"/>
                <c:pt idx="0">
                  <c:v>Under 18</c:v>
                </c:pt>
                <c:pt idx="1">
                  <c:v>18-24</c:v>
                </c:pt>
                <c:pt idx="2">
                  <c:v>25-34</c:v>
                </c:pt>
                <c:pt idx="3">
                  <c:v>35-44</c:v>
                </c:pt>
                <c:pt idx="4">
                  <c:v>45-54</c:v>
                </c:pt>
                <c:pt idx="5">
                  <c:v>55 or above</c:v>
                </c:pt>
              </c:strCache>
            </c:strRef>
          </c:cat>
          <c:val>
            <c:numRef>
              <c:f>工作表1!$B$2:$B$7</c:f>
              <c:numCache>
                <c:formatCode>General</c:formatCode>
                <c:ptCount val="6"/>
                <c:pt idx="0">
                  <c:v>0</c:v>
                </c:pt>
                <c:pt idx="1">
                  <c:v>31</c:v>
                </c:pt>
                <c:pt idx="2">
                  <c:v>25</c:v>
                </c:pt>
                <c:pt idx="3">
                  <c:v>4</c:v>
                </c:pt>
                <c:pt idx="4">
                  <c:v>4</c:v>
                </c:pt>
                <c:pt idx="5">
                  <c:v>1</c:v>
                </c:pt>
              </c:numCache>
            </c:numRef>
          </c:val>
          <c:extLst>
            <c:ext xmlns:c16="http://schemas.microsoft.com/office/drawing/2014/chart" uri="{C3380CC4-5D6E-409C-BE32-E72D297353CC}">
              <c16:uniqueId val="{00000000-7DA2-C144-B70D-0363B8D2060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工作表1!$B$1</c:f>
              <c:strCache>
                <c:ptCount val="1"/>
                <c:pt idx="0">
                  <c:v>Education</c:v>
                </c:pt>
              </c:strCache>
            </c:strRef>
          </c:tx>
          <c:dPt>
            <c:idx val="0"/>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1-485F-9C49-B4BA-FE8B9BF35E75}"/>
              </c:ext>
            </c:extLst>
          </c:dPt>
          <c:dPt>
            <c:idx val="1"/>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3-485F-9C49-B4BA-FE8B9BF35E75}"/>
              </c:ext>
            </c:extLst>
          </c:dPt>
          <c:dPt>
            <c:idx val="2"/>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5-485F-9C49-B4BA-FE8B9BF35E75}"/>
              </c:ext>
            </c:extLst>
          </c:dPt>
          <c:dPt>
            <c:idx val="3"/>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7-485F-9C49-B4BA-FE8B9BF35E75}"/>
              </c:ext>
            </c:extLst>
          </c:dPt>
          <c:cat>
            <c:strRef>
              <c:f>工作表1!$A$2:$A$5</c:f>
              <c:strCache>
                <c:ptCount val="4"/>
                <c:pt idx="0">
                  <c:v>Middle school or below</c:v>
                </c:pt>
                <c:pt idx="1">
                  <c:v>High school / Vocational schoo</c:v>
                </c:pt>
                <c:pt idx="2">
                  <c:v>Bachelor’s degree (University /
College)</c:v>
                </c:pt>
                <c:pt idx="3">
                  <c:v> Graduate degree or above
(Master’s / PhD)</c:v>
                </c:pt>
              </c:strCache>
            </c:strRef>
          </c:cat>
          <c:val>
            <c:numRef>
              <c:f>工作表1!$B$2:$B$5</c:f>
              <c:numCache>
                <c:formatCode>General</c:formatCode>
                <c:ptCount val="4"/>
                <c:pt idx="0">
                  <c:v>0</c:v>
                </c:pt>
                <c:pt idx="1">
                  <c:v>2</c:v>
                </c:pt>
                <c:pt idx="2">
                  <c:v>42</c:v>
                </c:pt>
                <c:pt idx="3">
                  <c:v>21</c:v>
                </c:pt>
              </c:numCache>
            </c:numRef>
          </c:val>
          <c:extLst>
            <c:ext xmlns:c16="http://schemas.microsoft.com/office/drawing/2014/chart" uri="{C3380CC4-5D6E-409C-BE32-E72D297353CC}">
              <c16:uniqueId val="{00000000-57CD-9B45-BA73-D36A1933D56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latin typeface="Times New Roman" panose="02020603050405020304" pitchFamily="18" charset="0"/>
          <a:cs typeface="Times New Roman" panose="02020603050405020304" pitchFamily="18" charset="0"/>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工作表1!$B$1</c:f>
              <c:strCache>
                <c:ptCount val="1"/>
                <c:pt idx="0">
                  <c:v>Income</c:v>
                </c:pt>
              </c:strCache>
            </c:strRef>
          </c:tx>
          <c:dPt>
            <c:idx val="0"/>
            <c:bubble3D val="0"/>
            <c:spPr>
              <a:solidFill>
                <a:schemeClr val="accent2">
                  <a:shade val="47000"/>
                </a:schemeClr>
              </a:solidFill>
              <a:ln w="19050">
                <a:solidFill>
                  <a:schemeClr val="lt1"/>
                </a:solidFill>
              </a:ln>
              <a:effectLst/>
            </c:spPr>
            <c:extLst>
              <c:ext xmlns:c16="http://schemas.microsoft.com/office/drawing/2014/chart" uri="{C3380CC4-5D6E-409C-BE32-E72D297353CC}">
                <c16:uniqueId val="{00000001-6866-F44A-B7E0-78D7E1D7BBE8}"/>
              </c:ext>
            </c:extLst>
          </c:dPt>
          <c:dPt>
            <c:idx val="1"/>
            <c:bubble3D val="0"/>
            <c:spPr>
              <a:solidFill>
                <a:schemeClr val="accent2">
                  <a:shade val="65000"/>
                </a:schemeClr>
              </a:solidFill>
              <a:ln w="19050">
                <a:solidFill>
                  <a:schemeClr val="lt1"/>
                </a:solidFill>
              </a:ln>
              <a:effectLst/>
            </c:spPr>
            <c:extLst>
              <c:ext xmlns:c16="http://schemas.microsoft.com/office/drawing/2014/chart" uri="{C3380CC4-5D6E-409C-BE32-E72D297353CC}">
                <c16:uniqueId val="{00000003-6866-F44A-B7E0-78D7E1D7BBE8}"/>
              </c:ext>
            </c:extLst>
          </c:dPt>
          <c:dPt>
            <c:idx val="2"/>
            <c:bubble3D val="0"/>
            <c:spPr>
              <a:solidFill>
                <a:schemeClr val="accent2">
                  <a:shade val="82000"/>
                </a:schemeClr>
              </a:solidFill>
              <a:ln w="19050">
                <a:solidFill>
                  <a:schemeClr val="lt1"/>
                </a:solidFill>
              </a:ln>
              <a:effectLst/>
            </c:spPr>
            <c:extLst>
              <c:ext xmlns:c16="http://schemas.microsoft.com/office/drawing/2014/chart" uri="{C3380CC4-5D6E-409C-BE32-E72D297353CC}">
                <c16:uniqueId val="{00000005-6866-F44A-B7E0-78D7E1D7BBE8}"/>
              </c:ext>
            </c:extLst>
          </c:dPt>
          <c:dPt>
            <c:idx val="3"/>
            <c:bubble3D val="0"/>
            <c:spPr>
              <a:solidFill>
                <a:schemeClr val="accent2"/>
              </a:solidFill>
              <a:ln w="19050">
                <a:solidFill>
                  <a:schemeClr val="lt1"/>
                </a:solidFill>
              </a:ln>
              <a:effectLst/>
            </c:spPr>
            <c:extLst>
              <c:ext xmlns:c16="http://schemas.microsoft.com/office/drawing/2014/chart" uri="{C3380CC4-5D6E-409C-BE32-E72D297353CC}">
                <c16:uniqueId val="{00000007-6866-F44A-B7E0-78D7E1D7BBE8}"/>
              </c:ext>
            </c:extLst>
          </c:dPt>
          <c:dPt>
            <c:idx val="4"/>
            <c:bubble3D val="0"/>
            <c:spPr>
              <a:solidFill>
                <a:schemeClr val="accent2">
                  <a:tint val="83000"/>
                </a:schemeClr>
              </a:solidFill>
              <a:ln w="19050">
                <a:solidFill>
                  <a:schemeClr val="lt1"/>
                </a:solidFill>
              </a:ln>
              <a:effectLst/>
            </c:spPr>
            <c:extLst>
              <c:ext xmlns:c16="http://schemas.microsoft.com/office/drawing/2014/chart" uri="{C3380CC4-5D6E-409C-BE32-E72D297353CC}">
                <c16:uniqueId val="{00000009-6866-F44A-B7E0-78D7E1D7BBE8}"/>
              </c:ext>
            </c:extLst>
          </c:dPt>
          <c:dPt>
            <c:idx val="5"/>
            <c:bubble3D val="0"/>
            <c:spPr>
              <a:solidFill>
                <a:schemeClr val="accent2">
                  <a:tint val="65000"/>
                </a:schemeClr>
              </a:solidFill>
              <a:ln w="19050">
                <a:solidFill>
                  <a:schemeClr val="lt1"/>
                </a:solidFill>
              </a:ln>
              <a:effectLst/>
            </c:spPr>
            <c:extLst>
              <c:ext xmlns:c16="http://schemas.microsoft.com/office/drawing/2014/chart" uri="{C3380CC4-5D6E-409C-BE32-E72D297353CC}">
                <c16:uniqueId val="{0000000B-6866-F44A-B7E0-78D7E1D7BBE8}"/>
              </c:ext>
            </c:extLst>
          </c:dPt>
          <c:dPt>
            <c:idx val="6"/>
            <c:bubble3D val="0"/>
            <c:spPr>
              <a:solidFill>
                <a:schemeClr val="accent2">
                  <a:tint val="48000"/>
                </a:schemeClr>
              </a:solidFill>
              <a:ln w="19050">
                <a:solidFill>
                  <a:schemeClr val="lt1"/>
                </a:solidFill>
              </a:ln>
              <a:effectLst/>
            </c:spPr>
            <c:extLst>
              <c:ext xmlns:c16="http://schemas.microsoft.com/office/drawing/2014/chart" uri="{C3380CC4-5D6E-409C-BE32-E72D297353CC}">
                <c16:uniqueId val="{0000000D-6866-F44A-B7E0-78D7E1D7BBE8}"/>
              </c:ext>
            </c:extLst>
          </c:dPt>
          <c:cat>
            <c:strRef>
              <c:f>工作表1!$A$2:$A$8</c:f>
              <c:strCache>
                <c:ptCount val="7"/>
                <c:pt idx="0">
                  <c:v>Less than $20,000</c:v>
                </c:pt>
                <c:pt idx="1">
                  <c:v>$20,000 – $39,999</c:v>
                </c:pt>
                <c:pt idx="2">
                  <c:v>$40,000 – $59,999</c:v>
                </c:pt>
                <c:pt idx="3">
                  <c:v>$60,000 – $79,999</c:v>
                </c:pt>
                <c:pt idx="4">
                  <c:v>$80,000 – $99,999</c:v>
                </c:pt>
                <c:pt idx="5">
                  <c:v>$100,000 or more</c:v>
                </c:pt>
                <c:pt idx="6">
                  <c:v>Prefer not to say</c:v>
                </c:pt>
              </c:strCache>
            </c:strRef>
          </c:cat>
          <c:val>
            <c:numRef>
              <c:f>工作表1!$B$2:$B$8</c:f>
              <c:numCache>
                <c:formatCode>General</c:formatCode>
                <c:ptCount val="7"/>
                <c:pt idx="0">
                  <c:v>19</c:v>
                </c:pt>
                <c:pt idx="1">
                  <c:v>18</c:v>
                </c:pt>
                <c:pt idx="2">
                  <c:v>15</c:v>
                </c:pt>
                <c:pt idx="3">
                  <c:v>5</c:v>
                </c:pt>
                <c:pt idx="4">
                  <c:v>3</c:v>
                </c:pt>
                <c:pt idx="5">
                  <c:v>1</c:v>
                </c:pt>
                <c:pt idx="6">
                  <c:v>4</c:v>
                </c:pt>
              </c:numCache>
            </c:numRef>
          </c:val>
          <c:extLst>
            <c:ext xmlns:c16="http://schemas.microsoft.com/office/drawing/2014/chart" uri="{C3380CC4-5D6E-409C-BE32-E72D297353CC}">
              <c16:uniqueId val="{00000000-17E0-4D4D-AEA8-F5C2D1673E93}"/>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工作表1!$B$1</c:f>
              <c:strCache>
                <c:ptCount val="1"/>
                <c:pt idx="0">
                  <c:v>Residential area</c:v>
                </c:pt>
              </c:strCache>
            </c:strRef>
          </c:tx>
          <c:dPt>
            <c:idx val="0"/>
            <c:bubble3D val="0"/>
            <c:spPr>
              <a:solidFill>
                <a:schemeClr val="accent2">
                  <a:shade val="53000"/>
                </a:schemeClr>
              </a:solidFill>
              <a:ln w="19050">
                <a:solidFill>
                  <a:schemeClr val="lt1"/>
                </a:solidFill>
              </a:ln>
              <a:effectLst/>
            </c:spPr>
            <c:extLst>
              <c:ext xmlns:c16="http://schemas.microsoft.com/office/drawing/2014/chart" uri="{C3380CC4-5D6E-409C-BE32-E72D297353CC}">
                <c16:uniqueId val="{00000001-8762-5C41-AEFE-56CDB62E937F}"/>
              </c:ext>
            </c:extLst>
          </c:dPt>
          <c:dPt>
            <c:idx val="1"/>
            <c:bubble3D val="0"/>
            <c:spPr>
              <a:solidFill>
                <a:schemeClr val="accent2">
                  <a:shade val="76000"/>
                </a:schemeClr>
              </a:solidFill>
              <a:ln w="19050">
                <a:solidFill>
                  <a:schemeClr val="lt1"/>
                </a:solidFill>
              </a:ln>
              <a:effectLst/>
            </c:spPr>
            <c:extLst>
              <c:ext xmlns:c16="http://schemas.microsoft.com/office/drawing/2014/chart" uri="{C3380CC4-5D6E-409C-BE32-E72D297353CC}">
                <c16:uniqueId val="{00000003-8762-5C41-AEFE-56CDB62E937F}"/>
              </c:ext>
            </c:extLst>
          </c:dPt>
          <c:dPt>
            <c:idx val="2"/>
            <c:bubble3D val="0"/>
            <c:spPr>
              <a:solidFill>
                <a:schemeClr val="accent2"/>
              </a:solidFill>
              <a:ln w="19050">
                <a:solidFill>
                  <a:schemeClr val="lt1"/>
                </a:solidFill>
              </a:ln>
              <a:effectLst/>
            </c:spPr>
            <c:extLst>
              <c:ext xmlns:c16="http://schemas.microsoft.com/office/drawing/2014/chart" uri="{C3380CC4-5D6E-409C-BE32-E72D297353CC}">
                <c16:uniqueId val="{00000005-8762-5C41-AEFE-56CDB62E937F}"/>
              </c:ext>
            </c:extLst>
          </c:dPt>
          <c:dPt>
            <c:idx val="3"/>
            <c:bubble3D val="0"/>
            <c:spPr>
              <a:solidFill>
                <a:schemeClr val="accent2">
                  <a:tint val="77000"/>
                </a:schemeClr>
              </a:solidFill>
              <a:ln w="19050">
                <a:solidFill>
                  <a:schemeClr val="lt1"/>
                </a:solidFill>
              </a:ln>
              <a:effectLst/>
            </c:spPr>
            <c:extLst>
              <c:ext xmlns:c16="http://schemas.microsoft.com/office/drawing/2014/chart" uri="{C3380CC4-5D6E-409C-BE32-E72D297353CC}">
                <c16:uniqueId val="{00000007-8762-5C41-AEFE-56CDB62E937F}"/>
              </c:ext>
            </c:extLst>
          </c:dPt>
          <c:dPt>
            <c:idx val="4"/>
            <c:bubble3D val="0"/>
            <c:spPr>
              <a:solidFill>
                <a:schemeClr val="accent2">
                  <a:tint val="54000"/>
                </a:schemeClr>
              </a:solidFill>
              <a:ln w="19050">
                <a:solidFill>
                  <a:schemeClr val="lt1"/>
                </a:solidFill>
              </a:ln>
              <a:effectLst/>
            </c:spPr>
            <c:extLst>
              <c:ext xmlns:c16="http://schemas.microsoft.com/office/drawing/2014/chart" uri="{C3380CC4-5D6E-409C-BE32-E72D297353CC}">
                <c16:uniqueId val="{00000009-8762-5C41-AEFE-56CDB62E937F}"/>
              </c:ext>
            </c:extLst>
          </c:dPt>
          <c:cat>
            <c:strRef>
              <c:f>工作表1!$A$2:$A$6</c:f>
              <c:strCache>
                <c:ptCount val="5"/>
                <c:pt idx="0">
                  <c:v>North</c:v>
                </c:pt>
                <c:pt idx="1">
                  <c:v>Central</c:v>
                </c:pt>
                <c:pt idx="2">
                  <c:v>South</c:v>
                </c:pt>
                <c:pt idx="3">
                  <c:v>East &amp; Islands</c:v>
                </c:pt>
                <c:pt idx="4">
                  <c:v>Others</c:v>
                </c:pt>
              </c:strCache>
            </c:strRef>
          </c:cat>
          <c:val>
            <c:numRef>
              <c:f>工作表1!$B$2:$B$6</c:f>
              <c:numCache>
                <c:formatCode>General</c:formatCode>
                <c:ptCount val="5"/>
                <c:pt idx="0">
                  <c:v>53</c:v>
                </c:pt>
                <c:pt idx="1">
                  <c:v>1</c:v>
                </c:pt>
                <c:pt idx="2">
                  <c:v>8</c:v>
                </c:pt>
                <c:pt idx="3">
                  <c:v>1</c:v>
                </c:pt>
                <c:pt idx="4">
                  <c:v>2</c:v>
                </c:pt>
              </c:numCache>
            </c:numRef>
          </c:val>
          <c:extLst>
            <c:ext xmlns:c16="http://schemas.microsoft.com/office/drawing/2014/chart" uri="{C3380CC4-5D6E-409C-BE32-E72D297353CC}">
              <c16:uniqueId val="{00000000-F1DA-7D4F-AEA1-B7E0FDC7B15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TW"/>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工作表1!$B$1</c:f>
              <c:strCache>
                <c:ptCount val="1"/>
                <c:pt idx="0">
                  <c:v>Alcohol Consumption</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7AB-0048-8E8A-744954E38C78}"/>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7AB-0048-8E8A-744954E38C78}"/>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7AB-0048-8E8A-744954E38C78}"/>
              </c:ext>
            </c:extLst>
          </c:dPt>
          <c:cat>
            <c:strRef>
              <c:f>工作表1!$A$2:$A$4</c:f>
              <c:strCache>
                <c:ptCount val="3"/>
                <c:pt idx="0">
                  <c:v>Regular drinker</c:v>
                </c:pt>
                <c:pt idx="1">
                  <c:v>Occasional drinker</c:v>
                </c:pt>
                <c:pt idx="2">
                  <c:v>Non-drinker</c:v>
                </c:pt>
              </c:strCache>
            </c:strRef>
          </c:cat>
          <c:val>
            <c:numRef>
              <c:f>工作表1!$B$2:$B$4</c:f>
              <c:numCache>
                <c:formatCode>General</c:formatCode>
                <c:ptCount val="3"/>
                <c:pt idx="0">
                  <c:v>3</c:v>
                </c:pt>
                <c:pt idx="1">
                  <c:v>40</c:v>
                </c:pt>
                <c:pt idx="2">
                  <c:v>22</c:v>
                </c:pt>
              </c:numCache>
            </c:numRef>
          </c:val>
          <c:extLst>
            <c:ext xmlns:c16="http://schemas.microsoft.com/office/drawing/2014/chart" uri="{C3380CC4-5D6E-409C-BE32-E72D297353CC}">
              <c16:uniqueId val="{00000000-EBA4-9343-8DED-DB6D097DABC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Reversed" id="23">
  <a:schemeClr val="accent3"/>
</cs:colorStyle>
</file>

<file path=ppt/charts/colors3.xml><?xml version="1.0" encoding="utf-8"?>
<cs:colorStyle xmlns:cs="http://schemas.microsoft.com/office/drawing/2012/chartStyle" xmlns:a="http://schemas.openxmlformats.org/drawingml/2006/main" meth="withinLinearReversed" id="22">
  <a:schemeClr val="accent2"/>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withinLinear" id="15">
  <a:schemeClr val="accent2"/>
</cs:colorStyle>
</file>

<file path=ppt/charts/colors8.xml><?xml version="1.0" encoding="utf-8"?>
<cs:colorStyle xmlns:cs="http://schemas.microsoft.com/office/drawing/2012/chartStyle" xmlns:a="http://schemas.openxmlformats.org/drawingml/2006/main" meth="withinLinear" id="15">
  <a:schemeClr val="accent2"/>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C3C0B36-1903-604C-8D95-C2A69969F84A}" type="doc">
      <dgm:prSet loTypeId="urn:microsoft.com/office/officeart/2009/3/layout/StepUpProcess" loCatId="" qsTypeId="urn:microsoft.com/office/officeart/2005/8/quickstyle/simple1" qsCatId="simple" csTypeId="urn:microsoft.com/office/officeart/2005/8/colors/accent1_2" csCatId="accent1" phldr="1"/>
      <dgm:spPr/>
      <dgm:t>
        <a:bodyPr/>
        <a:lstStyle/>
        <a:p>
          <a:endParaRPr lang="zh-TW" altLang="en-US"/>
        </a:p>
      </dgm:t>
    </dgm:pt>
    <dgm:pt modelId="{E0516D7C-C783-8942-8636-477FCCC824C9}">
      <dgm:prSet phldrT="[文字]" custT="1"/>
      <dgm:spPr/>
      <dgm:t>
        <a:bodyPr/>
        <a:lstStyle/>
        <a:p>
          <a:r>
            <a:rPr lang="en" sz="1800" b="1" i="0" dirty="0">
              <a:latin typeface="Times New Roman" panose="02020603050405020304" pitchFamily="18" charset="0"/>
              <a:cs typeface="Times New Roman" panose="02020603050405020304" pitchFamily="18" charset="0"/>
            </a:rPr>
            <a:t>Subjective Norm</a:t>
          </a:r>
        </a:p>
        <a:p>
          <a:r>
            <a:rPr lang="en" sz="1400" b="0" i="0" dirty="0">
              <a:latin typeface="Times New Roman" panose="02020603050405020304" pitchFamily="18" charset="0"/>
              <a:cs typeface="Times New Roman" panose="02020603050405020304" pitchFamily="18" charset="0"/>
            </a:rPr>
            <a:t>The perceived social pressure and expectations from important others to perform the behavior.</a:t>
          </a:r>
        </a:p>
      </dgm:t>
    </dgm:pt>
    <dgm:pt modelId="{AFFB415C-336D-5D48-AA67-0BAD99EA8BBD}" type="parTrans" cxnId="{32EF1ABB-5417-8748-B407-0B447799DE20}">
      <dgm:prSet/>
      <dgm:spPr/>
      <dgm:t>
        <a:bodyPr/>
        <a:lstStyle/>
        <a:p>
          <a:endParaRPr lang="zh-TW" altLang="en-US" sz="1400">
            <a:latin typeface="Times New Roman" panose="02020603050405020304" pitchFamily="18" charset="0"/>
            <a:cs typeface="Times New Roman" panose="02020603050405020304" pitchFamily="18" charset="0"/>
          </a:endParaRPr>
        </a:p>
      </dgm:t>
    </dgm:pt>
    <dgm:pt modelId="{DDF406FD-ADC9-C042-BC3E-EFB955C2C620}" type="sibTrans" cxnId="{32EF1ABB-5417-8748-B407-0B447799DE20}">
      <dgm:prSet/>
      <dgm:spPr/>
      <dgm:t>
        <a:bodyPr/>
        <a:lstStyle/>
        <a:p>
          <a:endParaRPr lang="zh-TW" altLang="en-US" sz="1400">
            <a:latin typeface="Times New Roman" panose="02020603050405020304" pitchFamily="18" charset="0"/>
            <a:cs typeface="Times New Roman" panose="02020603050405020304" pitchFamily="18" charset="0"/>
          </a:endParaRPr>
        </a:p>
      </dgm:t>
    </dgm:pt>
    <dgm:pt modelId="{ECEE3F7C-2549-F64D-BADC-3D1860B55BBA}">
      <dgm:prSet phldrT="[文字]" custT="1"/>
      <dgm:spPr/>
      <dgm:t>
        <a:bodyPr/>
        <a:lstStyle/>
        <a:p>
          <a:r>
            <a:rPr lang="en" sz="1800" b="1" i="0" dirty="0">
              <a:latin typeface="Times New Roman" panose="02020603050405020304" pitchFamily="18" charset="0"/>
              <a:cs typeface="Times New Roman" panose="02020603050405020304" pitchFamily="18" charset="0"/>
            </a:rPr>
            <a:t>Perceived Behavioral Control</a:t>
          </a:r>
        </a:p>
        <a:p>
          <a:r>
            <a:rPr lang="en" sz="1400" b="0" i="0" dirty="0">
              <a:latin typeface="Times New Roman" panose="02020603050405020304" pitchFamily="18" charset="0"/>
              <a:cs typeface="Times New Roman" panose="02020603050405020304" pitchFamily="18" charset="0"/>
            </a:rPr>
            <a:t>The perceived ease or difficulty of successfully executing the behavior.</a:t>
          </a:r>
        </a:p>
      </dgm:t>
    </dgm:pt>
    <dgm:pt modelId="{89DB9B5C-2A2D-CD4A-A1C2-F39C377E7C62}" type="parTrans" cxnId="{93906B5B-44B2-1941-9E70-BA7DA84FA598}">
      <dgm:prSet/>
      <dgm:spPr/>
      <dgm:t>
        <a:bodyPr/>
        <a:lstStyle/>
        <a:p>
          <a:endParaRPr lang="zh-TW" altLang="en-US" sz="1400">
            <a:latin typeface="Times New Roman" panose="02020603050405020304" pitchFamily="18" charset="0"/>
            <a:cs typeface="Times New Roman" panose="02020603050405020304" pitchFamily="18" charset="0"/>
          </a:endParaRPr>
        </a:p>
      </dgm:t>
    </dgm:pt>
    <dgm:pt modelId="{756F0C55-1849-B745-9866-E26446CDE4E6}" type="sibTrans" cxnId="{93906B5B-44B2-1941-9E70-BA7DA84FA598}">
      <dgm:prSet/>
      <dgm:spPr/>
      <dgm:t>
        <a:bodyPr/>
        <a:lstStyle/>
        <a:p>
          <a:endParaRPr lang="zh-TW" altLang="en-US" sz="1400">
            <a:latin typeface="Times New Roman" panose="02020603050405020304" pitchFamily="18" charset="0"/>
            <a:cs typeface="Times New Roman" panose="02020603050405020304" pitchFamily="18" charset="0"/>
          </a:endParaRPr>
        </a:p>
      </dgm:t>
    </dgm:pt>
    <dgm:pt modelId="{4271D527-765E-8047-A7B2-91E01B8A451B}">
      <dgm:prSet phldrT="[文字]" custT="1"/>
      <dgm:spPr/>
      <dgm:t>
        <a:bodyPr/>
        <a:lstStyle/>
        <a:p>
          <a:r>
            <a:rPr lang="en" sz="1800" b="1" i="0" dirty="0">
              <a:latin typeface="Times New Roman" panose="02020603050405020304" pitchFamily="18" charset="0"/>
              <a:cs typeface="Times New Roman" panose="02020603050405020304" pitchFamily="18" charset="0"/>
            </a:rPr>
            <a:t>Attitude</a:t>
          </a:r>
        </a:p>
        <a:p>
          <a:r>
            <a:rPr lang="en" sz="1400" b="0" i="0" dirty="0">
              <a:latin typeface="Times New Roman" panose="02020603050405020304" pitchFamily="18" charset="0"/>
              <a:cs typeface="Times New Roman" panose="02020603050405020304" pitchFamily="18" charset="0"/>
            </a:rPr>
            <a:t>An individual’s evaluation (positive or negative) of performing a specific behavior.</a:t>
          </a:r>
          <a:endParaRPr lang="zh-TW" altLang="en-US" sz="1400" dirty="0">
            <a:latin typeface="Times New Roman" panose="02020603050405020304" pitchFamily="18" charset="0"/>
            <a:cs typeface="Times New Roman" panose="02020603050405020304" pitchFamily="18" charset="0"/>
          </a:endParaRPr>
        </a:p>
      </dgm:t>
    </dgm:pt>
    <dgm:pt modelId="{9F4D8742-9648-7348-AED4-D1DC0DA58C30}" type="sibTrans" cxnId="{48C46C7D-ADF1-F14B-99C1-06BD02623084}">
      <dgm:prSet/>
      <dgm:spPr/>
      <dgm:t>
        <a:bodyPr/>
        <a:lstStyle/>
        <a:p>
          <a:endParaRPr lang="zh-TW" altLang="en-US" sz="1400">
            <a:latin typeface="Times New Roman" panose="02020603050405020304" pitchFamily="18" charset="0"/>
            <a:cs typeface="Times New Roman" panose="02020603050405020304" pitchFamily="18" charset="0"/>
          </a:endParaRPr>
        </a:p>
      </dgm:t>
    </dgm:pt>
    <dgm:pt modelId="{41934A12-0E03-324C-8E66-B93F93F1C9FA}" type="parTrans" cxnId="{48C46C7D-ADF1-F14B-99C1-06BD02623084}">
      <dgm:prSet/>
      <dgm:spPr/>
      <dgm:t>
        <a:bodyPr/>
        <a:lstStyle/>
        <a:p>
          <a:endParaRPr lang="zh-TW" altLang="en-US" sz="1400">
            <a:latin typeface="Times New Roman" panose="02020603050405020304" pitchFamily="18" charset="0"/>
            <a:cs typeface="Times New Roman" panose="02020603050405020304" pitchFamily="18" charset="0"/>
          </a:endParaRPr>
        </a:p>
      </dgm:t>
    </dgm:pt>
    <dgm:pt modelId="{A47857D1-9F46-C747-A43A-88F6FFF4FB55}" type="pres">
      <dgm:prSet presAssocID="{EC3C0B36-1903-604C-8D95-C2A69969F84A}" presName="rootnode" presStyleCnt="0">
        <dgm:presLayoutVars>
          <dgm:chMax/>
          <dgm:chPref/>
          <dgm:dir/>
          <dgm:animLvl val="lvl"/>
        </dgm:presLayoutVars>
      </dgm:prSet>
      <dgm:spPr/>
    </dgm:pt>
    <dgm:pt modelId="{21CC5BD8-21EA-724B-8579-051346152B7A}" type="pres">
      <dgm:prSet presAssocID="{4271D527-765E-8047-A7B2-91E01B8A451B}" presName="composite" presStyleCnt="0"/>
      <dgm:spPr/>
    </dgm:pt>
    <dgm:pt modelId="{B2E4528D-764C-9A4B-A485-74C0E456F48E}" type="pres">
      <dgm:prSet presAssocID="{4271D527-765E-8047-A7B2-91E01B8A451B}" presName="LShape" presStyleLbl="alignNode1" presStyleIdx="0" presStyleCnt="5"/>
      <dgm:spPr/>
    </dgm:pt>
    <dgm:pt modelId="{A4279080-0E54-0A4A-AD57-ECD08AB5EE8E}" type="pres">
      <dgm:prSet presAssocID="{4271D527-765E-8047-A7B2-91E01B8A451B}" presName="ParentText" presStyleLbl="revTx" presStyleIdx="0" presStyleCnt="3" custScaleY="71277" custLinFactNeighborX="-647" custLinFactNeighborY="-12911">
        <dgm:presLayoutVars>
          <dgm:chMax val="0"/>
          <dgm:chPref val="0"/>
          <dgm:bulletEnabled val="1"/>
        </dgm:presLayoutVars>
      </dgm:prSet>
      <dgm:spPr/>
    </dgm:pt>
    <dgm:pt modelId="{0CA93C0A-A61C-C74F-94B3-5EBDFB412444}" type="pres">
      <dgm:prSet presAssocID="{4271D527-765E-8047-A7B2-91E01B8A451B}" presName="Triangle" presStyleLbl="alignNode1" presStyleIdx="1" presStyleCnt="5"/>
      <dgm:spPr/>
    </dgm:pt>
    <dgm:pt modelId="{1BBE1D2A-65E7-4C45-8707-9C4546825F30}" type="pres">
      <dgm:prSet presAssocID="{9F4D8742-9648-7348-AED4-D1DC0DA58C30}" presName="sibTrans" presStyleCnt="0"/>
      <dgm:spPr/>
    </dgm:pt>
    <dgm:pt modelId="{4615B9E9-C61A-7E44-8E45-C16F684581F0}" type="pres">
      <dgm:prSet presAssocID="{9F4D8742-9648-7348-AED4-D1DC0DA58C30}" presName="space" presStyleCnt="0"/>
      <dgm:spPr/>
    </dgm:pt>
    <dgm:pt modelId="{A581F737-2974-504B-B5EC-3EB7369BF1F7}" type="pres">
      <dgm:prSet presAssocID="{E0516D7C-C783-8942-8636-477FCCC824C9}" presName="composite" presStyleCnt="0"/>
      <dgm:spPr/>
    </dgm:pt>
    <dgm:pt modelId="{D576475F-5FBD-E942-B3BE-0442177F3343}" type="pres">
      <dgm:prSet presAssocID="{E0516D7C-C783-8942-8636-477FCCC824C9}" presName="LShape" presStyleLbl="alignNode1" presStyleIdx="2" presStyleCnt="5"/>
      <dgm:spPr/>
    </dgm:pt>
    <dgm:pt modelId="{0CBEFB5A-3236-ED48-A961-B2EEA0F0BD30}" type="pres">
      <dgm:prSet presAssocID="{E0516D7C-C783-8942-8636-477FCCC824C9}" presName="ParentText" presStyleLbl="revTx" presStyleIdx="1" presStyleCnt="3">
        <dgm:presLayoutVars>
          <dgm:chMax val="0"/>
          <dgm:chPref val="0"/>
          <dgm:bulletEnabled val="1"/>
        </dgm:presLayoutVars>
      </dgm:prSet>
      <dgm:spPr/>
    </dgm:pt>
    <dgm:pt modelId="{898839C3-2EF5-6743-901C-CF534AD17537}" type="pres">
      <dgm:prSet presAssocID="{E0516D7C-C783-8942-8636-477FCCC824C9}" presName="Triangle" presStyleLbl="alignNode1" presStyleIdx="3" presStyleCnt="5"/>
      <dgm:spPr/>
    </dgm:pt>
    <dgm:pt modelId="{22AF8069-0D4A-5A43-AE44-28B2DB8BF530}" type="pres">
      <dgm:prSet presAssocID="{DDF406FD-ADC9-C042-BC3E-EFB955C2C620}" presName="sibTrans" presStyleCnt="0"/>
      <dgm:spPr/>
    </dgm:pt>
    <dgm:pt modelId="{9284F018-FF33-CD4A-B7D1-EEF3D4DB8CE8}" type="pres">
      <dgm:prSet presAssocID="{DDF406FD-ADC9-C042-BC3E-EFB955C2C620}" presName="space" presStyleCnt="0"/>
      <dgm:spPr/>
    </dgm:pt>
    <dgm:pt modelId="{D1071679-6E62-A94E-ADE2-9D887244BDDB}" type="pres">
      <dgm:prSet presAssocID="{ECEE3F7C-2549-F64D-BADC-3D1860B55BBA}" presName="composite" presStyleCnt="0"/>
      <dgm:spPr/>
    </dgm:pt>
    <dgm:pt modelId="{E034C308-523C-C74F-A633-9093A3CEEF24}" type="pres">
      <dgm:prSet presAssocID="{ECEE3F7C-2549-F64D-BADC-3D1860B55BBA}" presName="LShape" presStyleLbl="alignNode1" presStyleIdx="4" presStyleCnt="5"/>
      <dgm:spPr/>
    </dgm:pt>
    <dgm:pt modelId="{C9D6BD89-12C2-1E4C-A4A4-610C39417168}" type="pres">
      <dgm:prSet presAssocID="{ECEE3F7C-2549-F64D-BADC-3D1860B55BBA}" presName="ParentText" presStyleLbl="revTx" presStyleIdx="2" presStyleCnt="3">
        <dgm:presLayoutVars>
          <dgm:chMax val="0"/>
          <dgm:chPref val="0"/>
          <dgm:bulletEnabled val="1"/>
        </dgm:presLayoutVars>
      </dgm:prSet>
      <dgm:spPr/>
    </dgm:pt>
  </dgm:ptLst>
  <dgm:cxnLst>
    <dgm:cxn modelId="{73B4B60A-1C0C-7F4B-B2D3-7F84A0C88791}" type="presOf" srcId="{E0516D7C-C783-8942-8636-477FCCC824C9}" destId="{0CBEFB5A-3236-ED48-A961-B2EEA0F0BD30}" srcOrd="0" destOrd="0" presId="urn:microsoft.com/office/officeart/2009/3/layout/StepUpProcess"/>
    <dgm:cxn modelId="{93906B5B-44B2-1941-9E70-BA7DA84FA598}" srcId="{EC3C0B36-1903-604C-8D95-C2A69969F84A}" destId="{ECEE3F7C-2549-F64D-BADC-3D1860B55BBA}" srcOrd="2" destOrd="0" parTransId="{89DB9B5C-2A2D-CD4A-A1C2-F39C377E7C62}" sibTransId="{756F0C55-1849-B745-9866-E26446CDE4E6}"/>
    <dgm:cxn modelId="{48C46C7D-ADF1-F14B-99C1-06BD02623084}" srcId="{EC3C0B36-1903-604C-8D95-C2A69969F84A}" destId="{4271D527-765E-8047-A7B2-91E01B8A451B}" srcOrd="0" destOrd="0" parTransId="{41934A12-0E03-324C-8E66-B93F93F1C9FA}" sibTransId="{9F4D8742-9648-7348-AED4-D1DC0DA58C30}"/>
    <dgm:cxn modelId="{696AF68B-2776-FB44-BB83-5A847B198ACA}" type="presOf" srcId="{ECEE3F7C-2549-F64D-BADC-3D1860B55BBA}" destId="{C9D6BD89-12C2-1E4C-A4A4-610C39417168}" srcOrd="0" destOrd="0" presId="urn:microsoft.com/office/officeart/2009/3/layout/StepUpProcess"/>
    <dgm:cxn modelId="{32EF1ABB-5417-8748-B407-0B447799DE20}" srcId="{EC3C0B36-1903-604C-8D95-C2A69969F84A}" destId="{E0516D7C-C783-8942-8636-477FCCC824C9}" srcOrd="1" destOrd="0" parTransId="{AFFB415C-336D-5D48-AA67-0BAD99EA8BBD}" sibTransId="{DDF406FD-ADC9-C042-BC3E-EFB955C2C620}"/>
    <dgm:cxn modelId="{55B977BB-B65C-F940-9BF5-44E05B75D31C}" type="presOf" srcId="{EC3C0B36-1903-604C-8D95-C2A69969F84A}" destId="{A47857D1-9F46-C747-A43A-88F6FFF4FB55}" srcOrd="0" destOrd="0" presId="urn:microsoft.com/office/officeart/2009/3/layout/StepUpProcess"/>
    <dgm:cxn modelId="{B59A5EE1-3437-B541-8948-D1B34AFD52C2}" type="presOf" srcId="{4271D527-765E-8047-A7B2-91E01B8A451B}" destId="{A4279080-0E54-0A4A-AD57-ECD08AB5EE8E}" srcOrd="0" destOrd="0" presId="urn:microsoft.com/office/officeart/2009/3/layout/StepUpProcess"/>
    <dgm:cxn modelId="{C8A7C5C8-B03B-0249-8E4C-098A5362E005}" type="presParOf" srcId="{A47857D1-9F46-C747-A43A-88F6FFF4FB55}" destId="{21CC5BD8-21EA-724B-8579-051346152B7A}" srcOrd="0" destOrd="0" presId="urn:microsoft.com/office/officeart/2009/3/layout/StepUpProcess"/>
    <dgm:cxn modelId="{D48ECA11-359D-0048-9056-6E32499B9629}" type="presParOf" srcId="{21CC5BD8-21EA-724B-8579-051346152B7A}" destId="{B2E4528D-764C-9A4B-A485-74C0E456F48E}" srcOrd="0" destOrd="0" presId="urn:microsoft.com/office/officeart/2009/3/layout/StepUpProcess"/>
    <dgm:cxn modelId="{4B7252F3-CD78-6140-87F0-F21435F64C46}" type="presParOf" srcId="{21CC5BD8-21EA-724B-8579-051346152B7A}" destId="{A4279080-0E54-0A4A-AD57-ECD08AB5EE8E}" srcOrd="1" destOrd="0" presId="urn:microsoft.com/office/officeart/2009/3/layout/StepUpProcess"/>
    <dgm:cxn modelId="{782CCCB6-D515-7041-8CC5-978369AB9A25}" type="presParOf" srcId="{21CC5BD8-21EA-724B-8579-051346152B7A}" destId="{0CA93C0A-A61C-C74F-94B3-5EBDFB412444}" srcOrd="2" destOrd="0" presId="urn:microsoft.com/office/officeart/2009/3/layout/StepUpProcess"/>
    <dgm:cxn modelId="{F2786A31-980B-944A-BD96-06186D1F3804}" type="presParOf" srcId="{A47857D1-9F46-C747-A43A-88F6FFF4FB55}" destId="{1BBE1D2A-65E7-4C45-8707-9C4546825F30}" srcOrd="1" destOrd="0" presId="urn:microsoft.com/office/officeart/2009/3/layout/StepUpProcess"/>
    <dgm:cxn modelId="{7D72F0FA-6808-9940-A666-9BF586D01EA7}" type="presParOf" srcId="{1BBE1D2A-65E7-4C45-8707-9C4546825F30}" destId="{4615B9E9-C61A-7E44-8E45-C16F684581F0}" srcOrd="0" destOrd="0" presId="urn:microsoft.com/office/officeart/2009/3/layout/StepUpProcess"/>
    <dgm:cxn modelId="{52A92BC9-0D66-EC4E-B951-2F2DCD433142}" type="presParOf" srcId="{A47857D1-9F46-C747-A43A-88F6FFF4FB55}" destId="{A581F737-2974-504B-B5EC-3EB7369BF1F7}" srcOrd="2" destOrd="0" presId="urn:microsoft.com/office/officeart/2009/3/layout/StepUpProcess"/>
    <dgm:cxn modelId="{08522592-E6C7-9242-A4BF-CF7321DDBE54}" type="presParOf" srcId="{A581F737-2974-504B-B5EC-3EB7369BF1F7}" destId="{D576475F-5FBD-E942-B3BE-0442177F3343}" srcOrd="0" destOrd="0" presId="urn:microsoft.com/office/officeart/2009/3/layout/StepUpProcess"/>
    <dgm:cxn modelId="{114BFDE7-BAA5-D646-95A5-7B476C715515}" type="presParOf" srcId="{A581F737-2974-504B-B5EC-3EB7369BF1F7}" destId="{0CBEFB5A-3236-ED48-A961-B2EEA0F0BD30}" srcOrd="1" destOrd="0" presId="urn:microsoft.com/office/officeart/2009/3/layout/StepUpProcess"/>
    <dgm:cxn modelId="{1DBF1EE3-599E-6647-B4B5-7D87D8DBC853}" type="presParOf" srcId="{A581F737-2974-504B-B5EC-3EB7369BF1F7}" destId="{898839C3-2EF5-6743-901C-CF534AD17537}" srcOrd="2" destOrd="0" presId="urn:microsoft.com/office/officeart/2009/3/layout/StepUpProcess"/>
    <dgm:cxn modelId="{3969EF4B-05D3-464B-A28B-B4002E7ABFA4}" type="presParOf" srcId="{A47857D1-9F46-C747-A43A-88F6FFF4FB55}" destId="{22AF8069-0D4A-5A43-AE44-28B2DB8BF530}" srcOrd="3" destOrd="0" presId="urn:microsoft.com/office/officeart/2009/3/layout/StepUpProcess"/>
    <dgm:cxn modelId="{476A54A3-6660-1743-BD52-CD980CE01AD9}" type="presParOf" srcId="{22AF8069-0D4A-5A43-AE44-28B2DB8BF530}" destId="{9284F018-FF33-CD4A-B7D1-EEF3D4DB8CE8}" srcOrd="0" destOrd="0" presId="urn:microsoft.com/office/officeart/2009/3/layout/StepUpProcess"/>
    <dgm:cxn modelId="{4E749F7A-F0DF-C449-8216-86D61E8D3247}" type="presParOf" srcId="{A47857D1-9F46-C747-A43A-88F6FFF4FB55}" destId="{D1071679-6E62-A94E-ADE2-9D887244BDDB}" srcOrd="4" destOrd="0" presId="urn:microsoft.com/office/officeart/2009/3/layout/StepUpProcess"/>
    <dgm:cxn modelId="{DA992C71-7EA2-C444-AE14-0167A0765270}" type="presParOf" srcId="{D1071679-6E62-A94E-ADE2-9D887244BDDB}" destId="{E034C308-523C-C74F-A633-9093A3CEEF24}" srcOrd="0" destOrd="0" presId="urn:microsoft.com/office/officeart/2009/3/layout/StepUpProcess"/>
    <dgm:cxn modelId="{F059FD84-5497-9649-99AC-2A9442F353FE}" type="presParOf" srcId="{D1071679-6E62-A94E-ADE2-9D887244BDDB}" destId="{C9D6BD89-12C2-1E4C-A4A4-610C39417168}"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E4528D-764C-9A4B-A485-74C0E456F48E}">
      <dsp:nvSpPr>
        <dsp:cNvPr id="0" name=""/>
        <dsp:cNvSpPr/>
      </dsp:nvSpPr>
      <dsp:spPr>
        <a:xfrm rot="5400000">
          <a:off x="493802" y="1250197"/>
          <a:ext cx="1480919" cy="246421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4279080-0E54-0A4A-AD57-ECD08AB5EE8E}">
      <dsp:nvSpPr>
        <dsp:cNvPr id="0" name=""/>
        <dsp:cNvSpPr/>
      </dsp:nvSpPr>
      <dsp:spPr>
        <a:xfrm>
          <a:off x="232206" y="2014753"/>
          <a:ext cx="2224708" cy="138996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 sz="1800" b="1" i="0" kern="1200" dirty="0">
              <a:latin typeface="Times New Roman" panose="02020603050405020304" pitchFamily="18" charset="0"/>
              <a:cs typeface="Times New Roman" panose="02020603050405020304" pitchFamily="18" charset="0"/>
            </a:rPr>
            <a:t>Attitude</a:t>
          </a:r>
        </a:p>
        <a:p>
          <a:pPr marL="0" lvl="0" indent="0" algn="l" defTabSz="800100">
            <a:lnSpc>
              <a:spcPct val="90000"/>
            </a:lnSpc>
            <a:spcBef>
              <a:spcPct val="0"/>
            </a:spcBef>
            <a:spcAft>
              <a:spcPct val="35000"/>
            </a:spcAft>
            <a:buNone/>
          </a:pPr>
          <a:r>
            <a:rPr lang="en" sz="1400" b="0" i="0" kern="1200" dirty="0">
              <a:latin typeface="Times New Roman" panose="02020603050405020304" pitchFamily="18" charset="0"/>
              <a:cs typeface="Times New Roman" panose="02020603050405020304" pitchFamily="18" charset="0"/>
            </a:rPr>
            <a:t>An individual’s evaluation (positive or negative) of performing a specific behavior.</a:t>
          </a:r>
          <a:endParaRPr lang="zh-TW" altLang="en-US" sz="1400" kern="1200" dirty="0">
            <a:latin typeface="Times New Roman" panose="02020603050405020304" pitchFamily="18" charset="0"/>
            <a:cs typeface="Times New Roman" panose="02020603050405020304" pitchFamily="18" charset="0"/>
          </a:endParaRPr>
        </a:p>
      </dsp:txBody>
      <dsp:txXfrm>
        <a:off x="232206" y="2014753"/>
        <a:ext cx="2224708" cy="1389963"/>
      </dsp:txXfrm>
    </dsp:sp>
    <dsp:sp modelId="{0CA93C0A-A61C-C74F-94B3-5EBDFB412444}">
      <dsp:nvSpPr>
        <dsp:cNvPr id="0" name=""/>
        <dsp:cNvSpPr/>
      </dsp:nvSpPr>
      <dsp:spPr>
        <a:xfrm>
          <a:off x="2051552" y="1068779"/>
          <a:ext cx="419756" cy="419756"/>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576475F-5FBD-E942-B3BE-0442177F3343}">
      <dsp:nvSpPr>
        <dsp:cNvPr id="0" name=""/>
        <dsp:cNvSpPr/>
      </dsp:nvSpPr>
      <dsp:spPr>
        <a:xfrm rot="5400000">
          <a:off x="3217279" y="576270"/>
          <a:ext cx="1480919" cy="246421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CBEFB5A-3236-ED48-A961-B2EEA0F0BD30}">
      <dsp:nvSpPr>
        <dsp:cNvPr id="0" name=""/>
        <dsp:cNvSpPr/>
      </dsp:nvSpPr>
      <dsp:spPr>
        <a:xfrm>
          <a:off x="2970077" y="1312540"/>
          <a:ext cx="2224708" cy="1950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 sz="1800" b="1" i="0" kern="1200" dirty="0">
              <a:latin typeface="Times New Roman" panose="02020603050405020304" pitchFamily="18" charset="0"/>
              <a:cs typeface="Times New Roman" panose="02020603050405020304" pitchFamily="18" charset="0"/>
            </a:rPr>
            <a:t>Subjective Norm</a:t>
          </a:r>
        </a:p>
        <a:p>
          <a:pPr marL="0" lvl="0" indent="0" algn="l" defTabSz="800100">
            <a:lnSpc>
              <a:spcPct val="90000"/>
            </a:lnSpc>
            <a:spcBef>
              <a:spcPct val="0"/>
            </a:spcBef>
            <a:spcAft>
              <a:spcPct val="35000"/>
            </a:spcAft>
            <a:buNone/>
          </a:pPr>
          <a:r>
            <a:rPr lang="en" sz="1400" b="0" i="0" kern="1200" dirty="0">
              <a:latin typeface="Times New Roman" panose="02020603050405020304" pitchFamily="18" charset="0"/>
              <a:cs typeface="Times New Roman" panose="02020603050405020304" pitchFamily="18" charset="0"/>
            </a:rPr>
            <a:t>The perceived social pressure and expectations from important others to perform the behavior.</a:t>
          </a:r>
        </a:p>
      </dsp:txBody>
      <dsp:txXfrm>
        <a:off x="2970077" y="1312540"/>
        <a:ext cx="2224708" cy="1950087"/>
      </dsp:txXfrm>
    </dsp:sp>
    <dsp:sp modelId="{898839C3-2EF5-6743-901C-CF534AD17537}">
      <dsp:nvSpPr>
        <dsp:cNvPr id="0" name=""/>
        <dsp:cNvSpPr/>
      </dsp:nvSpPr>
      <dsp:spPr>
        <a:xfrm>
          <a:off x="4775029" y="394852"/>
          <a:ext cx="419756" cy="419756"/>
        </a:xfrm>
        <a:prstGeom prst="triangle">
          <a:avLst>
            <a:gd name="adj" fmla="val 10000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034C308-523C-C74F-A633-9093A3CEEF24}">
      <dsp:nvSpPr>
        <dsp:cNvPr id="0" name=""/>
        <dsp:cNvSpPr/>
      </dsp:nvSpPr>
      <dsp:spPr>
        <a:xfrm rot="5400000">
          <a:off x="5940757" y="-97656"/>
          <a:ext cx="1480919" cy="2464215"/>
        </a:xfrm>
        <a:prstGeom prst="corner">
          <a:avLst>
            <a:gd name="adj1" fmla="val 16120"/>
            <a:gd name="adj2" fmla="val 16110"/>
          </a:avLst>
        </a:prstGeom>
        <a:solidFill>
          <a:schemeClr val="accent1">
            <a:hueOff val="0"/>
            <a:satOff val="0"/>
            <a:lumOff val="0"/>
            <a:alphaOff val="0"/>
          </a:schemeClr>
        </a:solidFill>
        <a:ln w="254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9D6BD89-12C2-1E4C-A4A4-610C39417168}">
      <dsp:nvSpPr>
        <dsp:cNvPr id="0" name=""/>
        <dsp:cNvSpPr/>
      </dsp:nvSpPr>
      <dsp:spPr>
        <a:xfrm>
          <a:off x="5693554" y="638613"/>
          <a:ext cx="2224708" cy="195008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 sz="1800" b="1" i="0" kern="1200" dirty="0">
              <a:latin typeface="Times New Roman" panose="02020603050405020304" pitchFamily="18" charset="0"/>
              <a:cs typeface="Times New Roman" panose="02020603050405020304" pitchFamily="18" charset="0"/>
            </a:rPr>
            <a:t>Perceived Behavioral Control</a:t>
          </a:r>
        </a:p>
        <a:p>
          <a:pPr marL="0" lvl="0" indent="0" algn="l" defTabSz="800100">
            <a:lnSpc>
              <a:spcPct val="90000"/>
            </a:lnSpc>
            <a:spcBef>
              <a:spcPct val="0"/>
            </a:spcBef>
            <a:spcAft>
              <a:spcPct val="35000"/>
            </a:spcAft>
            <a:buNone/>
          </a:pPr>
          <a:r>
            <a:rPr lang="en" sz="1400" b="0" i="0" kern="1200" dirty="0">
              <a:latin typeface="Times New Roman" panose="02020603050405020304" pitchFamily="18" charset="0"/>
              <a:cs typeface="Times New Roman" panose="02020603050405020304" pitchFamily="18" charset="0"/>
            </a:rPr>
            <a:t>The perceived ease or difficulty of successfully executing the behavior.</a:t>
          </a:r>
        </a:p>
      </dsp:txBody>
      <dsp:txXfrm>
        <a:off x="5693554" y="638613"/>
        <a:ext cx="2224708" cy="1950087"/>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3" name="Google Shape;67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Good evening, everyone. My name is Yu-Ying Chen, and today I am excited to present our research titled </a:t>
            </a:r>
            <a:r>
              <a:rPr lang="en-US" altLang="zh-TW" sz="1100" b="1" i="0" u="none" strike="noStrike" cap="none" dirty="0">
                <a:solidFill>
                  <a:srgbClr val="000000"/>
                </a:solidFill>
                <a:effectLst/>
                <a:latin typeface="Arial"/>
                <a:ea typeface="Arial"/>
                <a:cs typeface="Arial"/>
                <a:sym typeface="Arial"/>
              </a:rPr>
              <a:t>"Coffee Raves as Health-Oriented Social Leisure: Examining the Drivers of Participation Intention."</a:t>
            </a:r>
            <a:r>
              <a:rPr lang="en-US" altLang="zh-TW" sz="1100" b="0" i="0" u="none" strike="noStrike" cap="none" dirty="0">
                <a:solidFill>
                  <a:srgbClr val="000000"/>
                </a:solidFill>
                <a:effectLst/>
                <a:latin typeface="Arial"/>
                <a:ea typeface="Arial"/>
                <a:cs typeface="Arial"/>
                <a:sym typeface="Arial"/>
              </a:rPr>
              <a:t> We will be exploring how emerging non-alcoholic social trends are reshaping our leisure choices. </a:t>
            </a:r>
            <a:endParaRPr lang="zh-TW" altLang="zh-TW" sz="1100" b="0" i="0" u="none" strike="noStrike" cap="none" dirty="0">
              <a:solidFill>
                <a:srgbClr val="000000"/>
              </a:solidFill>
              <a:effectLst/>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18253F82-CD31-D1AD-97FA-CE503FFCBFE5}"/>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99027DBE-E30C-46C0-AF92-0182772EA4A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433E278B-F2D0-20BD-756B-9BC5EC809D1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"Beyond individual health concerns, we also consider the social nature of a 'Rave Party.' This leads us to our next variable: Belongingness."</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Belongingness is a fundamental human motivation—the innate drive to form and maintain lasting, positive, and significant interpersonal relationships. In this study, it represents the participants' desire to connect with a community that shares similar lifestyle values. By adding Belongingness to our framework, we capture the essential social driver that complements the health-related and psychological factors discussed earlier."</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Prior research suggests that individuals with stronger belongingness needs are more sensitive to social expectations and interpersonal cues to maintain social connections. These needs drive individuals to seek social approval. Therefore, we propose Hypothesis 7: Belongingness positively influences subjective norm.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679249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BD64D53E-3AB5-EB3E-593A-F28BF710942F}"/>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30D8E505-C0E3-4ECF-B49C-E7106367448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05FCA9F7-2AD4-A47F-8F1B-5615980D18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This is our complete Research Framework.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19734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g1dcfff4f4b1_0_174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1dcfff4f4b1_0_174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following section discusses the research methods.</a:t>
            </a:r>
            <a:endParaRPr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95A88963-310D-F696-8588-C689DB3A0C19}"/>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AD4C6E89-9B05-6CC3-0BBA-21FFBA47D14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6181CE9F-C546-6E0F-1B34-AB9693AD17F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For data collection, we used a </a:t>
            </a:r>
            <a:r>
              <a:rPr lang="en-US" altLang="zh-TW" sz="1100" b="1" i="0" u="none" strike="noStrike" cap="none" dirty="0">
                <a:solidFill>
                  <a:srgbClr val="000000"/>
                </a:solidFill>
                <a:effectLst/>
                <a:latin typeface="Arial"/>
                <a:ea typeface="Arial"/>
                <a:cs typeface="Arial"/>
                <a:sym typeface="Arial"/>
              </a:rPr>
              <a:t>convenience sampling approach</a:t>
            </a:r>
            <a:r>
              <a:rPr lang="en-US" altLang="zh-TW" sz="1100" b="0" i="0" u="none" strike="noStrike" cap="none" dirty="0">
                <a:solidFill>
                  <a:srgbClr val="000000"/>
                </a:solidFill>
                <a:effectLst/>
                <a:latin typeface="Arial"/>
                <a:ea typeface="Arial"/>
                <a:cs typeface="Arial"/>
                <a:sym typeface="Arial"/>
              </a:rPr>
              <a:t>. Participants were invited to view a one-minute coffee rave video, accompanied by an explanation from the researcher to ensure they understood the concept, before completing a self-administered questionnaire. </a:t>
            </a: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 altLang="zh-TW" sz="1100" b="0" i="0" u="none" strike="noStrike" cap="none">
                <a:solidFill>
                  <a:srgbClr val="000000"/>
                </a:solidFill>
                <a:effectLst/>
                <a:latin typeface="Arial"/>
                <a:ea typeface="Arial"/>
                <a:cs typeface="Arial"/>
                <a:sym typeface="Arial"/>
              </a:rPr>
              <a:t>To analyze the conceptual model and test our hypotheses, we employed PLS-SEM.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257490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AEE6E059-F582-A3D4-A5A3-E722DE4E676F}"/>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7F409ABB-0318-CE91-86E1-4F8B01A5AF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2D4D896E-6A69-898A-AC24-AB8F68A7282D}"/>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We used established measures from previous research for our constructs, such as Gould’s scale for health consciousness and Kashima’s scale for belongingness. All items were measured on a 5-point Likert scale to ensure consistency. The data was analyzed using Partial Least Square Structural Equation Modeling.</a:t>
            </a:r>
            <a:endParaRPr lang="zh-TW" altLang="zh-TW"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sz="1100" dirty="0">
              <a:solidFill>
                <a:schemeClr val="accent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2092255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a:extLst>
            <a:ext uri="{FF2B5EF4-FFF2-40B4-BE49-F238E27FC236}">
              <a16:creationId xmlns:a16="http://schemas.microsoft.com/office/drawing/2014/main" id="{15E355BE-4AD3-41CE-368B-53977EC2701C}"/>
            </a:ext>
          </a:extLst>
        </p:cNvPr>
        <p:cNvGrpSpPr/>
        <p:nvPr/>
      </p:nvGrpSpPr>
      <p:grpSpPr>
        <a:xfrm>
          <a:off x="0" y="0"/>
          <a:ext cx="0" cy="0"/>
          <a:chOff x="0" y="0"/>
          <a:chExt cx="0" cy="0"/>
        </a:xfrm>
      </p:grpSpPr>
      <p:sp>
        <p:nvSpPr>
          <p:cNvPr id="923" name="Google Shape;923;g1dcfff4f4b1_0_17472:notes">
            <a:extLst>
              <a:ext uri="{FF2B5EF4-FFF2-40B4-BE49-F238E27FC236}">
                <a16:creationId xmlns:a16="http://schemas.microsoft.com/office/drawing/2014/main" id="{72B79DC1-F117-88C7-9A72-09796B79177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1dcfff4f4b1_0_17472:notes">
            <a:extLst>
              <a:ext uri="{FF2B5EF4-FFF2-40B4-BE49-F238E27FC236}">
                <a16:creationId xmlns:a16="http://schemas.microsoft.com/office/drawing/2014/main" id="{96B06E35-4BE0-443F-A152-8C928AAB8C1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Here are the results.</a:t>
            </a:r>
            <a:endParaRPr dirty="0"/>
          </a:p>
        </p:txBody>
      </p:sp>
    </p:spTree>
    <p:extLst>
      <p:ext uri="{BB962C8B-B14F-4D97-AF65-F5344CB8AC3E}">
        <p14:creationId xmlns:p14="http://schemas.microsoft.com/office/powerpoint/2010/main" val="27877567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234CF57C-0828-5B85-3603-34EBD5F378D2}"/>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12217B21-31DF-EC6F-FEA9-3FAC9F7FF62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BD1AB26A-DCB5-A3CB-C402-A4B4BE063A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We recruited 65 valid participants. The profile was predominantly female (64.6%) and young, with nearly 86% falling between the ages of 18 and 34. Most were well-educated, holding at least a bachelor’s degree.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6378714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9A0A565B-2582-F68C-8200-43A2A9CE19F8}"/>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44F8911F-3DDE-1B3D-59D3-3D463C8D3BC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6C111E4A-539C-A57C-8F8C-F47C1816262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In terms of drinking habits, 33.8% were non-drinkers, while 61.5% were occasional drinkers, making them the "sober curious" target audience. Geographically, 81.5% were from Northern Taiwan.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046407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06127A9C-8194-B385-06E7-4FD3A1C72B67}"/>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7CD9C6C9-FCE6-B1AD-DE59-034767FA669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3EB29E25-A767-7067-5C31-9509B8F825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Before testing the hypotheses, we evaluated the validity and reliability of our data using a measurement model. All constructs showed high reliability, with </a:t>
            </a:r>
            <a:r>
              <a:rPr lang="en-US" altLang="zh-TW" sz="1100" b="1" i="0" u="none" strike="noStrike" cap="none" dirty="0">
                <a:solidFill>
                  <a:srgbClr val="000000"/>
                </a:solidFill>
                <a:effectLst/>
                <a:latin typeface="Arial"/>
                <a:ea typeface="Arial"/>
                <a:cs typeface="Arial"/>
                <a:sym typeface="Arial"/>
              </a:rPr>
              <a:t>Cronbach’s alpha and composite reliability</a:t>
            </a:r>
            <a:r>
              <a:rPr lang="en-US" altLang="zh-TW" sz="1100" b="0" i="0" u="none" strike="noStrike" cap="none" dirty="0">
                <a:solidFill>
                  <a:srgbClr val="000000"/>
                </a:solidFill>
                <a:effectLst/>
                <a:latin typeface="Arial"/>
                <a:ea typeface="Arial"/>
                <a:cs typeface="Arial"/>
                <a:sym typeface="Arial"/>
              </a:rPr>
              <a:t> values well above the threshold, mostly exceeding 0.80. AVE are all above 0.5 All factor loadings were above 0.7, indicating strong convergent validity. </a:t>
            </a:r>
            <a:endParaRPr lang="zh-TW" altLang="en-US" sz="1100" dirty="0">
              <a:solidFill>
                <a:schemeClr val="accent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785027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59F7F182-814B-B3A4-8842-203056F1D3B3}"/>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3DB577D8-A4C2-EB51-9149-8074E3D25CA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4EC9B84B-7D66-710A-C310-FB3B4EA37D67}"/>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Our discriminant validity table also confirms that each construct is distinct from the others with all HTMT ratios below 0.827. </a:t>
            </a:r>
            <a:endParaRPr lang="zh-TW" altLang="zh-TW"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zh-TW" altLang="en-US" sz="1100" dirty="0">
              <a:solidFill>
                <a:schemeClr val="accent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221193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21D24E65-B486-E14F-875E-BEB9D4D1D2E6}"/>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2FE59F19-6EAD-6998-5DDD-EEC354BE4EB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4DD20752-4442-9AC3-E027-E90ED676747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To understand why we chose this topic, we must first look at the shifting landscape of social consumption. In recent years, a movement known as "Sober Curious" has gained significant traction. This isn't necessarily about not drinking alcohol at all, but rather a wellness-focused trend that supports reducing alcohol to improve physical and mental well-being. </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However, there is a challenge: in most cultures, alcohol is deeply embedded in our "social world." It is often seen as the core element for building relationships and a sense of belonging. For those trying to cut back, the social pressure to drink can be immense, leading to a very real fear of being isolated or losing connections with peers. </a:t>
            </a:r>
            <a:endParaRPr lang="zh-TW"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475842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7FD3D399-B1C6-02D8-9ED4-6FE9B52E822E}"/>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98B22775-71DC-F754-55CE-34E5AF3C8F2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A1413264-3A73-4D4C-7FAD-7CF4CD2C9F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We then evaluate our hypotheses using the bootstrapping technique. Almost all our hypotheses were supported, except hypothesis one. The model fit index SRMR is 0.089, below the threshold of 0.09.</a:t>
            </a:r>
            <a:endParaRPr lang="zh-TW"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6628726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33962855-BEDA-6A41-A8D3-7230ADEB2D0D}"/>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50C771AD-D5C2-79F6-7870-F4342337616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921C7B03-AD72-2A1B-8459-8233F04FE10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sz="1100" b="1" i="0" u="none" strike="noStrike" cap="none" dirty="0">
                <a:solidFill>
                  <a:srgbClr val="000000"/>
                </a:solidFill>
                <a:effectLst/>
                <a:latin typeface="Arial"/>
                <a:ea typeface="Arial"/>
                <a:cs typeface="Arial"/>
                <a:sym typeface="Arial"/>
              </a:rPr>
              <a:t>Subjective Norms (H2)</a:t>
            </a:r>
            <a:r>
              <a:rPr lang="en-US" altLang="zh-TW" sz="1100" b="0" i="0" u="none" strike="noStrike" cap="none" dirty="0">
                <a:solidFill>
                  <a:srgbClr val="000000"/>
                </a:solidFill>
                <a:effectLst/>
                <a:latin typeface="Arial"/>
                <a:ea typeface="Arial"/>
                <a:cs typeface="Arial"/>
                <a:sym typeface="Arial"/>
              </a:rPr>
              <a:t> and </a:t>
            </a:r>
            <a:r>
              <a:rPr lang="en-US" altLang="zh-TW" sz="1100" b="1" i="0" u="none" strike="noStrike" cap="none" dirty="0">
                <a:solidFill>
                  <a:srgbClr val="000000"/>
                </a:solidFill>
                <a:effectLst/>
                <a:latin typeface="Arial"/>
                <a:ea typeface="Arial"/>
                <a:cs typeface="Arial"/>
                <a:sym typeface="Arial"/>
              </a:rPr>
              <a:t>Perceived Behavioral Control (H3)</a:t>
            </a:r>
            <a:r>
              <a:rPr lang="en-US" altLang="zh-TW" sz="1100" b="0" i="0" u="none" strike="noStrike" cap="none" dirty="0">
                <a:solidFill>
                  <a:srgbClr val="000000"/>
                </a:solidFill>
                <a:effectLst/>
                <a:latin typeface="Arial"/>
                <a:ea typeface="Arial"/>
                <a:cs typeface="Arial"/>
                <a:sym typeface="Arial"/>
              </a:rPr>
              <a:t> were strong predictors of intention. </a:t>
            </a:r>
            <a:endParaRPr lang="zh-TW" altLang="zh-TW" sz="1100" b="0" i="0" u="none" strike="noStrike" cap="none" dirty="0">
              <a:solidFill>
                <a:srgbClr val="000000"/>
              </a:solidFill>
              <a:effectLst/>
              <a:latin typeface="Arial"/>
              <a:ea typeface="Arial"/>
              <a:cs typeface="Arial"/>
              <a:sym typeface="Arial"/>
            </a:endParaRPr>
          </a:p>
          <a:p>
            <a:r>
              <a:rPr lang="en-US" altLang="zh-TW" sz="1100" b="1" i="0" u="none" strike="noStrike" cap="none" dirty="0">
                <a:solidFill>
                  <a:srgbClr val="000000"/>
                </a:solidFill>
                <a:effectLst/>
                <a:latin typeface="Arial"/>
                <a:ea typeface="Arial"/>
                <a:cs typeface="Arial"/>
                <a:sym typeface="Arial"/>
              </a:rPr>
              <a:t>Health Self-Consciousness</a:t>
            </a:r>
            <a:r>
              <a:rPr lang="en-US" altLang="zh-TW" sz="1100" b="0" i="0" u="none" strike="noStrike" cap="none" dirty="0">
                <a:solidFill>
                  <a:srgbClr val="000000"/>
                </a:solidFill>
                <a:effectLst/>
                <a:latin typeface="Arial"/>
                <a:ea typeface="Arial"/>
                <a:cs typeface="Arial"/>
                <a:sym typeface="Arial"/>
              </a:rPr>
              <a:t> significantly influenced Attitude, Control, and Intention (H4, H5, H6 supported). </a:t>
            </a:r>
            <a:endParaRPr lang="zh-TW" altLang="zh-TW" sz="1100" b="0" i="0" u="none" strike="noStrike" cap="none" dirty="0">
              <a:solidFill>
                <a:srgbClr val="000000"/>
              </a:solidFill>
              <a:effectLst/>
              <a:latin typeface="Arial"/>
              <a:ea typeface="Arial"/>
              <a:cs typeface="Arial"/>
              <a:sym typeface="Arial"/>
            </a:endParaRPr>
          </a:p>
          <a:p>
            <a:r>
              <a:rPr lang="en-US" altLang="zh-TW" sz="1100" b="1" i="0" u="none" strike="noStrike" cap="none" dirty="0">
                <a:solidFill>
                  <a:srgbClr val="000000"/>
                </a:solidFill>
                <a:effectLst/>
                <a:latin typeface="Arial"/>
                <a:ea typeface="Arial"/>
                <a:cs typeface="Arial"/>
                <a:sym typeface="Arial"/>
              </a:rPr>
              <a:t>Belongingness</a:t>
            </a:r>
            <a:r>
              <a:rPr lang="en-US" altLang="zh-TW" sz="1100" b="0" i="0" u="none" strike="noStrike" cap="none" dirty="0">
                <a:solidFill>
                  <a:srgbClr val="000000"/>
                </a:solidFill>
                <a:effectLst/>
                <a:latin typeface="Arial"/>
                <a:ea typeface="Arial"/>
                <a:cs typeface="Arial"/>
                <a:sym typeface="Arial"/>
              </a:rPr>
              <a:t> strongly influenced Subjective Norms (H7 supported). </a:t>
            </a:r>
            <a:endParaRPr lang="zh-TW" altLang="zh-TW" sz="1100" b="0" i="0" u="none" strike="noStrike" cap="none" dirty="0">
              <a:solidFill>
                <a:srgbClr val="000000"/>
              </a:solidFill>
              <a:effectLst/>
              <a:latin typeface="Arial"/>
              <a:ea typeface="Arial"/>
              <a:cs typeface="Arial"/>
              <a:sym typeface="Arial"/>
            </a:endParaRPr>
          </a:p>
          <a:p>
            <a:r>
              <a:rPr lang="en-US" altLang="zh-TW" sz="1100" b="1" i="0" u="none" strike="noStrike" cap="none" dirty="0">
                <a:solidFill>
                  <a:srgbClr val="000000"/>
                </a:solidFill>
                <a:effectLst/>
                <a:latin typeface="Arial"/>
                <a:ea typeface="Arial"/>
                <a:cs typeface="Arial"/>
                <a:sym typeface="Arial"/>
              </a:rPr>
              <a:t>HOWEVER, H1 was NOT supported.</a:t>
            </a:r>
            <a:r>
              <a:rPr lang="en-US" altLang="zh-TW" sz="1100" b="0" i="0" u="none" strike="noStrike" cap="none" dirty="0">
                <a:solidFill>
                  <a:srgbClr val="000000"/>
                </a:solidFill>
                <a:effectLst/>
                <a:latin typeface="Arial"/>
                <a:ea typeface="Arial"/>
                <a:cs typeface="Arial"/>
                <a:sym typeface="Arial"/>
              </a:rPr>
              <a:t> Attitude did not significantly influence intention. </a:t>
            </a:r>
            <a:endParaRPr lang="zh-TW"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6293981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a:extLst>
            <a:ext uri="{FF2B5EF4-FFF2-40B4-BE49-F238E27FC236}">
              <a16:creationId xmlns:a16="http://schemas.microsoft.com/office/drawing/2014/main" id="{2DA23600-1A19-5D94-73E5-0B85D3F27B68}"/>
            </a:ext>
          </a:extLst>
        </p:cNvPr>
        <p:cNvGrpSpPr/>
        <p:nvPr/>
      </p:nvGrpSpPr>
      <p:grpSpPr>
        <a:xfrm>
          <a:off x="0" y="0"/>
          <a:ext cx="0" cy="0"/>
          <a:chOff x="0" y="0"/>
          <a:chExt cx="0" cy="0"/>
        </a:xfrm>
      </p:grpSpPr>
      <p:sp>
        <p:nvSpPr>
          <p:cNvPr id="923" name="Google Shape;923;g1dcfff4f4b1_0_17472:notes">
            <a:extLst>
              <a:ext uri="{FF2B5EF4-FFF2-40B4-BE49-F238E27FC236}">
                <a16:creationId xmlns:a16="http://schemas.microsoft.com/office/drawing/2014/main" id="{B413CD3B-8550-9827-E92E-28245FBC8D5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1dcfff4f4b1_0_17472:notes">
            <a:extLst>
              <a:ext uri="{FF2B5EF4-FFF2-40B4-BE49-F238E27FC236}">
                <a16:creationId xmlns:a16="http://schemas.microsoft.com/office/drawing/2014/main" id="{9FF02D7D-09FE-7133-6136-F4FFAC8BD3C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The next chapter is for discussion.</a:t>
            </a:r>
            <a:endParaRPr dirty="0"/>
          </a:p>
        </p:txBody>
      </p:sp>
    </p:spTree>
    <p:extLst>
      <p:ext uri="{BB962C8B-B14F-4D97-AF65-F5344CB8AC3E}">
        <p14:creationId xmlns:p14="http://schemas.microsoft.com/office/powerpoint/2010/main" val="32360910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B2D2B12E-0DEC-1579-BC1C-ABD7F1E04324}"/>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AD70C174-2F4F-DDCD-6553-B166CC32CB7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265E8974-E19D-429A-7638-F241F1FCCCD4}"/>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Let’s break down these findings. First, health self-consciousness is a clear driver; people who care about their health are psychologically predisposed to these events. </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The significant direct path from Health Self-Consciousness to Behavioral Intention further implies that intrinsic health concern can bypass general attitudes to directly drive a person's decision-making process.</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34759222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D876457C-A1F1-D6FD-4749-6D9DA3DA6D68}"/>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F5103B8E-D53B-E57A-18B9-4E27489EEE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5CD70446-0E28-F596-5342-4E79D4B9972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Second, belongingness is crucial—our need for connection strengthens the social pressure to join these healthy alternatives.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8568267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7BF2DDA8-D18B-DB94-5DB8-D31BA0E8C5ED}"/>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6AA2C8DD-C7F0-EDA1-7E32-3BE1FBA9E4C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3CDF25AF-793E-4090-9D67-92871ED52A7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err="1">
                <a:solidFill>
                  <a:srgbClr val="000000"/>
                </a:solidFill>
                <a:effectLst/>
                <a:latin typeface="Arial"/>
                <a:ea typeface="Arial"/>
                <a:cs typeface="Arial"/>
                <a:sym typeface="Arial"/>
              </a:rPr>
              <a:t>Third,Subjective</a:t>
            </a:r>
            <a:r>
              <a:rPr lang="en-US" altLang="zh-TW" sz="1100" b="0" i="0" u="none" strike="noStrike" cap="none" dirty="0">
                <a:solidFill>
                  <a:srgbClr val="000000"/>
                </a:solidFill>
                <a:effectLst/>
                <a:latin typeface="Arial"/>
                <a:ea typeface="Arial"/>
                <a:cs typeface="Arial"/>
                <a:sym typeface="Arial"/>
              </a:rPr>
              <a:t> Norm and Perceived Behavioral Control significantly shape Participation Intention, highlighting social influence and perceived ease as key drivers.</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65904269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98CA15FE-02AA-98F5-7E06-D15A24112F4E}"/>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29310BE1-0D48-65F7-5F77-37051AFEF99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19C95375-26D8-747F-C48F-3C8A162E0DB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The most interesting finding is the insignificant impact of Attitude. Even if people think a coffee rave is "pleasant" or a "good idea," that feeling alone doesn't make them go. Instead, their intention is driven by external social expectations and their practical capacity to attend. In novel settings like this, social signals and "can I do it?" matter more than "do I like it?"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zh-TW"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71039017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CEFC74EE-AEEF-7642-88B8-047D292AE7B5}"/>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A4E9F0B5-5F47-D0AC-F8A6-865697BB030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F09B9432-267C-201A-76E9-0A614FF0930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Theoretically, this study contributes to the field by showing that non-alcoholic leisure is co-driven by health and social belonging. </a:t>
            </a:r>
          </a:p>
          <a:p>
            <a:r>
              <a:rPr lang="en-US" altLang="zh-TW" sz="1100" b="0" i="0" u="none" strike="noStrike" cap="none" dirty="0">
                <a:solidFill>
                  <a:srgbClr val="000000"/>
                </a:solidFill>
                <a:effectLst/>
                <a:latin typeface="Arial"/>
                <a:ea typeface="Arial"/>
                <a:cs typeface="Arial"/>
                <a:sym typeface="Arial"/>
              </a:rPr>
              <a:t>We also challenge the traditional TPB model’s assumption. Traditional TPB assumes that individuals possess relatively stable cognitive schemas and evaluative beliefs toward a behavior. However, due to the novelty and hybrid nature of Coffee Raves, participants may experience greater uncertainty and less-developed behavioral schemas. Under such conditions, individuals may rely more heavily on social cues and perceived behavioral control rather than fully formed personal attitudes when developing behavioral intentions. </a:t>
            </a:r>
          </a:p>
          <a:p>
            <a:r>
              <a:rPr lang="en-US" altLang="zh-TW" sz="1100" b="0" i="0" u="none" strike="noStrike" cap="none" dirty="0">
                <a:solidFill>
                  <a:srgbClr val="000000"/>
                </a:solidFill>
                <a:effectLst/>
                <a:latin typeface="Arial"/>
                <a:ea typeface="Arial"/>
                <a:cs typeface="Arial"/>
                <a:sym typeface="Arial"/>
              </a:rPr>
              <a:t>Finally, participation intentions are primarily predicted by PBC and Belongingness, showing that situational cues override established personal attitudes in novel settings.</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For organizers, the message is clear. To encourage participation, they should</a:t>
            </a:r>
            <a:r>
              <a:rPr lang="zh-TW" altLang="en-US" sz="1100" b="0" i="0" u="none" strike="noStrike" cap="none" dirty="0">
                <a:solidFill>
                  <a:srgbClr val="000000"/>
                </a:solidFill>
                <a:effectLst/>
                <a:latin typeface="Arial"/>
                <a:ea typeface="Arial"/>
                <a:cs typeface="Arial"/>
                <a:sym typeface="Arial"/>
              </a:rPr>
              <a:t> </a:t>
            </a:r>
            <a:r>
              <a:rPr lang="en-US" altLang="zh-TW" sz="1100" b="0" i="0" u="none" strike="noStrike" cap="none" dirty="0">
                <a:solidFill>
                  <a:srgbClr val="000000"/>
                </a:solidFill>
                <a:effectLst/>
                <a:latin typeface="Arial"/>
                <a:ea typeface="Arial"/>
                <a:cs typeface="Arial"/>
                <a:sym typeface="Arial"/>
              </a:rPr>
              <a:t>:</a:t>
            </a:r>
            <a:r>
              <a:rPr lang="zh-TW" altLang="en-US" sz="1100" b="0" i="0" u="none" strike="noStrike" cap="none" dirty="0">
                <a:solidFill>
                  <a:srgbClr val="000000"/>
                </a:solidFill>
                <a:effectLst/>
                <a:latin typeface="Arial"/>
                <a:ea typeface="Arial"/>
                <a:cs typeface="Arial"/>
                <a:sym typeface="Arial"/>
              </a:rPr>
              <a:t> </a:t>
            </a:r>
            <a:r>
              <a:rPr lang="en-US" altLang="zh-TW" sz="1100" b="0" i="0" u="none" strike="noStrike" cap="none" dirty="0">
                <a:solidFill>
                  <a:srgbClr val="000000"/>
                </a:solidFill>
                <a:effectLst/>
                <a:latin typeface="Arial"/>
                <a:ea typeface="Arial"/>
                <a:cs typeface="Arial"/>
                <a:sym typeface="Arial"/>
              </a:rPr>
              <a:t>First, reinforce the coffee rave’s health-oriented identity and foster an inclusive atmosphere to satisfy the need for belonging. They should also reduce the entry barriers to make participation feel easy. </a:t>
            </a:r>
            <a:endParaRPr lang="zh-TW" altLang="zh-TW" sz="1100" b="0" i="0" u="none" strike="noStrike" cap="none" dirty="0">
              <a:solidFill>
                <a:srgbClr val="000000"/>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8816350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8796255E-09BB-57D1-38DE-2E0F2E398500}"/>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3D719513-D71F-FC10-A89E-5A3A6BA1B89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E8CD6C70-9B93-CA9C-34E9-E4307228E95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"Moving on to the final part of the presentation, I would like to discuss the limitations of our current study and provide specific suggestions for future research. To make this clearer, I will pair each limitation we encountered with a corresponding recommendation for future studies."</a:t>
            </a:r>
            <a:endParaRPr lang="zh-TW" altLang="zh-TW" sz="1100" b="0" i="0" u="none" strike="noStrike" cap="none" dirty="0">
              <a:solidFill>
                <a:srgbClr val="000000"/>
              </a:solidFill>
              <a:effectLst/>
              <a:latin typeface="Arial"/>
              <a:ea typeface="Arial"/>
              <a:cs typeface="Arial"/>
              <a:sym typeface="Arial"/>
            </a:endParaRPr>
          </a:p>
          <a:p>
            <a:pPr lvl="0"/>
            <a:r>
              <a:rPr lang="en-US" altLang="zh-TW" sz="1100" b="0" i="0" u="none" strike="noStrike" cap="none" dirty="0">
                <a:solidFill>
                  <a:srgbClr val="000000"/>
                </a:solidFill>
                <a:effectLst/>
                <a:latin typeface="Arial"/>
                <a:ea typeface="Arial"/>
                <a:cs typeface="Arial"/>
                <a:sym typeface="Arial"/>
              </a:rPr>
              <a:t>"First, regarding our methodology, the generalizability of this exploratory study is currently limited. This is due to our relatively small sample size and the fact that our participants were predominately from younger age groups."</a:t>
            </a:r>
            <a:endParaRPr lang="zh-TW" altLang="zh-TW" sz="1100" b="0" i="0" u="none" strike="noStrike" cap="none" dirty="0">
              <a:solidFill>
                <a:srgbClr val="000000"/>
              </a:solidFill>
              <a:effectLst/>
              <a:latin typeface="Arial"/>
              <a:ea typeface="Arial"/>
              <a:cs typeface="Arial"/>
              <a:sym typeface="Arial"/>
            </a:endParaRPr>
          </a:p>
          <a:p>
            <a:pPr lvl="0"/>
            <a:r>
              <a:rPr lang="en-US" altLang="zh-TW" sz="1100" b="0" i="0" u="none" strike="noStrike" cap="none" dirty="0">
                <a:solidFill>
                  <a:srgbClr val="000000"/>
                </a:solidFill>
                <a:effectLst/>
                <a:latin typeface="Arial"/>
                <a:ea typeface="Arial"/>
                <a:cs typeface="Arial"/>
                <a:sym typeface="Arial"/>
              </a:rPr>
              <a:t>"To address this, we suggest that </a:t>
            </a:r>
            <a:r>
              <a:rPr lang="en-US" altLang="zh-TW" sz="1100" b="1" i="0" u="none" strike="noStrike" cap="none" dirty="0">
                <a:solidFill>
                  <a:srgbClr val="000000"/>
                </a:solidFill>
                <a:effectLst/>
                <a:latin typeface="Arial"/>
                <a:ea typeface="Arial"/>
                <a:cs typeface="Arial"/>
                <a:sym typeface="Arial"/>
              </a:rPr>
              <a:t>future studies should employ more diverse demographic samples</a:t>
            </a:r>
            <a:r>
              <a:rPr lang="en-US" altLang="zh-TW" sz="1100" b="0" i="0" u="none" strike="noStrike" cap="none" dirty="0">
                <a:solidFill>
                  <a:srgbClr val="000000"/>
                </a:solidFill>
                <a:effectLst/>
                <a:latin typeface="Arial"/>
                <a:ea typeface="Arial"/>
                <a:cs typeface="Arial"/>
                <a:sym typeface="Arial"/>
              </a:rPr>
              <a:t>. By investigating a wider range of age groups and backgrounds, researchers can better understand participation intentions across the entire spectrum of non-alcoholic social leisure contexts."</a:t>
            </a:r>
            <a:endParaRPr lang="zh-TW" altLang="zh-TW" sz="1100" b="0" i="0" u="none" strike="noStrike" cap="none" dirty="0">
              <a:solidFill>
                <a:srgbClr val="000000"/>
              </a:solidFill>
              <a:effectLst/>
              <a:latin typeface="Arial"/>
              <a:ea typeface="Arial"/>
              <a:cs typeface="Arial"/>
              <a:sym typeface="Arial"/>
            </a:endParaRPr>
          </a:p>
          <a:p>
            <a:pPr lvl="0"/>
            <a:r>
              <a:rPr lang="en-US" altLang="zh-TW" sz="1100" b="0" i="0" u="none" strike="noStrike" cap="none" dirty="0">
                <a:solidFill>
                  <a:srgbClr val="000000"/>
                </a:solidFill>
                <a:effectLst/>
                <a:latin typeface="Arial"/>
                <a:ea typeface="Arial"/>
                <a:cs typeface="Arial"/>
                <a:sym typeface="Arial"/>
              </a:rPr>
              <a:t>"Second, we must consider the nature of the activity itself. Since 'Coffee Rave' is an emerging concept, most of our participants lacked prior experience. This lack of familiarity may have affected the precision and stability of the attitudes and intentions we measured."</a:t>
            </a:r>
            <a:endParaRPr lang="zh-TW" altLang="zh-TW" sz="1100" b="0" i="0" u="none" strike="noStrike" cap="none" dirty="0">
              <a:solidFill>
                <a:srgbClr val="000000"/>
              </a:solidFill>
              <a:effectLst/>
              <a:latin typeface="Arial"/>
              <a:ea typeface="Arial"/>
              <a:cs typeface="Arial"/>
              <a:sym typeface="Arial"/>
            </a:endParaRPr>
          </a:p>
          <a:p>
            <a:pPr lvl="0"/>
            <a:r>
              <a:rPr lang="en-US" altLang="zh-TW" sz="1100" b="0" i="0" u="none" strike="noStrike" cap="none" dirty="0">
                <a:solidFill>
                  <a:srgbClr val="000000"/>
                </a:solidFill>
                <a:effectLst/>
                <a:latin typeface="Arial"/>
                <a:ea typeface="Arial"/>
                <a:cs typeface="Arial"/>
                <a:sym typeface="Arial"/>
              </a:rPr>
              <a:t>"Therefore, as the concept becomes more established, we recommend that </a:t>
            </a:r>
            <a:r>
              <a:rPr lang="en-US" altLang="zh-TW" sz="1100" b="1" i="0" u="none" strike="noStrike" cap="none" dirty="0">
                <a:solidFill>
                  <a:srgbClr val="000000"/>
                </a:solidFill>
                <a:effectLst/>
                <a:latin typeface="Arial"/>
                <a:ea typeface="Arial"/>
                <a:cs typeface="Arial"/>
                <a:sym typeface="Arial"/>
              </a:rPr>
              <a:t>research focus transitions from 'Participation Intention' to 'Post-Experience Evaluation' and 'Repeat Attendance Intention.'</a:t>
            </a:r>
            <a:r>
              <a:rPr lang="en-US" altLang="zh-TW" sz="1100" b="0" i="0" u="none" strike="noStrike" cap="none" dirty="0">
                <a:solidFill>
                  <a:srgbClr val="000000"/>
                </a:solidFill>
                <a:effectLst/>
                <a:latin typeface="Arial"/>
                <a:ea typeface="Arial"/>
                <a:cs typeface="Arial"/>
                <a:sym typeface="Arial"/>
              </a:rPr>
              <a:t> Moving beyond the initial 'intent' will provide more stable data on why people choose to return."</a:t>
            </a:r>
            <a:endParaRPr lang="zh-TW" altLang="zh-TW" sz="1100" b="0" i="0" u="none" strike="noStrike" cap="none" dirty="0">
              <a:solidFill>
                <a:srgbClr val="000000"/>
              </a:solidFill>
              <a:effectLst/>
              <a:latin typeface="Arial"/>
              <a:ea typeface="Arial"/>
              <a:cs typeface="Arial"/>
              <a:sym typeface="Arial"/>
            </a:endParaRPr>
          </a:p>
          <a:p>
            <a:pPr lvl="0"/>
            <a:r>
              <a:rPr lang="en-US" altLang="zh-TW" sz="1100" b="0" i="0" u="none" strike="noStrike" cap="none" dirty="0">
                <a:solidFill>
                  <a:srgbClr val="000000"/>
                </a:solidFill>
                <a:effectLst/>
                <a:latin typeface="Arial"/>
                <a:ea typeface="Arial"/>
                <a:cs typeface="Arial"/>
                <a:sym typeface="Arial"/>
              </a:rPr>
              <a:t>"Finally, we recognize that our study did not cover all possible influences. There are additional situational factors and variables that should be examined to fully grasp the complexities of participation in non-alcoholic social leisure."</a:t>
            </a:r>
            <a:endParaRPr lang="zh-TW" altLang="zh-TW" sz="1100" b="0" i="0" u="none" strike="noStrike" cap="none" dirty="0">
              <a:solidFill>
                <a:srgbClr val="000000"/>
              </a:solidFill>
              <a:effectLst/>
              <a:latin typeface="Arial"/>
              <a:ea typeface="Arial"/>
              <a:cs typeface="Arial"/>
              <a:sym typeface="Arial"/>
            </a:endParaRPr>
          </a:p>
          <a:p>
            <a:pPr lvl="0"/>
            <a:r>
              <a:rPr lang="en-US" altLang="zh-TW" sz="1100" b="0" i="0" u="none" strike="noStrike" cap="none" dirty="0">
                <a:solidFill>
                  <a:srgbClr val="000000"/>
                </a:solidFill>
                <a:effectLst/>
                <a:latin typeface="Arial"/>
                <a:ea typeface="Arial"/>
                <a:cs typeface="Arial"/>
                <a:sym typeface="Arial"/>
              </a:rPr>
              <a:t>"As a result, we suggest that </a:t>
            </a:r>
            <a:r>
              <a:rPr lang="en-US" altLang="zh-TW" sz="1100" b="1" i="0" u="none" strike="noStrike" cap="none" dirty="0">
                <a:solidFill>
                  <a:srgbClr val="000000"/>
                </a:solidFill>
                <a:effectLst/>
                <a:latin typeface="Arial"/>
                <a:ea typeface="Arial"/>
                <a:cs typeface="Arial"/>
                <a:sym typeface="Arial"/>
              </a:rPr>
              <a:t>future studies expand the questionnaire to include items such as general social intention</a:t>
            </a:r>
            <a:r>
              <a:rPr lang="en-US" altLang="zh-TW" sz="1100" b="0" i="0" u="none" strike="noStrike" cap="none" dirty="0">
                <a:solidFill>
                  <a:srgbClr val="000000"/>
                </a:solidFill>
                <a:effectLst/>
                <a:latin typeface="Arial"/>
                <a:ea typeface="Arial"/>
                <a:cs typeface="Arial"/>
                <a:sym typeface="Arial"/>
              </a:rPr>
              <a:t>. By adding these broader social variables, researchers can capture a more holistic and comprehensive view of participant behavior."</a:t>
            </a:r>
            <a:endParaRPr lang="zh-TW"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3354696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a:extLst>
            <a:ext uri="{FF2B5EF4-FFF2-40B4-BE49-F238E27FC236}">
              <a16:creationId xmlns:a16="http://schemas.microsoft.com/office/drawing/2014/main" id="{7991CFBD-6DBC-D081-ED78-52671E1BF8BE}"/>
            </a:ext>
          </a:extLst>
        </p:cNvPr>
        <p:cNvGrpSpPr/>
        <p:nvPr/>
      </p:nvGrpSpPr>
      <p:grpSpPr>
        <a:xfrm>
          <a:off x="0" y="0"/>
          <a:ext cx="0" cy="0"/>
          <a:chOff x="0" y="0"/>
          <a:chExt cx="0" cy="0"/>
        </a:xfrm>
      </p:grpSpPr>
      <p:sp>
        <p:nvSpPr>
          <p:cNvPr id="923" name="Google Shape;923;g1dcfff4f4b1_0_17472:notes">
            <a:extLst>
              <a:ext uri="{FF2B5EF4-FFF2-40B4-BE49-F238E27FC236}">
                <a16:creationId xmlns:a16="http://schemas.microsoft.com/office/drawing/2014/main" id="{E33D8AEC-89A9-0C31-1F37-7834102D26C6}"/>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4" name="Google Shape;924;g1dcfff4f4b1_0_17472:notes">
            <a:extLst>
              <a:ext uri="{FF2B5EF4-FFF2-40B4-BE49-F238E27FC236}">
                <a16:creationId xmlns:a16="http://schemas.microsoft.com/office/drawing/2014/main" id="{5CE6C65B-9273-C742-0EEB-534462A13BD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Thank you for listening to the presentation.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336232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017ACE68-805C-FBC5-4899-14A81EB031A3}"/>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93F3D203-FEFC-8BA7-19D7-541B4F38F9D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66A998CE-E41A-9691-6469-76068771F133}"/>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Let’s look closer at the Sober Curious movement. It’s a wellness trend that encourages us to consciously evaluate our relationship with alcohol and challenge heavy-drinking norms. More importantly, it reframes alcohol reduction as a positive and flexible lifestyle choice, rather than a response solely to alcohol-related problems or addiction.</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The drivers here are two-fold: First, </a:t>
            </a:r>
            <a:r>
              <a:rPr lang="en-US" altLang="zh-TW" sz="1100" b="1" i="0" u="none" strike="noStrike" cap="none" dirty="0">
                <a:solidFill>
                  <a:srgbClr val="000000"/>
                </a:solidFill>
                <a:effectLst/>
                <a:latin typeface="Arial"/>
                <a:ea typeface="Arial"/>
                <a:cs typeface="Arial"/>
                <a:sym typeface="Arial"/>
              </a:rPr>
              <a:t>Health Awareness</a:t>
            </a:r>
            <a:r>
              <a:rPr lang="en-US" altLang="zh-TW" sz="1100" b="0" i="0" u="none" strike="noStrike" cap="none" dirty="0">
                <a:solidFill>
                  <a:srgbClr val="000000"/>
                </a:solidFill>
                <a:effectLst/>
                <a:latin typeface="Arial"/>
                <a:ea typeface="Arial"/>
                <a:cs typeface="Arial"/>
                <a:sym typeface="Arial"/>
              </a:rPr>
              <a:t>, which involves proactive self-care and preventative motivation. Second, the </a:t>
            </a:r>
            <a:r>
              <a:rPr lang="en-US" altLang="zh-TW" sz="1100" b="1" i="0" u="none" strike="noStrike" cap="none" dirty="0">
                <a:solidFill>
                  <a:srgbClr val="000000"/>
                </a:solidFill>
                <a:effectLst/>
                <a:latin typeface="Arial"/>
                <a:ea typeface="Arial"/>
                <a:cs typeface="Arial"/>
                <a:sym typeface="Arial"/>
              </a:rPr>
              <a:t>Need for Belongingness</a:t>
            </a:r>
            <a:r>
              <a:rPr lang="en-US" altLang="zh-TW" sz="1100" b="0" i="0" u="none" strike="noStrike" cap="none" dirty="0">
                <a:solidFill>
                  <a:srgbClr val="000000"/>
                </a:solidFill>
                <a:effectLst/>
                <a:latin typeface="Arial"/>
                <a:ea typeface="Arial"/>
                <a:cs typeface="Arial"/>
                <a:sym typeface="Arial"/>
              </a:rPr>
              <a:t>. We have a fundamental human need to be part of a group, and this movement seeks to create new communities where people can overcome the fear of exclusion while staying sober. </a:t>
            </a:r>
            <a:endParaRPr lang="zh-TW"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17368509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E30A53AF-A98B-CF66-809F-ABD0A81BE573}"/>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C0150A99-3763-0524-1255-240A1CAB22F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CE558980-A42C-6EA9-F47E-11523FD02E9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00591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37829A2F-8EAD-BCF8-F26A-06A71D6DF156}"/>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25658B70-F59F-6EDE-E6D4-D7E9A95E644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475ABA0B-D750-0572-183D-F27C44B54FD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746341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79B4A8D2-E9BA-9CFF-2EFC-3EA8A4C66D88}"/>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9D13CA79-2E3A-5169-708C-1DEA629A18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A941407C-47D7-975A-2E1B-68786E4A5C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This brings us to the "Coffee Rave." To address the dilemma of wanting to socialize without alcohol, coffee raves have emerged. </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The primary beverage is caffeine or other healthy non-alcoholic drinks, and interestingly, these events are typically held during the day. They offer a social alternative that alleviates the fear of exclusion while aligning perfectly with modern demands for a healthy lifestyle. </a:t>
            </a:r>
            <a:endParaRPr lang="zh-TW" altLang="zh-TW" sz="1100" b="0" i="0" u="none" strike="noStrike" cap="none" dirty="0">
              <a:solidFill>
                <a:srgbClr val="000000"/>
              </a:solidFill>
              <a:effectLst/>
              <a:latin typeface="Arial"/>
              <a:ea typeface="Arial"/>
              <a:cs typeface="Arial"/>
              <a:sym typeface="Arial"/>
            </a:endParaRPr>
          </a:p>
          <a:p>
            <a:pPr marL="158750" indent="0">
              <a:buFontTx/>
              <a:buNone/>
            </a:pPr>
            <a:endParaRPr lang="en-US" altLang="zh-TW"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4854226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79B4A8D2-E9BA-9CFF-2EFC-3EA8A4C66D88}"/>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9D13CA79-2E3A-5169-708C-1DEA629A18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A941407C-47D7-975A-2E1B-68786E4A5C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This slide shows a coffee rave party I attended. This is a video taken at 10:00 AM on a Sunday in Taipei. While most of the city is just waking up, people are already gathered at a cafe in </a:t>
            </a:r>
            <a:r>
              <a:rPr lang="en-US" altLang="zh-TW" sz="1100" b="0" i="0" u="none" strike="noStrike" cap="none" dirty="0" err="1">
                <a:solidFill>
                  <a:srgbClr val="000000"/>
                </a:solidFill>
                <a:effectLst/>
                <a:latin typeface="Arial"/>
                <a:ea typeface="Arial"/>
                <a:cs typeface="Arial"/>
                <a:sym typeface="Arial"/>
              </a:rPr>
              <a:t>Huashan</a:t>
            </a:r>
            <a:r>
              <a:rPr lang="en-US" altLang="zh-TW" sz="1100" b="0" i="0" u="none" strike="noStrike" cap="none" dirty="0">
                <a:solidFill>
                  <a:srgbClr val="000000"/>
                </a:solidFill>
                <a:effectLst/>
                <a:latin typeface="Arial"/>
                <a:ea typeface="Arial"/>
                <a:cs typeface="Arial"/>
                <a:sym typeface="Arial"/>
              </a:rPr>
              <a:t>, engaging in this high-energy "raving" culture without a drop of alcohol in sight. It’s a vibrant, growing scene that captures the "crazy" energy of a nightclub in a healthy, daytime setting.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12962883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51F48780-7807-122B-2098-5C967FAD2DB6}"/>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3B135F7D-5F44-6DBE-A76F-F54DB060495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6C58DAFF-8A3D-717E-FAA3-55B7851C741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Despite the growth of this social phenomenon, we noticed a significant gap in the literature. Most research on the Sober Curious movement has been qualitative, focusing on social phenomena rather than specific leisure activities. There is a lack of empirical research specifically on coffee raves. To the best of our knowledge, this is the first quantitative study exploring the participation intention in coffee rave.</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Furthermore, we found that traditional theories, like the basic Theory of Planned Behavior, might be insufficient. Relying only on attitudes and subjective norms may not fully capture the deep-seated health and social motivations that drive people to these novel events. </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24849139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6452FCC2-09FA-BFE9-6062-4DB0E202B0D1}"/>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CCC77FC2-CA51-3C9D-D31D-420565B7A7BF}"/>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0DB9DE59-460D-ACEB-0CCF-DC8E89100D9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58750" marR="0" lvl="0" indent="0" algn="l" defTabSz="914400" rtl="0" eaLnBrk="1" fontAlgn="auto" latinLnBrk="0" hangingPunct="1">
              <a:lnSpc>
                <a:spcPct val="100000"/>
              </a:lnSpc>
              <a:spcBef>
                <a:spcPts val="0"/>
              </a:spcBef>
              <a:spcAft>
                <a:spcPts val="0"/>
              </a:spcAft>
              <a:buClr>
                <a:srgbClr val="000000"/>
              </a:buClr>
              <a:buSzPts val="1100"/>
              <a:buFontTx/>
              <a:buNone/>
              <a:tabLst/>
              <a:defRPr/>
            </a:pPr>
            <a:r>
              <a:rPr lang="en-US" altLang="zh-TW" sz="1100" b="0" i="0" u="none" strike="noStrike" cap="none" dirty="0">
                <a:solidFill>
                  <a:srgbClr val="000000"/>
                </a:solidFill>
                <a:effectLst/>
                <a:latin typeface="Arial"/>
                <a:ea typeface="Arial"/>
                <a:cs typeface="Arial"/>
                <a:sym typeface="Arial"/>
              </a:rPr>
              <a:t>Therefore, our study has two primary objectives. First, we want to explore how "healthy self-consciousness" impacts attitudes, perceived control, and the eventual intention to participate in a coffee rave. Second, we want to analyze the concept of "belongingness"—specifically how the need for belonging influences social norms and drives decision-making in non-alcoholic settings. </a:t>
            </a:r>
            <a:endParaRPr lang="zh-TW" altLang="zh-TW" sz="1100" b="0" i="0" u="none" strike="noStrike" cap="none" dirty="0">
              <a:solidFill>
                <a:srgbClr val="000000"/>
              </a:solidFill>
              <a:effectLst/>
              <a:latin typeface="Arial"/>
              <a:ea typeface="Arial"/>
              <a:cs typeface="Arial"/>
              <a:sym typeface="Arial"/>
            </a:endParaRPr>
          </a:p>
          <a:p>
            <a:pPr marL="158750" indent="0">
              <a:buFontTx/>
              <a:buNone/>
            </a:pPr>
            <a:endParaRPr lang="zh-TW" altLang="en-US" sz="1100" b="0" i="0" u="none" strike="noStrike" cap="none" dirty="0">
              <a:solidFill>
                <a:srgbClr val="000000"/>
              </a:solidFill>
              <a:effectLst/>
              <a:latin typeface="Arial"/>
              <a:ea typeface="Arial"/>
              <a:cs typeface="Arial"/>
              <a:sym typeface="Arial"/>
            </a:endParaRPr>
          </a:p>
        </p:txBody>
      </p:sp>
    </p:spTree>
    <p:extLst>
      <p:ext uri="{BB962C8B-B14F-4D97-AF65-F5344CB8AC3E}">
        <p14:creationId xmlns:p14="http://schemas.microsoft.com/office/powerpoint/2010/main" val="2353835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698C0F95-A2A9-0CEA-5484-6E49C6E5557D}"/>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B566E4B5-19C1-FEAB-94D0-9AB88F6F52C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AE870D8E-F251-1E05-963C-155A98FFB27C}"/>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r>
              <a:rPr lang="en-US" altLang="zh-TW" sz="1100" b="0" i="0" u="none" strike="noStrike" cap="none" dirty="0">
                <a:solidFill>
                  <a:srgbClr val="000000"/>
                </a:solidFill>
                <a:effectLst/>
                <a:latin typeface="Arial"/>
                <a:ea typeface="Arial"/>
                <a:cs typeface="Arial"/>
                <a:sym typeface="Arial"/>
              </a:rPr>
              <a:t>"Next, I will discuss the theoretical framework. This study utilizes Icek Ajzen’s Theory of Planned Behavior to investigate the drivers behind 'Coffee Rave' participation intention. Since TPB is a leading model for predicting human behavior through three core psychological constructs, it serves as the ideal foundation for our first three hypotheses."</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"The first construct is Attitude, the degree to which someone evaluates Coffee Raves favorably. In other words, if people see these events as enjoyable or good for their well-being, they are more likely to attend. This leads to our Hypothesis 1: Attitude positively influences participation Intention."</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"Second, Subjective Norm refers to perceived social pressure. In the context of the Sober Curious movement, if an individual's social circle supports alcohol-free events, they are more likely to attend. Thus, Hypothesis 2 states that Subjective Norm significantly influences Intention."</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"Third, Perceived Behavioral Control (PBC) refers to the perceived ease or difficulty of attending an event, such as venue accessibility or cost. When individuals feel they have sufficient resources and opportunities, their participation intention strengthens. Thus, Hypothesis 3 posits that PBC positively affects participation intention."</a:t>
            </a:r>
            <a:endParaRPr lang="zh-TW" altLang="zh-TW" sz="1100" b="0" i="0" u="none" strike="noStrike" cap="none" dirty="0">
              <a:solidFill>
                <a:srgbClr val="000000"/>
              </a:solidFill>
              <a:effectLst/>
              <a:latin typeface="Arial"/>
              <a:ea typeface="Arial"/>
              <a:cs typeface="Arial"/>
              <a:sym typeface="Arial"/>
            </a:endParaRPr>
          </a:p>
          <a:p>
            <a:r>
              <a:rPr lang="en-US" altLang="zh-TW" sz="1100" b="0" i="0" u="none" strike="noStrike" cap="none" dirty="0">
                <a:solidFill>
                  <a:srgbClr val="000000"/>
                </a:solidFill>
                <a:effectLst/>
                <a:latin typeface="Arial"/>
                <a:ea typeface="Arial"/>
                <a:cs typeface="Arial"/>
                <a:sym typeface="Arial"/>
              </a:rPr>
              <a:t>"While these three hypotheses provide a robust baseline for our analysis, we believe that for an emerging phenomenon like Coffee Rave, additional factors such as 'Health self-Consciousness' and 'belongingness’ also play a significant role.</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r>
              <a:rPr lang="en-US" dirty="0" err="1"/>
              <a:t>健康生活行為活動相關文獻補充</a:t>
            </a:r>
            <a:endParaRPr dirty="0"/>
          </a:p>
        </p:txBody>
      </p:sp>
    </p:spTree>
    <p:extLst>
      <p:ext uri="{BB962C8B-B14F-4D97-AF65-F5344CB8AC3E}">
        <p14:creationId xmlns:p14="http://schemas.microsoft.com/office/powerpoint/2010/main" val="33584395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a:extLst>
            <a:ext uri="{FF2B5EF4-FFF2-40B4-BE49-F238E27FC236}">
              <a16:creationId xmlns:a16="http://schemas.microsoft.com/office/drawing/2014/main" id="{154D3163-9AE3-9D04-0CB7-EE9A28C7B733}"/>
            </a:ext>
          </a:extLst>
        </p:cNvPr>
        <p:cNvGrpSpPr/>
        <p:nvPr/>
      </p:nvGrpSpPr>
      <p:grpSpPr>
        <a:xfrm>
          <a:off x="0" y="0"/>
          <a:ext cx="0" cy="0"/>
          <a:chOff x="0" y="0"/>
          <a:chExt cx="0" cy="0"/>
        </a:xfrm>
      </p:grpSpPr>
      <p:sp>
        <p:nvSpPr>
          <p:cNvPr id="880" name="Google Shape;880;g118d152111a_0_188:notes">
            <a:extLst>
              <a:ext uri="{FF2B5EF4-FFF2-40B4-BE49-F238E27FC236}">
                <a16:creationId xmlns:a16="http://schemas.microsoft.com/office/drawing/2014/main" id="{5A150CFB-FF42-C58F-AB08-0E3406B0410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81" name="Google Shape;881;g118d152111a_0_188:notes">
            <a:extLst>
              <a:ext uri="{FF2B5EF4-FFF2-40B4-BE49-F238E27FC236}">
                <a16:creationId xmlns:a16="http://schemas.microsoft.com/office/drawing/2014/main" id="{0DA678CF-CDE6-7A4B-FF04-51F5E1382C8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altLang="zh-TW" sz="1100" b="0" i="0" u="none" strike="noStrike" cap="none" dirty="0">
                <a:solidFill>
                  <a:srgbClr val="000000"/>
                </a:solidFill>
                <a:effectLst/>
                <a:latin typeface="Arial"/>
                <a:ea typeface="Arial"/>
                <a:cs typeface="Arial"/>
                <a:sym typeface="Arial"/>
              </a:rPr>
              <a:t>"Beyond the basic TPB model, we introduced Health Self-Consciousness to explain the underlying motivation for non-alcoholic leisure. As defined by Gould (1990)’s study, it refers to an individual's active monitoring of their physical well-being. Individuals with higher health awareness tend to hold more positive attitudes toward health-related products and exhibit stronger behavioral intentions. In the context of coffee rave, people who are highly aware of their health will view Coffee Raves as a superior alternative to traditional nightlife, leading to Hypothesis 4: Health self-consciousness positively influences Attitude." And </a:t>
            </a:r>
            <a:r>
              <a:rPr lang="en-US" altLang="zh-TW" sz="1100" b="1" i="0" u="none" strike="noStrike" cap="none" dirty="0">
                <a:solidFill>
                  <a:srgbClr val="000000"/>
                </a:solidFill>
                <a:effectLst/>
                <a:latin typeface="Arial"/>
                <a:ea typeface="Arial"/>
                <a:cs typeface="Arial"/>
                <a:sym typeface="Arial"/>
              </a:rPr>
              <a:t>H6: Health self-consciousness positively influences participation intention. H</a:t>
            </a:r>
            <a:r>
              <a:rPr lang="en-US" altLang="zh-TW" sz="1100" b="0" i="0" u="none" strike="noStrike" cap="none" dirty="0">
                <a:solidFill>
                  <a:srgbClr val="000000"/>
                </a:solidFill>
                <a:effectLst/>
                <a:latin typeface="Arial"/>
                <a:ea typeface="Arial"/>
                <a:cs typeface="Arial"/>
                <a:sym typeface="Arial"/>
              </a:rPr>
              <a:t>igher health awareness also boosts confidence in health behaviors, thereby strengthening perceived behavioral control. Therefore, we propose </a:t>
            </a:r>
            <a:r>
              <a:rPr lang="en-US" altLang="zh-TW" sz="1100" b="1" i="0" u="none" strike="noStrike" cap="none" dirty="0">
                <a:solidFill>
                  <a:srgbClr val="000000"/>
                </a:solidFill>
                <a:effectLst/>
                <a:latin typeface="Arial"/>
                <a:ea typeface="Arial"/>
                <a:cs typeface="Arial"/>
                <a:sym typeface="Arial"/>
              </a:rPr>
              <a:t>H5: Health self-consciousness positively influences perceived behavioral control.</a:t>
            </a:r>
            <a:endParaRPr lang="zh-TW" altLang="zh-TW" sz="1100" b="0" i="0" u="none" strike="noStrike" cap="none" dirty="0">
              <a:solidFill>
                <a:srgbClr val="000000"/>
              </a:solidFill>
              <a:effectLst/>
              <a:latin typeface="Arial"/>
              <a:ea typeface="Arial"/>
              <a:cs typeface="Arial"/>
              <a:sym typeface="Arial"/>
            </a:endParaRPr>
          </a:p>
          <a:p>
            <a:pPr marL="0" lvl="0" indent="0" algn="l" rtl="0">
              <a:spcBef>
                <a:spcPts val="0"/>
              </a:spcBef>
              <a:spcAft>
                <a:spcPts val="0"/>
              </a:spcAft>
              <a:buNone/>
            </a:pPr>
            <a:endParaRPr lang="en-US" altLang="zh-TW" dirty="0"/>
          </a:p>
          <a:p>
            <a:pPr marL="0" lvl="0" indent="0" algn="l" rtl="0">
              <a:spcBef>
                <a:spcPts val="0"/>
              </a:spcBef>
              <a:spcAft>
                <a:spcPts val="0"/>
              </a:spcAft>
              <a:buNone/>
            </a:pPr>
            <a:endParaRPr lang="en-US" altLang="zh-TW" dirty="0"/>
          </a:p>
          <a:p>
            <a:pPr marL="0" lvl="0" indent="0" algn="l" rtl="0">
              <a:spcBef>
                <a:spcPts val="0"/>
              </a:spcBef>
              <a:spcAft>
                <a:spcPts val="0"/>
              </a:spcAft>
              <a:buNone/>
            </a:pPr>
            <a:r>
              <a:rPr lang="zh-TW" altLang="en-US" dirty="0"/>
              <a:t>相關文獻補充</a:t>
            </a:r>
            <a:endParaRPr dirty="0"/>
          </a:p>
        </p:txBody>
      </p:sp>
    </p:spTree>
    <p:extLst>
      <p:ext uri="{BB962C8B-B14F-4D97-AF65-F5344CB8AC3E}">
        <p14:creationId xmlns:p14="http://schemas.microsoft.com/office/powerpoint/2010/main" val="43782318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png"/><Relationship Id="rId10"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4.png"/><Relationship Id="rId10" Type="http://schemas.openxmlformats.org/officeDocument/2006/relationships/image" Target="../media/image15.png"/><Relationship Id="rId4" Type="http://schemas.openxmlformats.org/officeDocument/2006/relationships/image" Target="../media/image1.png"/><Relationship Id="rId9" Type="http://schemas.openxmlformats.org/officeDocument/2006/relationships/image" Target="../media/image6.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715100" y="1141550"/>
            <a:ext cx="4070700" cy="2165700"/>
          </a:xfrm>
          <a:prstGeom prst="rect">
            <a:avLst/>
          </a:prstGeom>
          <a:noFill/>
        </p:spPr>
        <p:txBody>
          <a:bodyPr spcFirstLastPara="1" wrap="square" lIns="91425" tIns="91425" rIns="91425" bIns="91425" anchor="b" anchorCtr="0">
            <a:noAutofit/>
          </a:bodyPr>
          <a:lstStyle>
            <a:lvl1pPr lvl="0">
              <a:lnSpc>
                <a:spcPct val="90000"/>
              </a:lnSpc>
              <a:spcBef>
                <a:spcPts val="0"/>
              </a:spcBef>
              <a:spcAft>
                <a:spcPts val="0"/>
              </a:spcAft>
              <a:buClr>
                <a:srgbClr val="191919"/>
              </a:buClr>
              <a:buSzPts val="5200"/>
              <a:buNone/>
              <a:defRPr sz="5900"/>
            </a:lvl1pPr>
            <a:lvl2pPr lvl="1" algn="ctr">
              <a:spcBef>
                <a:spcPts val="0"/>
              </a:spcBef>
              <a:spcAft>
                <a:spcPts val="0"/>
              </a:spcAft>
              <a:buClr>
                <a:srgbClr val="191919"/>
              </a:buClr>
              <a:buSzPts val="5200"/>
              <a:buNone/>
              <a:defRPr sz="5200">
                <a:solidFill>
                  <a:srgbClr val="191919"/>
                </a:solidFill>
              </a:defRPr>
            </a:lvl2pPr>
            <a:lvl3pPr lvl="2" algn="ctr">
              <a:spcBef>
                <a:spcPts val="0"/>
              </a:spcBef>
              <a:spcAft>
                <a:spcPts val="0"/>
              </a:spcAft>
              <a:buClr>
                <a:srgbClr val="191919"/>
              </a:buClr>
              <a:buSzPts val="5200"/>
              <a:buNone/>
              <a:defRPr sz="5200">
                <a:solidFill>
                  <a:srgbClr val="191919"/>
                </a:solidFill>
              </a:defRPr>
            </a:lvl3pPr>
            <a:lvl4pPr lvl="3" algn="ctr">
              <a:spcBef>
                <a:spcPts val="0"/>
              </a:spcBef>
              <a:spcAft>
                <a:spcPts val="0"/>
              </a:spcAft>
              <a:buClr>
                <a:srgbClr val="191919"/>
              </a:buClr>
              <a:buSzPts val="5200"/>
              <a:buNone/>
              <a:defRPr sz="5200">
                <a:solidFill>
                  <a:srgbClr val="191919"/>
                </a:solidFill>
              </a:defRPr>
            </a:lvl4pPr>
            <a:lvl5pPr lvl="4" algn="ctr">
              <a:spcBef>
                <a:spcPts val="0"/>
              </a:spcBef>
              <a:spcAft>
                <a:spcPts val="0"/>
              </a:spcAft>
              <a:buClr>
                <a:srgbClr val="191919"/>
              </a:buClr>
              <a:buSzPts val="5200"/>
              <a:buNone/>
              <a:defRPr sz="5200">
                <a:solidFill>
                  <a:srgbClr val="191919"/>
                </a:solidFill>
              </a:defRPr>
            </a:lvl5pPr>
            <a:lvl6pPr lvl="5" algn="ctr">
              <a:spcBef>
                <a:spcPts val="0"/>
              </a:spcBef>
              <a:spcAft>
                <a:spcPts val="0"/>
              </a:spcAft>
              <a:buClr>
                <a:srgbClr val="191919"/>
              </a:buClr>
              <a:buSzPts val="5200"/>
              <a:buNone/>
              <a:defRPr sz="5200">
                <a:solidFill>
                  <a:srgbClr val="191919"/>
                </a:solidFill>
              </a:defRPr>
            </a:lvl6pPr>
            <a:lvl7pPr lvl="6" algn="ctr">
              <a:spcBef>
                <a:spcPts val="0"/>
              </a:spcBef>
              <a:spcAft>
                <a:spcPts val="0"/>
              </a:spcAft>
              <a:buClr>
                <a:srgbClr val="191919"/>
              </a:buClr>
              <a:buSzPts val="5200"/>
              <a:buNone/>
              <a:defRPr sz="5200">
                <a:solidFill>
                  <a:srgbClr val="191919"/>
                </a:solidFill>
              </a:defRPr>
            </a:lvl7pPr>
            <a:lvl8pPr lvl="7" algn="ctr">
              <a:spcBef>
                <a:spcPts val="0"/>
              </a:spcBef>
              <a:spcAft>
                <a:spcPts val="0"/>
              </a:spcAft>
              <a:buClr>
                <a:srgbClr val="191919"/>
              </a:buClr>
              <a:buSzPts val="5200"/>
              <a:buNone/>
              <a:defRPr sz="5200">
                <a:solidFill>
                  <a:srgbClr val="191919"/>
                </a:solidFill>
              </a:defRPr>
            </a:lvl8pPr>
            <a:lvl9pPr lvl="8" algn="ctr">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715100" y="3267550"/>
            <a:ext cx="4070700" cy="4095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1600"/>
            </a:lvl1pPr>
            <a:lvl2pPr lvl="1" algn="ctr">
              <a:lnSpc>
                <a:spcPct val="100000"/>
              </a:lnSpc>
              <a:spcBef>
                <a:spcPts val="0"/>
              </a:spcBef>
              <a:spcAft>
                <a:spcPts val="0"/>
              </a:spcAft>
              <a:buSzPts val="1800"/>
              <a:buNone/>
              <a:defRPr sz="18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SzPts val="1800"/>
              <a:buNone/>
              <a:defRPr sz="1800"/>
            </a:lvl4pPr>
            <a:lvl5pPr lvl="4" algn="ctr">
              <a:lnSpc>
                <a:spcPct val="100000"/>
              </a:lnSpc>
              <a:spcBef>
                <a:spcPts val="0"/>
              </a:spcBef>
              <a:spcAft>
                <a:spcPts val="0"/>
              </a:spcAft>
              <a:buSzPts val="1800"/>
              <a:buNone/>
              <a:defRPr sz="1800"/>
            </a:lvl5pPr>
            <a:lvl6pPr lvl="5" algn="ctr">
              <a:lnSpc>
                <a:spcPct val="100000"/>
              </a:lnSpc>
              <a:spcBef>
                <a:spcPts val="0"/>
              </a:spcBef>
              <a:spcAft>
                <a:spcPts val="0"/>
              </a:spcAft>
              <a:buSzPts val="1800"/>
              <a:buNone/>
              <a:defRPr sz="1800"/>
            </a:lvl6pPr>
            <a:lvl7pPr lvl="6" algn="ctr">
              <a:lnSpc>
                <a:spcPct val="100000"/>
              </a:lnSpc>
              <a:spcBef>
                <a:spcPts val="0"/>
              </a:spcBef>
              <a:spcAft>
                <a:spcPts val="0"/>
              </a:spcAft>
              <a:buSzPts val="1800"/>
              <a:buNone/>
              <a:defRPr sz="1800"/>
            </a:lvl7pPr>
            <a:lvl8pPr lvl="7" algn="ctr">
              <a:lnSpc>
                <a:spcPct val="100000"/>
              </a:lnSpc>
              <a:spcBef>
                <a:spcPts val="0"/>
              </a:spcBef>
              <a:spcAft>
                <a:spcPts val="0"/>
              </a:spcAft>
              <a:buSzPts val="1800"/>
              <a:buNone/>
              <a:defRPr sz="1800"/>
            </a:lvl8pPr>
            <a:lvl9pPr lvl="8" algn="ctr">
              <a:lnSpc>
                <a:spcPct val="100000"/>
              </a:lnSpc>
              <a:spcBef>
                <a:spcPts val="0"/>
              </a:spcBef>
              <a:spcAft>
                <a:spcPts val="0"/>
              </a:spcAft>
              <a:buSzPts val="1800"/>
              <a:buNone/>
              <a:defRPr sz="1800"/>
            </a:lvl9pPr>
          </a:lstStyle>
          <a:p>
            <a:endParaRPr/>
          </a:p>
        </p:txBody>
      </p:sp>
      <p:pic>
        <p:nvPicPr>
          <p:cNvPr id="11" name="Google Shape;11;p2"/>
          <p:cNvPicPr preferRelativeResize="0"/>
          <p:nvPr/>
        </p:nvPicPr>
        <p:blipFill>
          <a:blip r:embed="rId2">
            <a:alphaModFix/>
          </a:blip>
          <a:stretch>
            <a:fillRect/>
          </a:stretch>
        </p:blipFill>
        <p:spPr>
          <a:xfrm rot="5740570" flipH="1">
            <a:off x="-387823" y="-762060"/>
            <a:ext cx="2202095" cy="3028795"/>
          </a:xfrm>
          <a:prstGeom prst="rect">
            <a:avLst/>
          </a:prstGeom>
          <a:noFill/>
          <a:ln>
            <a:noFill/>
          </a:ln>
        </p:spPr>
      </p:pic>
      <p:grpSp>
        <p:nvGrpSpPr>
          <p:cNvPr id="12" name="Google Shape;12;p2"/>
          <p:cNvGrpSpPr/>
          <p:nvPr/>
        </p:nvGrpSpPr>
        <p:grpSpPr>
          <a:xfrm>
            <a:off x="5327301" y="824062"/>
            <a:ext cx="3101596" cy="3495388"/>
            <a:chOff x="10045026" y="1973719"/>
            <a:chExt cx="3101596" cy="3495388"/>
          </a:xfrm>
        </p:grpSpPr>
        <p:grpSp>
          <p:nvGrpSpPr>
            <p:cNvPr id="13" name="Google Shape;13;p2"/>
            <p:cNvGrpSpPr/>
            <p:nvPr/>
          </p:nvGrpSpPr>
          <p:grpSpPr>
            <a:xfrm>
              <a:off x="10045158" y="1973719"/>
              <a:ext cx="3101464" cy="3489075"/>
              <a:chOff x="732279" y="296625"/>
              <a:chExt cx="2475429" cy="3761400"/>
            </a:xfrm>
          </p:grpSpPr>
          <p:cxnSp>
            <p:nvCxnSpPr>
              <p:cNvPr id="14" name="Google Shape;14;p2"/>
              <p:cNvCxnSpPr/>
              <p:nvPr/>
            </p:nvCxnSpPr>
            <p:spPr>
              <a:xfrm>
                <a:off x="732279"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15" name="Google Shape;15;p2"/>
              <p:cNvCxnSpPr/>
              <p:nvPr/>
            </p:nvCxnSpPr>
            <p:spPr>
              <a:xfrm>
                <a:off x="886993"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16" name="Google Shape;16;p2"/>
              <p:cNvCxnSpPr/>
              <p:nvPr/>
            </p:nvCxnSpPr>
            <p:spPr>
              <a:xfrm>
                <a:off x="1041707"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17" name="Google Shape;17;p2"/>
              <p:cNvCxnSpPr/>
              <p:nvPr/>
            </p:nvCxnSpPr>
            <p:spPr>
              <a:xfrm>
                <a:off x="1196421"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18" name="Google Shape;18;p2"/>
              <p:cNvCxnSpPr/>
              <p:nvPr/>
            </p:nvCxnSpPr>
            <p:spPr>
              <a:xfrm>
                <a:off x="1351136"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19" name="Google Shape;19;p2"/>
              <p:cNvCxnSpPr/>
              <p:nvPr/>
            </p:nvCxnSpPr>
            <p:spPr>
              <a:xfrm>
                <a:off x="1505850"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0" name="Google Shape;20;p2"/>
              <p:cNvCxnSpPr/>
              <p:nvPr/>
            </p:nvCxnSpPr>
            <p:spPr>
              <a:xfrm>
                <a:off x="1660564"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1" name="Google Shape;21;p2"/>
              <p:cNvCxnSpPr/>
              <p:nvPr/>
            </p:nvCxnSpPr>
            <p:spPr>
              <a:xfrm>
                <a:off x="1815279"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2" name="Google Shape;22;p2"/>
              <p:cNvCxnSpPr/>
              <p:nvPr/>
            </p:nvCxnSpPr>
            <p:spPr>
              <a:xfrm>
                <a:off x="1969993"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3" name="Google Shape;23;p2"/>
              <p:cNvCxnSpPr/>
              <p:nvPr/>
            </p:nvCxnSpPr>
            <p:spPr>
              <a:xfrm>
                <a:off x="2124707"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4" name="Google Shape;24;p2"/>
              <p:cNvCxnSpPr/>
              <p:nvPr/>
            </p:nvCxnSpPr>
            <p:spPr>
              <a:xfrm>
                <a:off x="2279421"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5" name="Google Shape;25;p2"/>
              <p:cNvCxnSpPr/>
              <p:nvPr/>
            </p:nvCxnSpPr>
            <p:spPr>
              <a:xfrm>
                <a:off x="2434136"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6" name="Google Shape;26;p2"/>
              <p:cNvCxnSpPr/>
              <p:nvPr/>
            </p:nvCxnSpPr>
            <p:spPr>
              <a:xfrm>
                <a:off x="2588850"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7" name="Google Shape;27;p2"/>
              <p:cNvCxnSpPr/>
              <p:nvPr/>
            </p:nvCxnSpPr>
            <p:spPr>
              <a:xfrm>
                <a:off x="2743564"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8" name="Google Shape;28;p2"/>
              <p:cNvCxnSpPr/>
              <p:nvPr/>
            </p:nvCxnSpPr>
            <p:spPr>
              <a:xfrm>
                <a:off x="2898279"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29" name="Google Shape;29;p2"/>
              <p:cNvCxnSpPr/>
              <p:nvPr/>
            </p:nvCxnSpPr>
            <p:spPr>
              <a:xfrm>
                <a:off x="3052993" y="296625"/>
                <a:ext cx="0" cy="3761400"/>
              </a:xfrm>
              <a:prstGeom prst="straightConnector1">
                <a:avLst/>
              </a:prstGeom>
              <a:noFill/>
              <a:ln w="9525" cap="rnd" cmpd="sng">
                <a:solidFill>
                  <a:schemeClr val="lt1"/>
                </a:solidFill>
                <a:prstDash val="solid"/>
                <a:round/>
                <a:headEnd type="none" w="med" len="med"/>
                <a:tailEnd type="none" w="med" len="med"/>
              </a:ln>
            </p:spPr>
          </p:cxnSp>
          <p:cxnSp>
            <p:nvCxnSpPr>
              <p:cNvPr id="30" name="Google Shape;30;p2"/>
              <p:cNvCxnSpPr/>
              <p:nvPr/>
            </p:nvCxnSpPr>
            <p:spPr>
              <a:xfrm>
                <a:off x="3207707" y="296625"/>
                <a:ext cx="0" cy="3761400"/>
              </a:xfrm>
              <a:prstGeom prst="straightConnector1">
                <a:avLst/>
              </a:prstGeom>
              <a:noFill/>
              <a:ln w="9525" cap="rnd" cmpd="sng">
                <a:solidFill>
                  <a:schemeClr val="lt1"/>
                </a:solidFill>
                <a:prstDash val="solid"/>
                <a:round/>
                <a:headEnd type="none" w="med" len="med"/>
                <a:tailEnd type="none" w="med" len="med"/>
              </a:ln>
            </p:spPr>
          </p:cxnSp>
        </p:grpSp>
        <p:grpSp>
          <p:nvGrpSpPr>
            <p:cNvPr id="31" name="Google Shape;31;p2"/>
            <p:cNvGrpSpPr/>
            <p:nvPr/>
          </p:nvGrpSpPr>
          <p:grpSpPr>
            <a:xfrm rot="5400000">
              <a:off x="9851138" y="2173845"/>
              <a:ext cx="3489150" cy="3101374"/>
              <a:chOff x="887000" y="296626"/>
              <a:chExt cx="2784859" cy="3343800"/>
            </a:xfrm>
          </p:grpSpPr>
          <p:cxnSp>
            <p:nvCxnSpPr>
              <p:cNvPr id="32" name="Google Shape;32;p2"/>
              <p:cNvCxnSpPr/>
              <p:nvPr/>
            </p:nvCxnSpPr>
            <p:spPr>
              <a:xfrm>
                <a:off x="887000"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33" name="Google Shape;33;p2"/>
              <p:cNvCxnSpPr/>
              <p:nvPr/>
            </p:nvCxnSpPr>
            <p:spPr>
              <a:xfrm>
                <a:off x="1041715"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34" name="Google Shape;34;p2"/>
              <p:cNvCxnSpPr/>
              <p:nvPr/>
            </p:nvCxnSpPr>
            <p:spPr>
              <a:xfrm>
                <a:off x="1196429"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35" name="Google Shape;35;p2"/>
              <p:cNvCxnSpPr/>
              <p:nvPr/>
            </p:nvCxnSpPr>
            <p:spPr>
              <a:xfrm>
                <a:off x="1351144"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36" name="Google Shape;36;p2"/>
              <p:cNvCxnSpPr/>
              <p:nvPr/>
            </p:nvCxnSpPr>
            <p:spPr>
              <a:xfrm>
                <a:off x="1505858"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37" name="Google Shape;37;p2"/>
              <p:cNvCxnSpPr/>
              <p:nvPr/>
            </p:nvCxnSpPr>
            <p:spPr>
              <a:xfrm>
                <a:off x="1660572"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38" name="Google Shape;38;p2"/>
              <p:cNvCxnSpPr/>
              <p:nvPr/>
            </p:nvCxnSpPr>
            <p:spPr>
              <a:xfrm>
                <a:off x="1815287"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39" name="Google Shape;39;p2"/>
              <p:cNvCxnSpPr/>
              <p:nvPr/>
            </p:nvCxnSpPr>
            <p:spPr>
              <a:xfrm>
                <a:off x="1970001"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0" name="Google Shape;40;p2"/>
              <p:cNvCxnSpPr/>
              <p:nvPr/>
            </p:nvCxnSpPr>
            <p:spPr>
              <a:xfrm>
                <a:off x="2124716"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1" name="Google Shape;41;p2"/>
              <p:cNvCxnSpPr/>
              <p:nvPr/>
            </p:nvCxnSpPr>
            <p:spPr>
              <a:xfrm>
                <a:off x="2279430"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2" name="Google Shape;42;p2"/>
              <p:cNvCxnSpPr/>
              <p:nvPr/>
            </p:nvCxnSpPr>
            <p:spPr>
              <a:xfrm>
                <a:off x="2434144"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3" name="Google Shape;43;p2"/>
              <p:cNvCxnSpPr/>
              <p:nvPr/>
            </p:nvCxnSpPr>
            <p:spPr>
              <a:xfrm>
                <a:off x="2588859"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4" name="Google Shape;44;p2"/>
              <p:cNvCxnSpPr/>
              <p:nvPr/>
            </p:nvCxnSpPr>
            <p:spPr>
              <a:xfrm>
                <a:off x="2743573"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5" name="Google Shape;45;p2"/>
              <p:cNvCxnSpPr/>
              <p:nvPr/>
            </p:nvCxnSpPr>
            <p:spPr>
              <a:xfrm>
                <a:off x="2898288"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6" name="Google Shape;46;p2"/>
              <p:cNvCxnSpPr/>
              <p:nvPr/>
            </p:nvCxnSpPr>
            <p:spPr>
              <a:xfrm>
                <a:off x="3053002"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7" name="Google Shape;47;p2"/>
              <p:cNvCxnSpPr/>
              <p:nvPr/>
            </p:nvCxnSpPr>
            <p:spPr>
              <a:xfrm>
                <a:off x="3207716"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8" name="Google Shape;48;p2"/>
              <p:cNvCxnSpPr/>
              <p:nvPr/>
            </p:nvCxnSpPr>
            <p:spPr>
              <a:xfrm>
                <a:off x="3362431"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49" name="Google Shape;49;p2"/>
              <p:cNvCxnSpPr/>
              <p:nvPr/>
            </p:nvCxnSpPr>
            <p:spPr>
              <a:xfrm>
                <a:off x="3517145" y="296626"/>
                <a:ext cx="0" cy="3343800"/>
              </a:xfrm>
              <a:prstGeom prst="straightConnector1">
                <a:avLst/>
              </a:prstGeom>
              <a:noFill/>
              <a:ln w="9525" cap="rnd" cmpd="sng">
                <a:solidFill>
                  <a:schemeClr val="lt1"/>
                </a:solidFill>
                <a:prstDash val="solid"/>
                <a:round/>
                <a:headEnd type="none" w="med" len="med"/>
                <a:tailEnd type="none" w="med" len="med"/>
              </a:ln>
            </p:spPr>
          </p:cxnSp>
          <p:cxnSp>
            <p:nvCxnSpPr>
              <p:cNvPr id="50" name="Google Shape;50;p2"/>
              <p:cNvCxnSpPr/>
              <p:nvPr/>
            </p:nvCxnSpPr>
            <p:spPr>
              <a:xfrm>
                <a:off x="3671860" y="296626"/>
                <a:ext cx="0" cy="3343800"/>
              </a:xfrm>
              <a:prstGeom prst="straightConnector1">
                <a:avLst/>
              </a:prstGeom>
              <a:noFill/>
              <a:ln w="9525" cap="rnd" cmpd="sng">
                <a:solidFill>
                  <a:schemeClr val="lt1"/>
                </a:solidFill>
                <a:prstDash val="solid"/>
                <a:round/>
                <a:headEnd type="none" w="med" len="med"/>
                <a:tailEnd type="none" w="med" len="med"/>
              </a:ln>
            </p:spPr>
          </p:cxnSp>
        </p:gr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2"/>
        <p:cNvGrpSpPr/>
        <p:nvPr/>
      </p:nvGrpSpPr>
      <p:grpSpPr>
        <a:xfrm>
          <a:off x="0" y="0"/>
          <a:ext cx="0" cy="0"/>
          <a:chOff x="0" y="0"/>
          <a:chExt cx="0" cy="0"/>
        </a:xfrm>
      </p:grpSpPr>
      <p:sp>
        <p:nvSpPr>
          <p:cNvPr id="163" name="Google Shape;163;p10"/>
          <p:cNvSpPr>
            <a:spLocks noGrp="1"/>
          </p:cNvSpPr>
          <p:nvPr>
            <p:ph type="pic" idx="2"/>
          </p:nvPr>
        </p:nvSpPr>
        <p:spPr>
          <a:xfrm>
            <a:off x="0" y="0"/>
            <a:ext cx="9144000" cy="5143500"/>
          </a:xfrm>
          <a:prstGeom prst="rect">
            <a:avLst/>
          </a:prstGeom>
          <a:noFill/>
          <a:ln>
            <a:noFill/>
          </a:ln>
        </p:spPr>
      </p:sp>
      <p:sp>
        <p:nvSpPr>
          <p:cNvPr id="164" name="Google Shape;164;p10"/>
          <p:cNvSpPr txBox="1">
            <a:spLocks noGrp="1"/>
          </p:cNvSpPr>
          <p:nvPr>
            <p:ph type="title"/>
          </p:nvPr>
        </p:nvSpPr>
        <p:spPr>
          <a:xfrm>
            <a:off x="715100" y="3341675"/>
            <a:ext cx="4647600" cy="1143000"/>
          </a:xfrm>
          <a:prstGeom prst="rect">
            <a:avLst/>
          </a:prstGeom>
        </p:spPr>
        <p:txBody>
          <a:bodyPr spcFirstLastPara="1" wrap="square" lIns="91425" tIns="91425" rIns="91425" bIns="91425" anchor="ctr" anchorCtr="0">
            <a:noAutofit/>
          </a:bodyPr>
          <a:lstStyle>
            <a:lvl1pPr lvl="0"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78"/>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hree columns 1">
  <p:cSld name="BLANK_1_1_1_2_1">
    <p:spTree>
      <p:nvGrpSpPr>
        <p:cNvPr id="1" name="Shape 330"/>
        <p:cNvGrpSpPr/>
        <p:nvPr/>
      </p:nvGrpSpPr>
      <p:grpSpPr>
        <a:xfrm>
          <a:off x="0" y="0"/>
          <a:ext cx="0" cy="0"/>
          <a:chOff x="0" y="0"/>
          <a:chExt cx="0" cy="0"/>
        </a:xfrm>
      </p:grpSpPr>
      <p:sp>
        <p:nvSpPr>
          <p:cNvPr id="331" name="Google Shape;331;p20"/>
          <p:cNvSpPr txBox="1">
            <a:spLocks noGrp="1"/>
          </p:cNvSpPr>
          <p:nvPr>
            <p:ph type="title"/>
          </p:nvPr>
        </p:nvSpPr>
        <p:spPr>
          <a:xfrm>
            <a:off x="720000" y="445025"/>
            <a:ext cx="77040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2" name="Google Shape;332;p20"/>
          <p:cNvSpPr txBox="1">
            <a:spLocks noGrp="1"/>
          </p:cNvSpPr>
          <p:nvPr>
            <p:ph type="subTitle" idx="1"/>
          </p:nvPr>
        </p:nvSpPr>
        <p:spPr>
          <a:xfrm>
            <a:off x="2476375" y="1489400"/>
            <a:ext cx="4787700" cy="394200"/>
          </a:xfrm>
          <a:prstGeom prst="rect">
            <a:avLst/>
          </a:prstGeom>
          <a:ln>
            <a:noFill/>
          </a:ln>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Bebas Neue"/>
              <a:buNone/>
              <a:defRPr sz="2000">
                <a:latin typeface="Taviraj Medium"/>
                <a:ea typeface="Taviraj Medium"/>
                <a:cs typeface="Taviraj Medium"/>
                <a:sym typeface="Taviraj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3" name="Google Shape;333;p20"/>
          <p:cNvSpPr txBox="1">
            <a:spLocks noGrp="1"/>
          </p:cNvSpPr>
          <p:nvPr>
            <p:ph type="subTitle" idx="2"/>
          </p:nvPr>
        </p:nvSpPr>
        <p:spPr>
          <a:xfrm>
            <a:off x="2476375" y="2632974"/>
            <a:ext cx="4787700" cy="394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Taviraj Medium"/>
                <a:ea typeface="Taviraj Medium"/>
                <a:cs typeface="Taviraj Medium"/>
                <a:sym typeface="Taviraj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4" name="Google Shape;334;p20"/>
          <p:cNvSpPr txBox="1">
            <a:spLocks noGrp="1"/>
          </p:cNvSpPr>
          <p:nvPr>
            <p:ph type="subTitle" idx="3"/>
          </p:nvPr>
        </p:nvSpPr>
        <p:spPr>
          <a:xfrm>
            <a:off x="2476375" y="3776473"/>
            <a:ext cx="4787700" cy="394200"/>
          </a:xfrm>
          <a:prstGeom prst="rect">
            <a:avLst/>
          </a:prstGeom>
          <a:ln>
            <a:noFill/>
          </a:ln>
        </p:spPr>
        <p:txBody>
          <a:bodyPr spcFirstLastPara="1" wrap="square" lIns="91425" tIns="91425" rIns="91425" bIns="91425" anchor="b" anchorCtr="0">
            <a:noAutofit/>
          </a:bodyPr>
          <a:lstStyle>
            <a:lvl1pPr lvl="0" rtl="0">
              <a:spcBef>
                <a:spcPts val="0"/>
              </a:spcBef>
              <a:spcAft>
                <a:spcPts val="0"/>
              </a:spcAft>
              <a:buSzPts val="2400"/>
              <a:buFont typeface="Bebas Neue"/>
              <a:buNone/>
              <a:defRPr sz="2000">
                <a:latin typeface="Taviraj Medium"/>
                <a:ea typeface="Taviraj Medium"/>
                <a:cs typeface="Taviraj Medium"/>
                <a:sym typeface="Taviraj Medium"/>
              </a:defRPr>
            </a:lvl1pPr>
            <a:lvl2pPr lvl="1" rtl="0">
              <a:lnSpc>
                <a:spcPct val="100000"/>
              </a:lnSpc>
              <a:spcBef>
                <a:spcPts val="0"/>
              </a:spcBef>
              <a:spcAft>
                <a:spcPts val="0"/>
              </a:spcAft>
              <a:buSzPts val="2400"/>
              <a:buFont typeface="Bebas Neue"/>
              <a:buNone/>
              <a:defRPr sz="2400">
                <a:latin typeface="Bebas Neue"/>
                <a:ea typeface="Bebas Neue"/>
                <a:cs typeface="Bebas Neue"/>
                <a:sym typeface="Bebas Neue"/>
              </a:defRPr>
            </a:lvl2pPr>
            <a:lvl3pPr lvl="2" rtl="0">
              <a:lnSpc>
                <a:spcPct val="100000"/>
              </a:lnSpc>
              <a:spcBef>
                <a:spcPts val="0"/>
              </a:spcBef>
              <a:spcAft>
                <a:spcPts val="0"/>
              </a:spcAft>
              <a:buSzPts val="2400"/>
              <a:buFont typeface="Bebas Neue"/>
              <a:buNone/>
              <a:defRPr sz="2400">
                <a:latin typeface="Bebas Neue"/>
                <a:ea typeface="Bebas Neue"/>
                <a:cs typeface="Bebas Neue"/>
                <a:sym typeface="Bebas Neue"/>
              </a:defRPr>
            </a:lvl3pPr>
            <a:lvl4pPr lvl="3" rtl="0">
              <a:lnSpc>
                <a:spcPct val="100000"/>
              </a:lnSpc>
              <a:spcBef>
                <a:spcPts val="0"/>
              </a:spcBef>
              <a:spcAft>
                <a:spcPts val="0"/>
              </a:spcAft>
              <a:buSzPts val="2400"/>
              <a:buFont typeface="Bebas Neue"/>
              <a:buNone/>
              <a:defRPr sz="2400">
                <a:latin typeface="Bebas Neue"/>
                <a:ea typeface="Bebas Neue"/>
                <a:cs typeface="Bebas Neue"/>
                <a:sym typeface="Bebas Neue"/>
              </a:defRPr>
            </a:lvl4pPr>
            <a:lvl5pPr lvl="4" rtl="0">
              <a:lnSpc>
                <a:spcPct val="100000"/>
              </a:lnSpc>
              <a:spcBef>
                <a:spcPts val="0"/>
              </a:spcBef>
              <a:spcAft>
                <a:spcPts val="0"/>
              </a:spcAft>
              <a:buSzPts val="2400"/>
              <a:buFont typeface="Bebas Neue"/>
              <a:buNone/>
              <a:defRPr sz="2400">
                <a:latin typeface="Bebas Neue"/>
                <a:ea typeface="Bebas Neue"/>
                <a:cs typeface="Bebas Neue"/>
                <a:sym typeface="Bebas Neue"/>
              </a:defRPr>
            </a:lvl5pPr>
            <a:lvl6pPr lvl="5" rtl="0">
              <a:lnSpc>
                <a:spcPct val="100000"/>
              </a:lnSpc>
              <a:spcBef>
                <a:spcPts val="0"/>
              </a:spcBef>
              <a:spcAft>
                <a:spcPts val="0"/>
              </a:spcAft>
              <a:buSzPts val="2400"/>
              <a:buFont typeface="Bebas Neue"/>
              <a:buNone/>
              <a:defRPr sz="2400">
                <a:latin typeface="Bebas Neue"/>
                <a:ea typeface="Bebas Neue"/>
                <a:cs typeface="Bebas Neue"/>
                <a:sym typeface="Bebas Neue"/>
              </a:defRPr>
            </a:lvl6pPr>
            <a:lvl7pPr lvl="6" rtl="0">
              <a:lnSpc>
                <a:spcPct val="100000"/>
              </a:lnSpc>
              <a:spcBef>
                <a:spcPts val="0"/>
              </a:spcBef>
              <a:spcAft>
                <a:spcPts val="0"/>
              </a:spcAft>
              <a:buSzPts val="2400"/>
              <a:buFont typeface="Bebas Neue"/>
              <a:buNone/>
              <a:defRPr sz="2400">
                <a:latin typeface="Bebas Neue"/>
                <a:ea typeface="Bebas Neue"/>
                <a:cs typeface="Bebas Neue"/>
                <a:sym typeface="Bebas Neue"/>
              </a:defRPr>
            </a:lvl7pPr>
            <a:lvl8pPr lvl="7" rtl="0">
              <a:lnSpc>
                <a:spcPct val="100000"/>
              </a:lnSpc>
              <a:spcBef>
                <a:spcPts val="0"/>
              </a:spcBef>
              <a:spcAft>
                <a:spcPts val="0"/>
              </a:spcAft>
              <a:buSzPts val="2400"/>
              <a:buFont typeface="Bebas Neue"/>
              <a:buNone/>
              <a:defRPr sz="2400">
                <a:latin typeface="Bebas Neue"/>
                <a:ea typeface="Bebas Neue"/>
                <a:cs typeface="Bebas Neue"/>
                <a:sym typeface="Bebas Neue"/>
              </a:defRPr>
            </a:lvl8pPr>
            <a:lvl9pPr lvl="8" rtl="0">
              <a:lnSpc>
                <a:spcPct val="100000"/>
              </a:lnSpc>
              <a:spcBef>
                <a:spcPts val="0"/>
              </a:spcBef>
              <a:spcAft>
                <a:spcPts val="0"/>
              </a:spcAft>
              <a:buSzPts val="2400"/>
              <a:buFont typeface="Bebas Neue"/>
              <a:buNone/>
              <a:defRPr sz="2400">
                <a:latin typeface="Bebas Neue"/>
                <a:ea typeface="Bebas Neue"/>
                <a:cs typeface="Bebas Neue"/>
                <a:sym typeface="Bebas Neue"/>
              </a:defRPr>
            </a:lvl9pPr>
          </a:lstStyle>
          <a:p>
            <a:endParaRPr/>
          </a:p>
        </p:txBody>
      </p:sp>
      <p:sp>
        <p:nvSpPr>
          <p:cNvPr id="335" name="Google Shape;335;p20"/>
          <p:cNvSpPr txBox="1">
            <a:spLocks noGrp="1"/>
          </p:cNvSpPr>
          <p:nvPr>
            <p:ph type="subTitle" idx="4"/>
          </p:nvPr>
        </p:nvSpPr>
        <p:spPr>
          <a:xfrm>
            <a:off x="2476375" y="1801650"/>
            <a:ext cx="47877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6" name="Google Shape;336;p20"/>
          <p:cNvSpPr txBox="1">
            <a:spLocks noGrp="1"/>
          </p:cNvSpPr>
          <p:nvPr>
            <p:ph type="subTitle" idx="5"/>
          </p:nvPr>
        </p:nvSpPr>
        <p:spPr>
          <a:xfrm>
            <a:off x="2476375" y="2945150"/>
            <a:ext cx="47877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37" name="Google Shape;337;p20"/>
          <p:cNvSpPr txBox="1">
            <a:spLocks noGrp="1"/>
          </p:cNvSpPr>
          <p:nvPr>
            <p:ph type="subTitle" idx="6"/>
          </p:nvPr>
        </p:nvSpPr>
        <p:spPr>
          <a:xfrm>
            <a:off x="2476375" y="4088650"/>
            <a:ext cx="4787700" cy="572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338" name="Google Shape;338;p20"/>
          <p:cNvGrpSpPr/>
          <p:nvPr/>
        </p:nvGrpSpPr>
        <p:grpSpPr>
          <a:xfrm>
            <a:off x="6333555" y="2294425"/>
            <a:ext cx="3492616" cy="4345817"/>
            <a:chOff x="6333555" y="2294425"/>
            <a:chExt cx="3492616" cy="4345817"/>
          </a:xfrm>
        </p:grpSpPr>
        <p:pic>
          <p:nvPicPr>
            <p:cNvPr id="339" name="Google Shape;339;p20"/>
            <p:cNvPicPr preferRelativeResize="0"/>
            <p:nvPr/>
          </p:nvPicPr>
          <p:blipFill>
            <a:blip r:embed="rId2">
              <a:alphaModFix/>
            </a:blip>
            <a:stretch>
              <a:fillRect/>
            </a:stretch>
          </p:blipFill>
          <p:spPr>
            <a:xfrm rot="1970253">
              <a:off x="6978814" y="3256377"/>
              <a:ext cx="2202098" cy="3028795"/>
            </a:xfrm>
            <a:prstGeom prst="rect">
              <a:avLst/>
            </a:prstGeom>
            <a:noFill/>
            <a:ln>
              <a:noFill/>
            </a:ln>
          </p:spPr>
        </p:pic>
        <p:pic>
          <p:nvPicPr>
            <p:cNvPr id="340" name="Google Shape;340;p20"/>
            <p:cNvPicPr preferRelativeResize="0"/>
            <p:nvPr/>
          </p:nvPicPr>
          <p:blipFill>
            <a:blip r:embed="rId3">
              <a:alphaModFix/>
            </a:blip>
            <a:stretch>
              <a:fillRect/>
            </a:stretch>
          </p:blipFill>
          <p:spPr>
            <a:xfrm>
              <a:off x="8753829" y="2677053"/>
              <a:ext cx="977125" cy="977125"/>
            </a:xfrm>
            <a:prstGeom prst="rect">
              <a:avLst/>
            </a:prstGeom>
            <a:noFill/>
            <a:ln>
              <a:noFill/>
            </a:ln>
          </p:spPr>
        </p:pic>
        <p:pic>
          <p:nvPicPr>
            <p:cNvPr id="341" name="Google Shape;341;p20"/>
            <p:cNvPicPr preferRelativeResize="0"/>
            <p:nvPr/>
          </p:nvPicPr>
          <p:blipFill>
            <a:blip r:embed="rId4">
              <a:alphaModFix/>
            </a:blip>
            <a:stretch>
              <a:fillRect/>
            </a:stretch>
          </p:blipFill>
          <p:spPr>
            <a:xfrm>
              <a:off x="8428903" y="2294425"/>
              <a:ext cx="570347" cy="554646"/>
            </a:xfrm>
            <a:prstGeom prst="rect">
              <a:avLst/>
            </a:prstGeom>
            <a:noFill/>
            <a:ln>
              <a:noFill/>
            </a:ln>
          </p:spPr>
        </p:pic>
      </p:grpSp>
      <p:grpSp>
        <p:nvGrpSpPr>
          <p:cNvPr id="342" name="Google Shape;342;p20"/>
          <p:cNvGrpSpPr/>
          <p:nvPr/>
        </p:nvGrpSpPr>
        <p:grpSpPr>
          <a:xfrm>
            <a:off x="7798821" y="-265576"/>
            <a:ext cx="1607196" cy="1728072"/>
            <a:chOff x="7798821" y="-265576"/>
            <a:chExt cx="1607196" cy="1728072"/>
          </a:xfrm>
        </p:grpSpPr>
        <p:pic>
          <p:nvPicPr>
            <p:cNvPr id="343" name="Google Shape;343;p20"/>
            <p:cNvPicPr preferRelativeResize="0"/>
            <p:nvPr/>
          </p:nvPicPr>
          <p:blipFill>
            <a:blip r:embed="rId5">
              <a:alphaModFix/>
            </a:blip>
            <a:stretch>
              <a:fillRect/>
            </a:stretch>
          </p:blipFill>
          <p:spPr>
            <a:xfrm>
              <a:off x="8428900" y="-265576"/>
              <a:ext cx="977117" cy="977125"/>
            </a:xfrm>
            <a:prstGeom prst="rect">
              <a:avLst/>
            </a:prstGeom>
            <a:noFill/>
            <a:ln>
              <a:noFill/>
            </a:ln>
          </p:spPr>
        </p:pic>
        <p:pic>
          <p:nvPicPr>
            <p:cNvPr id="344" name="Google Shape;344;p20"/>
            <p:cNvPicPr preferRelativeResize="0"/>
            <p:nvPr/>
          </p:nvPicPr>
          <p:blipFill>
            <a:blip r:embed="rId6">
              <a:alphaModFix/>
            </a:blip>
            <a:stretch>
              <a:fillRect/>
            </a:stretch>
          </p:blipFill>
          <p:spPr>
            <a:xfrm>
              <a:off x="8428897" y="374726"/>
              <a:ext cx="507952" cy="484800"/>
            </a:xfrm>
            <a:prstGeom prst="rect">
              <a:avLst/>
            </a:prstGeom>
            <a:noFill/>
            <a:ln>
              <a:noFill/>
            </a:ln>
          </p:spPr>
        </p:pic>
        <p:pic>
          <p:nvPicPr>
            <p:cNvPr id="345" name="Google Shape;345;p20"/>
            <p:cNvPicPr preferRelativeResize="0"/>
            <p:nvPr/>
          </p:nvPicPr>
          <p:blipFill>
            <a:blip r:embed="rId7">
              <a:alphaModFix/>
            </a:blip>
            <a:stretch>
              <a:fillRect/>
            </a:stretch>
          </p:blipFill>
          <p:spPr>
            <a:xfrm>
              <a:off x="7798821" y="71235"/>
              <a:ext cx="444766" cy="303486"/>
            </a:xfrm>
            <a:prstGeom prst="rect">
              <a:avLst/>
            </a:prstGeom>
            <a:noFill/>
            <a:ln>
              <a:noFill/>
            </a:ln>
          </p:spPr>
        </p:pic>
        <p:pic>
          <p:nvPicPr>
            <p:cNvPr id="346" name="Google Shape;346;p20"/>
            <p:cNvPicPr preferRelativeResize="0"/>
            <p:nvPr/>
          </p:nvPicPr>
          <p:blipFill>
            <a:blip r:embed="rId8">
              <a:alphaModFix/>
            </a:blip>
            <a:stretch>
              <a:fillRect/>
            </a:stretch>
          </p:blipFill>
          <p:spPr>
            <a:xfrm>
              <a:off x="8753827" y="1017733"/>
              <a:ext cx="570347" cy="444763"/>
            </a:xfrm>
            <a:prstGeom prst="rect">
              <a:avLst/>
            </a:prstGeom>
            <a:noFill/>
            <a:ln>
              <a:noFill/>
            </a:ln>
          </p:spPr>
        </p:pic>
      </p:grpSp>
      <p:grpSp>
        <p:nvGrpSpPr>
          <p:cNvPr id="347" name="Google Shape;347;p20"/>
          <p:cNvGrpSpPr/>
          <p:nvPr/>
        </p:nvGrpSpPr>
        <p:grpSpPr>
          <a:xfrm>
            <a:off x="-855487" y="-983760"/>
            <a:ext cx="3141173" cy="3616745"/>
            <a:chOff x="-855487" y="-983760"/>
            <a:chExt cx="3141173" cy="3616745"/>
          </a:xfrm>
        </p:grpSpPr>
        <p:pic>
          <p:nvPicPr>
            <p:cNvPr id="348" name="Google Shape;348;p20"/>
            <p:cNvPicPr preferRelativeResize="0"/>
            <p:nvPr/>
          </p:nvPicPr>
          <p:blipFill>
            <a:blip r:embed="rId9">
              <a:alphaModFix/>
            </a:blip>
            <a:stretch>
              <a:fillRect/>
            </a:stretch>
          </p:blipFill>
          <p:spPr>
            <a:xfrm>
              <a:off x="1496851" y="71218"/>
              <a:ext cx="643602" cy="499705"/>
            </a:xfrm>
            <a:prstGeom prst="rect">
              <a:avLst/>
            </a:prstGeom>
            <a:noFill/>
            <a:ln>
              <a:noFill/>
            </a:ln>
          </p:spPr>
        </p:pic>
        <p:pic>
          <p:nvPicPr>
            <p:cNvPr id="349" name="Google Shape;349;p20"/>
            <p:cNvPicPr preferRelativeResize="0"/>
            <p:nvPr/>
          </p:nvPicPr>
          <p:blipFill>
            <a:blip r:embed="rId2">
              <a:alphaModFix/>
            </a:blip>
            <a:stretch>
              <a:fillRect/>
            </a:stretch>
          </p:blipFill>
          <p:spPr>
            <a:xfrm rot="-9540140">
              <a:off x="-385949" y="-689785"/>
              <a:ext cx="2202096" cy="3028795"/>
            </a:xfrm>
            <a:prstGeom prst="rect">
              <a:avLst/>
            </a:prstGeom>
            <a:noFill/>
            <a:ln>
              <a:noFill/>
            </a:ln>
          </p:spPr>
        </p:pic>
        <p:pic>
          <p:nvPicPr>
            <p:cNvPr id="350" name="Google Shape;350;p20"/>
            <p:cNvPicPr preferRelativeResize="0"/>
            <p:nvPr/>
          </p:nvPicPr>
          <p:blipFill>
            <a:blip r:embed="rId10">
              <a:alphaModFix/>
            </a:blip>
            <a:stretch>
              <a:fillRect/>
            </a:stretch>
          </p:blipFill>
          <p:spPr>
            <a:xfrm>
              <a:off x="166284" y="1988468"/>
              <a:ext cx="374127" cy="354503"/>
            </a:xfrm>
            <a:prstGeom prst="rect">
              <a:avLst/>
            </a:prstGeom>
            <a:noFill/>
            <a:ln>
              <a:noFill/>
            </a:ln>
          </p:spPr>
        </p:pic>
        <p:pic>
          <p:nvPicPr>
            <p:cNvPr id="351" name="Google Shape;351;p20"/>
            <p:cNvPicPr preferRelativeResize="0"/>
            <p:nvPr/>
          </p:nvPicPr>
          <p:blipFill>
            <a:blip r:embed="rId11">
              <a:alphaModFix/>
            </a:blip>
            <a:stretch>
              <a:fillRect/>
            </a:stretch>
          </p:blipFill>
          <p:spPr>
            <a:xfrm>
              <a:off x="-5" y="-442126"/>
              <a:ext cx="977117" cy="977125"/>
            </a:xfrm>
            <a:prstGeom prst="rect">
              <a:avLst/>
            </a:prstGeom>
            <a:noFill/>
            <a:ln>
              <a:noFill/>
            </a:ln>
          </p:spPr>
        </p:pic>
      </p:grpSp>
      <p:grpSp>
        <p:nvGrpSpPr>
          <p:cNvPr id="352" name="Google Shape;352;p20"/>
          <p:cNvGrpSpPr/>
          <p:nvPr/>
        </p:nvGrpSpPr>
        <p:grpSpPr>
          <a:xfrm>
            <a:off x="-88280" y="4170685"/>
            <a:ext cx="1140166" cy="1122346"/>
            <a:chOff x="-88280" y="4170685"/>
            <a:chExt cx="1140166" cy="1122346"/>
          </a:xfrm>
        </p:grpSpPr>
        <p:pic>
          <p:nvPicPr>
            <p:cNvPr id="353" name="Google Shape;353;p20"/>
            <p:cNvPicPr preferRelativeResize="0"/>
            <p:nvPr/>
          </p:nvPicPr>
          <p:blipFill>
            <a:blip r:embed="rId12">
              <a:alphaModFix/>
            </a:blip>
            <a:stretch>
              <a:fillRect/>
            </a:stretch>
          </p:blipFill>
          <p:spPr>
            <a:xfrm>
              <a:off x="11139" y="4968615"/>
              <a:ext cx="355813" cy="324416"/>
            </a:xfrm>
            <a:prstGeom prst="rect">
              <a:avLst/>
            </a:prstGeom>
            <a:noFill/>
            <a:ln>
              <a:noFill/>
            </a:ln>
          </p:spPr>
        </p:pic>
        <p:pic>
          <p:nvPicPr>
            <p:cNvPr id="354" name="Google Shape;354;p20"/>
            <p:cNvPicPr preferRelativeResize="0"/>
            <p:nvPr/>
          </p:nvPicPr>
          <p:blipFill>
            <a:blip r:embed="rId13">
              <a:alphaModFix/>
            </a:blip>
            <a:stretch>
              <a:fillRect/>
            </a:stretch>
          </p:blipFill>
          <p:spPr>
            <a:xfrm>
              <a:off x="540406" y="4734060"/>
              <a:ext cx="511481" cy="409444"/>
            </a:xfrm>
            <a:prstGeom prst="rect">
              <a:avLst/>
            </a:prstGeom>
            <a:noFill/>
            <a:ln>
              <a:noFill/>
            </a:ln>
          </p:spPr>
        </p:pic>
        <p:pic>
          <p:nvPicPr>
            <p:cNvPr id="355" name="Google Shape;355;p20"/>
            <p:cNvPicPr preferRelativeResize="0"/>
            <p:nvPr/>
          </p:nvPicPr>
          <p:blipFill>
            <a:blip r:embed="rId14">
              <a:alphaModFix/>
            </a:blip>
            <a:stretch>
              <a:fillRect/>
            </a:stretch>
          </p:blipFill>
          <p:spPr>
            <a:xfrm>
              <a:off x="-88280" y="4170685"/>
              <a:ext cx="554649" cy="485315"/>
            </a:xfrm>
            <a:prstGeom prst="rect">
              <a:avLst/>
            </a:prstGeom>
            <a:noFill/>
            <a:ln>
              <a:noFill/>
            </a:ln>
          </p:spPr>
        </p:pic>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636"/>
        <p:cNvGrpSpPr/>
        <p:nvPr/>
      </p:nvGrpSpPr>
      <p:grpSpPr>
        <a:xfrm>
          <a:off x="0" y="0"/>
          <a:ext cx="0" cy="0"/>
          <a:chOff x="0" y="0"/>
          <a:chExt cx="0" cy="0"/>
        </a:xfrm>
      </p:grpSpPr>
      <p:grpSp>
        <p:nvGrpSpPr>
          <p:cNvPr id="637" name="Google Shape;637;p28"/>
          <p:cNvGrpSpPr/>
          <p:nvPr/>
        </p:nvGrpSpPr>
        <p:grpSpPr>
          <a:xfrm>
            <a:off x="-1561862" y="-717135"/>
            <a:ext cx="3702316" cy="3616745"/>
            <a:chOff x="-1561862" y="-717135"/>
            <a:chExt cx="3702316" cy="3616745"/>
          </a:xfrm>
        </p:grpSpPr>
        <p:pic>
          <p:nvPicPr>
            <p:cNvPr id="638" name="Google Shape;638;p28"/>
            <p:cNvPicPr preferRelativeResize="0"/>
            <p:nvPr/>
          </p:nvPicPr>
          <p:blipFill>
            <a:blip r:embed="rId2">
              <a:alphaModFix/>
            </a:blip>
            <a:stretch>
              <a:fillRect/>
            </a:stretch>
          </p:blipFill>
          <p:spPr>
            <a:xfrm>
              <a:off x="1496851" y="71218"/>
              <a:ext cx="643602" cy="499705"/>
            </a:xfrm>
            <a:prstGeom prst="rect">
              <a:avLst/>
            </a:prstGeom>
            <a:noFill/>
            <a:ln>
              <a:noFill/>
            </a:ln>
          </p:spPr>
        </p:pic>
        <p:pic>
          <p:nvPicPr>
            <p:cNvPr id="639" name="Google Shape;639;p28"/>
            <p:cNvPicPr preferRelativeResize="0"/>
            <p:nvPr/>
          </p:nvPicPr>
          <p:blipFill>
            <a:blip r:embed="rId3">
              <a:alphaModFix/>
            </a:blip>
            <a:stretch>
              <a:fillRect/>
            </a:stretch>
          </p:blipFill>
          <p:spPr>
            <a:xfrm rot="-9540140">
              <a:off x="-1092324" y="-423160"/>
              <a:ext cx="2202096" cy="3028795"/>
            </a:xfrm>
            <a:prstGeom prst="rect">
              <a:avLst/>
            </a:prstGeom>
            <a:noFill/>
            <a:ln>
              <a:noFill/>
            </a:ln>
          </p:spPr>
        </p:pic>
        <p:pic>
          <p:nvPicPr>
            <p:cNvPr id="640" name="Google Shape;640;p28"/>
            <p:cNvPicPr preferRelativeResize="0"/>
            <p:nvPr/>
          </p:nvPicPr>
          <p:blipFill>
            <a:blip r:embed="rId4">
              <a:alphaModFix/>
            </a:blip>
            <a:stretch>
              <a:fillRect/>
            </a:stretch>
          </p:blipFill>
          <p:spPr>
            <a:xfrm>
              <a:off x="166284" y="1891168"/>
              <a:ext cx="374127" cy="354503"/>
            </a:xfrm>
            <a:prstGeom prst="rect">
              <a:avLst/>
            </a:prstGeom>
            <a:noFill/>
            <a:ln>
              <a:noFill/>
            </a:ln>
          </p:spPr>
        </p:pic>
        <p:pic>
          <p:nvPicPr>
            <p:cNvPr id="641" name="Google Shape;641;p28"/>
            <p:cNvPicPr preferRelativeResize="0"/>
            <p:nvPr/>
          </p:nvPicPr>
          <p:blipFill>
            <a:blip r:embed="rId5">
              <a:alphaModFix/>
            </a:blip>
            <a:stretch>
              <a:fillRect/>
            </a:stretch>
          </p:blipFill>
          <p:spPr>
            <a:xfrm>
              <a:off x="-510755" y="675349"/>
              <a:ext cx="977117" cy="977125"/>
            </a:xfrm>
            <a:prstGeom prst="rect">
              <a:avLst/>
            </a:prstGeom>
            <a:noFill/>
            <a:ln>
              <a:noFill/>
            </a:ln>
          </p:spPr>
        </p:pic>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BLANK_1_1_1_1_1_1_1_1">
    <p:spTree>
      <p:nvGrpSpPr>
        <p:cNvPr id="1" name="Shape 642"/>
        <p:cNvGrpSpPr/>
        <p:nvPr/>
      </p:nvGrpSpPr>
      <p:grpSpPr>
        <a:xfrm>
          <a:off x="0" y="0"/>
          <a:ext cx="0" cy="0"/>
          <a:chOff x="0" y="0"/>
          <a:chExt cx="0" cy="0"/>
        </a:xfrm>
      </p:grpSpPr>
      <p:grpSp>
        <p:nvGrpSpPr>
          <p:cNvPr id="643" name="Google Shape;643;p29"/>
          <p:cNvGrpSpPr/>
          <p:nvPr/>
        </p:nvGrpSpPr>
        <p:grpSpPr>
          <a:xfrm>
            <a:off x="7072914" y="1988475"/>
            <a:ext cx="2768467" cy="3695040"/>
            <a:chOff x="7072914" y="1988475"/>
            <a:chExt cx="2768467" cy="3695040"/>
          </a:xfrm>
        </p:grpSpPr>
        <p:pic>
          <p:nvPicPr>
            <p:cNvPr id="644" name="Google Shape;644;p29"/>
            <p:cNvPicPr preferRelativeResize="0"/>
            <p:nvPr/>
          </p:nvPicPr>
          <p:blipFill>
            <a:blip r:embed="rId2">
              <a:alphaModFix/>
            </a:blip>
            <a:stretch>
              <a:fillRect/>
            </a:stretch>
          </p:blipFill>
          <p:spPr>
            <a:xfrm rot="-377691">
              <a:off x="7479876" y="2543126"/>
              <a:ext cx="2202096" cy="3028796"/>
            </a:xfrm>
            <a:prstGeom prst="rect">
              <a:avLst/>
            </a:prstGeom>
            <a:noFill/>
            <a:ln>
              <a:noFill/>
            </a:ln>
          </p:spPr>
        </p:pic>
        <p:pic>
          <p:nvPicPr>
            <p:cNvPr id="645" name="Google Shape;645;p29"/>
            <p:cNvPicPr preferRelativeResize="0"/>
            <p:nvPr/>
          </p:nvPicPr>
          <p:blipFill>
            <a:blip r:embed="rId3">
              <a:alphaModFix/>
            </a:blip>
            <a:stretch>
              <a:fillRect/>
            </a:stretch>
          </p:blipFill>
          <p:spPr>
            <a:xfrm>
              <a:off x="7591304" y="4658253"/>
              <a:ext cx="977125" cy="977125"/>
            </a:xfrm>
            <a:prstGeom prst="rect">
              <a:avLst/>
            </a:prstGeom>
            <a:noFill/>
            <a:ln>
              <a:noFill/>
            </a:ln>
          </p:spPr>
        </p:pic>
        <p:pic>
          <p:nvPicPr>
            <p:cNvPr id="646" name="Google Shape;646;p29"/>
            <p:cNvPicPr preferRelativeResize="0"/>
            <p:nvPr/>
          </p:nvPicPr>
          <p:blipFill>
            <a:blip r:embed="rId4">
              <a:alphaModFix/>
            </a:blip>
            <a:stretch>
              <a:fillRect/>
            </a:stretch>
          </p:blipFill>
          <p:spPr>
            <a:xfrm>
              <a:off x="7072914" y="4608565"/>
              <a:ext cx="355813" cy="324416"/>
            </a:xfrm>
            <a:prstGeom prst="rect">
              <a:avLst/>
            </a:prstGeom>
            <a:noFill/>
            <a:ln>
              <a:noFill/>
            </a:ln>
          </p:spPr>
        </p:pic>
        <p:pic>
          <p:nvPicPr>
            <p:cNvPr id="647" name="Google Shape;647;p29"/>
            <p:cNvPicPr preferRelativeResize="0"/>
            <p:nvPr/>
          </p:nvPicPr>
          <p:blipFill>
            <a:blip r:embed="rId5">
              <a:alphaModFix/>
            </a:blip>
            <a:stretch>
              <a:fillRect/>
            </a:stretch>
          </p:blipFill>
          <p:spPr>
            <a:xfrm>
              <a:off x="8477828" y="1988475"/>
              <a:ext cx="570347" cy="554646"/>
            </a:xfrm>
            <a:prstGeom prst="rect">
              <a:avLst/>
            </a:prstGeom>
            <a:noFill/>
            <a:ln>
              <a:noFill/>
            </a:ln>
          </p:spPr>
        </p:pic>
      </p:grpSp>
      <p:grpSp>
        <p:nvGrpSpPr>
          <p:cNvPr id="648" name="Google Shape;648;p29"/>
          <p:cNvGrpSpPr/>
          <p:nvPr/>
        </p:nvGrpSpPr>
        <p:grpSpPr>
          <a:xfrm>
            <a:off x="809977" y="-442114"/>
            <a:ext cx="2128185" cy="1404810"/>
            <a:chOff x="809977" y="-442114"/>
            <a:chExt cx="2128185" cy="1404810"/>
          </a:xfrm>
        </p:grpSpPr>
        <p:pic>
          <p:nvPicPr>
            <p:cNvPr id="649" name="Google Shape;649;p29"/>
            <p:cNvPicPr preferRelativeResize="0"/>
            <p:nvPr/>
          </p:nvPicPr>
          <p:blipFill>
            <a:blip r:embed="rId6">
              <a:alphaModFix/>
            </a:blip>
            <a:stretch>
              <a:fillRect/>
            </a:stretch>
          </p:blipFill>
          <p:spPr>
            <a:xfrm>
              <a:off x="1299325" y="-442114"/>
              <a:ext cx="977117" cy="977125"/>
            </a:xfrm>
            <a:prstGeom prst="rect">
              <a:avLst/>
            </a:prstGeom>
            <a:noFill/>
            <a:ln>
              <a:noFill/>
            </a:ln>
          </p:spPr>
        </p:pic>
        <p:pic>
          <p:nvPicPr>
            <p:cNvPr id="650" name="Google Shape;650;p29"/>
            <p:cNvPicPr preferRelativeResize="0"/>
            <p:nvPr/>
          </p:nvPicPr>
          <p:blipFill>
            <a:blip r:embed="rId7">
              <a:alphaModFix/>
            </a:blip>
            <a:stretch>
              <a:fillRect/>
            </a:stretch>
          </p:blipFill>
          <p:spPr>
            <a:xfrm>
              <a:off x="2493396" y="214435"/>
              <a:ext cx="444766" cy="303486"/>
            </a:xfrm>
            <a:prstGeom prst="rect">
              <a:avLst/>
            </a:prstGeom>
            <a:noFill/>
            <a:ln>
              <a:noFill/>
            </a:ln>
          </p:spPr>
        </p:pic>
        <p:pic>
          <p:nvPicPr>
            <p:cNvPr id="651" name="Google Shape;651;p29"/>
            <p:cNvPicPr preferRelativeResize="0"/>
            <p:nvPr/>
          </p:nvPicPr>
          <p:blipFill>
            <a:blip r:embed="rId8">
              <a:alphaModFix/>
            </a:blip>
            <a:stretch>
              <a:fillRect/>
            </a:stretch>
          </p:blipFill>
          <p:spPr>
            <a:xfrm>
              <a:off x="809977" y="517933"/>
              <a:ext cx="570347" cy="444763"/>
            </a:xfrm>
            <a:prstGeom prst="rect">
              <a:avLst/>
            </a:prstGeom>
            <a:noFill/>
            <a:ln>
              <a:noFill/>
            </a:ln>
          </p:spPr>
        </p:pic>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2">
  <p:cSld name="BLANK_1_1_1_1_1_1_1_1_1">
    <p:spTree>
      <p:nvGrpSpPr>
        <p:cNvPr id="1" name="Shape 652"/>
        <p:cNvGrpSpPr/>
        <p:nvPr/>
      </p:nvGrpSpPr>
      <p:grpSpPr>
        <a:xfrm>
          <a:off x="0" y="0"/>
          <a:ext cx="0" cy="0"/>
          <a:chOff x="0" y="0"/>
          <a:chExt cx="0" cy="0"/>
        </a:xfrm>
      </p:grpSpPr>
      <p:grpSp>
        <p:nvGrpSpPr>
          <p:cNvPr id="653" name="Google Shape;653;p30"/>
          <p:cNvGrpSpPr/>
          <p:nvPr/>
        </p:nvGrpSpPr>
        <p:grpSpPr>
          <a:xfrm>
            <a:off x="-900772" y="-386034"/>
            <a:ext cx="3339174" cy="2490878"/>
            <a:chOff x="-900772" y="-386034"/>
            <a:chExt cx="3339174" cy="2490878"/>
          </a:xfrm>
        </p:grpSpPr>
        <p:pic>
          <p:nvPicPr>
            <p:cNvPr id="654" name="Google Shape;654;p30"/>
            <p:cNvPicPr preferRelativeResize="0"/>
            <p:nvPr/>
          </p:nvPicPr>
          <p:blipFill>
            <a:blip r:embed="rId2">
              <a:alphaModFix/>
            </a:blip>
            <a:stretch>
              <a:fillRect/>
            </a:stretch>
          </p:blipFill>
          <p:spPr>
            <a:xfrm>
              <a:off x="1313952" y="-386034"/>
              <a:ext cx="1124450" cy="1073233"/>
            </a:xfrm>
            <a:prstGeom prst="rect">
              <a:avLst/>
            </a:prstGeom>
            <a:noFill/>
            <a:ln>
              <a:noFill/>
            </a:ln>
          </p:spPr>
        </p:pic>
        <p:pic>
          <p:nvPicPr>
            <p:cNvPr id="655" name="Google Shape;655;p30"/>
            <p:cNvPicPr preferRelativeResize="0"/>
            <p:nvPr/>
          </p:nvPicPr>
          <p:blipFill>
            <a:blip r:embed="rId3">
              <a:alphaModFix/>
            </a:blip>
            <a:stretch>
              <a:fillRect/>
            </a:stretch>
          </p:blipFill>
          <p:spPr>
            <a:xfrm rot="3652713">
              <a:off x="-104015" y="1066170"/>
              <a:ext cx="819118" cy="638750"/>
            </a:xfrm>
            <a:prstGeom prst="rect">
              <a:avLst/>
            </a:prstGeom>
            <a:noFill/>
            <a:ln>
              <a:noFill/>
            </a:ln>
          </p:spPr>
        </p:pic>
        <p:pic>
          <p:nvPicPr>
            <p:cNvPr id="656" name="Google Shape;656;p30"/>
            <p:cNvPicPr preferRelativeResize="0"/>
            <p:nvPr/>
          </p:nvPicPr>
          <p:blipFill>
            <a:blip r:embed="rId4">
              <a:alphaModFix/>
            </a:blip>
            <a:stretch>
              <a:fillRect/>
            </a:stretch>
          </p:blipFill>
          <p:spPr>
            <a:xfrm rot="5740570" flipH="1">
              <a:off x="-385948" y="-654985"/>
              <a:ext cx="2202095" cy="3028795"/>
            </a:xfrm>
            <a:prstGeom prst="rect">
              <a:avLst/>
            </a:prstGeom>
            <a:noFill/>
            <a:ln>
              <a:noFill/>
            </a:ln>
          </p:spPr>
        </p:pic>
      </p:grpSp>
      <p:grpSp>
        <p:nvGrpSpPr>
          <p:cNvPr id="657" name="Google Shape;657;p30"/>
          <p:cNvGrpSpPr/>
          <p:nvPr/>
        </p:nvGrpSpPr>
        <p:grpSpPr>
          <a:xfrm>
            <a:off x="7533001" y="11"/>
            <a:ext cx="1873012" cy="1023551"/>
            <a:chOff x="7533001" y="11"/>
            <a:chExt cx="1873012" cy="1023551"/>
          </a:xfrm>
        </p:grpSpPr>
        <p:pic>
          <p:nvPicPr>
            <p:cNvPr id="658" name="Google Shape;658;p30"/>
            <p:cNvPicPr preferRelativeResize="0"/>
            <p:nvPr/>
          </p:nvPicPr>
          <p:blipFill>
            <a:blip r:embed="rId5">
              <a:alphaModFix/>
            </a:blip>
            <a:stretch>
              <a:fillRect/>
            </a:stretch>
          </p:blipFill>
          <p:spPr>
            <a:xfrm>
              <a:off x="7533001" y="11"/>
              <a:ext cx="809724" cy="834132"/>
            </a:xfrm>
            <a:prstGeom prst="rect">
              <a:avLst/>
            </a:prstGeom>
            <a:noFill/>
            <a:ln>
              <a:noFill/>
            </a:ln>
          </p:spPr>
        </p:pic>
        <p:pic>
          <p:nvPicPr>
            <p:cNvPr id="659" name="Google Shape;659;p30"/>
            <p:cNvPicPr preferRelativeResize="0"/>
            <p:nvPr/>
          </p:nvPicPr>
          <p:blipFill>
            <a:blip r:embed="rId6">
              <a:alphaModFix/>
            </a:blip>
            <a:stretch>
              <a:fillRect/>
            </a:stretch>
          </p:blipFill>
          <p:spPr>
            <a:xfrm>
              <a:off x="8428895" y="46436"/>
              <a:ext cx="977117" cy="977125"/>
            </a:xfrm>
            <a:prstGeom prst="rect">
              <a:avLst/>
            </a:prstGeom>
            <a:noFill/>
            <a:ln>
              <a:noFill/>
            </a:ln>
          </p:spPr>
        </p:pic>
      </p:grpSp>
      <p:grpSp>
        <p:nvGrpSpPr>
          <p:cNvPr id="660" name="Google Shape;660;p30"/>
          <p:cNvGrpSpPr/>
          <p:nvPr/>
        </p:nvGrpSpPr>
        <p:grpSpPr>
          <a:xfrm>
            <a:off x="5178327" y="3840533"/>
            <a:ext cx="2936286" cy="2302717"/>
            <a:chOff x="5178327" y="3840533"/>
            <a:chExt cx="2936286" cy="2302717"/>
          </a:xfrm>
        </p:grpSpPr>
        <p:pic>
          <p:nvPicPr>
            <p:cNvPr id="661" name="Google Shape;661;p30"/>
            <p:cNvPicPr preferRelativeResize="0"/>
            <p:nvPr/>
          </p:nvPicPr>
          <p:blipFill>
            <a:blip r:embed="rId7">
              <a:alphaModFix/>
            </a:blip>
            <a:stretch>
              <a:fillRect/>
            </a:stretch>
          </p:blipFill>
          <p:spPr>
            <a:xfrm>
              <a:off x="6435623" y="4178374"/>
              <a:ext cx="537325" cy="537325"/>
            </a:xfrm>
            <a:prstGeom prst="rect">
              <a:avLst/>
            </a:prstGeom>
            <a:noFill/>
            <a:ln>
              <a:noFill/>
            </a:ln>
          </p:spPr>
        </p:pic>
        <p:pic>
          <p:nvPicPr>
            <p:cNvPr id="662" name="Google Shape;662;p30"/>
            <p:cNvPicPr preferRelativeResize="0"/>
            <p:nvPr/>
          </p:nvPicPr>
          <p:blipFill>
            <a:blip r:embed="rId8">
              <a:alphaModFix/>
            </a:blip>
            <a:stretch>
              <a:fillRect/>
            </a:stretch>
          </p:blipFill>
          <p:spPr>
            <a:xfrm>
              <a:off x="5178327" y="3840533"/>
              <a:ext cx="537311" cy="509121"/>
            </a:xfrm>
            <a:prstGeom prst="rect">
              <a:avLst/>
            </a:prstGeom>
            <a:noFill/>
            <a:ln>
              <a:noFill/>
            </a:ln>
          </p:spPr>
        </p:pic>
        <p:pic>
          <p:nvPicPr>
            <p:cNvPr id="663" name="Google Shape;663;p30"/>
            <p:cNvPicPr preferRelativeResize="0"/>
            <p:nvPr/>
          </p:nvPicPr>
          <p:blipFill>
            <a:blip r:embed="rId9">
              <a:alphaModFix/>
            </a:blip>
            <a:stretch>
              <a:fillRect/>
            </a:stretch>
          </p:blipFill>
          <p:spPr>
            <a:xfrm>
              <a:off x="7475852" y="4349658"/>
              <a:ext cx="638761" cy="435853"/>
            </a:xfrm>
            <a:prstGeom prst="rect">
              <a:avLst/>
            </a:prstGeom>
            <a:noFill/>
            <a:ln>
              <a:noFill/>
            </a:ln>
          </p:spPr>
        </p:pic>
        <p:pic>
          <p:nvPicPr>
            <p:cNvPr id="664" name="Google Shape;664;p30"/>
            <p:cNvPicPr preferRelativeResize="0"/>
            <p:nvPr/>
          </p:nvPicPr>
          <p:blipFill rotWithShape="1">
            <a:blip r:embed="rId10">
              <a:alphaModFix/>
            </a:blip>
            <a:srcRect r="6059" b="9272"/>
            <a:stretch/>
          </p:blipFill>
          <p:spPr>
            <a:xfrm>
              <a:off x="5273375" y="4178375"/>
              <a:ext cx="1859701" cy="1964874"/>
            </a:xfrm>
            <a:prstGeom prst="rect">
              <a:avLst/>
            </a:prstGeom>
            <a:noFill/>
            <a:ln>
              <a:noFill/>
            </a:ln>
          </p:spPr>
        </p:pic>
      </p:gr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gradFill>
          <a:gsLst>
            <a:gs pos="0">
              <a:schemeClr val="lt1"/>
            </a:gs>
            <a:gs pos="100000">
              <a:schemeClr val="accent2"/>
            </a:gs>
          </a:gsLst>
          <a:lin ang="2700006" scaled="0"/>
        </a:gra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445025"/>
            <a:ext cx="77139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1pPr>
            <a:lvl2pPr lvl="1"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2pPr>
            <a:lvl3pPr lvl="2"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3pPr>
            <a:lvl4pPr lvl="3"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4pPr>
            <a:lvl5pPr lvl="4"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5pPr>
            <a:lvl6pPr lvl="5"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6pPr>
            <a:lvl7pPr lvl="6"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7pPr>
            <a:lvl8pPr lvl="7"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8pPr>
            <a:lvl9pPr lvl="8" rtl="0">
              <a:spcBef>
                <a:spcPts val="0"/>
              </a:spcBef>
              <a:spcAft>
                <a:spcPts val="0"/>
              </a:spcAft>
              <a:buClr>
                <a:schemeClr val="dk1"/>
              </a:buClr>
              <a:buSzPts val="3500"/>
              <a:buFont typeface="Taviraj SemiBold"/>
              <a:buNone/>
              <a:defRPr sz="3500">
                <a:solidFill>
                  <a:schemeClr val="dk1"/>
                </a:solidFill>
                <a:latin typeface="Taviraj SemiBold"/>
                <a:ea typeface="Taviraj SemiBold"/>
                <a:cs typeface="Taviraj SemiBold"/>
                <a:sym typeface="Taviraj SemiBold"/>
              </a:defRPr>
            </a:lvl9pPr>
          </a:lstStyle>
          <a:p>
            <a:endParaRPr/>
          </a:p>
        </p:txBody>
      </p:sp>
      <p:sp>
        <p:nvSpPr>
          <p:cNvPr id="7" name="Google Shape;7;p1"/>
          <p:cNvSpPr txBox="1">
            <a:spLocks noGrp="1"/>
          </p:cNvSpPr>
          <p:nvPr>
            <p:ph type="body" idx="1"/>
          </p:nvPr>
        </p:nvSpPr>
        <p:spPr>
          <a:xfrm>
            <a:off x="715100" y="1152475"/>
            <a:ext cx="77139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1pPr>
            <a:lvl2pPr marL="914400" lvl="1"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2pPr>
            <a:lvl3pPr marL="1371600" lvl="2"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3pPr>
            <a:lvl4pPr marL="1828800" lvl="3"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4pPr>
            <a:lvl5pPr marL="2286000" lvl="4"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5pPr>
            <a:lvl6pPr marL="2743200" lvl="5"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6pPr>
            <a:lvl7pPr marL="3200400" lvl="6"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7pPr>
            <a:lvl8pPr marL="3657600" lvl="7"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8pPr>
            <a:lvl9pPr marL="4114800" lvl="8" indent="-317500">
              <a:lnSpc>
                <a:spcPct val="100000"/>
              </a:lnSpc>
              <a:spcBef>
                <a:spcPts val="0"/>
              </a:spcBef>
              <a:spcAft>
                <a:spcPts val="0"/>
              </a:spcAft>
              <a:buClr>
                <a:schemeClr val="dk1"/>
              </a:buClr>
              <a:buSzPts val="1400"/>
              <a:buFont typeface="Open Sans"/>
              <a:buChar char="■"/>
              <a:defRPr>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6" r:id="rId2"/>
    <p:sldLayoutId id="2147483658" r:id="rId3"/>
    <p:sldLayoutId id="2147483666" r:id="rId4"/>
    <p:sldLayoutId id="2147483674" r:id="rId5"/>
    <p:sldLayoutId id="2147483675" r:id="rId6"/>
    <p:sldLayoutId id="2147483676" r:id="rId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4.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5.png"/><Relationship Id="rId5" Type="http://schemas.openxmlformats.org/officeDocument/2006/relationships/image" Target="../media/image16.png"/><Relationship Id="rId10" Type="http://schemas.openxmlformats.org/officeDocument/2006/relationships/image" Target="../media/image6.png"/><Relationship Id="rId4" Type="http://schemas.openxmlformats.org/officeDocument/2006/relationships/image" Target="../media/image7.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jpg"/><Relationship Id="rId7" Type="http://schemas.openxmlformats.org/officeDocument/2006/relationships/image" Target="../media/image9.png"/><Relationship Id="rId12"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svg"/><Relationship Id="rId2" Type="http://schemas.openxmlformats.org/officeDocument/2006/relationships/notesSlide" Target="../notesSlides/notesSlide13.xml"/><Relationship Id="rId1" Type="http://schemas.openxmlformats.org/officeDocument/2006/relationships/slideLayout" Target="../slideLayouts/slideLayout4.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jpg"/><Relationship Id="rId4" Type="http://schemas.openxmlformats.org/officeDocument/2006/relationships/image" Target="../media/image20.svg"/><Relationship Id="rId9" Type="http://schemas.openxmlformats.org/officeDocument/2006/relationships/image" Target="../media/image25.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jpg"/><Relationship Id="rId7" Type="http://schemas.openxmlformats.org/officeDocument/2006/relationships/image" Target="../media/image9.png"/><Relationship Id="rId12"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1.png"/></Relationships>
</file>

<file path=ppt/slides/_rels/slide16.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chart" Target="../charts/chart3.xml"/><Relationship Id="rId4" Type="http://schemas.openxmlformats.org/officeDocument/2006/relationships/chart" Target="../charts/chart2.xml"/></Relationships>
</file>

<file path=ppt/slides/_rels/slide17.xml.rels><?xml version="1.0" encoding="UTF-8" standalone="yes"?>
<Relationships xmlns="http://schemas.openxmlformats.org/package/2006/relationships"><Relationship Id="rId8" Type="http://schemas.openxmlformats.org/officeDocument/2006/relationships/chart" Target="../charts/chart9.xml"/><Relationship Id="rId3" Type="http://schemas.openxmlformats.org/officeDocument/2006/relationships/chart" Target="../charts/chart4.xml"/><Relationship Id="rId7"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chart" Target="../charts/char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jpg"/><Relationship Id="rId7" Type="http://schemas.openxmlformats.org/officeDocument/2006/relationships/image" Target="../media/image9.png"/><Relationship Id="rId12"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jpg"/><Relationship Id="rId7" Type="http://schemas.openxmlformats.org/officeDocument/2006/relationships/image" Target="../media/image9.png"/><Relationship Id="rId12" Type="http://schemas.openxmlformats.org/officeDocument/2006/relationships/image" Target="../media/image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7.png"/><Relationship Id="rId10" Type="http://schemas.openxmlformats.org/officeDocument/2006/relationships/image" Target="../media/image4.png"/><Relationship Id="rId4" Type="http://schemas.openxmlformats.org/officeDocument/2006/relationships/image" Target="../media/image14.png"/><Relationship Id="rId9" Type="http://schemas.openxmlformats.org/officeDocument/2006/relationships/image" Target="../media/image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7.pn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lt1"/>
            </a:gs>
            <a:gs pos="100000">
              <a:schemeClr val="accent2"/>
            </a:gs>
          </a:gsLst>
          <a:lin ang="2700000" scaled="0"/>
        </a:gradFill>
        <a:effectLst/>
      </p:bgPr>
    </p:bg>
    <p:spTree>
      <p:nvGrpSpPr>
        <p:cNvPr id="1" name="Shape 674"/>
        <p:cNvGrpSpPr/>
        <p:nvPr/>
      </p:nvGrpSpPr>
      <p:grpSpPr>
        <a:xfrm>
          <a:off x="0" y="0"/>
          <a:ext cx="0" cy="0"/>
          <a:chOff x="0" y="0"/>
          <a:chExt cx="0" cy="0"/>
        </a:xfrm>
      </p:grpSpPr>
      <p:sp>
        <p:nvSpPr>
          <p:cNvPr id="675" name="Google Shape;675;p34"/>
          <p:cNvSpPr txBox="1">
            <a:spLocks noGrp="1"/>
          </p:cNvSpPr>
          <p:nvPr>
            <p:ph type="ctrTitle"/>
          </p:nvPr>
        </p:nvSpPr>
        <p:spPr>
          <a:xfrm>
            <a:off x="151075" y="1141550"/>
            <a:ext cx="5154375" cy="2165700"/>
          </a:xfrm>
          <a:prstGeom prst="rect">
            <a:avLst/>
          </a:prstGeom>
        </p:spPr>
        <p:txBody>
          <a:bodyPr spcFirstLastPara="1" wrap="square" lIns="91425" tIns="91425" rIns="91425" bIns="91425" anchor="b" anchorCtr="0">
            <a:noAutofit/>
          </a:bodyPr>
          <a:lstStyle/>
          <a:p>
            <a:r>
              <a:rPr lang="en" altLang="zh-TW" sz="3200" b="1" dirty="0">
                <a:latin typeface="Times New Roman" panose="02020603050405020304" pitchFamily="18" charset="0"/>
                <a:ea typeface="FangSong" panose="02010609060101010101" pitchFamily="49" charset="-122"/>
                <a:cs typeface="Times New Roman" panose="02020603050405020304" pitchFamily="18" charset="0"/>
              </a:rPr>
              <a:t>Coffee Raves as Health-Oriented Social Leisure: Examining the Drivers of Participation Intention</a:t>
            </a:r>
          </a:p>
        </p:txBody>
      </p:sp>
      <p:pic>
        <p:nvPicPr>
          <p:cNvPr id="677" name="Google Shape;677;p34"/>
          <p:cNvPicPr preferRelativeResize="0"/>
          <p:nvPr/>
        </p:nvPicPr>
        <p:blipFill>
          <a:blip r:embed="rId3">
            <a:alphaModFix/>
          </a:blip>
          <a:stretch>
            <a:fillRect/>
          </a:stretch>
        </p:blipFill>
        <p:spPr>
          <a:xfrm>
            <a:off x="7154676" y="-266489"/>
            <a:ext cx="809724" cy="834132"/>
          </a:xfrm>
          <a:prstGeom prst="rect">
            <a:avLst/>
          </a:prstGeom>
          <a:noFill/>
          <a:ln>
            <a:noFill/>
          </a:ln>
        </p:spPr>
      </p:pic>
      <p:pic>
        <p:nvPicPr>
          <p:cNvPr id="678" name="Google Shape;678;p34"/>
          <p:cNvPicPr preferRelativeResize="0"/>
          <p:nvPr/>
        </p:nvPicPr>
        <p:blipFill>
          <a:blip r:embed="rId4">
            <a:alphaModFix/>
          </a:blip>
          <a:stretch>
            <a:fillRect/>
          </a:stretch>
        </p:blipFill>
        <p:spPr>
          <a:xfrm>
            <a:off x="3682085" y="4762495"/>
            <a:ext cx="819118" cy="638750"/>
          </a:xfrm>
          <a:prstGeom prst="rect">
            <a:avLst/>
          </a:prstGeom>
          <a:noFill/>
          <a:ln>
            <a:noFill/>
          </a:ln>
        </p:spPr>
      </p:pic>
      <p:pic>
        <p:nvPicPr>
          <p:cNvPr id="679" name="Google Shape;679;p34"/>
          <p:cNvPicPr preferRelativeResize="0"/>
          <p:nvPr/>
        </p:nvPicPr>
        <p:blipFill rotWithShape="1">
          <a:blip r:embed="rId5">
            <a:alphaModFix/>
          </a:blip>
          <a:srcRect l="7689"/>
          <a:stretch/>
        </p:blipFill>
        <p:spPr>
          <a:xfrm>
            <a:off x="4953125" y="567650"/>
            <a:ext cx="3477652" cy="4008202"/>
          </a:xfrm>
          <a:prstGeom prst="rect">
            <a:avLst/>
          </a:prstGeom>
          <a:noFill/>
          <a:ln>
            <a:noFill/>
          </a:ln>
        </p:spPr>
      </p:pic>
      <p:pic>
        <p:nvPicPr>
          <p:cNvPr id="680" name="Google Shape;680;p34"/>
          <p:cNvPicPr preferRelativeResize="0"/>
          <p:nvPr/>
        </p:nvPicPr>
        <p:blipFill>
          <a:blip r:embed="rId6">
            <a:alphaModFix/>
          </a:blip>
          <a:stretch>
            <a:fillRect/>
          </a:stretch>
        </p:blipFill>
        <p:spPr>
          <a:xfrm>
            <a:off x="8019552" y="2724154"/>
            <a:ext cx="1124450" cy="1073233"/>
          </a:xfrm>
          <a:prstGeom prst="rect">
            <a:avLst/>
          </a:prstGeom>
          <a:noFill/>
          <a:ln>
            <a:noFill/>
          </a:ln>
        </p:spPr>
      </p:pic>
      <p:pic>
        <p:nvPicPr>
          <p:cNvPr id="681" name="Google Shape;681;p34"/>
          <p:cNvPicPr preferRelativeResize="0"/>
          <p:nvPr/>
        </p:nvPicPr>
        <p:blipFill>
          <a:blip r:embed="rId7">
            <a:alphaModFix/>
          </a:blip>
          <a:stretch>
            <a:fillRect/>
          </a:stretch>
        </p:blipFill>
        <p:spPr>
          <a:xfrm>
            <a:off x="5472775" y="375424"/>
            <a:ext cx="977117" cy="977125"/>
          </a:xfrm>
          <a:prstGeom prst="rect">
            <a:avLst/>
          </a:prstGeom>
          <a:noFill/>
          <a:ln>
            <a:noFill/>
          </a:ln>
        </p:spPr>
      </p:pic>
      <p:pic>
        <p:nvPicPr>
          <p:cNvPr id="682" name="Google Shape;682;p34"/>
          <p:cNvPicPr preferRelativeResize="0"/>
          <p:nvPr/>
        </p:nvPicPr>
        <p:blipFill>
          <a:blip r:embed="rId8">
            <a:alphaModFix/>
          </a:blip>
          <a:stretch>
            <a:fillRect/>
          </a:stretch>
        </p:blipFill>
        <p:spPr>
          <a:xfrm>
            <a:off x="7453645" y="1066174"/>
            <a:ext cx="977117" cy="977125"/>
          </a:xfrm>
          <a:prstGeom prst="rect">
            <a:avLst/>
          </a:prstGeom>
          <a:noFill/>
          <a:ln>
            <a:noFill/>
          </a:ln>
        </p:spPr>
      </p:pic>
      <p:pic>
        <p:nvPicPr>
          <p:cNvPr id="683" name="Google Shape;683;p34"/>
          <p:cNvPicPr preferRelativeResize="0"/>
          <p:nvPr/>
        </p:nvPicPr>
        <p:blipFill>
          <a:blip r:embed="rId9">
            <a:alphaModFix/>
          </a:blip>
          <a:stretch>
            <a:fillRect/>
          </a:stretch>
        </p:blipFill>
        <p:spPr>
          <a:xfrm>
            <a:off x="5692677" y="3179233"/>
            <a:ext cx="537311" cy="509121"/>
          </a:xfrm>
          <a:prstGeom prst="rect">
            <a:avLst/>
          </a:prstGeom>
          <a:noFill/>
          <a:ln>
            <a:noFill/>
          </a:ln>
        </p:spPr>
      </p:pic>
      <p:pic>
        <p:nvPicPr>
          <p:cNvPr id="684" name="Google Shape;684;p34"/>
          <p:cNvPicPr preferRelativeResize="0"/>
          <p:nvPr/>
        </p:nvPicPr>
        <p:blipFill>
          <a:blip r:embed="rId10">
            <a:alphaModFix/>
          </a:blip>
          <a:stretch>
            <a:fillRect/>
          </a:stretch>
        </p:blipFill>
        <p:spPr>
          <a:xfrm>
            <a:off x="7533002" y="3968658"/>
            <a:ext cx="638761" cy="435853"/>
          </a:xfrm>
          <a:prstGeom prst="rect">
            <a:avLst/>
          </a:prstGeom>
          <a:noFill/>
          <a:ln>
            <a:noFill/>
          </a:ln>
        </p:spPr>
      </p:pic>
      <p:pic>
        <p:nvPicPr>
          <p:cNvPr id="685" name="Google Shape;685;p34"/>
          <p:cNvPicPr preferRelativeResize="0"/>
          <p:nvPr/>
        </p:nvPicPr>
        <p:blipFill rotWithShape="1">
          <a:blip r:embed="rId11">
            <a:alphaModFix/>
          </a:blip>
          <a:srcRect r="6059" b="9272"/>
          <a:stretch/>
        </p:blipFill>
        <p:spPr>
          <a:xfrm>
            <a:off x="4590200" y="3908250"/>
            <a:ext cx="1859701" cy="1964874"/>
          </a:xfrm>
          <a:prstGeom prst="rect">
            <a:avLst/>
          </a:prstGeom>
          <a:noFill/>
          <a:ln>
            <a:noFill/>
          </a:ln>
        </p:spPr>
      </p:pic>
      <p:sp>
        <p:nvSpPr>
          <p:cNvPr id="5" name="文字方塊 4">
            <a:extLst>
              <a:ext uri="{FF2B5EF4-FFF2-40B4-BE49-F238E27FC236}">
                <a16:creationId xmlns:a16="http://schemas.microsoft.com/office/drawing/2014/main" id="{17566514-C0ED-400A-B44D-AD70E0B41FC8}"/>
              </a:ext>
            </a:extLst>
          </p:cNvPr>
          <p:cNvSpPr txBox="1"/>
          <p:nvPr/>
        </p:nvSpPr>
        <p:spPr>
          <a:xfrm>
            <a:off x="325869" y="3561028"/>
            <a:ext cx="3914031" cy="1329659"/>
          </a:xfrm>
          <a:prstGeom prst="rect">
            <a:avLst/>
          </a:prstGeom>
          <a:noFill/>
        </p:spPr>
        <p:txBody>
          <a:bodyPr wrap="square">
            <a:spAutoFit/>
          </a:bodyPr>
          <a:lstStyle/>
          <a:p>
            <a:pPr algn="ctr">
              <a:lnSpc>
                <a:spcPct val="150000"/>
              </a:lnSpc>
            </a:pPr>
            <a:r>
              <a:rPr lang="en-US" altLang="zh-TW" sz="1800" b="1" dirty="0">
                <a:solidFill>
                  <a:schemeClr val="tx1"/>
                </a:solidFill>
                <a:latin typeface="Times New Roman" panose="02020603050405020304" pitchFamily="18" charset="0"/>
                <a:cs typeface="Times New Roman" panose="02020603050405020304" pitchFamily="18" charset="0"/>
              </a:rPr>
              <a:t>Yu-Ying Chen</a:t>
            </a:r>
          </a:p>
          <a:p>
            <a:pPr algn="ctr">
              <a:lnSpc>
                <a:spcPct val="150000"/>
              </a:lnSpc>
            </a:pPr>
            <a:r>
              <a:rPr lang="en-US" altLang="zh-TW" sz="1800" b="1" dirty="0">
                <a:solidFill>
                  <a:schemeClr val="tx1"/>
                </a:solidFill>
                <a:latin typeface="Times New Roman" panose="02020603050405020304" pitchFamily="18" charset="0"/>
                <a:cs typeface="Times New Roman" panose="02020603050405020304" pitchFamily="18" charset="0"/>
              </a:rPr>
              <a:t>Tsz-Wai Lui </a:t>
            </a:r>
          </a:p>
          <a:p>
            <a:pPr algn="ctr">
              <a:lnSpc>
                <a:spcPct val="150000"/>
              </a:lnSpc>
            </a:pPr>
            <a:r>
              <a:rPr lang="en-US" altLang="zh-TW" sz="2000" b="1" dirty="0">
                <a:solidFill>
                  <a:schemeClr val="tx1"/>
                </a:solidFill>
                <a:effectLst/>
                <a:latin typeface="Times New Roman" panose="02020603050405020304" pitchFamily="18" charset="0"/>
                <a:ea typeface="Times New Roman" panose="02020603050405020304" pitchFamily="18" charset="0"/>
                <a:cs typeface="Times New Roman" panose="02020603050405020304" pitchFamily="18" charset="0"/>
              </a:rPr>
              <a:t>Date: May 14, 2026</a:t>
            </a:r>
            <a:endParaRPr lang="en-US" altLang="zh-TW" sz="1600" b="1" dirty="0">
              <a:solidFill>
                <a:schemeClr val="tx1"/>
              </a:solidFill>
              <a:latin typeface="Times New Roman" panose="02020603050405020304" pitchFamily="18" charset="0"/>
              <a:cs typeface="Times New Roman" panose="02020603050405020304" pitchFamily="18"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967C4BE6-F9AF-33B6-1AF6-45866C412C1C}"/>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FC58A4F9-1F92-D991-94C7-645633371BF1}"/>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Literature Review</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Belongingness</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6CFCDBEA-1B71-DF62-6230-AF420B22AE8A}"/>
              </a:ext>
            </a:extLst>
          </p:cNvPr>
          <p:cNvSpPr txBox="1"/>
          <p:nvPr/>
        </p:nvSpPr>
        <p:spPr>
          <a:xfrm>
            <a:off x="1668000" y="4667698"/>
            <a:ext cx="5808000" cy="369332"/>
          </a:xfrm>
          <a:prstGeom prst="rect">
            <a:avLst/>
          </a:prstGeom>
          <a:noFill/>
        </p:spPr>
        <p:txBody>
          <a:bodyPr wrap="none" rtlCol="0">
            <a:spAutoFit/>
          </a:bodyPr>
          <a:lstStyle/>
          <a:p>
            <a:r>
              <a:rPr lang="en" altLang="zh-TW" sz="1800" b="1" dirty="0">
                <a:solidFill>
                  <a:schemeClr val="tx1"/>
                </a:solidFill>
                <a:latin typeface="Times New Roman" panose="02020603050405020304" pitchFamily="18" charset="0"/>
                <a:cs typeface="Times New Roman" panose="02020603050405020304" pitchFamily="18" charset="0"/>
              </a:rPr>
              <a:t>H7: Belongingness positively influences subjective norm. </a:t>
            </a:r>
          </a:p>
        </p:txBody>
      </p:sp>
      <p:sp>
        <p:nvSpPr>
          <p:cNvPr id="7" name="文字方塊 6">
            <a:extLst>
              <a:ext uri="{FF2B5EF4-FFF2-40B4-BE49-F238E27FC236}">
                <a16:creationId xmlns:a16="http://schemas.microsoft.com/office/drawing/2014/main" id="{499691F3-E921-82B7-276F-B3BB805180FB}"/>
              </a:ext>
            </a:extLst>
          </p:cNvPr>
          <p:cNvSpPr txBox="1"/>
          <p:nvPr/>
        </p:nvSpPr>
        <p:spPr>
          <a:xfrm>
            <a:off x="720000" y="1596571"/>
            <a:ext cx="8243888" cy="923330"/>
          </a:xfrm>
          <a:prstGeom prst="rect">
            <a:avLst/>
          </a:prstGeom>
          <a:noFill/>
        </p:spPr>
        <p:txBody>
          <a:bodyPr wrap="square" rtlCol="0">
            <a:spAutoFit/>
          </a:bodyPr>
          <a:lstStyle/>
          <a:p>
            <a:r>
              <a:rPr kumimoji="1" lang="en" altLang="zh-TW" sz="1800" dirty="0">
                <a:solidFill>
                  <a:schemeClr val="tx1"/>
                </a:solidFill>
                <a:latin typeface="Times New Roman" panose="02020603050405020304" pitchFamily="18" charset="0"/>
                <a:cs typeface="Times New Roman" panose="02020603050405020304" pitchFamily="18" charset="0"/>
              </a:rPr>
              <a:t>Belongingness is widely recognized as a fundamental human psychological need, reflecting individuals’ desire to form meaningful social connections and gain acceptance from others (Allen et al., 2021).</a:t>
            </a:r>
          </a:p>
        </p:txBody>
      </p:sp>
      <p:sp>
        <p:nvSpPr>
          <p:cNvPr id="4" name="文字方塊 3">
            <a:extLst>
              <a:ext uri="{FF2B5EF4-FFF2-40B4-BE49-F238E27FC236}">
                <a16:creationId xmlns:a16="http://schemas.microsoft.com/office/drawing/2014/main" id="{47EF929F-423F-35DF-4402-626369262F99}"/>
              </a:ext>
            </a:extLst>
          </p:cNvPr>
          <p:cNvSpPr txBox="1"/>
          <p:nvPr/>
        </p:nvSpPr>
        <p:spPr>
          <a:xfrm>
            <a:off x="720000" y="2571750"/>
            <a:ext cx="8243888" cy="923330"/>
          </a:xfrm>
          <a:prstGeom prst="rect">
            <a:avLst/>
          </a:prstGeom>
          <a:noFill/>
        </p:spPr>
        <p:txBody>
          <a:bodyPr wrap="square" rtlCol="0">
            <a:spAutoFit/>
          </a:bodyPr>
          <a:lstStyle/>
          <a:p>
            <a:r>
              <a:rPr kumimoji="1" lang="en" altLang="zh-TW" sz="1800" dirty="0">
                <a:solidFill>
                  <a:schemeClr val="tx1"/>
                </a:solidFill>
                <a:latin typeface="Times New Roman" panose="02020603050405020304" pitchFamily="18" charset="0"/>
                <a:cs typeface="Times New Roman" panose="02020603050405020304" pitchFamily="18" charset="0"/>
              </a:rPr>
              <a:t>Prior research suggests that individuals with stronger belongingness needs are more sensitive to social expectations and interpersonal cues in order to maintain social connections (Allen et al., 2022; Kashima et al., 2022). </a:t>
            </a:r>
          </a:p>
        </p:txBody>
      </p:sp>
      <p:sp>
        <p:nvSpPr>
          <p:cNvPr id="5" name="文字方塊 4">
            <a:extLst>
              <a:ext uri="{FF2B5EF4-FFF2-40B4-BE49-F238E27FC236}">
                <a16:creationId xmlns:a16="http://schemas.microsoft.com/office/drawing/2014/main" id="{BE274F6A-2A09-5AC8-55AE-C84C27612335}"/>
              </a:ext>
            </a:extLst>
          </p:cNvPr>
          <p:cNvSpPr txBox="1"/>
          <p:nvPr/>
        </p:nvSpPr>
        <p:spPr>
          <a:xfrm>
            <a:off x="720000" y="3546929"/>
            <a:ext cx="8243888" cy="923330"/>
          </a:xfrm>
          <a:prstGeom prst="rect">
            <a:avLst/>
          </a:prstGeom>
          <a:noFill/>
        </p:spPr>
        <p:txBody>
          <a:bodyPr wrap="square" rtlCol="0">
            <a:spAutoFit/>
          </a:bodyPr>
          <a:lstStyle/>
          <a:p>
            <a:r>
              <a:rPr kumimoji="1" lang="en" altLang="zh-TW" sz="1800" dirty="0">
                <a:solidFill>
                  <a:schemeClr val="tx1"/>
                </a:solidFill>
                <a:latin typeface="Times New Roman" panose="02020603050405020304" pitchFamily="18" charset="0"/>
                <a:cs typeface="Times New Roman" panose="02020603050405020304" pitchFamily="18" charset="0"/>
              </a:rPr>
              <a:t>According to the core social motivation model, the need to belong drives individuals to seek and maintain positive interpersonal relationships and social approval (Kashima et al., 2022). </a:t>
            </a:r>
          </a:p>
        </p:txBody>
      </p:sp>
    </p:spTree>
    <p:extLst>
      <p:ext uri="{BB962C8B-B14F-4D97-AF65-F5344CB8AC3E}">
        <p14:creationId xmlns:p14="http://schemas.microsoft.com/office/powerpoint/2010/main" val="173638008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057C7C48-9661-ED26-CE7E-00DAD90C00AA}"/>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BE679DF2-30FA-CA4F-6DB2-67FCF81254AD}"/>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Literature Review</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Research Framework</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pSp>
        <p:nvGrpSpPr>
          <p:cNvPr id="29" name="群組 28">
            <a:extLst>
              <a:ext uri="{FF2B5EF4-FFF2-40B4-BE49-F238E27FC236}">
                <a16:creationId xmlns:a16="http://schemas.microsoft.com/office/drawing/2014/main" id="{D8D1C147-A08B-42FC-E128-AD8511D7C196}"/>
              </a:ext>
            </a:extLst>
          </p:cNvPr>
          <p:cNvGrpSpPr/>
          <p:nvPr/>
        </p:nvGrpSpPr>
        <p:grpSpPr>
          <a:xfrm>
            <a:off x="720000" y="1347785"/>
            <a:ext cx="8019143" cy="3692752"/>
            <a:chOff x="720000" y="1347785"/>
            <a:chExt cx="8019143" cy="3692752"/>
          </a:xfrm>
        </p:grpSpPr>
        <p:sp>
          <p:nvSpPr>
            <p:cNvPr id="2" name="圓角矩形 1">
              <a:extLst>
                <a:ext uri="{FF2B5EF4-FFF2-40B4-BE49-F238E27FC236}">
                  <a16:creationId xmlns:a16="http://schemas.microsoft.com/office/drawing/2014/main" id="{9F53F482-14C0-7694-FAA0-AA8419BC439A}"/>
                </a:ext>
              </a:extLst>
            </p:cNvPr>
            <p:cNvSpPr/>
            <p:nvPr/>
          </p:nvSpPr>
          <p:spPr>
            <a:xfrm>
              <a:off x="720000" y="1698171"/>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Health Self-Consciousness</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3" name="圓角矩形 2">
              <a:extLst>
                <a:ext uri="{FF2B5EF4-FFF2-40B4-BE49-F238E27FC236}">
                  <a16:creationId xmlns:a16="http://schemas.microsoft.com/office/drawing/2014/main" id="{C9AFB355-6222-F73E-8A4F-42377A1E5F3D}"/>
                </a:ext>
              </a:extLst>
            </p:cNvPr>
            <p:cNvSpPr/>
            <p:nvPr/>
          </p:nvSpPr>
          <p:spPr>
            <a:xfrm>
              <a:off x="720000" y="3831770"/>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Belongingness</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4" name="圓角矩形 3">
              <a:extLst>
                <a:ext uri="{FF2B5EF4-FFF2-40B4-BE49-F238E27FC236}">
                  <a16:creationId xmlns:a16="http://schemas.microsoft.com/office/drawing/2014/main" id="{C4714429-F2DF-46EC-8684-EB1CE24EAB31}"/>
                </a:ext>
              </a:extLst>
            </p:cNvPr>
            <p:cNvSpPr/>
            <p:nvPr/>
          </p:nvSpPr>
          <p:spPr>
            <a:xfrm>
              <a:off x="3673658" y="1347785"/>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Attitude</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5" name="圓角矩形 4">
              <a:extLst>
                <a:ext uri="{FF2B5EF4-FFF2-40B4-BE49-F238E27FC236}">
                  <a16:creationId xmlns:a16="http://schemas.microsoft.com/office/drawing/2014/main" id="{BC84255A-6D2F-F500-2879-82A3711AB4FE}"/>
                </a:ext>
              </a:extLst>
            </p:cNvPr>
            <p:cNvSpPr/>
            <p:nvPr/>
          </p:nvSpPr>
          <p:spPr>
            <a:xfrm>
              <a:off x="3673658" y="2757371"/>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Perceived Behavioral Control</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圓角矩形 5">
              <a:extLst>
                <a:ext uri="{FF2B5EF4-FFF2-40B4-BE49-F238E27FC236}">
                  <a16:creationId xmlns:a16="http://schemas.microsoft.com/office/drawing/2014/main" id="{6C453040-42D0-2CA9-9899-7AF402FE60C9}"/>
                </a:ext>
              </a:extLst>
            </p:cNvPr>
            <p:cNvSpPr/>
            <p:nvPr/>
          </p:nvSpPr>
          <p:spPr>
            <a:xfrm>
              <a:off x="3673658" y="4166958"/>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Subjective Norm</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7" name="圓角矩形 6">
              <a:extLst>
                <a:ext uri="{FF2B5EF4-FFF2-40B4-BE49-F238E27FC236}">
                  <a16:creationId xmlns:a16="http://schemas.microsoft.com/office/drawing/2014/main" id="{0E801A01-CD80-CD0C-CAF2-A9042D9D637A}"/>
                </a:ext>
              </a:extLst>
            </p:cNvPr>
            <p:cNvSpPr/>
            <p:nvPr/>
          </p:nvSpPr>
          <p:spPr>
            <a:xfrm>
              <a:off x="6620057" y="2444975"/>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sz="2000" dirty="0">
                  <a:solidFill>
                    <a:schemeClr val="tx1"/>
                  </a:solidFill>
                  <a:latin typeface="Times New Roman" panose="02020603050405020304" pitchFamily="18" charset="0"/>
                  <a:cs typeface="Times New Roman" panose="02020603050405020304" pitchFamily="18" charset="0"/>
                </a:rPr>
                <a:t>Participation</a:t>
              </a:r>
              <a:r>
                <a:rPr kumimoji="1" lang="en-US" altLang="zh-TW" sz="2000" dirty="0">
                  <a:solidFill>
                    <a:schemeClr val="tx1"/>
                  </a:solidFill>
                  <a:latin typeface="Times New Roman" panose="02020603050405020304" pitchFamily="18" charset="0"/>
                  <a:cs typeface="Times New Roman" panose="02020603050405020304" pitchFamily="18" charset="0"/>
                </a:rPr>
                <a:t> Intention</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cxnSp>
          <p:nvCxnSpPr>
            <p:cNvPr id="9" name="直線箭頭接點 8">
              <a:extLst>
                <a:ext uri="{FF2B5EF4-FFF2-40B4-BE49-F238E27FC236}">
                  <a16:creationId xmlns:a16="http://schemas.microsoft.com/office/drawing/2014/main" id="{6FABF93A-22F6-262C-BE07-FB4E71DC9F0F}"/>
                </a:ext>
              </a:extLst>
            </p:cNvPr>
            <p:cNvCxnSpPr>
              <a:stCxn id="2" idx="3"/>
              <a:endCxn id="4" idx="1"/>
            </p:cNvCxnSpPr>
            <p:nvPr/>
          </p:nvCxnSpPr>
          <p:spPr>
            <a:xfrm flipV="1">
              <a:off x="2839086" y="1784575"/>
              <a:ext cx="834572" cy="35038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a:extLst>
                <a:ext uri="{FF2B5EF4-FFF2-40B4-BE49-F238E27FC236}">
                  <a16:creationId xmlns:a16="http://schemas.microsoft.com/office/drawing/2014/main" id="{CFBA21F3-0194-B29A-C4FD-62ECB6F9A04B}"/>
                </a:ext>
              </a:extLst>
            </p:cNvPr>
            <p:cNvCxnSpPr>
              <a:stCxn id="2" idx="3"/>
              <a:endCxn id="7" idx="1"/>
            </p:cNvCxnSpPr>
            <p:nvPr/>
          </p:nvCxnSpPr>
          <p:spPr>
            <a:xfrm>
              <a:off x="2839086" y="2134961"/>
              <a:ext cx="3780971" cy="74680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直線箭頭接點 12">
              <a:extLst>
                <a:ext uri="{FF2B5EF4-FFF2-40B4-BE49-F238E27FC236}">
                  <a16:creationId xmlns:a16="http://schemas.microsoft.com/office/drawing/2014/main" id="{4279BB8F-F1EA-50F9-9AF4-11215B77BF6C}"/>
                </a:ext>
              </a:extLst>
            </p:cNvPr>
            <p:cNvCxnSpPr>
              <a:stCxn id="2" idx="3"/>
              <a:endCxn id="5" idx="1"/>
            </p:cNvCxnSpPr>
            <p:nvPr/>
          </p:nvCxnSpPr>
          <p:spPr>
            <a:xfrm>
              <a:off x="2839086" y="2134961"/>
              <a:ext cx="834572" cy="10592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直線箭頭接點 14">
              <a:extLst>
                <a:ext uri="{FF2B5EF4-FFF2-40B4-BE49-F238E27FC236}">
                  <a16:creationId xmlns:a16="http://schemas.microsoft.com/office/drawing/2014/main" id="{591019A1-233C-46B4-BF3B-30AA47CBF200}"/>
                </a:ext>
              </a:extLst>
            </p:cNvPr>
            <p:cNvCxnSpPr>
              <a:stCxn id="4" idx="3"/>
              <a:endCxn id="7" idx="1"/>
            </p:cNvCxnSpPr>
            <p:nvPr/>
          </p:nvCxnSpPr>
          <p:spPr>
            <a:xfrm>
              <a:off x="5792744" y="1784575"/>
              <a:ext cx="827313" cy="10971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直線箭頭接點 16">
              <a:extLst>
                <a:ext uri="{FF2B5EF4-FFF2-40B4-BE49-F238E27FC236}">
                  <a16:creationId xmlns:a16="http://schemas.microsoft.com/office/drawing/2014/main" id="{F8D6E689-675E-B7CD-3724-354B35D694B9}"/>
                </a:ext>
              </a:extLst>
            </p:cNvPr>
            <p:cNvCxnSpPr>
              <a:stCxn id="5" idx="3"/>
              <a:endCxn id="7" idx="1"/>
            </p:cNvCxnSpPr>
            <p:nvPr/>
          </p:nvCxnSpPr>
          <p:spPr>
            <a:xfrm flipV="1">
              <a:off x="5792744" y="2881765"/>
              <a:ext cx="827313" cy="31239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9" name="直線箭頭接點 18">
              <a:extLst>
                <a:ext uri="{FF2B5EF4-FFF2-40B4-BE49-F238E27FC236}">
                  <a16:creationId xmlns:a16="http://schemas.microsoft.com/office/drawing/2014/main" id="{D3C70113-776C-2139-4989-BE1545C2AB36}"/>
                </a:ext>
              </a:extLst>
            </p:cNvPr>
            <p:cNvCxnSpPr>
              <a:stCxn id="3" idx="3"/>
              <a:endCxn id="6" idx="1"/>
            </p:cNvCxnSpPr>
            <p:nvPr/>
          </p:nvCxnSpPr>
          <p:spPr>
            <a:xfrm>
              <a:off x="2839086" y="4268560"/>
              <a:ext cx="834572" cy="3351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21" name="直線箭頭接點 20">
              <a:extLst>
                <a:ext uri="{FF2B5EF4-FFF2-40B4-BE49-F238E27FC236}">
                  <a16:creationId xmlns:a16="http://schemas.microsoft.com/office/drawing/2014/main" id="{0FC9F4E3-4984-0C68-66CA-587AE0FC7D0B}"/>
                </a:ext>
              </a:extLst>
            </p:cNvPr>
            <p:cNvCxnSpPr>
              <a:stCxn id="6" idx="3"/>
              <a:endCxn id="7" idx="1"/>
            </p:cNvCxnSpPr>
            <p:nvPr/>
          </p:nvCxnSpPr>
          <p:spPr>
            <a:xfrm flipV="1">
              <a:off x="5792744" y="2881765"/>
              <a:ext cx="827313" cy="172198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22" name="文字方塊 21">
              <a:extLst>
                <a:ext uri="{FF2B5EF4-FFF2-40B4-BE49-F238E27FC236}">
                  <a16:creationId xmlns:a16="http://schemas.microsoft.com/office/drawing/2014/main" id="{9EB46DE2-D1AB-F158-9FD8-80901F29AADB}"/>
                </a:ext>
              </a:extLst>
            </p:cNvPr>
            <p:cNvSpPr txBox="1"/>
            <p:nvPr/>
          </p:nvSpPr>
          <p:spPr>
            <a:xfrm>
              <a:off x="6144595" y="2060730"/>
              <a:ext cx="41389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H1</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3" name="文字方塊 22">
              <a:extLst>
                <a:ext uri="{FF2B5EF4-FFF2-40B4-BE49-F238E27FC236}">
                  <a16:creationId xmlns:a16="http://schemas.microsoft.com/office/drawing/2014/main" id="{63769788-D4CD-D4B1-AB48-F193F2A13E07}"/>
                </a:ext>
              </a:extLst>
            </p:cNvPr>
            <p:cNvSpPr txBox="1"/>
            <p:nvPr/>
          </p:nvSpPr>
          <p:spPr>
            <a:xfrm>
              <a:off x="6144595" y="3787076"/>
              <a:ext cx="404278"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H2</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4" name="文字方塊 23">
              <a:extLst>
                <a:ext uri="{FF2B5EF4-FFF2-40B4-BE49-F238E27FC236}">
                  <a16:creationId xmlns:a16="http://schemas.microsoft.com/office/drawing/2014/main" id="{6B9E8B8A-F6FE-521C-3677-4BC0E26D5BA3}"/>
                </a:ext>
              </a:extLst>
            </p:cNvPr>
            <p:cNvSpPr txBox="1"/>
            <p:nvPr/>
          </p:nvSpPr>
          <p:spPr>
            <a:xfrm>
              <a:off x="6034920" y="3010777"/>
              <a:ext cx="404278"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H3</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5" name="文字方塊 24">
              <a:extLst>
                <a:ext uri="{FF2B5EF4-FFF2-40B4-BE49-F238E27FC236}">
                  <a16:creationId xmlns:a16="http://schemas.microsoft.com/office/drawing/2014/main" id="{2AF5109A-B490-BA34-863D-740CBD82A190}"/>
                </a:ext>
              </a:extLst>
            </p:cNvPr>
            <p:cNvSpPr txBox="1"/>
            <p:nvPr/>
          </p:nvSpPr>
          <p:spPr>
            <a:xfrm>
              <a:off x="3049424" y="1662195"/>
              <a:ext cx="404278"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H4</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6" name="文字方塊 25">
              <a:extLst>
                <a:ext uri="{FF2B5EF4-FFF2-40B4-BE49-F238E27FC236}">
                  <a16:creationId xmlns:a16="http://schemas.microsoft.com/office/drawing/2014/main" id="{EDF3FCF2-45A2-4271-781E-D1F3B4290FEF}"/>
                </a:ext>
              </a:extLst>
            </p:cNvPr>
            <p:cNvSpPr txBox="1"/>
            <p:nvPr/>
          </p:nvSpPr>
          <p:spPr>
            <a:xfrm>
              <a:off x="3246754" y="2502540"/>
              <a:ext cx="404278"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H5</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7" name="文字方塊 26">
              <a:extLst>
                <a:ext uri="{FF2B5EF4-FFF2-40B4-BE49-F238E27FC236}">
                  <a16:creationId xmlns:a16="http://schemas.microsoft.com/office/drawing/2014/main" id="{BDFD35E3-0044-5A64-1558-7D98DC27FD6B}"/>
                </a:ext>
              </a:extLst>
            </p:cNvPr>
            <p:cNvSpPr txBox="1"/>
            <p:nvPr/>
          </p:nvSpPr>
          <p:spPr>
            <a:xfrm>
              <a:off x="4729571" y="2259887"/>
              <a:ext cx="404278"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H6</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8" name="文字方塊 27">
              <a:extLst>
                <a:ext uri="{FF2B5EF4-FFF2-40B4-BE49-F238E27FC236}">
                  <a16:creationId xmlns:a16="http://schemas.microsoft.com/office/drawing/2014/main" id="{F7470E41-C93E-ED34-FC29-3BBBDC333B77}"/>
                </a:ext>
              </a:extLst>
            </p:cNvPr>
            <p:cNvSpPr txBox="1"/>
            <p:nvPr/>
          </p:nvSpPr>
          <p:spPr>
            <a:xfrm>
              <a:off x="3088521" y="4066549"/>
              <a:ext cx="404278"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H7</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9238462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25"/>
        <p:cNvGrpSpPr/>
        <p:nvPr/>
      </p:nvGrpSpPr>
      <p:grpSpPr>
        <a:xfrm>
          <a:off x="0" y="0"/>
          <a:ext cx="0" cy="0"/>
          <a:chOff x="0" y="0"/>
          <a:chExt cx="0" cy="0"/>
        </a:xfrm>
      </p:grpSpPr>
      <p:pic>
        <p:nvPicPr>
          <p:cNvPr id="926" name="Google Shape;926;p42"/>
          <p:cNvPicPr preferRelativeResize="0">
            <a:picLocks noGrp="1"/>
          </p:cNvPicPr>
          <p:nvPr>
            <p:ph type="pic" idx="2"/>
          </p:nvPr>
        </p:nvPicPr>
        <p:blipFill rotWithShape="1">
          <a:blip r:embed="rId3">
            <a:alphaModFix/>
          </a:blip>
          <a:srcRect l="22300" t="29246" r="294" b="5428"/>
          <a:stretch/>
        </p:blipFill>
        <p:spPr>
          <a:xfrm>
            <a:off x="0" y="0"/>
            <a:ext cx="9144000" cy="5143500"/>
          </a:xfrm>
          <a:prstGeom prst="rect">
            <a:avLst/>
          </a:prstGeom>
        </p:spPr>
      </p:pic>
      <p:sp>
        <p:nvSpPr>
          <p:cNvPr id="927" name="Google Shape;927;p42"/>
          <p:cNvSpPr/>
          <p:nvPr/>
        </p:nvSpPr>
        <p:spPr>
          <a:xfrm>
            <a:off x="0" y="3240175"/>
            <a:ext cx="5109030" cy="1473000"/>
          </a:xfrm>
          <a:prstGeom prst="rect">
            <a:avLst/>
          </a:prstGeom>
          <a:gradFill>
            <a:gsLst>
              <a:gs pos="0">
                <a:schemeClr val="lt1"/>
              </a:gs>
              <a:gs pos="100000">
                <a:schemeClr val="accent2"/>
              </a:gs>
            </a:gsLst>
            <a:lin ang="2698631"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latin typeface="Times New Roman" panose="02020603050405020304" pitchFamily="18" charset="0"/>
              <a:cs typeface="Times New Roman" panose="02020603050405020304" pitchFamily="18" charset="0"/>
            </a:endParaRPr>
          </a:p>
        </p:txBody>
      </p:sp>
      <p:sp>
        <p:nvSpPr>
          <p:cNvPr id="928" name="Google Shape;928;p42"/>
          <p:cNvSpPr txBox="1">
            <a:spLocks noGrp="1"/>
          </p:cNvSpPr>
          <p:nvPr>
            <p:ph type="title"/>
          </p:nvPr>
        </p:nvSpPr>
        <p:spPr>
          <a:xfrm>
            <a:off x="654359" y="3359793"/>
            <a:ext cx="4280004" cy="1143000"/>
          </a:xfrm>
          <a:prstGeom prst="rect">
            <a:avLst/>
          </a:prstGeom>
        </p:spPr>
        <p:txBody>
          <a:bodyPr spcFirstLastPara="1" wrap="square" lIns="91425" tIns="91425" rIns="91425" bIns="91425" anchor="ctr" anchorCtr="0">
            <a:noAutofit/>
          </a:bodyPr>
          <a:lstStyle/>
          <a:p>
            <a:pPr lvl="0"/>
            <a:r>
              <a:rPr lang="en" altLang="zh-TW" sz="3200" dirty="0">
                <a:latin typeface="Times New Roman" panose="02020603050405020304" pitchFamily="18" charset="0"/>
                <a:cs typeface="Times New Roman" panose="02020603050405020304" pitchFamily="18" charset="0"/>
              </a:rPr>
              <a:t>Methodology</a:t>
            </a:r>
            <a:endParaRPr sz="3200" dirty="0">
              <a:highlight>
                <a:schemeClr val="lt1"/>
              </a:highlight>
              <a:latin typeface="Times New Roman" panose="02020603050405020304" pitchFamily="18" charset="0"/>
              <a:cs typeface="Times New Roman" panose="02020603050405020304" pitchFamily="18" charset="0"/>
            </a:endParaRPr>
          </a:p>
        </p:txBody>
      </p:sp>
      <p:pic>
        <p:nvPicPr>
          <p:cNvPr id="929" name="Google Shape;929;p42"/>
          <p:cNvPicPr preferRelativeResize="0"/>
          <p:nvPr/>
        </p:nvPicPr>
        <p:blipFill>
          <a:blip r:embed="rId4">
            <a:alphaModFix/>
          </a:blip>
          <a:stretch>
            <a:fillRect/>
          </a:stretch>
        </p:blipFill>
        <p:spPr>
          <a:xfrm flipH="1">
            <a:off x="3677380" y="1724236"/>
            <a:ext cx="809724" cy="834132"/>
          </a:xfrm>
          <a:prstGeom prst="rect">
            <a:avLst/>
          </a:prstGeom>
          <a:noFill/>
          <a:ln>
            <a:noFill/>
          </a:ln>
        </p:spPr>
      </p:pic>
      <p:pic>
        <p:nvPicPr>
          <p:cNvPr id="930" name="Google Shape;930;p42"/>
          <p:cNvPicPr preferRelativeResize="0"/>
          <p:nvPr/>
        </p:nvPicPr>
        <p:blipFill>
          <a:blip r:embed="rId5">
            <a:alphaModFix/>
          </a:blip>
          <a:stretch>
            <a:fillRect/>
          </a:stretch>
        </p:blipFill>
        <p:spPr>
          <a:xfrm flipH="1">
            <a:off x="4162440" y="4867270"/>
            <a:ext cx="819118" cy="638750"/>
          </a:xfrm>
          <a:prstGeom prst="rect">
            <a:avLst/>
          </a:prstGeom>
          <a:noFill/>
          <a:ln>
            <a:noFill/>
          </a:ln>
        </p:spPr>
      </p:pic>
      <p:pic>
        <p:nvPicPr>
          <p:cNvPr id="931" name="Google Shape;931;p42"/>
          <p:cNvPicPr preferRelativeResize="0"/>
          <p:nvPr/>
        </p:nvPicPr>
        <p:blipFill>
          <a:blip r:embed="rId6">
            <a:alphaModFix/>
          </a:blip>
          <a:stretch>
            <a:fillRect/>
          </a:stretch>
        </p:blipFill>
        <p:spPr>
          <a:xfrm flipH="1">
            <a:off x="-531172" y="2428879"/>
            <a:ext cx="1124450" cy="1073233"/>
          </a:xfrm>
          <a:prstGeom prst="rect">
            <a:avLst/>
          </a:prstGeom>
          <a:noFill/>
          <a:ln>
            <a:noFill/>
          </a:ln>
        </p:spPr>
      </p:pic>
      <p:pic>
        <p:nvPicPr>
          <p:cNvPr id="932" name="Google Shape;932;p42"/>
          <p:cNvPicPr preferRelativeResize="0"/>
          <p:nvPr/>
        </p:nvPicPr>
        <p:blipFill>
          <a:blip r:embed="rId7">
            <a:alphaModFix/>
          </a:blip>
          <a:stretch>
            <a:fillRect/>
          </a:stretch>
        </p:blipFill>
        <p:spPr>
          <a:xfrm flipH="1">
            <a:off x="4825392" y="2626783"/>
            <a:ext cx="537311" cy="509121"/>
          </a:xfrm>
          <a:prstGeom prst="rect">
            <a:avLst/>
          </a:prstGeom>
          <a:noFill/>
          <a:ln>
            <a:noFill/>
          </a:ln>
        </p:spPr>
      </p:pic>
      <p:pic>
        <p:nvPicPr>
          <p:cNvPr id="933" name="Google Shape;933;p42"/>
          <p:cNvPicPr preferRelativeResize="0"/>
          <p:nvPr/>
        </p:nvPicPr>
        <p:blipFill rotWithShape="1">
          <a:blip r:embed="rId8">
            <a:alphaModFix/>
          </a:blip>
          <a:srcRect r="6059" b="9272"/>
          <a:stretch/>
        </p:blipFill>
        <p:spPr>
          <a:xfrm flipH="1">
            <a:off x="4915654" y="4041600"/>
            <a:ext cx="1859701" cy="1964874"/>
          </a:xfrm>
          <a:prstGeom prst="rect">
            <a:avLst/>
          </a:prstGeom>
          <a:noFill/>
          <a:ln>
            <a:noFill/>
          </a:ln>
        </p:spPr>
      </p:pic>
      <p:pic>
        <p:nvPicPr>
          <p:cNvPr id="934" name="Google Shape;934;p42"/>
          <p:cNvPicPr preferRelativeResize="0"/>
          <p:nvPr/>
        </p:nvPicPr>
        <p:blipFill>
          <a:blip r:embed="rId9">
            <a:alphaModFix/>
          </a:blip>
          <a:stretch>
            <a:fillRect/>
          </a:stretch>
        </p:blipFill>
        <p:spPr>
          <a:xfrm rot="1639861">
            <a:off x="7512932" y="2595604"/>
            <a:ext cx="2202097" cy="3028794"/>
          </a:xfrm>
          <a:prstGeom prst="rect">
            <a:avLst/>
          </a:prstGeom>
          <a:noFill/>
          <a:ln>
            <a:noFill/>
          </a:ln>
        </p:spPr>
      </p:pic>
      <p:pic>
        <p:nvPicPr>
          <p:cNvPr id="935" name="Google Shape;935;p42"/>
          <p:cNvPicPr preferRelativeResize="0"/>
          <p:nvPr/>
        </p:nvPicPr>
        <p:blipFill>
          <a:blip r:embed="rId10">
            <a:alphaModFix/>
          </a:blip>
          <a:stretch>
            <a:fillRect/>
          </a:stretch>
        </p:blipFill>
        <p:spPr>
          <a:xfrm flipH="1">
            <a:off x="5963438" y="-442126"/>
            <a:ext cx="977117" cy="977125"/>
          </a:xfrm>
          <a:prstGeom prst="rect">
            <a:avLst/>
          </a:prstGeom>
          <a:noFill/>
          <a:ln>
            <a:noFill/>
          </a:ln>
        </p:spPr>
      </p:pic>
      <p:pic>
        <p:nvPicPr>
          <p:cNvPr id="936" name="Google Shape;936;p42"/>
          <p:cNvPicPr preferRelativeResize="0"/>
          <p:nvPr/>
        </p:nvPicPr>
        <p:blipFill>
          <a:blip r:embed="rId11">
            <a:alphaModFix/>
          </a:blip>
          <a:stretch>
            <a:fillRect/>
          </a:stretch>
        </p:blipFill>
        <p:spPr>
          <a:xfrm flipH="1">
            <a:off x="-322758" y="-386576"/>
            <a:ext cx="977117" cy="977125"/>
          </a:xfrm>
          <a:prstGeom prst="rect">
            <a:avLst/>
          </a:prstGeom>
          <a:noFill/>
          <a:ln>
            <a:noFill/>
          </a:ln>
        </p:spPr>
      </p:pic>
      <p:pic>
        <p:nvPicPr>
          <p:cNvPr id="937" name="Google Shape;937;p42"/>
          <p:cNvPicPr preferRelativeResize="0"/>
          <p:nvPr/>
        </p:nvPicPr>
        <p:blipFill>
          <a:blip r:embed="rId12">
            <a:alphaModFix/>
          </a:blip>
          <a:stretch>
            <a:fillRect/>
          </a:stretch>
        </p:blipFill>
        <p:spPr>
          <a:xfrm flipH="1">
            <a:off x="7889617" y="3654333"/>
            <a:ext cx="638761" cy="435853"/>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07C2925E-91BD-64ED-FB5C-2B8EE6D96D0A}"/>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C99B23AE-5F6C-9C3F-D28D-B6E6405DAB35}"/>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Methodology</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pic>
        <p:nvPicPr>
          <p:cNvPr id="7" name="圖形 6" descr="小孩 以實心填滿">
            <a:extLst>
              <a:ext uri="{FF2B5EF4-FFF2-40B4-BE49-F238E27FC236}">
                <a16:creationId xmlns:a16="http://schemas.microsoft.com/office/drawing/2014/main" id="{C8DE7B29-D6D0-D969-C852-09D9ADF0102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86494" y="871386"/>
            <a:ext cx="1081454" cy="1081454"/>
          </a:xfrm>
          <a:prstGeom prst="rect">
            <a:avLst/>
          </a:prstGeom>
        </p:spPr>
      </p:pic>
      <p:pic>
        <p:nvPicPr>
          <p:cNvPr id="9" name="圖形 8" descr="劇院 以實心填滿">
            <a:extLst>
              <a:ext uri="{FF2B5EF4-FFF2-40B4-BE49-F238E27FC236}">
                <a16:creationId xmlns:a16="http://schemas.microsoft.com/office/drawing/2014/main" id="{C6807063-9F2F-F660-C235-E81482D58C2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0329" y="2022932"/>
            <a:ext cx="1077619" cy="1077619"/>
          </a:xfrm>
          <a:prstGeom prst="rect">
            <a:avLst/>
          </a:prstGeom>
        </p:spPr>
      </p:pic>
      <p:pic>
        <p:nvPicPr>
          <p:cNvPr id="11" name="圖形 10" descr="檢查清單 以實心填滿">
            <a:extLst>
              <a:ext uri="{FF2B5EF4-FFF2-40B4-BE49-F238E27FC236}">
                <a16:creationId xmlns:a16="http://schemas.microsoft.com/office/drawing/2014/main" id="{CCAC3CAA-B1FA-5B65-F9B4-2D4CD94736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617265" y="3439105"/>
            <a:ext cx="1077618" cy="1077618"/>
          </a:xfrm>
          <a:prstGeom prst="rect">
            <a:avLst/>
          </a:prstGeom>
        </p:spPr>
      </p:pic>
      <p:sp>
        <p:nvSpPr>
          <p:cNvPr id="12" name="文字方塊 11">
            <a:extLst>
              <a:ext uri="{FF2B5EF4-FFF2-40B4-BE49-F238E27FC236}">
                <a16:creationId xmlns:a16="http://schemas.microsoft.com/office/drawing/2014/main" id="{D3AE87B1-26AB-CB73-8DEF-543A23586E0D}"/>
              </a:ext>
            </a:extLst>
          </p:cNvPr>
          <p:cNvSpPr txBox="1"/>
          <p:nvPr/>
        </p:nvSpPr>
        <p:spPr>
          <a:xfrm>
            <a:off x="693174" y="1710471"/>
            <a:ext cx="2868093" cy="338554"/>
          </a:xfrm>
          <a:prstGeom prst="rect">
            <a:avLst/>
          </a:prstGeom>
          <a:noFill/>
        </p:spPr>
        <p:txBody>
          <a:bodyPr wrap="none" rtlCol="0">
            <a:spAutoFit/>
          </a:bodyPr>
          <a:lstStyle/>
          <a:p>
            <a:r>
              <a:rPr kumimoji="1" lang="en" altLang="zh-TW" sz="1600" dirty="0">
                <a:solidFill>
                  <a:schemeClr val="tx1"/>
                </a:solidFill>
                <a:latin typeface="Times New Roman" panose="02020603050405020304" pitchFamily="18" charset="0"/>
                <a:cs typeface="Times New Roman" panose="02020603050405020304" pitchFamily="18" charset="0"/>
              </a:rPr>
              <a:t>Convenience sampling</a:t>
            </a:r>
            <a:r>
              <a:rPr kumimoji="1" lang="zh-TW" altLang="en-US" sz="1600" dirty="0">
                <a:solidFill>
                  <a:schemeClr val="tx1"/>
                </a:solidFill>
                <a:latin typeface="Times New Roman" panose="02020603050405020304" pitchFamily="18" charset="0"/>
                <a:cs typeface="Times New Roman" panose="02020603050405020304" pitchFamily="18" charset="0"/>
              </a:rPr>
              <a:t> </a:t>
            </a:r>
            <a:r>
              <a:rPr kumimoji="1" lang="en-US" altLang="zh-TW" sz="1600" dirty="0">
                <a:solidFill>
                  <a:schemeClr val="tx1"/>
                </a:solidFill>
                <a:latin typeface="Times New Roman" panose="02020603050405020304" pitchFamily="18" charset="0"/>
                <a:cs typeface="Times New Roman" panose="02020603050405020304" pitchFamily="18" charset="0"/>
              </a:rPr>
              <a:t>approach</a:t>
            </a:r>
            <a:endParaRPr kumimoji="1" lang="zh-TW" altLang="en-US" sz="1600" dirty="0">
              <a:solidFill>
                <a:schemeClr val="tx1"/>
              </a:solidFill>
              <a:latin typeface="Times New Roman" panose="02020603050405020304" pitchFamily="18" charset="0"/>
              <a:cs typeface="Times New Roman" panose="02020603050405020304" pitchFamily="18" charset="0"/>
            </a:endParaRPr>
          </a:p>
        </p:txBody>
      </p:sp>
      <p:sp>
        <p:nvSpPr>
          <p:cNvPr id="13" name="文字方塊 12">
            <a:extLst>
              <a:ext uri="{FF2B5EF4-FFF2-40B4-BE49-F238E27FC236}">
                <a16:creationId xmlns:a16="http://schemas.microsoft.com/office/drawing/2014/main" id="{6C90AEED-C498-144D-D617-87EC4DD5953E}"/>
              </a:ext>
            </a:extLst>
          </p:cNvPr>
          <p:cNvSpPr txBox="1"/>
          <p:nvPr/>
        </p:nvSpPr>
        <p:spPr>
          <a:xfrm>
            <a:off x="-40160" y="3100551"/>
            <a:ext cx="4612160" cy="338554"/>
          </a:xfrm>
          <a:prstGeom prst="rect">
            <a:avLst/>
          </a:prstGeom>
          <a:noFill/>
        </p:spPr>
        <p:txBody>
          <a:bodyPr wrap="none" rtlCol="0">
            <a:spAutoFit/>
          </a:bodyPr>
          <a:lstStyle/>
          <a:p>
            <a:r>
              <a:rPr kumimoji="1" lang="en" altLang="zh-TW" sz="1600" dirty="0">
                <a:solidFill>
                  <a:schemeClr val="tx1"/>
                </a:solidFill>
                <a:latin typeface="Times New Roman" panose="02020603050405020304" pitchFamily="18" charset="0"/>
                <a:cs typeface="Times New Roman" panose="02020603050405020304" pitchFamily="18" charset="0"/>
              </a:rPr>
              <a:t>Viewed a one-minute coffee rave video + explanation</a:t>
            </a:r>
            <a:endParaRPr kumimoji="1" lang="zh-TW" altLang="en-US" sz="1600" dirty="0">
              <a:solidFill>
                <a:schemeClr val="tx1"/>
              </a:solidFill>
              <a:latin typeface="Times New Roman" panose="02020603050405020304" pitchFamily="18" charset="0"/>
              <a:cs typeface="Times New Roman" panose="02020603050405020304" pitchFamily="18" charset="0"/>
            </a:endParaRPr>
          </a:p>
        </p:txBody>
      </p:sp>
      <p:sp>
        <p:nvSpPr>
          <p:cNvPr id="14" name="文字方塊 13">
            <a:extLst>
              <a:ext uri="{FF2B5EF4-FFF2-40B4-BE49-F238E27FC236}">
                <a16:creationId xmlns:a16="http://schemas.microsoft.com/office/drawing/2014/main" id="{C4A8A754-69B0-26C7-59C9-E8B9B035D9DD}"/>
              </a:ext>
            </a:extLst>
          </p:cNvPr>
          <p:cNvSpPr txBox="1"/>
          <p:nvPr/>
        </p:nvSpPr>
        <p:spPr>
          <a:xfrm>
            <a:off x="750882" y="4516723"/>
            <a:ext cx="2810385" cy="338554"/>
          </a:xfrm>
          <a:prstGeom prst="rect">
            <a:avLst/>
          </a:prstGeom>
          <a:noFill/>
        </p:spPr>
        <p:txBody>
          <a:bodyPr wrap="none" rtlCol="0">
            <a:spAutoFit/>
          </a:bodyPr>
          <a:lstStyle/>
          <a:p>
            <a:r>
              <a:rPr kumimoji="1" lang="en" altLang="zh-TW" sz="1600" dirty="0">
                <a:solidFill>
                  <a:schemeClr val="tx1"/>
                </a:solidFill>
                <a:latin typeface="Times New Roman" panose="02020603050405020304" pitchFamily="18" charset="0"/>
                <a:cs typeface="Times New Roman" panose="02020603050405020304" pitchFamily="18" charset="0"/>
              </a:rPr>
              <a:t>Self-administered questionnaire</a:t>
            </a:r>
            <a:endParaRPr kumimoji="1" lang="zh-TW" altLang="en-US" sz="1600" dirty="0">
              <a:solidFill>
                <a:schemeClr val="tx1"/>
              </a:solidFill>
              <a:latin typeface="Times New Roman" panose="02020603050405020304" pitchFamily="18" charset="0"/>
              <a:cs typeface="Times New Roman" panose="02020603050405020304" pitchFamily="18" charset="0"/>
            </a:endParaRPr>
          </a:p>
        </p:txBody>
      </p:sp>
      <p:pic>
        <p:nvPicPr>
          <p:cNvPr id="16" name="圖片 15">
            <a:extLst>
              <a:ext uri="{FF2B5EF4-FFF2-40B4-BE49-F238E27FC236}">
                <a16:creationId xmlns:a16="http://schemas.microsoft.com/office/drawing/2014/main" id="{8B016762-AF96-02D7-C13D-01A4344EDAB7}"/>
              </a:ext>
            </a:extLst>
          </p:cNvPr>
          <p:cNvPicPr>
            <a:picLocks noChangeAspect="1"/>
          </p:cNvPicPr>
          <p:nvPr/>
        </p:nvPicPr>
        <p:blipFill>
          <a:blip r:embed="rId9"/>
          <a:stretch>
            <a:fillRect/>
          </a:stretch>
        </p:blipFill>
        <p:spPr>
          <a:xfrm>
            <a:off x="4456767" y="2679504"/>
            <a:ext cx="2311046" cy="1302163"/>
          </a:xfrm>
          <a:prstGeom prst="rect">
            <a:avLst/>
          </a:prstGeom>
        </p:spPr>
      </p:pic>
      <p:pic>
        <p:nvPicPr>
          <p:cNvPr id="18" name="圖片 17">
            <a:extLst>
              <a:ext uri="{FF2B5EF4-FFF2-40B4-BE49-F238E27FC236}">
                <a16:creationId xmlns:a16="http://schemas.microsoft.com/office/drawing/2014/main" id="{FB93D4A1-827A-5FE2-CAB3-C9C9C0CE4C63}"/>
              </a:ext>
            </a:extLst>
          </p:cNvPr>
          <p:cNvPicPr>
            <a:picLocks noChangeAspect="1"/>
          </p:cNvPicPr>
          <p:nvPr/>
        </p:nvPicPr>
        <p:blipFill>
          <a:blip r:embed="rId10"/>
          <a:stretch>
            <a:fillRect/>
          </a:stretch>
        </p:blipFill>
        <p:spPr>
          <a:xfrm>
            <a:off x="6791189" y="2679504"/>
            <a:ext cx="2313998" cy="1298410"/>
          </a:xfrm>
          <a:prstGeom prst="rect">
            <a:avLst/>
          </a:prstGeom>
        </p:spPr>
      </p:pic>
      <p:sp>
        <p:nvSpPr>
          <p:cNvPr id="19" name="文字方塊 18">
            <a:extLst>
              <a:ext uri="{FF2B5EF4-FFF2-40B4-BE49-F238E27FC236}">
                <a16:creationId xmlns:a16="http://schemas.microsoft.com/office/drawing/2014/main" id="{2E292B93-0824-7E22-AD31-3E8890F8ADAF}"/>
              </a:ext>
            </a:extLst>
          </p:cNvPr>
          <p:cNvSpPr txBox="1"/>
          <p:nvPr/>
        </p:nvSpPr>
        <p:spPr>
          <a:xfrm>
            <a:off x="4401988" y="4743390"/>
            <a:ext cx="4559545" cy="400110"/>
          </a:xfrm>
          <a:prstGeom prst="rect">
            <a:avLst/>
          </a:prstGeom>
          <a:noFill/>
        </p:spPr>
        <p:txBody>
          <a:bodyPr wrap="square" rtlCol="0">
            <a:spAutoFit/>
          </a:bodyPr>
          <a:lstStyle/>
          <a:p>
            <a:r>
              <a:rPr kumimoji="1" lang="zh-TW" altLang="en-US"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照片來源：</a:t>
            </a:r>
            <a:r>
              <a:rPr kumimoji="1" lang="en-US" altLang="zh-TW"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Tatler</a:t>
            </a:r>
            <a:r>
              <a:rPr kumimoji="1" lang="zh-TW" altLang="en-US"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 </a:t>
            </a:r>
            <a:r>
              <a:rPr kumimoji="1" lang="en-US" altLang="zh-TW"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Asia</a:t>
            </a:r>
            <a:r>
              <a:rPr kumimoji="1" lang="zh-TW" altLang="en-US"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a:t>
            </a:r>
            <a:r>
              <a:rPr kumimoji="1" lang="en" altLang="zh-TW"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https://</a:t>
            </a:r>
            <a:r>
              <a:rPr kumimoji="1" lang="en" altLang="zh-TW" sz="1000" dirty="0" err="1">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www.tatlerasia.com</a:t>
            </a:r>
            <a:r>
              <a:rPr kumimoji="1" lang="en" altLang="zh-TW"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/lifestyle/entertainment/coffee-rave-asia-nightlife-trend-genz-wellness-sober-curious-zh-hant</a:t>
            </a:r>
            <a:endParaRPr kumimoji="1" lang="zh-TW" altLang="en-US"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endParaRPr>
          </a:p>
        </p:txBody>
      </p:sp>
      <p:pic>
        <p:nvPicPr>
          <p:cNvPr id="5" name="圖形 4" descr="齒輪 以實心填滿">
            <a:extLst>
              <a:ext uri="{FF2B5EF4-FFF2-40B4-BE49-F238E27FC236}">
                <a16:creationId xmlns:a16="http://schemas.microsoft.com/office/drawing/2014/main" id="{43FDD7CF-05CC-2AB5-B086-AEC17BF106FF}"/>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368023" y="766772"/>
            <a:ext cx="914400" cy="914400"/>
          </a:xfrm>
          <a:prstGeom prst="rect">
            <a:avLst/>
          </a:prstGeom>
        </p:spPr>
      </p:pic>
      <p:sp>
        <p:nvSpPr>
          <p:cNvPr id="6" name="文字方塊 5">
            <a:extLst>
              <a:ext uri="{FF2B5EF4-FFF2-40B4-BE49-F238E27FC236}">
                <a16:creationId xmlns:a16="http://schemas.microsoft.com/office/drawing/2014/main" id="{DA8D043E-79E8-A0B6-F82C-510327AB8E95}"/>
              </a:ext>
            </a:extLst>
          </p:cNvPr>
          <p:cNvSpPr txBox="1"/>
          <p:nvPr/>
        </p:nvSpPr>
        <p:spPr>
          <a:xfrm>
            <a:off x="5582735" y="1681172"/>
            <a:ext cx="2484976" cy="338554"/>
          </a:xfrm>
          <a:prstGeom prst="rect">
            <a:avLst/>
          </a:prstGeom>
          <a:noFill/>
        </p:spPr>
        <p:txBody>
          <a:bodyPr wrap="none" rtlCol="0">
            <a:spAutoFit/>
          </a:bodyPr>
          <a:lstStyle/>
          <a:p>
            <a:r>
              <a:rPr lang="en" altLang="zh-TW" sz="1600" dirty="0">
                <a:solidFill>
                  <a:schemeClr val="accent6"/>
                </a:solidFill>
                <a:latin typeface="Times New Roman" panose="02020603050405020304" pitchFamily="18" charset="0"/>
                <a:cs typeface="Times New Roman" panose="02020603050405020304" pitchFamily="18" charset="0"/>
              </a:rPr>
              <a:t>Data Analysis</a:t>
            </a:r>
            <a:r>
              <a:rPr lang="zh-TW" altLang="en-US" sz="1600" dirty="0">
                <a:solidFill>
                  <a:schemeClr val="accent6"/>
                </a:solidFill>
                <a:latin typeface="Times New Roman" panose="02020603050405020304" pitchFamily="18" charset="0"/>
                <a:cs typeface="Times New Roman" panose="02020603050405020304" pitchFamily="18" charset="0"/>
              </a:rPr>
              <a:t>：</a:t>
            </a:r>
            <a:r>
              <a:rPr lang="en" altLang="zh-TW" sz="1600" dirty="0">
                <a:solidFill>
                  <a:schemeClr val="accent6"/>
                </a:solidFill>
                <a:latin typeface="Times New Roman" panose="02020603050405020304" pitchFamily="18" charset="0"/>
                <a:cs typeface="Times New Roman" panose="02020603050405020304" pitchFamily="18" charset="0"/>
              </a:rPr>
              <a:t>PLS-SEM</a:t>
            </a:r>
            <a:endParaRPr kumimoji="1" lang="zh-TW" altLang="en-US" sz="1600"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946121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2BC4BE2A-A86C-4171-B346-718D7CE86A45}"/>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EDAAC1F0-E7C9-1303-B9D8-F491484C757F}"/>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Methodology</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Survey Measures</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FDBBF1B7-7F15-5B0B-E88A-60631E908904}"/>
              </a:ext>
            </a:extLst>
          </p:cNvPr>
          <p:cNvGraphicFramePr>
            <a:graphicFrameLocks noGrp="1"/>
          </p:cNvGraphicFramePr>
          <p:nvPr>
            <p:extLst>
              <p:ext uri="{D42A27DB-BD31-4B8C-83A1-F6EECF244321}">
                <p14:modId xmlns:p14="http://schemas.microsoft.com/office/powerpoint/2010/main" val="1357753855"/>
              </p:ext>
            </p:extLst>
          </p:nvPr>
        </p:nvGraphicFramePr>
        <p:xfrm>
          <a:off x="235774" y="1364975"/>
          <a:ext cx="8672452" cy="3595187"/>
        </p:xfrm>
        <a:graphic>
          <a:graphicData uri="http://schemas.openxmlformats.org/drawingml/2006/table">
            <a:tbl>
              <a:tblPr firstRow="1" bandRow="1">
                <a:tableStyleId>{284E427A-3D55-4303-BF80-6455036E1DE7}</a:tableStyleId>
              </a:tblPr>
              <a:tblGrid>
                <a:gridCol w="1507310">
                  <a:extLst>
                    <a:ext uri="{9D8B030D-6E8A-4147-A177-3AD203B41FA5}">
                      <a16:colId xmlns:a16="http://schemas.microsoft.com/office/drawing/2014/main" val="735295724"/>
                    </a:ext>
                  </a:extLst>
                </a:gridCol>
                <a:gridCol w="3014446">
                  <a:extLst>
                    <a:ext uri="{9D8B030D-6E8A-4147-A177-3AD203B41FA5}">
                      <a16:colId xmlns:a16="http://schemas.microsoft.com/office/drawing/2014/main" val="3027405113"/>
                    </a:ext>
                  </a:extLst>
                </a:gridCol>
                <a:gridCol w="1588040">
                  <a:extLst>
                    <a:ext uri="{9D8B030D-6E8A-4147-A177-3AD203B41FA5}">
                      <a16:colId xmlns:a16="http://schemas.microsoft.com/office/drawing/2014/main" val="2174308216"/>
                    </a:ext>
                  </a:extLst>
                </a:gridCol>
                <a:gridCol w="1141908">
                  <a:extLst>
                    <a:ext uri="{9D8B030D-6E8A-4147-A177-3AD203B41FA5}">
                      <a16:colId xmlns:a16="http://schemas.microsoft.com/office/drawing/2014/main" val="3541615173"/>
                    </a:ext>
                  </a:extLst>
                </a:gridCol>
                <a:gridCol w="1420748">
                  <a:extLst>
                    <a:ext uri="{9D8B030D-6E8A-4147-A177-3AD203B41FA5}">
                      <a16:colId xmlns:a16="http://schemas.microsoft.com/office/drawing/2014/main" val="2134138028"/>
                    </a:ext>
                  </a:extLst>
                </a:gridCol>
              </a:tblGrid>
              <a:tr h="433014">
                <a:tc>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Constructs</a:t>
                      </a:r>
                      <a:endParaRPr lang="zh-TW" altLang="en-US"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Sample Measures</a:t>
                      </a:r>
                      <a:endParaRPr lang="zh-TW" altLang="en-US"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Number of Items</a:t>
                      </a:r>
                      <a:endParaRPr lang="zh-TW" altLang="en-US"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Likert Scale</a:t>
                      </a:r>
                      <a:endParaRPr lang="zh-TW" altLang="en-US" sz="14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400" dirty="0">
                          <a:solidFill>
                            <a:schemeClr val="tx1"/>
                          </a:solidFill>
                          <a:latin typeface="Times New Roman" panose="02020603050405020304" pitchFamily="18" charset="0"/>
                          <a:cs typeface="Times New Roman" panose="02020603050405020304" pitchFamily="18" charset="0"/>
                        </a:rPr>
                        <a:t>Reference</a:t>
                      </a:r>
                      <a:endParaRPr lang="zh-TW" altLang="en-US" sz="14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9691285"/>
                  </a:ext>
                </a:extLst>
              </a:tr>
              <a:tr h="433014">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Attitude</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Joining the coffee rave is pleasant.</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4</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5</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1000"/>
                        </a:spcAft>
                        <a:buNone/>
                        <a:tabLst>
                          <a:tab pos="228600" algn="l"/>
                          <a:tab pos="304800" algn="l"/>
                        </a:tabLst>
                      </a:pPr>
                      <a:r>
                        <a:rPr lang="en-US" sz="1200" kern="100" dirty="0">
                          <a:solidFill>
                            <a:schemeClr val="accent3"/>
                          </a:solidFill>
                          <a:effectLst/>
                          <a:latin typeface="Times New Roman" panose="02020603050405020304" pitchFamily="18" charset="0"/>
                          <a:ea typeface="標楷體-繁" panose="03000500000000000000" pitchFamily="66" charset="-120"/>
                          <a:cs typeface="Times New Roman" panose="02020603050405020304" pitchFamily="18" charset="0"/>
                        </a:rPr>
                        <a:t>(Liao &amp; Fang, 2019)</a:t>
                      </a:r>
                      <a:endParaRPr lang="zh-TW" sz="1200" kern="100" dirty="0">
                        <a:solidFill>
                          <a:schemeClr val="accent3"/>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782525565"/>
                  </a:ext>
                </a:extLst>
              </a:tr>
              <a:tr h="531912">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Subjective Norm</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People who are important to me think that I should go to a coffee rave.</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5</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5</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1000"/>
                        </a:spcAft>
                        <a:buNone/>
                        <a:tabLst>
                          <a:tab pos="228600" algn="l"/>
                          <a:tab pos="304800" algn="l"/>
                        </a:tabLst>
                      </a:pPr>
                      <a:r>
                        <a:rPr lang="en-US" sz="1200" kern="100" dirty="0">
                          <a:solidFill>
                            <a:schemeClr val="accent3"/>
                          </a:solidFill>
                          <a:effectLst/>
                          <a:latin typeface="Times New Roman" panose="02020603050405020304" pitchFamily="18" charset="0"/>
                          <a:ea typeface="標楷體-繁" panose="03000500000000000000" pitchFamily="66" charset="-120"/>
                          <a:cs typeface="Times New Roman" panose="02020603050405020304" pitchFamily="18" charset="0"/>
                        </a:rPr>
                        <a:t>(Liao &amp; Fang, 2019)</a:t>
                      </a:r>
                      <a:endParaRPr lang="zh-TW" sz="1200" kern="100" dirty="0">
                        <a:solidFill>
                          <a:schemeClr val="accent3"/>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1680208303"/>
                  </a:ext>
                </a:extLst>
              </a:tr>
              <a:tr h="750935">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Perceived Behavioral Control</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I have many chances to join a coffee rave.</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3</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5</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lnSpc>
                          <a:spcPct val="115000"/>
                        </a:lnSpc>
                        <a:spcAft>
                          <a:spcPts val="1000"/>
                        </a:spcAft>
                        <a:buNone/>
                        <a:tabLst>
                          <a:tab pos="228600" algn="l"/>
                          <a:tab pos="304800" algn="l"/>
                        </a:tabLst>
                      </a:pPr>
                      <a:r>
                        <a:rPr lang="en-US" sz="1200" kern="100" dirty="0">
                          <a:solidFill>
                            <a:schemeClr val="accent3"/>
                          </a:solidFill>
                          <a:effectLst/>
                          <a:latin typeface="Times New Roman" panose="02020603050405020304" pitchFamily="18" charset="0"/>
                          <a:ea typeface="標楷體-繁" panose="03000500000000000000" pitchFamily="66" charset="-120"/>
                          <a:cs typeface="Times New Roman" panose="02020603050405020304" pitchFamily="18" charset="0"/>
                        </a:rPr>
                        <a:t>(Liao &amp; Fang, 2019)</a:t>
                      </a:r>
                      <a:endParaRPr lang="zh-TW" sz="1200" kern="100" dirty="0">
                        <a:solidFill>
                          <a:schemeClr val="accent3"/>
                        </a:solidFill>
                        <a:effectLst/>
                        <a:latin typeface="Times New Roman" panose="02020603050405020304" pitchFamily="18" charset="0"/>
                        <a:ea typeface="新細明體" panose="02020500000000000000" pitchFamily="18" charset="-120"/>
                        <a:cs typeface="Times New Roman" panose="02020603050405020304" pitchFamily="18" charset="0"/>
                      </a:endParaRPr>
                    </a:p>
                  </a:txBody>
                  <a:tcPr marL="68580" marR="68580" marT="0" marB="0" anchor="ctr"/>
                </a:tc>
                <a:extLst>
                  <a:ext uri="{0D108BD9-81ED-4DB2-BD59-A6C34878D82A}">
                    <a16:rowId xmlns:a16="http://schemas.microsoft.com/office/drawing/2014/main" val="2169849121"/>
                  </a:ext>
                </a:extLst>
              </a:tr>
              <a:tr h="531912">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Health Self-Consciousness</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I reflect about my health a lot.</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3</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5</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(Gould, 1990)</a:t>
                      </a:r>
                      <a:r>
                        <a:rPr lang="zh-TW" altLang="zh-TW" sz="1200" dirty="0">
                          <a:solidFill>
                            <a:schemeClr val="accent3"/>
                          </a:solidFill>
                          <a:effectLst/>
                          <a:latin typeface="Times New Roman" panose="02020603050405020304" pitchFamily="18" charset="0"/>
                          <a:cs typeface="Times New Roman" panose="02020603050405020304" pitchFamily="18" charset="0"/>
                        </a:rPr>
                        <a:t> </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627229438"/>
                  </a:ext>
                </a:extLst>
              </a:tr>
              <a:tr h="433014">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Belongingness</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I try hard not to do things that will make other people avoid or reject me.</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4</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5</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(Kashima et al., 2022)</a:t>
                      </a:r>
                      <a:r>
                        <a:rPr lang="zh-TW" altLang="zh-TW" sz="1200" dirty="0">
                          <a:solidFill>
                            <a:schemeClr val="accent3"/>
                          </a:solidFill>
                          <a:effectLst/>
                          <a:latin typeface="Times New Roman" panose="02020603050405020304" pitchFamily="18" charset="0"/>
                          <a:cs typeface="Times New Roman" panose="02020603050405020304" pitchFamily="18" charset="0"/>
                        </a:rPr>
                        <a:t> </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723347915"/>
                  </a:ext>
                </a:extLst>
              </a:tr>
              <a:tr h="43301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200" dirty="0">
                          <a:solidFill>
                            <a:schemeClr val="accent3"/>
                          </a:solidFill>
                          <a:latin typeface="Times New Roman" panose="02020603050405020304" pitchFamily="18" charset="0"/>
                          <a:cs typeface="Times New Roman" panose="02020603050405020304" pitchFamily="18" charset="0"/>
                        </a:rPr>
                        <a:t>Participation Intention</a:t>
                      </a: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I intend to participate in a coffee rave event in the near future.</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3</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dirty="0">
                          <a:solidFill>
                            <a:schemeClr val="accent3"/>
                          </a:solidFill>
                          <a:latin typeface="Times New Roman" panose="02020603050405020304" pitchFamily="18" charset="0"/>
                          <a:cs typeface="Times New Roman" panose="02020603050405020304" pitchFamily="18" charset="0"/>
                        </a:rPr>
                        <a:t>5</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2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(Menozzi et al., 2017)</a:t>
                      </a:r>
                      <a:r>
                        <a:rPr lang="zh-TW" altLang="zh-TW" sz="1200" dirty="0">
                          <a:solidFill>
                            <a:schemeClr val="accent3"/>
                          </a:solidFill>
                          <a:effectLst/>
                          <a:latin typeface="Times New Roman" panose="02020603050405020304" pitchFamily="18" charset="0"/>
                          <a:cs typeface="Times New Roman" panose="02020603050405020304" pitchFamily="18" charset="0"/>
                        </a:rPr>
                        <a:t> </a:t>
                      </a:r>
                      <a:endParaRPr lang="zh-TW" altLang="en-US" sz="12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45459941"/>
                  </a:ext>
                </a:extLst>
              </a:tr>
            </a:tbl>
          </a:graphicData>
        </a:graphic>
      </p:graphicFrame>
    </p:spTree>
    <p:extLst>
      <p:ext uri="{BB962C8B-B14F-4D97-AF65-F5344CB8AC3E}">
        <p14:creationId xmlns:p14="http://schemas.microsoft.com/office/powerpoint/2010/main" val="18023650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25">
          <a:extLst>
            <a:ext uri="{FF2B5EF4-FFF2-40B4-BE49-F238E27FC236}">
              <a16:creationId xmlns:a16="http://schemas.microsoft.com/office/drawing/2014/main" id="{7DCC17E3-2B43-5340-A42F-5D78B7047E48}"/>
            </a:ext>
          </a:extLst>
        </p:cNvPr>
        <p:cNvGrpSpPr/>
        <p:nvPr/>
      </p:nvGrpSpPr>
      <p:grpSpPr>
        <a:xfrm>
          <a:off x="0" y="0"/>
          <a:ext cx="0" cy="0"/>
          <a:chOff x="0" y="0"/>
          <a:chExt cx="0" cy="0"/>
        </a:xfrm>
      </p:grpSpPr>
      <p:pic>
        <p:nvPicPr>
          <p:cNvPr id="926" name="Google Shape;926;p42">
            <a:extLst>
              <a:ext uri="{FF2B5EF4-FFF2-40B4-BE49-F238E27FC236}">
                <a16:creationId xmlns:a16="http://schemas.microsoft.com/office/drawing/2014/main" id="{3CDBB316-D2DF-41D8-14DC-20C9E52FEC3A}"/>
              </a:ext>
            </a:extLst>
          </p:cNvPr>
          <p:cNvPicPr preferRelativeResize="0">
            <a:picLocks noGrp="1"/>
          </p:cNvPicPr>
          <p:nvPr>
            <p:ph type="pic" idx="2"/>
          </p:nvPr>
        </p:nvPicPr>
        <p:blipFill rotWithShape="1">
          <a:blip r:embed="rId3">
            <a:alphaModFix/>
          </a:blip>
          <a:srcRect l="22300" t="29246" r="294" b="5428"/>
          <a:stretch/>
        </p:blipFill>
        <p:spPr>
          <a:xfrm>
            <a:off x="0" y="0"/>
            <a:ext cx="9144000" cy="5143500"/>
          </a:xfrm>
          <a:prstGeom prst="rect">
            <a:avLst/>
          </a:prstGeom>
        </p:spPr>
      </p:pic>
      <p:sp>
        <p:nvSpPr>
          <p:cNvPr id="927" name="Google Shape;927;p42">
            <a:extLst>
              <a:ext uri="{FF2B5EF4-FFF2-40B4-BE49-F238E27FC236}">
                <a16:creationId xmlns:a16="http://schemas.microsoft.com/office/drawing/2014/main" id="{DE872312-3E84-8923-3692-522CE19B8F76}"/>
              </a:ext>
            </a:extLst>
          </p:cNvPr>
          <p:cNvSpPr/>
          <p:nvPr/>
        </p:nvSpPr>
        <p:spPr>
          <a:xfrm>
            <a:off x="0" y="3240175"/>
            <a:ext cx="5109030" cy="1473000"/>
          </a:xfrm>
          <a:prstGeom prst="rect">
            <a:avLst/>
          </a:prstGeom>
          <a:gradFill>
            <a:gsLst>
              <a:gs pos="0">
                <a:schemeClr val="lt1"/>
              </a:gs>
              <a:gs pos="100000">
                <a:schemeClr val="accent2"/>
              </a:gs>
            </a:gsLst>
            <a:lin ang="2698631"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latin typeface="Times New Roman" panose="02020603050405020304" pitchFamily="18" charset="0"/>
              <a:cs typeface="Times New Roman" panose="02020603050405020304" pitchFamily="18" charset="0"/>
            </a:endParaRPr>
          </a:p>
        </p:txBody>
      </p:sp>
      <p:sp>
        <p:nvSpPr>
          <p:cNvPr id="928" name="Google Shape;928;p42">
            <a:extLst>
              <a:ext uri="{FF2B5EF4-FFF2-40B4-BE49-F238E27FC236}">
                <a16:creationId xmlns:a16="http://schemas.microsoft.com/office/drawing/2014/main" id="{26A0C783-596C-7336-EDCC-279733C95D64}"/>
              </a:ext>
            </a:extLst>
          </p:cNvPr>
          <p:cNvSpPr txBox="1">
            <a:spLocks noGrp="1"/>
          </p:cNvSpPr>
          <p:nvPr>
            <p:ph type="title"/>
          </p:nvPr>
        </p:nvSpPr>
        <p:spPr>
          <a:xfrm>
            <a:off x="654359" y="3359793"/>
            <a:ext cx="4280004" cy="1143000"/>
          </a:xfrm>
          <a:prstGeom prst="rect">
            <a:avLst/>
          </a:prstGeom>
        </p:spPr>
        <p:txBody>
          <a:bodyPr spcFirstLastPara="1" wrap="square" lIns="91425" tIns="91425" rIns="91425" bIns="91425" anchor="ctr" anchorCtr="0">
            <a:noAutofit/>
          </a:bodyPr>
          <a:lstStyle/>
          <a:p>
            <a:pPr lvl="0"/>
            <a:r>
              <a:rPr lang="en" altLang="zh-TW" sz="3200" dirty="0">
                <a:latin typeface="Times New Roman" panose="02020603050405020304" pitchFamily="18" charset="0"/>
                <a:cs typeface="Times New Roman" panose="02020603050405020304" pitchFamily="18" charset="0"/>
              </a:rPr>
              <a:t>Results</a:t>
            </a:r>
            <a:endParaRPr sz="3200" dirty="0">
              <a:highlight>
                <a:schemeClr val="lt1"/>
              </a:highlight>
              <a:latin typeface="Times New Roman" panose="02020603050405020304" pitchFamily="18" charset="0"/>
              <a:cs typeface="Times New Roman" panose="02020603050405020304" pitchFamily="18" charset="0"/>
            </a:endParaRPr>
          </a:p>
        </p:txBody>
      </p:sp>
      <p:pic>
        <p:nvPicPr>
          <p:cNvPr id="929" name="Google Shape;929;p42">
            <a:extLst>
              <a:ext uri="{FF2B5EF4-FFF2-40B4-BE49-F238E27FC236}">
                <a16:creationId xmlns:a16="http://schemas.microsoft.com/office/drawing/2014/main" id="{BC2F5D92-F3C2-1781-BB3E-AFA781D00648}"/>
              </a:ext>
            </a:extLst>
          </p:cNvPr>
          <p:cNvPicPr preferRelativeResize="0"/>
          <p:nvPr/>
        </p:nvPicPr>
        <p:blipFill>
          <a:blip r:embed="rId4">
            <a:alphaModFix/>
          </a:blip>
          <a:stretch>
            <a:fillRect/>
          </a:stretch>
        </p:blipFill>
        <p:spPr>
          <a:xfrm flipH="1">
            <a:off x="3677380" y="1724236"/>
            <a:ext cx="809724" cy="834132"/>
          </a:xfrm>
          <a:prstGeom prst="rect">
            <a:avLst/>
          </a:prstGeom>
          <a:noFill/>
          <a:ln>
            <a:noFill/>
          </a:ln>
        </p:spPr>
      </p:pic>
      <p:pic>
        <p:nvPicPr>
          <p:cNvPr id="930" name="Google Shape;930;p42">
            <a:extLst>
              <a:ext uri="{FF2B5EF4-FFF2-40B4-BE49-F238E27FC236}">
                <a16:creationId xmlns:a16="http://schemas.microsoft.com/office/drawing/2014/main" id="{A24EDA97-B3F0-45A8-FE73-03B2621E3617}"/>
              </a:ext>
            </a:extLst>
          </p:cNvPr>
          <p:cNvPicPr preferRelativeResize="0"/>
          <p:nvPr/>
        </p:nvPicPr>
        <p:blipFill>
          <a:blip r:embed="rId5">
            <a:alphaModFix/>
          </a:blip>
          <a:stretch>
            <a:fillRect/>
          </a:stretch>
        </p:blipFill>
        <p:spPr>
          <a:xfrm flipH="1">
            <a:off x="4162440" y="4867270"/>
            <a:ext cx="819118" cy="638750"/>
          </a:xfrm>
          <a:prstGeom prst="rect">
            <a:avLst/>
          </a:prstGeom>
          <a:noFill/>
          <a:ln>
            <a:noFill/>
          </a:ln>
        </p:spPr>
      </p:pic>
      <p:pic>
        <p:nvPicPr>
          <p:cNvPr id="931" name="Google Shape;931;p42">
            <a:extLst>
              <a:ext uri="{FF2B5EF4-FFF2-40B4-BE49-F238E27FC236}">
                <a16:creationId xmlns:a16="http://schemas.microsoft.com/office/drawing/2014/main" id="{55378239-898D-88F5-8FC7-C3EC83CDB586}"/>
              </a:ext>
            </a:extLst>
          </p:cNvPr>
          <p:cNvPicPr preferRelativeResize="0"/>
          <p:nvPr/>
        </p:nvPicPr>
        <p:blipFill>
          <a:blip r:embed="rId6">
            <a:alphaModFix/>
          </a:blip>
          <a:stretch>
            <a:fillRect/>
          </a:stretch>
        </p:blipFill>
        <p:spPr>
          <a:xfrm flipH="1">
            <a:off x="-531172" y="2428879"/>
            <a:ext cx="1124450" cy="1073233"/>
          </a:xfrm>
          <a:prstGeom prst="rect">
            <a:avLst/>
          </a:prstGeom>
          <a:noFill/>
          <a:ln>
            <a:noFill/>
          </a:ln>
        </p:spPr>
      </p:pic>
      <p:pic>
        <p:nvPicPr>
          <p:cNvPr id="932" name="Google Shape;932;p42">
            <a:extLst>
              <a:ext uri="{FF2B5EF4-FFF2-40B4-BE49-F238E27FC236}">
                <a16:creationId xmlns:a16="http://schemas.microsoft.com/office/drawing/2014/main" id="{DE36F2CC-BC40-8974-119C-FEA229D3A98E}"/>
              </a:ext>
            </a:extLst>
          </p:cNvPr>
          <p:cNvPicPr preferRelativeResize="0"/>
          <p:nvPr/>
        </p:nvPicPr>
        <p:blipFill>
          <a:blip r:embed="rId7">
            <a:alphaModFix/>
          </a:blip>
          <a:stretch>
            <a:fillRect/>
          </a:stretch>
        </p:blipFill>
        <p:spPr>
          <a:xfrm flipH="1">
            <a:off x="4825392" y="2626783"/>
            <a:ext cx="537311" cy="509121"/>
          </a:xfrm>
          <a:prstGeom prst="rect">
            <a:avLst/>
          </a:prstGeom>
          <a:noFill/>
          <a:ln>
            <a:noFill/>
          </a:ln>
        </p:spPr>
      </p:pic>
      <p:pic>
        <p:nvPicPr>
          <p:cNvPr id="933" name="Google Shape;933;p42">
            <a:extLst>
              <a:ext uri="{FF2B5EF4-FFF2-40B4-BE49-F238E27FC236}">
                <a16:creationId xmlns:a16="http://schemas.microsoft.com/office/drawing/2014/main" id="{E61DB61E-805D-DEBB-A98D-436ABFFFF9BD}"/>
              </a:ext>
            </a:extLst>
          </p:cNvPr>
          <p:cNvPicPr preferRelativeResize="0"/>
          <p:nvPr/>
        </p:nvPicPr>
        <p:blipFill rotWithShape="1">
          <a:blip r:embed="rId8">
            <a:alphaModFix/>
          </a:blip>
          <a:srcRect r="6059" b="9272"/>
          <a:stretch/>
        </p:blipFill>
        <p:spPr>
          <a:xfrm flipH="1">
            <a:off x="4915654" y="4041600"/>
            <a:ext cx="1859701" cy="1964874"/>
          </a:xfrm>
          <a:prstGeom prst="rect">
            <a:avLst/>
          </a:prstGeom>
          <a:noFill/>
          <a:ln>
            <a:noFill/>
          </a:ln>
        </p:spPr>
      </p:pic>
      <p:pic>
        <p:nvPicPr>
          <p:cNvPr id="934" name="Google Shape;934;p42">
            <a:extLst>
              <a:ext uri="{FF2B5EF4-FFF2-40B4-BE49-F238E27FC236}">
                <a16:creationId xmlns:a16="http://schemas.microsoft.com/office/drawing/2014/main" id="{EDCDE0AC-FE2D-FBFF-5CBF-5368BD1D12CE}"/>
              </a:ext>
            </a:extLst>
          </p:cNvPr>
          <p:cNvPicPr preferRelativeResize="0"/>
          <p:nvPr/>
        </p:nvPicPr>
        <p:blipFill>
          <a:blip r:embed="rId9">
            <a:alphaModFix/>
          </a:blip>
          <a:stretch>
            <a:fillRect/>
          </a:stretch>
        </p:blipFill>
        <p:spPr>
          <a:xfrm rot="1639861">
            <a:off x="7512932" y="2595604"/>
            <a:ext cx="2202097" cy="3028794"/>
          </a:xfrm>
          <a:prstGeom prst="rect">
            <a:avLst/>
          </a:prstGeom>
          <a:noFill/>
          <a:ln>
            <a:noFill/>
          </a:ln>
        </p:spPr>
      </p:pic>
      <p:pic>
        <p:nvPicPr>
          <p:cNvPr id="935" name="Google Shape;935;p42">
            <a:extLst>
              <a:ext uri="{FF2B5EF4-FFF2-40B4-BE49-F238E27FC236}">
                <a16:creationId xmlns:a16="http://schemas.microsoft.com/office/drawing/2014/main" id="{926E25BF-D37D-2ED9-6CE7-A89339EE9DDA}"/>
              </a:ext>
            </a:extLst>
          </p:cNvPr>
          <p:cNvPicPr preferRelativeResize="0"/>
          <p:nvPr/>
        </p:nvPicPr>
        <p:blipFill>
          <a:blip r:embed="rId10">
            <a:alphaModFix/>
          </a:blip>
          <a:stretch>
            <a:fillRect/>
          </a:stretch>
        </p:blipFill>
        <p:spPr>
          <a:xfrm flipH="1">
            <a:off x="5963438" y="-442126"/>
            <a:ext cx="977117" cy="977125"/>
          </a:xfrm>
          <a:prstGeom prst="rect">
            <a:avLst/>
          </a:prstGeom>
          <a:noFill/>
          <a:ln>
            <a:noFill/>
          </a:ln>
        </p:spPr>
      </p:pic>
      <p:pic>
        <p:nvPicPr>
          <p:cNvPr id="936" name="Google Shape;936;p42">
            <a:extLst>
              <a:ext uri="{FF2B5EF4-FFF2-40B4-BE49-F238E27FC236}">
                <a16:creationId xmlns:a16="http://schemas.microsoft.com/office/drawing/2014/main" id="{DBFD61ED-E71F-1717-E844-69433EE21DBE}"/>
              </a:ext>
            </a:extLst>
          </p:cNvPr>
          <p:cNvPicPr preferRelativeResize="0"/>
          <p:nvPr/>
        </p:nvPicPr>
        <p:blipFill>
          <a:blip r:embed="rId11">
            <a:alphaModFix/>
          </a:blip>
          <a:stretch>
            <a:fillRect/>
          </a:stretch>
        </p:blipFill>
        <p:spPr>
          <a:xfrm flipH="1">
            <a:off x="-322758" y="-386576"/>
            <a:ext cx="977117" cy="977125"/>
          </a:xfrm>
          <a:prstGeom prst="rect">
            <a:avLst/>
          </a:prstGeom>
          <a:noFill/>
          <a:ln>
            <a:noFill/>
          </a:ln>
        </p:spPr>
      </p:pic>
      <p:pic>
        <p:nvPicPr>
          <p:cNvPr id="937" name="Google Shape;937;p42">
            <a:extLst>
              <a:ext uri="{FF2B5EF4-FFF2-40B4-BE49-F238E27FC236}">
                <a16:creationId xmlns:a16="http://schemas.microsoft.com/office/drawing/2014/main" id="{E4DB329C-7089-6906-F1DF-CDC75D3F8179}"/>
              </a:ext>
            </a:extLst>
          </p:cNvPr>
          <p:cNvPicPr preferRelativeResize="0"/>
          <p:nvPr/>
        </p:nvPicPr>
        <p:blipFill>
          <a:blip r:embed="rId12">
            <a:alphaModFix/>
          </a:blip>
          <a:stretch>
            <a:fillRect/>
          </a:stretch>
        </p:blipFill>
        <p:spPr>
          <a:xfrm flipH="1">
            <a:off x="7889617" y="3654333"/>
            <a:ext cx="638761" cy="435853"/>
          </a:xfrm>
          <a:prstGeom prst="rect">
            <a:avLst/>
          </a:prstGeom>
          <a:noFill/>
          <a:ln>
            <a:noFill/>
          </a:ln>
        </p:spPr>
      </p:pic>
    </p:spTree>
    <p:extLst>
      <p:ext uri="{BB962C8B-B14F-4D97-AF65-F5344CB8AC3E}">
        <p14:creationId xmlns:p14="http://schemas.microsoft.com/office/powerpoint/2010/main" val="3918217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BE4424DF-FCFD-575C-1979-113C33B973B4}"/>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146C9CDD-07A9-5752-3AA7-6714C1E27451}"/>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Results</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Participants’ Profile (N = 65)</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aphicFrame>
        <p:nvGraphicFramePr>
          <p:cNvPr id="5" name="圖表 4">
            <a:extLst>
              <a:ext uri="{FF2B5EF4-FFF2-40B4-BE49-F238E27FC236}">
                <a16:creationId xmlns:a16="http://schemas.microsoft.com/office/drawing/2014/main" id="{1401E78C-BE2B-78D9-21A2-B502A295A62C}"/>
              </a:ext>
            </a:extLst>
          </p:cNvPr>
          <p:cNvGraphicFramePr/>
          <p:nvPr>
            <p:extLst>
              <p:ext uri="{D42A27DB-BD31-4B8C-83A1-F6EECF244321}">
                <p14:modId xmlns:p14="http://schemas.microsoft.com/office/powerpoint/2010/main" val="2316171267"/>
              </p:ext>
            </p:extLst>
          </p:nvPr>
        </p:nvGraphicFramePr>
        <p:xfrm>
          <a:off x="928746" y="1384350"/>
          <a:ext cx="2431248" cy="17422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圖表 7">
            <a:extLst>
              <a:ext uri="{FF2B5EF4-FFF2-40B4-BE49-F238E27FC236}">
                <a16:creationId xmlns:a16="http://schemas.microsoft.com/office/drawing/2014/main" id="{0CDBD609-97E8-3FDF-F892-83D6DCC73FE6}"/>
              </a:ext>
            </a:extLst>
          </p:cNvPr>
          <p:cNvGraphicFramePr/>
          <p:nvPr>
            <p:extLst>
              <p:ext uri="{D42A27DB-BD31-4B8C-83A1-F6EECF244321}">
                <p14:modId xmlns:p14="http://schemas.microsoft.com/office/powerpoint/2010/main" val="1821011383"/>
              </p:ext>
            </p:extLst>
          </p:nvPr>
        </p:nvGraphicFramePr>
        <p:xfrm>
          <a:off x="3656209" y="3308884"/>
          <a:ext cx="2431247" cy="17422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圖表 8">
            <a:extLst>
              <a:ext uri="{FF2B5EF4-FFF2-40B4-BE49-F238E27FC236}">
                <a16:creationId xmlns:a16="http://schemas.microsoft.com/office/drawing/2014/main" id="{75C1D500-4FC1-58A6-6B5B-D845175305D8}"/>
              </a:ext>
            </a:extLst>
          </p:cNvPr>
          <p:cNvGraphicFramePr/>
          <p:nvPr>
            <p:extLst>
              <p:ext uri="{D42A27DB-BD31-4B8C-83A1-F6EECF244321}">
                <p14:modId xmlns:p14="http://schemas.microsoft.com/office/powerpoint/2010/main" val="1705152508"/>
              </p:ext>
            </p:extLst>
          </p:nvPr>
        </p:nvGraphicFramePr>
        <p:xfrm>
          <a:off x="6329946" y="1460817"/>
          <a:ext cx="2038624" cy="1742237"/>
        </p:xfrm>
        <a:graphic>
          <a:graphicData uri="http://schemas.openxmlformats.org/drawingml/2006/chart">
            <c:chart xmlns:c="http://schemas.openxmlformats.org/drawingml/2006/chart" xmlns:r="http://schemas.openxmlformats.org/officeDocument/2006/relationships" r:id="rId5"/>
          </a:graphicData>
        </a:graphic>
      </p:graphicFrame>
      <p:sp>
        <p:nvSpPr>
          <p:cNvPr id="10" name="文字方塊 9">
            <a:extLst>
              <a:ext uri="{FF2B5EF4-FFF2-40B4-BE49-F238E27FC236}">
                <a16:creationId xmlns:a16="http://schemas.microsoft.com/office/drawing/2014/main" id="{AACD238C-D1A9-ADB7-815C-353D644B701B}"/>
              </a:ext>
            </a:extLst>
          </p:cNvPr>
          <p:cNvSpPr txBox="1"/>
          <p:nvPr/>
        </p:nvSpPr>
        <p:spPr>
          <a:xfrm>
            <a:off x="928745" y="1384350"/>
            <a:ext cx="891009" cy="338554"/>
          </a:xfrm>
          <a:prstGeom prst="rect">
            <a:avLst/>
          </a:prstGeom>
          <a:noFill/>
        </p:spPr>
        <p:txBody>
          <a:bodyPr wrap="square" rtlCol="0">
            <a:spAutoFit/>
          </a:bodyPr>
          <a:lstStyle/>
          <a:p>
            <a:r>
              <a:rPr lang="en-US" altLang="zh-TW" sz="1600" b="1" dirty="0">
                <a:solidFill>
                  <a:schemeClr val="tx1"/>
                </a:solidFill>
                <a:latin typeface="Times New Roman" panose="02020603050405020304" pitchFamily="18" charset="0"/>
                <a:cs typeface="Times New Roman" panose="02020603050405020304" pitchFamily="18" charset="0"/>
              </a:rPr>
              <a:t>Gender</a:t>
            </a:r>
          </a:p>
        </p:txBody>
      </p:sp>
      <p:sp>
        <p:nvSpPr>
          <p:cNvPr id="12" name="文字方塊 11">
            <a:extLst>
              <a:ext uri="{FF2B5EF4-FFF2-40B4-BE49-F238E27FC236}">
                <a16:creationId xmlns:a16="http://schemas.microsoft.com/office/drawing/2014/main" id="{5FAFB939-0D8B-3536-8A7E-C52FDBFED8C4}"/>
              </a:ext>
            </a:extLst>
          </p:cNvPr>
          <p:cNvSpPr txBox="1"/>
          <p:nvPr/>
        </p:nvSpPr>
        <p:spPr>
          <a:xfrm>
            <a:off x="2866909" y="2970330"/>
            <a:ext cx="593432" cy="338554"/>
          </a:xfrm>
          <a:prstGeom prst="rect">
            <a:avLst/>
          </a:prstGeom>
          <a:noFill/>
        </p:spPr>
        <p:txBody>
          <a:bodyPr wrap="square" rtlCol="0">
            <a:spAutoFit/>
          </a:bodyPr>
          <a:lstStyle/>
          <a:p>
            <a:r>
              <a:rPr lang="en-US" altLang="zh-TW" sz="1600" b="1" dirty="0">
                <a:solidFill>
                  <a:schemeClr val="tx1"/>
                </a:solidFill>
                <a:latin typeface="Times New Roman" panose="02020603050405020304" pitchFamily="18" charset="0"/>
                <a:cs typeface="Times New Roman" panose="02020603050405020304" pitchFamily="18" charset="0"/>
              </a:rPr>
              <a:t>Age</a:t>
            </a:r>
            <a:endParaRPr lang="zh-TW" altLang="en-US" sz="1600" b="1" dirty="0">
              <a:solidFill>
                <a:schemeClr val="tx1"/>
              </a:solidFill>
              <a:latin typeface="Times New Roman" panose="02020603050405020304" pitchFamily="18" charset="0"/>
              <a:cs typeface="Times New Roman" panose="02020603050405020304" pitchFamily="18" charset="0"/>
            </a:endParaRPr>
          </a:p>
        </p:txBody>
      </p:sp>
      <p:sp>
        <p:nvSpPr>
          <p:cNvPr id="13" name="文字方塊 12">
            <a:extLst>
              <a:ext uri="{FF2B5EF4-FFF2-40B4-BE49-F238E27FC236}">
                <a16:creationId xmlns:a16="http://schemas.microsoft.com/office/drawing/2014/main" id="{ECE27087-C145-62D2-AC6A-C34617434286}"/>
              </a:ext>
            </a:extLst>
          </p:cNvPr>
          <p:cNvSpPr txBox="1"/>
          <p:nvPr/>
        </p:nvSpPr>
        <p:spPr>
          <a:xfrm>
            <a:off x="4266288" y="1348871"/>
            <a:ext cx="1335074" cy="338554"/>
          </a:xfrm>
          <a:prstGeom prst="rect">
            <a:avLst/>
          </a:prstGeom>
          <a:noFill/>
        </p:spPr>
        <p:txBody>
          <a:bodyPr wrap="square" rtlCol="0">
            <a:spAutoFit/>
          </a:bodyPr>
          <a:lstStyle/>
          <a:p>
            <a:r>
              <a:rPr lang="en-US" altLang="zh-TW" sz="1600" b="1" dirty="0">
                <a:solidFill>
                  <a:schemeClr val="tx1"/>
                </a:solidFill>
                <a:latin typeface="Times New Roman" panose="02020603050405020304" pitchFamily="18" charset="0"/>
                <a:cs typeface="Times New Roman" panose="02020603050405020304" pitchFamily="18" charset="0"/>
              </a:rPr>
              <a:t>Education</a:t>
            </a:r>
            <a:endParaRPr lang="zh-TW" altLang="en-US" sz="1600" b="1" dirty="0">
              <a:solidFill>
                <a:schemeClr val="tx1"/>
              </a:solidFill>
              <a:latin typeface="Times New Roman" panose="02020603050405020304" pitchFamily="18" charset="0"/>
              <a:cs typeface="Times New Roman" panose="02020603050405020304" pitchFamily="18" charset="0"/>
            </a:endParaRPr>
          </a:p>
        </p:txBody>
      </p:sp>
      <p:sp>
        <p:nvSpPr>
          <p:cNvPr id="27" name="文字方塊 26">
            <a:extLst>
              <a:ext uri="{FF2B5EF4-FFF2-40B4-BE49-F238E27FC236}">
                <a16:creationId xmlns:a16="http://schemas.microsoft.com/office/drawing/2014/main" id="{AF70DDD7-A982-3CC6-AA6B-F89509EF7065}"/>
              </a:ext>
            </a:extLst>
          </p:cNvPr>
          <p:cNvSpPr txBox="1"/>
          <p:nvPr/>
        </p:nvSpPr>
        <p:spPr>
          <a:xfrm>
            <a:off x="2228490" y="1876313"/>
            <a:ext cx="1181734"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Male (35.4%)</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8" name="文字方塊 27">
            <a:extLst>
              <a:ext uri="{FF2B5EF4-FFF2-40B4-BE49-F238E27FC236}">
                <a16:creationId xmlns:a16="http://schemas.microsoft.com/office/drawing/2014/main" id="{E21DA389-7939-87C3-F117-15FE1E0C2F18}"/>
              </a:ext>
            </a:extLst>
          </p:cNvPr>
          <p:cNvSpPr txBox="1"/>
          <p:nvPr/>
        </p:nvSpPr>
        <p:spPr>
          <a:xfrm>
            <a:off x="771878" y="2323675"/>
            <a:ext cx="1340432"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Female (64.6%)</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9" name="文字方塊 28">
            <a:extLst>
              <a:ext uri="{FF2B5EF4-FFF2-40B4-BE49-F238E27FC236}">
                <a16:creationId xmlns:a16="http://schemas.microsoft.com/office/drawing/2014/main" id="{C1B0B15A-C426-A4E5-E61B-564687CC660B}"/>
              </a:ext>
            </a:extLst>
          </p:cNvPr>
          <p:cNvSpPr txBox="1"/>
          <p:nvPr/>
        </p:nvSpPr>
        <p:spPr>
          <a:xfrm>
            <a:off x="5017776" y="4003872"/>
            <a:ext cx="1229824"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18-24 (47.7%)</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30" name="文字方塊 29">
            <a:extLst>
              <a:ext uri="{FF2B5EF4-FFF2-40B4-BE49-F238E27FC236}">
                <a16:creationId xmlns:a16="http://schemas.microsoft.com/office/drawing/2014/main" id="{744A8C37-BF95-8AEF-DE6E-D996906DB3BC}"/>
              </a:ext>
            </a:extLst>
          </p:cNvPr>
          <p:cNvSpPr txBox="1"/>
          <p:nvPr/>
        </p:nvSpPr>
        <p:spPr>
          <a:xfrm>
            <a:off x="3583549" y="4359867"/>
            <a:ext cx="1229824"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25-34 (38.5%)</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31" name="文字方塊 30">
            <a:extLst>
              <a:ext uri="{FF2B5EF4-FFF2-40B4-BE49-F238E27FC236}">
                <a16:creationId xmlns:a16="http://schemas.microsoft.com/office/drawing/2014/main" id="{E116E369-5B65-5209-F0D3-3A532F6C6C6D}"/>
              </a:ext>
            </a:extLst>
          </p:cNvPr>
          <p:cNvSpPr txBox="1"/>
          <p:nvPr/>
        </p:nvSpPr>
        <p:spPr>
          <a:xfrm>
            <a:off x="3275334" y="3438681"/>
            <a:ext cx="114005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35-44 (6.2%)</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32" name="文字方塊 31">
            <a:extLst>
              <a:ext uri="{FF2B5EF4-FFF2-40B4-BE49-F238E27FC236}">
                <a16:creationId xmlns:a16="http://schemas.microsoft.com/office/drawing/2014/main" id="{204CC1F0-E0EB-F3D1-2B15-835B0FB00976}"/>
              </a:ext>
            </a:extLst>
          </p:cNvPr>
          <p:cNvSpPr txBox="1"/>
          <p:nvPr/>
        </p:nvSpPr>
        <p:spPr>
          <a:xfrm>
            <a:off x="3632191" y="3223180"/>
            <a:ext cx="114005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45-54 (6.2%)</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34" name="文字方塊 33">
            <a:extLst>
              <a:ext uri="{FF2B5EF4-FFF2-40B4-BE49-F238E27FC236}">
                <a16:creationId xmlns:a16="http://schemas.microsoft.com/office/drawing/2014/main" id="{3D601F28-5F9B-F078-3B88-99F5036DC4FA}"/>
              </a:ext>
            </a:extLst>
          </p:cNvPr>
          <p:cNvSpPr txBox="1"/>
          <p:nvPr/>
        </p:nvSpPr>
        <p:spPr>
          <a:xfrm>
            <a:off x="4249807" y="3037555"/>
            <a:ext cx="1569660"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55 or above (1.5%)</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35" name="文字方塊 34">
            <a:extLst>
              <a:ext uri="{FF2B5EF4-FFF2-40B4-BE49-F238E27FC236}">
                <a16:creationId xmlns:a16="http://schemas.microsoft.com/office/drawing/2014/main" id="{7830328B-71D5-77D2-ED9A-A52B401ECF85}"/>
              </a:ext>
            </a:extLst>
          </p:cNvPr>
          <p:cNvSpPr txBox="1"/>
          <p:nvPr/>
        </p:nvSpPr>
        <p:spPr>
          <a:xfrm>
            <a:off x="5880392" y="1213245"/>
            <a:ext cx="3038011" cy="307777"/>
          </a:xfrm>
          <a:prstGeom prst="rect">
            <a:avLst/>
          </a:prstGeom>
          <a:noFill/>
        </p:spPr>
        <p:txBody>
          <a:bodyPr wrap="none" rtlCol="0">
            <a:spAutoFit/>
          </a:bodyPr>
          <a:lstStyle/>
          <a:p>
            <a:r>
              <a:rPr lang="en" altLang="zh-TW" dirty="0">
                <a:solidFill>
                  <a:schemeClr val="tx1"/>
                </a:solidFill>
                <a:latin typeface="Times New Roman" panose="02020603050405020304" pitchFamily="18" charset="0"/>
                <a:cs typeface="Times New Roman" panose="02020603050405020304" pitchFamily="18" charset="0"/>
              </a:rPr>
              <a:t>High school / Vocational school</a:t>
            </a:r>
            <a:r>
              <a:rPr kumimoji="1" lang="en-US" altLang="zh-TW" dirty="0">
                <a:solidFill>
                  <a:schemeClr val="tx1"/>
                </a:solidFill>
                <a:latin typeface="Times New Roman" panose="02020603050405020304" pitchFamily="18" charset="0"/>
                <a:cs typeface="Times New Roman" panose="02020603050405020304" pitchFamily="18" charset="0"/>
              </a:rPr>
              <a:t> (3.1%)</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36" name="文字方塊 35">
            <a:extLst>
              <a:ext uri="{FF2B5EF4-FFF2-40B4-BE49-F238E27FC236}">
                <a16:creationId xmlns:a16="http://schemas.microsoft.com/office/drawing/2014/main" id="{E2F1012B-63F0-0912-C273-0A8B25ED2D9C}"/>
              </a:ext>
            </a:extLst>
          </p:cNvPr>
          <p:cNvSpPr txBox="1"/>
          <p:nvPr/>
        </p:nvSpPr>
        <p:spPr>
          <a:xfrm>
            <a:off x="4402143" y="1937944"/>
            <a:ext cx="2662908" cy="307777"/>
          </a:xfrm>
          <a:prstGeom prst="rect">
            <a:avLst/>
          </a:prstGeom>
          <a:noFill/>
        </p:spPr>
        <p:txBody>
          <a:bodyPr wrap="none" rtlCol="0">
            <a:spAutoFit/>
          </a:bodyPr>
          <a:lstStyle/>
          <a:p>
            <a:r>
              <a:rPr lang="en" altLang="zh-TW" dirty="0">
                <a:solidFill>
                  <a:schemeClr val="tx1"/>
                </a:solidFill>
                <a:latin typeface="Times New Roman" panose="02020603050405020304" pitchFamily="18" charset="0"/>
                <a:cs typeface="Times New Roman" panose="02020603050405020304" pitchFamily="18" charset="0"/>
              </a:rPr>
              <a:t>Graduate degree or above (</a:t>
            </a:r>
            <a:r>
              <a:rPr kumimoji="1" lang="en-US" altLang="zh-TW" dirty="0">
                <a:solidFill>
                  <a:schemeClr val="tx1"/>
                </a:solidFill>
                <a:latin typeface="Times New Roman" panose="02020603050405020304" pitchFamily="18" charset="0"/>
                <a:cs typeface="Times New Roman" panose="02020603050405020304" pitchFamily="18" charset="0"/>
              </a:rPr>
              <a:t>32.3%)</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37" name="文字方塊 36">
            <a:extLst>
              <a:ext uri="{FF2B5EF4-FFF2-40B4-BE49-F238E27FC236}">
                <a16:creationId xmlns:a16="http://schemas.microsoft.com/office/drawing/2014/main" id="{D632E061-0CBB-075D-64E2-49FA4B8BD2AE}"/>
              </a:ext>
            </a:extLst>
          </p:cNvPr>
          <p:cNvSpPr txBox="1"/>
          <p:nvPr/>
        </p:nvSpPr>
        <p:spPr>
          <a:xfrm>
            <a:off x="6886651" y="2546025"/>
            <a:ext cx="2114681" cy="307777"/>
          </a:xfrm>
          <a:prstGeom prst="rect">
            <a:avLst/>
          </a:prstGeom>
          <a:noFill/>
        </p:spPr>
        <p:txBody>
          <a:bodyPr wrap="none" rtlCol="0">
            <a:spAutoFit/>
          </a:bodyPr>
          <a:lstStyle/>
          <a:p>
            <a:r>
              <a:rPr lang="en" altLang="zh-TW" dirty="0">
                <a:solidFill>
                  <a:schemeClr val="tx1"/>
                </a:solidFill>
                <a:latin typeface="Times New Roman" panose="02020603050405020304" pitchFamily="18" charset="0"/>
                <a:cs typeface="Times New Roman" panose="02020603050405020304" pitchFamily="18" charset="0"/>
              </a:rPr>
              <a:t>Bachelor’s degree (</a:t>
            </a:r>
            <a:r>
              <a:rPr kumimoji="1" lang="en-US" altLang="zh-TW" dirty="0">
                <a:solidFill>
                  <a:schemeClr val="tx1"/>
                </a:solidFill>
                <a:latin typeface="Times New Roman" panose="02020603050405020304" pitchFamily="18" charset="0"/>
                <a:cs typeface="Times New Roman" panose="02020603050405020304" pitchFamily="18" charset="0"/>
              </a:rPr>
              <a:t>64.6%)</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63555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A7E086AB-D828-84BD-75E0-3AC07CA998AE}"/>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D64A1C6B-E6B4-0A28-B70D-91B3979EBE2D}"/>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Results</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Participants’ Profile (N = 65)</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aphicFrame>
        <p:nvGraphicFramePr>
          <p:cNvPr id="5" name="圖表 4">
            <a:extLst>
              <a:ext uri="{FF2B5EF4-FFF2-40B4-BE49-F238E27FC236}">
                <a16:creationId xmlns:a16="http://schemas.microsoft.com/office/drawing/2014/main" id="{3E24753B-1ECE-C28A-8746-147F61A3F1E4}"/>
              </a:ext>
            </a:extLst>
          </p:cNvPr>
          <p:cNvGraphicFramePr/>
          <p:nvPr>
            <p:extLst>
              <p:ext uri="{D42A27DB-BD31-4B8C-83A1-F6EECF244321}">
                <p14:modId xmlns:p14="http://schemas.microsoft.com/office/powerpoint/2010/main" val="451457019"/>
              </p:ext>
            </p:extLst>
          </p:nvPr>
        </p:nvGraphicFramePr>
        <p:xfrm>
          <a:off x="1147554" y="1018600"/>
          <a:ext cx="2431248" cy="17422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圖表 7">
            <a:extLst>
              <a:ext uri="{FF2B5EF4-FFF2-40B4-BE49-F238E27FC236}">
                <a16:creationId xmlns:a16="http://schemas.microsoft.com/office/drawing/2014/main" id="{316DDD88-19DD-C3D1-0FB6-589B26307478}"/>
              </a:ext>
            </a:extLst>
          </p:cNvPr>
          <p:cNvGraphicFramePr/>
          <p:nvPr>
            <p:extLst>
              <p:ext uri="{D42A27DB-BD31-4B8C-83A1-F6EECF244321}">
                <p14:modId xmlns:p14="http://schemas.microsoft.com/office/powerpoint/2010/main" val="1582018917"/>
              </p:ext>
            </p:extLst>
          </p:nvPr>
        </p:nvGraphicFramePr>
        <p:xfrm>
          <a:off x="3136021" y="2913566"/>
          <a:ext cx="2431247" cy="1742237"/>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9" name="圖表 8">
            <a:extLst>
              <a:ext uri="{FF2B5EF4-FFF2-40B4-BE49-F238E27FC236}">
                <a16:creationId xmlns:a16="http://schemas.microsoft.com/office/drawing/2014/main" id="{36DF13A3-9CB7-4435-A99F-9586237B041E}"/>
              </a:ext>
            </a:extLst>
          </p:cNvPr>
          <p:cNvGraphicFramePr/>
          <p:nvPr>
            <p:extLst>
              <p:ext uri="{D42A27DB-BD31-4B8C-83A1-F6EECF244321}">
                <p14:modId xmlns:p14="http://schemas.microsoft.com/office/powerpoint/2010/main" val="1531287528"/>
              </p:ext>
            </p:extLst>
          </p:nvPr>
        </p:nvGraphicFramePr>
        <p:xfrm>
          <a:off x="5922618" y="1205370"/>
          <a:ext cx="2038624" cy="1742237"/>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4" name="圖表 13">
            <a:extLst>
              <a:ext uri="{FF2B5EF4-FFF2-40B4-BE49-F238E27FC236}">
                <a16:creationId xmlns:a16="http://schemas.microsoft.com/office/drawing/2014/main" id="{6907AB02-4AEC-6F09-37B1-17246F72484F}"/>
              </a:ext>
            </a:extLst>
          </p:cNvPr>
          <p:cNvGraphicFramePr/>
          <p:nvPr>
            <p:extLst>
              <p:ext uri="{D42A27DB-BD31-4B8C-83A1-F6EECF244321}">
                <p14:modId xmlns:p14="http://schemas.microsoft.com/office/powerpoint/2010/main" val="1682782408"/>
              </p:ext>
            </p:extLst>
          </p:nvPr>
        </p:nvGraphicFramePr>
        <p:xfrm>
          <a:off x="1346249" y="1544265"/>
          <a:ext cx="2258990" cy="1742237"/>
        </p:xfrm>
        <a:graphic>
          <a:graphicData uri="http://schemas.openxmlformats.org/drawingml/2006/chart">
            <c:chart xmlns:c="http://schemas.openxmlformats.org/drawingml/2006/chart" xmlns:r="http://schemas.openxmlformats.org/officeDocument/2006/relationships" r:id="rId6"/>
          </a:graphicData>
        </a:graphic>
      </p:graphicFrame>
      <p:sp>
        <p:nvSpPr>
          <p:cNvPr id="22" name="文字方塊 21">
            <a:extLst>
              <a:ext uri="{FF2B5EF4-FFF2-40B4-BE49-F238E27FC236}">
                <a16:creationId xmlns:a16="http://schemas.microsoft.com/office/drawing/2014/main" id="{BB5FF6E4-BD8B-44FD-134C-C7981BE8B8F4}"/>
              </a:ext>
            </a:extLst>
          </p:cNvPr>
          <p:cNvSpPr txBox="1"/>
          <p:nvPr/>
        </p:nvSpPr>
        <p:spPr>
          <a:xfrm>
            <a:off x="789846" y="1354345"/>
            <a:ext cx="891009" cy="338554"/>
          </a:xfrm>
          <a:prstGeom prst="rect">
            <a:avLst/>
          </a:prstGeom>
          <a:noFill/>
        </p:spPr>
        <p:txBody>
          <a:bodyPr wrap="square" rtlCol="0">
            <a:spAutoFit/>
          </a:bodyPr>
          <a:lstStyle/>
          <a:p>
            <a:r>
              <a:rPr lang="en-US" altLang="zh-TW" sz="1600" b="1" dirty="0">
                <a:solidFill>
                  <a:schemeClr val="tx1"/>
                </a:solidFill>
                <a:latin typeface="Times New Roman" panose="02020603050405020304" pitchFamily="18" charset="0"/>
                <a:cs typeface="Times New Roman" panose="02020603050405020304" pitchFamily="18" charset="0"/>
              </a:rPr>
              <a:t>Income</a:t>
            </a:r>
            <a:endParaRPr lang="zh-TW" altLang="en-US" sz="16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23" name="圖表 22">
            <a:extLst>
              <a:ext uri="{FF2B5EF4-FFF2-40B4-BE49-F238E27FC236}">
                <a16:creationId xmlns:a16="http://schemas.microsoft.com/office/drawing/2014/main" id="{723813CF-096E-1D1F-3111-2CB5BA628A22}"/>
              </a:ext>
            </a:extLst>
          </p:cNvPr>
          <p:cNvGraphicFramePr/>
          <p:nvPr>
            <p:extLst>
              <p:ext uri="{D42A27DB-BD31-4B8C-83A1-F6EECF244321}">
                <p14:modId xmlns:p14="http://schemas.microsoft.com/office/powerpoint/2010/main" val="1975667544"/>
              </p:ext>
            </p:extLst>
          </p:nvPr>
        </p:nvGraphicFramePr>
        <p:xfrm>
          <a:off x="3535393" y="3426103"/>
          <a:ext cx="2856979" cy="1742238"/>
        </p:xfrm>
        <a:graphic>
          <a:graphicData uri="http://schemas.openxmlformats.org/drawingml/2006/chart">
            <c:chart xmlns:c="http://schemas.openxmlformats.org/drawingml/2006/chart" xmlns:r="http://schemas.openxmlformats.org/officeDocument/2006/relationships" r:id="rId7"/>
          </a:graphicData>
        </a:graphic>
      </p:graphicFrame>
      <p:sp>
        <p:nvSpPr>
          <p:cNvPr id="24" name="文字方塊 23">
            <a:extLst>
              <a:ext uri="{FF2B5EF4-FFF2-40B4-BE49-F238E27FC236}">
                <a16:creationId xmlns:a16="http://schemas.microsoft.com/office/drawing/2014/main" id="{8F3673F6-7D01-98CD-780B-D3BA51736AA5}"/>
              </a:ext>
            </a:extLst>
          </p:cNvPr>
          <p:cNvSpPr txBox="1"/>
          <p:nvPr/>
        </p:nvSpPr>
        <p:spPr>
          <a:xfrm>
            <a:off x="2451928" y="3175001"/>
            <a:ext cx="2071248" cy="338554"/>
          </a:xfrm>
          <a:prstGeom prst="rect">
            <a:avLst/>
          </a:prstGeom>
          <a:noFill/>
        </p:spPr>
        <p:txBody>
          <a:bodyPr wrap="square" rtlCol="0">
            <a:spAutoFit/>
          </a:bodyPr>
          <a:lstStyle/>
          <a:p>
            <a:r>
              <a:rPr lang="en-US" altLang="zh-TW" sz="1600" b="1" dirty="0">
                <a:solidFill>
                  <a:schemeClr val="tx1"/>
                </a:solidFill>
                <a:latin typeface="Times New Roman" panose="02020603050405020304" pitchFamily="18" charset="0"/>
                <a:cs typeface="Times New Roman" panose="02020603050405020304" pitchFamily="18" charset="0"/>
              </a:rPr>
              <a:t>Residential area</a:t>
            </a:r>
            <a:endParaRPr lang="zh-TW" altLang="en-US" sz="1600" b="1" dirty="0">
              <a:solidFill>
                <a:schemeClr val="tx1"/>
              </a:solidFill>
              <a:latin typeface="Times New Roman" panose="02020603050405020304" pitchFamily="18" charset="0"/>
              <a:cs typeface="Times New Roman" panose="02020603050405020304" pitchFamily="18" charset="0"/>
            </a:endParaRPr>
          </a:p>
        </p:txBody>
      </p:sp>
      <p:sp>
        <p:nvSpPr>
          <p:cNvPr id="25" name="文字方塊 24">
            <a:extLst>
              <a:ext uri="{FF2B5EF4-FFF2-40B4-BE49-F238E27FC236}">
                <a16:creationId xmlns:a16="http://schemas.microsoft.com/office/drawing/2014/main" id="{F16B379D-708F-587F-F854-9069EFDB8239}"/>
              </a:ext>
            </a:extLst>
          </p:cNvPr>
          <p:cNvSpPr txBox="1"/>
          <p:nvPr/>
        </p:nvSpPr>
        <p:spPr>
          <a:xfrm>
            <a:off x="4954549" y="1294534"/>
            <a:ext cx="2007583" cy="584775"/>
          </a:xfrm>
          <a:prstGeom prst="rect">
            <a:avLst/>
          </a:prstGeom>
          <a:noFill/>
        </p:spPr>
        <p:txBody>
          <a:bodyPr wrap="square" rtlCol="0">
            <a:spAutoFit/>
          </a:bodyPr>
          <a:lstStyle/>
          <a:p>
            <a:r>
              <a:rPr lang="en-US" altLang="zh-TW" sz="1600" b="1" dirty="0">
                <a:solidFill>
                  <a:schemeClr val="tx1"/>
                </a:solidFill>
                <a:latin typeface="Times New Roman" panose="02020603050405020304" pitchFamily="18" charset="0"/>
                <a:cs typeface="Times New Roman" panose="02020603050405020304" pitchFamily="18" charset="0"/>
              </a:rPr>
              <a:t>Alcohol Consumption</a:t>
            </a:r>
            <a:endParaRPr lang="zh-TW" altLang="en-US" sz="1600" b="1" dirty="0">
              <a:solidFill>
                <a:schemeClr val="tx1"/>
              </a:solidFill>
              <a:latin typeface="Times New Roman" panose="02020603050405020304" pitchFamily="18" charset="0"/>
              <a:cs typeface="Times New Roman" panose="02020603050405020304" pitchFamily="18" charset="0"/>
            </a:endParaRPr>
          </a:p>
        </p:txBody>
      </p:sp>
      <p:graphicFrame>
        <p:nvGraphicFramePr>
          <p:cNvPr id="26" name="圖表 25">
            <a:extLst>
              <a:ext uri="{FF2B5EF4-FFF2-40B4-BE49-F238E27FC236}">
                <a16:creationId xmlns:a16="http://schemas.microsoft.com/office/drawing/2014/main" id="{DB5DFFD1-90C8-E100-4463-188428466190}"/>
              </a:ext>
            </a:extLst>
          </p:cNvPr>
          <p:cNvGraphicFramePr/>
          <p:nvPr>
            <p:extLst>
              <p:ext uri="{D42A27DB-BD31-4B8C-83A1-F6EECF244321}">
                <p14:modId xmlns:p14="http://schemas.microsoft.com/office/powerpoint/2010/main" val="824819383"/>
              </p:ext>
            </p:extLst>
          </p:nvPr>
        </p:nvGraphicFramePr>
        <p:xfrm>
          <a:off x="5988863" y="1669687"/>
          <a:ext cx="2007583" cy="1756416"/>
        </p:xfrm>
        <a:graphic>
          <a:graphicData uri="http://schemas.openxmlformats.org/drawingml/2006/chart">
            <c:chart xmlns:c="http://schemas.openxmlformats.org/drawingml/2006/chart" xmlns:r="http://schemas.openxmlformats.org/officeDocument/2006/relationships" r:id="rId8"/>
          </a:graphicData>
        </a:graphic>
      </p:graphicFrame>
      <p:sp>
        <p:nvSpPr>
          <p:cNvPr id="38" name="文字方塊 37">
            <a:extLst>
              <a:ext uri="{FF2B5EF4-FFF2-40B4-BE49-F238E27FC236}">
                <a16:creationId xmlns:a16="http://schemas.microsoft.com/office/drawing/2014/main" id="{F7DA702F-73A4-6C32-FFCD-DA2A7FF9C608}"/>
              </a:ext>
            </a:extLst>
          </p:cNvPr>
          <p:cNvSpPr txBox="1"/>
          <p:nvPr/>
        </p:nvSpPr>
        <p:spPr>
          <a:xfrm>
            <a:off x="2538000" y="1981456"/>
            <a:ext cx="2124299"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Less than $20,000 (29.2%)</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39" name="文字方塊 38">
            <a:extLst>
              <a:ext uri="{FF2B5EF4-FFF2-40B4-BE49-F238E27FC236}">
                <a16:creationId xmlns:a16="http://schemas.microsoft.com/office/drawing/2014/main" id="{14BCB98A-94C3-9288-AC20-E0337E024AA7}"/>
              </a:ext>
            </a:extLst>
          </p:cNvPr>
          <p:cNvSpPr txBox="1"/>
          <p:nvPr/>
        </p:nvSpPr>
        <p:spPr>
          <a:xfrm>
            <a:off x="2388069" y="2666470"/>
            <a:ext cx="2157963" cy="307777"/>
          </a:xfrm>
          <a:prstGeom prst="rect">
            <a:avLst/>
          </a:prstGeom>
          <a:noFill/>
        </p:spPr>
        <p:txBody>
          <a:bodyPr wrap="none" rtlCol="0">
            <a:spAutoFit/>
          </a:bodyPr>
          <a:lstStyle/>
          <a:p>
            <a:r>
              <a:rPr lang="en-US" altLang="zh-TW" dirty="0">
                <a:solidFill>
                  <a:schemeClr val="tx1"/>
                </a:solidFill>
                <a:latin typeface="Times New Roman" panose="02020603050405020304" pitchFamily="18" charset="0"/>
                <a:cs typeface="Times New Roman" panose="02020603050405020304" pitchFamily="18" charset="0"/>
              </a:rPr>
              <a:t>$20,000 – $39,999 (</a:t>
            </a:r>
            <a:r>
              <a:rPr kumimoji="1" lang="en-US" altLang="zh-TW" dirty="0">
                <a:solidFill>
                  <a:schemeClr val="tx1"/>
                </a:solidFill>
                <a:latin typeface="Times New Roman" panose="02020603050405020304" pitchFamily="18" charset="0"/>
                <a:cs typeface="Times New Roman" panose="02020603050405020304" pitchFamily="18" charset="0"/>
              </a:rPr>
              <a:t>27.7%)</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0" name="文字方塊 39">
            <a:extLst>
              <a:ext uri="{FF2B5EF4-FFF2-40B4-BE49-F238E27FC236}">
                <a16:creationId xmlns:a16="http://schemas.microsoft.com/office/drawing/2014/main" id="{C49D7757-03FB-45A8-7427-19F6EDA92AE2}"/>
              </a:ext>
            </a:extLst>
          </p:cNvPr>
          <p:cNvSpPr txBox="1"/>
          <p:nvPr/>
        </p:nvSpPr>
        <p:spPr>
          <a:xfrm>
            <a:off x="82630" y="2496821"/>
            <a:ext cx="2157963" cy="307777"/>
          </a:xfrm>
          <a:prstGeom prst="rect">
            <a:avLst/>
          </a:prstGeom>
          <a:noFill/>
        </p:spPr>
        <p:txBody>
          <a:bodyPr wrap="none" rtlCol="0">
            <a:spAutoFit/>
          </a:bodyPr>
          <a:lstStyle/>
          <a:p>
            <a:r>
              <a:rPr lang="en-US" altLang="zh-TW" dirty="0">
                <a:solidFill>
                  <a:schemeClr val="tx1"/>
                </a:solidFill>
                <a:latin typeface="Times New Roman" panose="02020603050405020304" pitchFamily="18" charset="0"/>
                <a:cs typeface="Times New Roman" panose="02020603050405020304" pitchFamily="18" charset="0"/>
              </a:rPr>
              <a:t>$40,000 – $59,999 (</a:t>
            </a:r>
            <a:r>
              <a:rPr kumimoji="1" lang="en-US" altLang="zh-TW" dirty="0">
                <a:solidFill>
                  <a:schemeClr val="tx1"/>
                </a:solidFill>
                <a:latin typeface="Times New Roman" panose="02020603050405020304" pitchFamily="18" charset="0"/>
                <a:cs typeface="Times New Roman" panose="02020603050405020304" pitchFamily="18" charset="0"/>
              </a:rPr>
              <a:t>23.1%)</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1" name="文字方塊 40">
            <a:extLst>
              <a:ext uri="{FF2B5EF4-FFF2-40B4-BE49-F238E27FC236}">
                <a16:creationId xmlns:a16="http://schemas.microsoft.com/office/drawing/2014/main" id="{66951B19-C164-DD5A-8FA6-3E5E371B9CE5}"/>
              </a:ext>
            </a:extLst>
          </p:cNvPr>
          <p:cNvSpPr txBox="1"/>
          <p:nvPr/>
        </p:nvSpPr>
        <p:spPr>
          <a:xfrm>
            <a:off x="23386" y="1972013"/>
            <a:ext cx="2068195" cy="307777"/>
          </a:xfrm>
          <a:prstGeom prst="rect">
            <a:avLst/>
          </a:prstGeom>
          <a:noFill/>
        </p:spPr>
        <p:txBody>
          <a:bodyPr wrap="none" rtlCol="0">
            <a:spAutoFit/>
          </a:bodyPr>
          <a:lstStyle/>
          <a:p>
            <a:r>
              <a:rPr lang="en-US" altLang="zh-TW" dirty="0">
                <a:solidFill>
                  <a:schemeClr val="tx1"/>
                </a:solidFill>
                <a:latin typeface="Times New Roman" panose="02020603050405020304" pitchFamily="18" charset="0"/>
                <a:cs typeface="Times New Roman" panose="02020603050405020304" pitchFamily="18" charset="0"/>
              </a:rPr>
              <a:t>$60,000 – $79,999 (</a:t>
            </a:r>
            <a:r>
              <a:rPr kumimoji="1" lang="en-US" altLang="zh-TW" dirty="0">
                <a:solidFill>
                  <a:schemeClr val="tx1"/>
                </a:solidFill>
                <a:latin typeface="Times New Roman" panose="02020603050405020304" pitchFamily="18" charset="0"/>
                <a:cs typeface="Times New Roman" panose="02020603050405020304" pitchFamily="18" charset="0"/>
              </a:rPr>
              <a:t>7.7%)</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2" name="文字方塊 41">
            <a:extLst>
              <a:ext uri="{FF2B5EF4-FFF2-40B4-BE49-F238E27FC236}">
                <a16:creationId xmlns:a16="http://schemas.microsoft.com/office/drawing/2014/main" id="{4DCA2D08-EF20-68B5-6A2C-A156B039B71D}"/>
              </a:ext>
            </a:extLst>
          </p:cNvPr>
          <p:cNvSpPr txBox="1"/>
          <p:nvPr/>
        </p:nvSpPr>
        <p:spPr>
          <a:xfrm>
            <a:off x="127479" y="1775538"/>
            <a:ext cx="2068195" cy="307777"/>
          </a:xfrm>
          <a:prstGeom prst="rect">
            <a:avLst/>
          </a:prstGeom>
          <a:noFill/>
        </p:spPr>
        <p:txBody>
          <a:bodyPr wrap="none" rtlCol="0">
            <a:spAutoFit/>
          </a:bodyPr>
          <a:lstStyle/>
          <a:p>
            <a:r>
              <a:rPr lang="en-US" altLang="zh-TW" dirty="0">
                <a:solidFill>
                  <a:schemeClr val="tx1"/>
                </a:solidFill>
                <a:latin typeface="Times New Roman" panose="02020603050405020304" pitchFamily="18" charset="0"/>
                <a:cs typeface="Times New Roman" panose="02020603050405020304" pitchFamily="18" charset="0"/>
              </a:rPr>
              <a:t>$80,000 – $99,999 (</a:t>
            </a:r>
            <a:r>
              <a:rPr kumimoji="1" lang="en-US" altLang="zh-TW" dirty="0">
                <a:solidFill>
                  <a:schemeClr val="tx1"/>
                </a:solidFill>
                <a:latin typeface="Times New Roman" panose="02020603050405020304" pitchFamily="18" charset="0"/>
                <a:cs typeface="Times New Roman" panose="02020603050405020304" pitchFamily="18" charset="0"/>
              </a:rPr>
              <a:t>4.6%)</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3" name="文字方塊 42">
            <a:extLst>
              <a:ext uri="{FF2B5EF4-FFF2-40B4-BE49-F238E27FC236}">
                <a16:creationId xmlns:a16="http://schemas.microsoft.com/office/drawing/2014/main" id="{083034F1-0CE2-F5FA-CC2B-76649109511B}"/>
              </a:ext>
            </a:extLst>
          </p:cNvPr>
          <p:cNvSpPr txBox="1"/>
          <p:nvPr/>
        </p:nvSpPr>
        <p:spPr>
          <a:xfrm>
            <a:off x="51221" y="1551706"/>
            <a:ext cx="2268570" cy="338554"/>
          </a:xfrm>
          <a:prstGeom prst="rect">
            <a:avLst/>
          </a:prstGeom>
          <a:noFill/>
        </p:spPr>
        <p:txBody>
          <a:bodyPr wrap="none" rtlCol="0">
            <a:spAutoFit/>
          </a:bodyPr>
          <a:lstStyle/>
          <a:p>
            <a:r>
              <a:rPr lang="en" altLang="zh-TW" sz="1600" dirty="0">
                <a:solidFill>
                  <a:schemeClr val="tx1"/>
                </a:solidFill>
                <a:latin typeface="Times New Roman" panose="02020603050405020304" pitchFamily="18" charset="0"/>
                <a:cs typeface="Times New Roman" panose="02020603050405020304" pitchFamily="18" charset="0"/>
              </a:rPr>
              <a:t>$100,000 or more (</a:t>
            </a:r>
            <a:r>
              <a:rPr kumimoji="1" lang="en-US" altLang="zh-TW" sz="1600" dirty="0">
                <a:solidFill>
                  <a:schemeClr val="tx1"/>
                </a:solidFill>
                <a:latin typeface="Times New Roman" panose="02020603050405020304" pitchFamily="18" charset="0"/>
                <a:cs typeface="Times New Roman" panose="02020603050405020304" pitchFamily="18" charset="0"/>
              </a:rPr>
              <a:t>1.5%)</a:t>
            </a:r>
            <a:endParaRPr kumimoji="1" lang="zh-TW" altLang="en-US" sz="1600" dirty="0">
              <a:solidFill>
                <a:schemeClr val="tx1"/>
              </a:solidFill>
              <a:latin typeface="Times New Roman" panose="02020603050405020304" pitchFamily="18" charset="0"/>
              <a:cs typeface="Times New Roman" panose="02020603050405020304" pitchFamily="18" charset="0"/>
            </a:endParaRPr>
          </a:p>
        </p:txBody>
      </p:sp>
      <p:sp>
        <p:nvSpPr>
          <p:cNvPr id="44" name="文字方塊 43">
            <a:extLst>
              <a:ext uri="{FF2B5EF4-FFF2-40B4-BE49-F238E27FC236}">
                <a16:creationId xmlns:a16="http://schemas.microsoft.com/office/drawing/2014/main" id="{1DE8C96A-B2A8-E5DD-96A5-1FF12763C8E2}"/>
              </a:ext>
            </a:extLst>
          </p:cNvPr>
          <p:cNvSpPr txBox="1"/>
          <p:nvPr/>
        </p:nvSpPr>
        <p:spPr>
          <a:xfrm>
            <a:off x="2154105" y="1395775"/>
            <a:ext cx="1903085" cy="307777"/>
          </a:xfrm>
          <a:prstGeom prst="rect">
            <a:avLst/>
          </a:prstGeom>
          <a:noFill/>
        </p:spPr>
        <p:txBody>
          <a:bodyPr wrap="none" rtlCol="0">
            <a:spAutoFit/>
          </a:bodyPr>
          <a:lstStyle/>
          <a:p>
            <a:r>
              <a:rPr lang="en" altLang="zh-TW" dirty="0">
                <a:solidFill>
                  <a:schemeClr val="tx1"/>
                </a:solidFill>
                <a:latin typeface="Times New Roman" panose="02020603050405020304" pitchFamily="18" charset="0"/>
                <a:cs typeface="Times New Roman" panose="02020603050405020304" pitchFamily="18" charset="0"/>
              </a:rPr>
              <a:t>Prefer not to say (</a:t>
            </a:r>
            <a:r>
              <a:rPr kumimoji="1" lang="en-US" altLang="zh-TW" dirty="0">
                <a:solidFill>
                  <a:schemeClr val="tx1"/>
                </a:solidFill>
                <a:latin typeface="Times New Roman" panose="02020603050405020304" pitchFamily="18" charset="0"/>
                <a:cs typeface="Times New Roman" panose="02020603050405020304" pitchFamily="18" charset="0"/>
              </a:rPr>
              <a:t>6.2%)</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5" name="文字方塊 44">
            <a:extLst>
              <a:ext uri="{FF2B5EF4-FFF2-40B4-BE49-F238E27FC236}">
                <a16:creationId xmlns:a16="http://schemas.microsoft.com/office/drawing/2014/main" id="{89B0BC97-60CF-ECA8-8D55-B6DAF2D34338}"/>
              </a:ext>
            </a:extLst>
          </p:cNvPr>
          <p:cNvSpPr txBox="1"/>
          <p:nvPr/>
        </p:nvSpPr>
        <p:spPr>
          <a:xfrm>
            <a:off x="4945119" y="4436037"/>
            <a:ext cx="1229824"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North (81.5%)</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6" name="文字方塊 45">
            <a:extLst>
              <a:ext uri="{FF2B5EF4-FFF2-40B4-BE49-F238E27FC236}">
                <a16:creationId xmlns:a16="http://schemas.microsoft.com/office/drawing/2014/main" id="{F9778584-3E20-1014-7749-EA4CC6DB0380}"/>
              </a:ext>
            </a:extLst>
          </p:cNvPr>
          <p:cNvSpPr txBox="1"/>
          <p:nvPr/>
        </p:nvSpPr>
        <p:spPr>
          <a:xfrm>
            <a:off x="3160918" y="3769967"/>
            <a:ext cx="1250663"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Central (1.5%)</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7" name="文字方塊 46">
            <a:extLst>
              <a:ext uri="{FF2B5EF4-FFF2-40B4-BE49-F238E27FC236}">
                <a16:creationId xmlns:a16="http://schemas.microsoft.com/office/drawing/2014/main" id="{7DD85FB1-E87A-3976-3734-6C807B78BD3F}"/>
              </a:ext>
            </a:extLst>
          </p:cNvPr>
          <p:cNvSpPr txBox="1"/>
          <p:nvPr/>
        </p:nvSpPr>
        <p:spPr>
          <a:xfrm>
            <a:off x="3372103" y="3565092"/>
            <a:ext cx="1229824"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South (12.3%)</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8" name="文字方塊 47">
            <a:extLst>
              <a:ext uri="{FF2B5EF4-FFF2-40B4-BE49-F238E27FC236}">
                <a16:creationId xmlns:a16="http://schemas.microsoft.com/office/drawing/2014/main" id="{19A8D8AE-2E0E-9B43-64FE-60ED01AF1F76}"/>
              </a:ext>
            </a:extLst>
          </p:cNvPr>
          <p:cNvSpPr txBox="1"/>
          <p:nvPr/>
        </p:nvSpPr>
        <p:spPr>
          <a:xfrm>
            <a:off x="3132669" y="3367888"/>
            <a:ext cx="177003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East &amp; Islands (1.5%)</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49" name="文字方塊 48">
            <a:extLst>
              <a:ext uri="{FF2B5EF4-FFF2-40B4-BE49-F238E27FC236}">
                <a16:creationId xmlns:a16="http://schemas.microsoft.com/office/drawing/2014/main" id="{8BE2161F-268A-3CB0-65AA-55810FB3C5C0}"/>
              </a:ext>
            </a:extLst>
          </p:cNvPr>
          <p:cNvSpPr txBox="1"/>
          <p:nvPr/>
        </p:nvSpPr>
        <p:spPr>
          <a:xfrm>
            <a:off x="4705107" y="3283276"/>
            <a:ext cx="1130438"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Other (3.1%)</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50" name="文字方塊 49">
            <a:extLst>
              <a:ext uri="{FF2B5EF4-FFF2-40B4-BE49-F238E27FC236}">
                <a16:creationId xmlns:a16="http://schemas.microsoft.com/office/drawing/2014/main" id="{CD085D3A-59F0-64AE-4149-E7BC54352ADE}"/>
              </a:ext>
            </a:extLst>
          </p:cNvPr>
          <p:cNvSpPr txBox="1"/>
          <p:nvPr/>
        </p:nvSpPr>
        <p:spPr>
          <a:xfrm>
            <a:off x="5019426" y="2158907"/>
            <a:ext cx="1697901" cy="307777"/>
          </a:xfrm>
          <a:prstGeom prst="rect">
            <a:avLst/>
          </a:prstGeom>
          <a:noFill/>
        </p:spPr>
        <p:txBody>
          <a:bodyPr wrap="none" rtlCol="0">
            <a:spAutoFit/>
          </a:bodyPr>
          <a:lstStyle/>
          <a:p>
            <a:r>
              <a:rPr lang="en" altLang="zh-TW" dirty="0">
                <a:solidFill>
                  <a:schemeClr val="tx1"/>
                </a:solidFill>
                <a:latin typeface="Times New Roman" panose="02020603050405020304" pitchFamily="18" charset="0"/>
                <a:cs typeface="Times New Roman" panose="02020603050405020304" pitchFamily="18" charset="0"/>
              </a:rPr>
              <a:t>Non-drinker (</a:t>
            </a:r>
            <a:r>
              <a:rPr kumimoji="1" lang="en-US" altLang="zh-TW" dirty="0">
                <a:solidFill>
                  <a:schemeClr val="tx1"/>
                </a:solidFill>
                <a:latin typeface="Times New Roman" panose="02020603050405020304" pitchFamily="18" charset="0"/>
                <a:cs typeface="Times New Roman" panose="02020603050405020304" pitchFamily="18" charset="0"/>
              </a:rPr>
              <a:t>33.8%)</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51" name="文字方塊 50">
            <a:extLst>
              <a:ext uri="{FF2B5EF4-FFF2-40B4-BE49-F238E27FC236}">
                <a16:creationId xmlns:a16="http://schemas.microsoft.com/office/drawing/2014/main" id="{C0806FBC-9C1E-4E38-B85A-477C2356EAB5}"/>
              </a:ext>
            </a:extLst>
          </p:cNvPr>
          <p:cNvSpPr txBox="1"/>
          <p:nvPr/>
        </p:nvSpPr>
        <p:spPr>
          <a:xfrm>
            <a:off x="6557652" y="2729096"/>
            <a:ext cx="2173993" cy="307777"/>
          </a:xfrm>
          <a:prstGeom prst="rect">
            <a:avLst/>
          </a:prstGeom>
          <a:noFill/>
        </p:spPr>
        <p:txBody>
          <a:bodyPr wrap="none" rtlCol="0">
            <a:spAutoFit/>
          </a:bodyPr>
          <a:lstStyle/>
          <a:p>
            <a:r>
              <a:rPr lang="en" altLang="zh-TW" dirty="0">
                <a:solidFill>
                  <a:schemeClr val="tx1"/>
                </a:solidFill>
                <a:latin typeface="Times New Roman" panose="02020603050405020304" pitchFamily="18" charset="0"/>
                <a:cs typeface="Times New Roman" panose="02020603050405020304" pitchFamily="18" charset="0"/>
              </a:rPr>
              <a:t>Occasional drinker (</a:t>
            </a:r>
            <a:r>
              <a:rPr kumimoji="1" lang="en-US" altLang="zh-TW" dirty="0">
                <a:solidFill>
                  <a:schemeClr val="tx1"/>
                </a:solidFill>
                <a:latin typeface="Times New Roman" panose="02020603050405020304" pitchFamily="18" charset="0"/>
                <a:cs typeface="Times New Roman" panose="02020603050405020304" pitchFamily="18" charset="0"/>
              </a:rPr>
              <a:t>61.5%)</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52" name="文字方塊 51">
            <a:extLst>
              <a:ext uri="{FF2B5EF4-FFF2-40B4-BE49-F238E27FC236}">
                <a16:creationId xmlns:a16="http://schemas.microsoft.com/office/drawing/2014/main" id="{7DEE8DBB-3BAE-90CF-BD4C-0AE1587121B2}"/>
              </a:ext>
            </a:extLst>
          </p:cNvPr>
          <p:cNvSpPr txBox="1"/>
          <p:nvPr/>
        </p:nvSpPr>
        <p:spPr>
          <a:xfrm>
            <a:off x="6913519" y="1489403"/>
            <a:ext cx="1853392" cy="307777"/>
          </a:xfrm>
          <a:prstGeom prst="rect">
            <a:avLst/>
          </a:prstGeom>
          <a:noFill/>
        </p:spPr>
        <p:txBody>
          <a:bodyPr wrap="none" rtlCol="0">
            <a:spAutoFit/>
          </a:bodyPr>
          <a:lstStyle/>
          <a:p>
            <a:r>
              <a:rPr lang="en" altLang="zh-TW" dirty="0">
                <a:solidFill>
                  <a:schemeClr val="tx1"/>
                </a:solidFill>
                <a:latin typeface="Times New Roman" panose="02020603050405020304" pitchFamily="18" charset="0"/>
                <a:cs typeface="Times New Roman" panose="02020603050405020304" pitchFamily="18" charset="0"/>
              </a:rPr>
              <a:t>Regular drinker (</a:t>
            </a:r>
            <a:r>
              <a:rPr kumimoji="1" lang="en-US" altLang="zh-TW" dirty="0">
                <a:solidFill>
                  <a:schemeClr val="tx1"/>
                </a:solidFill>
                <a:latin typeface="Times New Roman" panose="02020603050405020304" pitchFamily="18" charset="0"/>
                <a:cs typeface="Times New Roman" panose="02020603050405020304" pitchFamily="18" charset="0"/>
              </a:rPr>
              <a:t>4.6%)</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0942828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8744FF35-F028-13A5-F604-58B1B98562C7}"/>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0161E0C5-6322-4D0E-5467-6184AE2BCB9C}"/>
              </a:ext>
            </a:extLst>
          </p:cNvPr>
          <p:cNvSpPr txBox="1">
            <a:spLocks noGrp="1"/>
          </p:cNvSpPr>
          <p:nvPr>
            <p:ph type="title"/>
          </p:nvPr>
        </p:nvSpPr>
        <p:spPr>
          <a:xfrm>
            <a:off x="720000" y="10636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Results</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US" altLang="zh-TW" sz="2000" dirty="0">
                <a:latin typeface="Times New Roman" panose="02020603050405020304" pitchFamily="18" charset="0"/>
                <a:cs typeface="Times New Roman" panose="02020603050405020304" pitchFamily="18" charset="0"/>
              </a:rPr>
              <a:t>Convergent Validity and Reliability</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aphicFrame>
        <p:nvGraphicFramePr>
          <p:cNvPr id="2" name="表格 1">
            <a:extLst>
              <a:ext uri="{FF2B5EF4-FFF2-40B4-BE49-F238E27FC236}">
                <a16:creationId xmlns:a16="http://schemas.microsoft.com/office/drawing/2014/main" id="{58526214-EB11-7B35-6D90-98FD69A67EF1}"/>
              </a:ext>
            </a:extLst>
          </p:cNvPr>
          <p:cNvGraphicFramePr>
            <a:graphicFrameLocks noGrp="1"/>
          </p:cNvGraphicFramePr>
          <p:nvPr>
            <p:extLst>
              <p:ext uri="{D42A27DB-BD31-4B8C-83A1-F6EECF244321}">
                <p14:modId xmlns:p14="http://schemas.microsoft.com/office/powerpoint/2010/main" val="3930419896"/>
              </p:ext>
            </p:extLst>
          </p:nvPr>
        </p:nvGraphicFramePr>
        <p:xfrm>
          <a:off x="224902" y="1217088"/>
          <a:ext cx="8694198" cy="3295624"/>
        </p:xfrm>
        <a:graphic>
          <a:graphicData uri="http://schemas.openxmlformats.org/drawingml/2006/table">
            <a:tbl>
              <a:tblPr firstRow="1" bandRow="1">
                <a:tableStyleId>{9DCAF9ED-07DC-4A11-8D7F-57B35C25682E}</a:tableStyleId>
              </a:tblPr>
              <a:tblGrid>
                <a:gridCol w="2145765">
                  <a:extLst>
                    <a:ext uri="{9D8B030D-6E8A-4147-A177-3AD203B41FA5}">
                      <a16:colId xmlns:a16="http://schemas.microsoft.com/office/drawing/2014/main" val="124225187"/>
                    </a:ext>
                  </a:extLst>
                </a:gridCol>
                <a:gridCol w="1219200">
                  <a:extLst>
                    <a:ext uri="{9D8B030D-6E8A-4147-A177-3AD203B41FA5}">
                      <a16:colId xmlns:a16="http://schemas.microsoft.com/office/drawing/2014/main" val="478320540"/>
                    </a:ext>
                  </a:extLst>
                </a:gridCol>
                <a:gridCol w="1776411">
                  <a:extLst>
                    <a:ext uri="{9D8B030D-6E8A-4147-A177-3AD203B41FA5}">
                      <a16:colId xmlns:a16="http://schemas.microsoft.com/office/drawing/2014/main" val="3121591692"/>
                    </a:ext>
                  </a:extLst>
                </a:gridCol>
                <a:gridCol w="1776411">
                  <a:extLst>
                    <a:ext uri="{9D8B030D-6E8A-4147-A177-3AD203B41FA5}">
                      <a16:colId xmlns:a16="http://schemas.microsoft.com/office/drawing/2014/main" val="1087138188"/>
                    </a:ext>
                  </a:extLst>
                </a:gridCol>
                <a:gridCol w="1776411">
                  <a:extLst>
                    <a:ext uri="{9D8B030D-6E8A-4147-A177-3AD203B41FA5}">
                      <a16:colId xmlns:a16="http://schemas.microsoft.com/office/drawing/2014/main" val="421909096"/>
                    </a:ext>
                  </a:extLst>
                </a:gridCol>
              </a:tblGrid>
              <a:tr h="484523">
                <a:tc>
                  <a:txBody>
                    <a:bodyPr/>
                    <a:lstStyle/>
                    <a:p>
                      <a:pPr algn="ctr"/>
                      <a:r>
                        <a:rPr lang="en-US" altLang="zh-TW" sz="1600" dirty="0">
                          <a:latin typeface="Times New Roman" panose="02020603050405020304" pitchFamily="18" charset="0"/>
                          <a:cs typeface="Times New Roman" panose="02020603050405020304" pitchFamily="18" charset="0"/>
                        </a:rPr>
                        <a:t>Content</a:t>
                      </a:r>
                      <a:endParaRPr lang="zh-TW"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latin typeface="Times New Roman" panose="02020603050405020304" pitchFamily="18" charset="0"/>
                          <a:cs typeface="Times New Roman" panose="02020603050405020304" pitchFamily="18" charset="0"/>
                        </a:rPr>
                        <a:t>Cronbach’s alpha</a:t>
                      </a:r>
                      <a:endParaRPr lang="zh-TW"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latin typeface="Times New Roman" panose="02020603050405020304" pitchFamily="18" charset="0"/>
                          <a:cs typeface="Times New Roman" panose="02020603050405020304" pitchFamily="18" charset="0"/>
                        </a:rPr>
                        <a:t>Composite reliability</a:t>
                      </a:r>
                      <a:r>
                        <a:rPr lang="zh-TW" altLang="en-US" sz="1600" dirty="0">
                          <a:latin typeface="Times New Roman" panose="02020603050405020304" pitchFamily="18" charset="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rPr>
                        <a:t>(</a:t>
                      </a:r>
                      <a:r>
                        <a:rPr lang="en-US" altLang="zh-TW" sz="1600" dirty="0" err="1">
                          <a:latin typeface="Times New Roman" panose="02020603050405020304" pitchFamily="18" charset="0"/>
                          <a:cs typeface="Times New Roman" panose="02020603050405020304" pitchFamily="18" charset="0"/>
                        </a:rPr>
                        <a:t>rho_a</a:t>
                      </a:r>
                      <a:r>
                        <a:rPr lang="en-US" altLang="zh-TW" sz="1600" dirty="0">
                          <a:latin typeface="Times New Roman" panose="02020603050405020304" pitchFamily="18" charset="0"/>
                          <a:cs typeface="Times New Roman" panose="02020603050405020304" pitchFamily="18" charset="0"/>
                        </a:rPr>
                        <a:t>)</a:t>
                      </a:r>
                      <a:endParaRPr lang="zh-TW" altLang="en-US" sz="1600" dirty="0">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latin typeface="Times New Roman" panose="02020603050405020304" pitchFamily="18" charset="0"/>
                          <a:cs typeface="Times New Roman" panose="02020603050405020304" pitchFamily="18" charset="0"/>
                        </a:rPr>
                        <a:t>Composite reliability</a:t>
                      </a:r>
                      <a:r>
                        <a:rPr lang="zh-TW" altLang="en-US" sz="1600" dirty="0">
                          <a:latin typeface="Times New Roman" panose="02020603050405020304" pitchFamily="18" charset="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rPr>
                        <a:t>(</a:t>
                      </a:r>
                      <a:r>
                        <a:rPr lang="en-US" altLang="zh-TW" sz="1600" dirty="0" err="1">
                          <a:latin typeface="Times New Roman" panose="02020603050405020304" pitchFamily="18" charset="0"/>
                          <a:cs typeface="Times New Roman" panose="02020603050405020304" pitchFamily="18" charset="0"/>
                        </a:rPr>
                        <a:t>rho_c</a:t>
                      </a:r>
                      <a:r>
                        <a:rPr lang="en-US" altLang="zh-TW" sz="1600" dirty="0">
                          <a:latin typeface="Times New Roman" panose="02020603050405020304" pitchFamily="18" charset="0"/>
                          <a:cs typeface="Times New Roman" panose="02020603050405020304" pitchFamily="18" charset="0"/>
                        </a:rPr>
                        <a:t>)</a:t>
                      </a:r>
                      <a:endParaRPr lang="zh-TW" altLang="en-US" sz="1600" dirty="0">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latin typeface="Times New Roman" panose="02020603050405020304" pitchFamily="18" charset="0"/>
                          <a:cs typeface="Times New Roman" panose="02020603050405020304" pitchFamily="18" charset="0"/>
                        </a:rPr>
                        <a:t>Average variance extracted</a:t>
                      </a:r>
                      <a:r>
                        <a:rPr lang="zh-TW" altLang="en-US" sz="1600" dirty="0">
                          <a:latin typeface="Times New Roman" panose="02020603050405020304" pitchFamily="18" charset="0"/>
                          <a:cs typeface="Times New Roman" panose="02020603050405020304" pitchFamily="18" charset="0"/>
                        </a:rPr>
                        <a:t> </a:t>
                      </a:r>
                      <a:r>
                        <a:rPr lang="en-US" altLang="zh-TW" sz="1600" dirty="0">
                          <a:latin typeface="Times New Roman" panose="02020603050405020304" pitchFamily="18" charset="0"/>
                          <a:cs typeface="Times New Roman" panose="02020603050405020304" pitchFamily="18" charset="0"/>
                        </a:rPr>
                        <a:t>(AVE)</a:t>
                      </a:r>
                      <a:endParaRPr lang="zh-TW" altLang="en-US" sz="16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75230707"/>
                  </a:ext>
                </a:extLst>
              </a:tr>
              <a:tr h="38956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Attitude</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0.862</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0.908</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0.905</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0.706</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7863658"/>
                  </a:ext>
                </a:extLst>
              </a:tr>
              <a:tr h="38956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Subjective Norm</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0.919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0.920</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0.939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0.756</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92845197"/>
                  </a:ext>
                </a:extLst>
              </a:tr>
              <a:tr h="38956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Perceived Behavioral Control</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0.841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0.841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0.904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0.759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711495"/>
                  </a:ext>
                </a:extLst>
              </a:tr>
              <a:tr h="484523">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Health Self-Consciousness</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0.757</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0.817</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0.854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0.662</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19905024"/>
                  </a:ext>
                </a:extLst>
              </a:tr>
              <a:tr h="38956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Belongingness</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0.804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0.879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0.880</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0.711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3964405"/>
                  </a:ext>
                </a:extLst>
              </a:tr>
              <a:tr h="38956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Participation Intention</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0.867</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0.868</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0.919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0.790</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2172497"/>
                  </a:ext>
                </a:extLst>
              </a:tr>
            </a:tbl>
          </a:graphicData>
        </a:graphic>
      </p:graphicFrame>
      <p:sp>
        <p:nvSpPr>
          <p:cNvPr id="3" name="文字方塊 2">
            <a:extLst>
              <a:ext uri="{FF2B5EF4-FFF2-40B4-BE49-F238E27FC236}">
                <a16:creationId xmlns:a16="http://schemas.microsoft.com/office/drawing/2014/main" id="{0BE70D66-2C86-F5B5-565C-BAA01D443394}"/>
              </a:ext>
            </a:extLst>
          </p:cNvPr>
          <p:cNvSpPr txBox="1"/>
          <p:nvPr/>
        </p:nvSpPr>
        <p:spPr>
          <a:xfrm>
            <a:off x="2966431" y="4529533"/>
            <a:ext cx="3211135" cy="369332"/>
          </a:xfrm>
          <a:prstGeom prst="rect">
            <a:avLst/>
          </a:prstGeom>
          <a:noFill/>
        </p:spPr>
        <p:txBody>
          <a:bodyPr wrap="none" rtlCol="0">
            <a:spAutoFit/>
          </a:bodyPr>
          <a:lstStyle/>
          <a:p>
            <a:r>
              <a:rPr kumimoji="1" lang="en-US" altLang="zh-TW" sz="1800" i="1" u="sng" dirty="0">
                <a:latin typeface="Times New Roman" panose="02020603050405020304" pitchFamily="18" charset="0"/>
                <a:cs typeface="Times New Roman" panose="02020603050405020304" pitchFamily="18" charset="0"/>
              </a:rPr>
              <a:t>All factor loadings are above 0.7</a:t>
            </a:r>
            <a:endParaRPr kumimoji="1" lang="zh-TW" altLang="en-US" sz="1800" i="1" u="sng"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60800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61B511F8-F7A8-1A74-528F-4B6EDDE9BAA4}"/>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23CA43B2-D665-8E75-FB07-C287F887A6F9}"/>
              </a:ext>
            </a:extLst>
          </p:cNvPr>
          <p:cNvSpPr txBox="1">
            <a:spLocks noGrp="1"/>
          </p:cNvSpPr>
          <p:nvPr>
            <p:ph type="title"/>
          </p:nvPr>
        </p:nvSpPr>
        <p:spPr>
          <a:xfrm>
            <a:off x="720000" y="10636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Results</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US" altLang="zh-TW" sz="2000" dirty="0">
                <a:latin typeface="Times New Roman" panose="02020603050405020304" pitchFamily="18" charset="0"/>
                <a:cs typeface="Times New Roman" panose="02020603050405020304" pitchFamily="18" charset="0"/>
              </a:rPr>
              <a:t>Discriminant Validity</a:t>
            </a:r>
            <a:endParaRPr sz="20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aphicFrame>
        <p:nvGraphicFramePr>
          <p:cNvPr id="5" name="表格 4">
            <a:extLst>
              <a:ext uri="{FF2B5EF4-FFF2-40B4-BE49-F238E27FC236}">
                <a16:creationId xmlns:a16="http://schemas.microsoft.com/office/drawing/2014/main" id="{378BF3F1-D09F-6533-BE23-F4197581ED4C}"/>
              </a:ext>
            </a:extLst>
          </p:cNvPr>
          <p:cNvGraphicFramePr>
            <a:graphicFrameLocks noGrp="1"/>
          </p:cNvGraphicFramePr>
          <p:nvPr>
            <p:extLst>
              <p:ext uri="{D42A27DB-BD31-4B8C-83A1-F6EECF244321}">
                <p14:modId xmlns:p14="http://schemas.microsoft.com/office/powerpoint/2010/main" val="762542683"/>
              </p:ext>
            </p:extLst>
          </p:nvPr>
        </p:nvGraphicFramePr>
        <p:xfrm>
          <a:off x="112450" y="1235835"/>
          <a:ext cx="8919102" cy="3465647"/>
        </p:xfrm>
        <a:graphic>
          <a:graphicData uri="http://schemas.openxmlformats.org/drawingml/2006/table">
            <a:tbl>
              <a:tblPr firstRow="1" bandRow="1">
                <a:tableStyleId>{9DCAF9ED-07DC-4A11-8D7F-57B35C25682E}</a:tableStyleId>
              </a:tblPr>
              <a:tblGrid>
                <a:gridCol w="2422932">
                  <a:extLst>
                    <a:ext uri="{9D8B030D-6E8A-4147-A177-3AD203B41FA5}">
                      <a16:colId xmlns:a16="http://schemas.microsoft.com/office/drawing/2014/main" val="124225187"/>
                    </a:ext>
                  </a:extLst>
                </a:gridCol>
                <a:gridCol w="1082695">
                  <a:extLst>
                    <a:ext uri="{9D8B030D-6E8A-4147-A177-3AD203B41FA5}">
                      <a16:colId xmlns:a16="http://schemas.microsoft.com/office/drawing/2014/main" val="478320540"/>
                    </a:ext>
                  </a:extLst>
                </a:gridCol>
                <a:gridCol w="1082695">
                  <a:extLst>
                    <a:ext uri="{9D8B030D-6E8A-4147-A177-3AD203B41FA5}">
                      <a16:colId xmlns:a16="http://schemas.microsoft.com/office/drawing/2014/main" val="3121591692"/>
                    </a:ext>
                  </a:extLst>
                </a:gridCol>
                <a:gridCol w="1082695">
                  <a:extLst>
                    <a:ext uri="{9D8B030D-6E8A-4147-A177-3AD203B41FA5}">
                      <a16:colId xmlns:a16="http://schemas.microsoft.com/office/drawing/2014/main" val="1087138188"/>
                    </a:ext>
                  </a:extLst>
                </a:gridCol>
                <a:gridCol w="1082695">
                  <a:extLst>
                    <a:ext uri="{9D8B030D-6E8A-4147-A177-3AD203B41FA5}">
                      <a16:colId xmlns:a16="http://schemas.microsoft.com/office/drawing/2014/main" val="421909096"/>
                    </a:ext>
                  </a:extLst>
                </a:gridCol>
                <a:gridCol w="1082695">
                  <a:extLst>
                    <a:ext uri="{9D8B030D-6E8A-4147-A177-3AD203B41FA5}">
                      <a16:colId xmlns:a16="http://schemas.microsoft.com/office/drawing/2014/main" val="1707331210"/>
                    </a:ext>
                  </a:extLst>
                </a:gridCol>
                <a:gridCol w="1082695">
                  <a:extLst>
                    <a:ext uri="{9D8B030D-6E8A-4147-A177-3AD203B41FA5}">
                      <a16:colId xmlns:a16="http://schemas.microsoft.com/office/drawing/2014/main" val="3514262385"/>
                    </a:ext>
                  </a:extLst>
                </a:gridCol>
              </a:tblGrid>
              <a:tr h="320134">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tx1"/>
                          </a:solidFill>
                          <a:latin typeface="Times New Roman" panose="02020603050405020304" pitchFamily="18" charset="0"/>
                          <a:cs typeface="Times New Roman" panose="02020603050405020304" pitchFamily="18" charset="0"/>
                        </a:rPr>
                        <a:t>ATT</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tx1"/>
                          </a:solidFill>
                          <a:latin typeface="Times New Roman" panose="02020603050405020304" pitchFamily="18" charset="0"/>
                          <a:cs typeface="Times New Roman" panose="02020603050405020304" pitchFamily="18" charset="0"/>
                        </a:rPr>
                        <a:t>SJN</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tx1"/>
                          </a:solidFill>
                          <a:latin typeface="Times New Roman" panose="02020603050405020304" pitchFamily="18" charset="0"/>
                          <a:cs typeface="Times New Roman" panose="02020603050405020304" pitchFamily="18" charset="0"/>
                        </a:rPr>
                        <a:t>PBC</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tx1"/>
                          </a:solidFill>
                          <a:latin typeface="Times New Roman" panose="02020603050405020304" pitchFamily="18" charset="0"/>
                          <a:cs typeface="Times New Roman" panose="02020603050405020304" pitchFamily="18" charset="0"/>
                        </a:rPr>
                        <a:t>BEL</a:t>
                      </a:r>
                      <a:endParaRPr lang="zh-TW" altLang="en-US" sz="1600" dirty="0">
                        <a:solidFill>
                          <a:schemeClr val="accent6"/>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tx1"/>
                          </a:solidFill>
                          <a:latin typeface="Times New Roman" panose="02020603050405020304" pitchFamily="18" charset="0"/>
                          <a:cs typeface="Times New Roman" panose="02020603050405020304" pitchFamily="18" charset="0"/>
                        </a:rPr>
                        <a:t>HSC</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6"/>
                          </a:solidFill>
                          <a:latin typeface="Times New Roman" panose="02020603050405020304" pitchFamily="18" charset="0"/>
                          <a:cs typeface="Times New Roman" panose="02020603050405020304" pitchFamily="18" charset="0"/>
                        </a:rPr>
                        <a:t>PI</a:t>
                      </a:r>
                      <a:endParaRPr lang="zh-TW" altLang="en-US" sz="1600" dirty="0">
                        <a:solidFill>
                          <a:schemeClr val="accent6"/>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75230707"/>
                  </a:ext>
                </a:extLst>
              </a:tr>
              <a:tr h="32013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Attitude</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7863658"/>
                  </a:ext>
                </a:extLst>
              </a:tr>
              <a:tr h="552959">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Subjective Norm</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0.769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92845197"/>
                  </a:ext>
                </a:extLst>
              </a:tr>
              <a:tr h="78578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Perceived Behavioral Control</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0.534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0.624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711495"/>
                  </a:ext>
                </a:extLst>
              </a:tr>
              <a:tr h="78578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Health Self-Consciousness</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0.339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0.305</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0.250</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19905024"/>
                  </a:ext>
                </a:extLst>
              </a:tr>
              <a:tr h="32013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Belongingness</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0.478</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0.336</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0.149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0.210</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3964405"/>
                  </a:ext>
                </a:extLst>
              </a:tr>
              <a:tr h="32013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Participation Intention</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0.641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0.827</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0.765</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0.451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0.150</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43291476"/>
                  </a:ext>
                </a:extLst>
              </a:tr>
            </a:tbl>
          </a:graphicData>
        </a:graphic>
      </p:graphicFrame>
    </p:spTree>
    <p:extLst>
      <p:ext uri="{BB962C8B-B14F-4D97-AF65-F5344CB8AC3E}">
        <p14:creationId xmlns:p14="http://schemas.microsoft.com/office/powerpoint/2010/main" val="165598682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63EE8898-EF13-4389-E2B8-E83324B82EAD}"/>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F908D201-CD12-231D-A93B-044DB796FDB0}"/>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Times New Roman" panose="02020603050405020304" pitchFamily="18" charset="0"/>
                <a:ea typeface="BiauKaiTC Regular" panose="03000500000000000000" pitchFamily="66" charset="-120"/>
                <a:cs typeface="Times New Roman" panose="02020603050405020304" pitchFamily="18" charset="0"/>
              </a:rPr>
              <a:t>Introduction</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Research Background</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4" name="圓角矩形 3">
            <a:extLst>
              <a:ext uri="{FF2B5EF4-FFF2-40B4-BE49-F238E27FC236}">
                <a16:creationId xmlns:a16="http://schemas.microsoft.com/office/drawing/2014/main" id="{CDAC29F6-E9DB-61D6-2610-BE2CE4D05521}"/>
              </a:ext>
            </a:extLst>
          </p:cNvPr>
          <p:cNvSpPr/>
          <p:nvPr/>
        </p:nvSpPr>
        <p:spPr>
          <a:xfrm>
            <a:off x="576261" y="1420204"/>
            <a:ext cx="7991475" cy="11515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 altLang="zh-TW" sz="1800" dirty="0">
                <a:solidFill>
                  <a:schemeClr val="tx1"/>
                </a:solidFill>
                <a:latin typeface="Times New Roman" panose="02020603050405020304" pitchFamily="18" charset="0"/>
                <a:cs typeface="Times New Roman" panose="02020603050405020304" pitchFamily="18" charset="0"/>
              </a:rPr>
              <a:t>In recent years, the "Sober Curious" movement has gained increasing attention. This movement advocates for reducing alcohol consumption to promote physical and mental health and encourages individuals to re-examine their relationship with alcohol.</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5" name="圓角矩形 4">
            <a:extLst>
              <a:ext uri="{FF2B5EF4-FFF2-40B4-BE49-F238E27FC236}">
                <a16:creationId xmlns:a16="http://schemas.microsoft.com/office/drawing/2014/main" id="{F47B0121-D21B-2394-96FD-989294B05A81}"/>
              </a:ext>
            </a:extLst>
          </p:cNvPr>
          <p:cNvSpPr/>
          <p:nvPr/>
        </p:nvSpPr>
        <p:spPr>
          <a:xfrm>
            <a:off x="576261" y="2678062"/>
            <a:ext cx="7991475" cy="11515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 altLang="zh-TW" sz="1800" dirty="0">
                <a:solidFill>
                  <a:schemeClr val="tx1"/>
                </a:solidFill>
                <a:latin typeface="Times New Roman" panose="02020603050405020304" pitchFamily="18" charset="0"/>
                <a:cs typeface="Times New Roman" panose="02020603050405020304" pitchFamily="18" charset="0"/>
              </a:rPr>
              <a:t>In most social situations, alcohol is deeply embedded in people's "social world," becoming a core element in building relationships, promoting interaction, and strengthening a sense of belonging to a group.</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6" name="圓角矩形 5">
            <a:extLst>
              <a:ext uri="{FF2B5EF4-FFF2-40B4-BE49-F238E27FC236}">
                <a16:creationId xmlns:a16="http://schemas.microsoft.com/office/drawing/2014/main" id="{D21C765B-EE8F-983B-D678-1D4215AC365E}"/>
              </a:ext>
            </a:extLst>
          </p:cNvPr>
          <p:cNvSpPr/>
          <p:nvPr/>
        </p:nvSpPr>
        <p:spPr>
          <a:xfrm>
            <a:off x="576262" y="3935921"/>
            <a:ext cx="7991475" cy="115154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 altLang="zh-TW" sz="1800" dirty="0">
                <a:solidFill>
                  <a:schemeClr val="tx1"/>
                </a:solidFill>
                <a:latin typeface="Times New Roman" panose="02020603050405020304" pitchFamily="18" charset="0"/>
                <a:cs typeface="Times New Roman" panose="02020603050405020304" pitchFamily="18" charset="0"/>
              </a:rPr>
              <a:t>For those trying to reduce their alcohol consumption, refusing to drink often brings immense social pressure, even leading to fears of losing social connections or being ostracized by peers.</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32956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70545529-D15B-65A7-A265-8593C19A460C}"/>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8013AF6A-D703-FFF3-685D-23BB30DA4C57}"/>
              </a:ext>
            </a:extLst>
          </p:cNvPr>
          <p:cNvSpPr txBox="1">
            <a:spLocks noGrp="1"/>
          </p:cNvSpPr>
          <p:nvPr>
            <p:ph type="title"/>
          </p:nvPr>
        </p:nvSpPr>
        <p:spPr>
          <a:xfrm>
            <a:off x="720000" y="106365"/>
            <a:ext cx="7704000" cy="893013"/>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Results</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US" altLang="zh-TW" sz="2000" dirty="0">
                <a:latin typeface="Times New Roman" panose="02020603050405020304" pitchFamily="18" charset="0"/>
                <a:cs typeface="Times New Roman" panose="02020603050405020304" pitchFamily="18" charset="0"/>
              </a:rPr>
              <a:t>Structural Model</a:t>
            </a:r>
            <a:endParaRPr sz="20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aphicFrame>
        <p:nvGraphicFramePr>
          <p:cNvPr id="3" name="表格 2">
            <a:extLst>
              <a:ext uri="{FF2B5EF4-FFF2-40B4-BE49-F238E27FC236}">
                <a16:creationId xmlns:a16="http://schemas.microsoft.com/office/drawing/2014/main" id="{09C29178-A70C-50C1-0EB2-631D2AA6FCA5}"/>
              </a:ext>
            </a:extLst>
          </p:cNvPr>
          <p:cNvGraphicFramePr>
            <a:graphicFrameLocks noGrp="1"/>
          </p:cNvGraphicFramePr>
          <p:nvPr>
            <p:extLst>
              <p:ext uri="{D42A27DB-BD31-4B8C-83A1-F6EECF244321}">
                <p14:modId xmlns:p14="http://schemas.microsoft.com/office/powerpoint/2010/main" val="190514867"/>
              </p:ext>
            </p:extLst>
          </p:nvPr>
        </p:nvGraphicFramePr>
        <p:xfrm>
          <a:off x="113375" y="999378"/>
          <a:ext cx="8917250" cy="3979357"/>
        </p:xfrm>
        <a:graphic>
          <a:graphicData uri="http://schemas.openxmlformats.org/drawingml/2006/table">
            <a:tbl>
              <a:tblPr firstRow="1" bandRow="1">
                <a:tableStyleId>{9DCAF9ED-07DC-4A11-8D7F-57B35C25682E}</a:tableStyleId>
              </a:tblPr>
              <a:tblGrid>
                <a:gridCol w="1207425">
                  <a:extLst>
                    <a:ext uri="{9D8B030D-6E8A-4147-A177-3AD203B41FA5}">
                      <a16:colId xmlns:a16="http://schemas.microsoft.com/office/drawing/2014/main" val="124225187"/>
                    </a:ext>
                  </a:extLst>
                </a:gridCol>
                <a:gridCol w="3928533">
                  <a:extLst>
                    <a:ext uri="{9D8B030D-6E8A-4147-A177-3AD203B41FA5}">
                      <a16:colId xmlns:a16="http://schemas.microsoft.com/office/drawing/2014/main" val="478320540"/>
                    </a:ext>
                  </a:extLst>
                </a:gridCol>
                <a:gridCol w="1168400">
                  <a:extLst>
                    <a:ext uri="{9D8B030D-6E8A-4147-A177-3AD203B41FA5}">
                      <a16:colId xmlns:a16="http://schemas.microsoft.com/office/drawing/2014/main" val="3121591692"/>
                    </a:ext>
                  </a:extLst>
                </a:gridCol>
                <a:gridCol w="999067">
                  <a:extLst>
                    <a:ext uri="{9D8B030D-6E8A-4147-A177-3AD203B41FA5}">
                      <a16:colId xmlns:a16="http://schemas.microsoft.com/office/drawing/2014/main" val="1087138188"/>
                    </a:ext>
                  </a:extLst>
                </a:gridCol>
                <a:gridCol w="1613825">
                  <a:extLst>
                    <a:ext uri="{9D8B030D-6E8A-4147-A177-3AD203B41FA5}">
                      <a16:colId xmlns:a16="http://schemas.microsoft.com/office/drawing/2014/main" val="421909096"/>
                    </a:ext>
                  </a:extLst>
                </a:gridCol>
              </a:tblGrid>
              <a:tr h="483506">
                <a:tc>
                  <a:txBody>
                    <a:bodyPr/>
                    <a:lstStyle/>
                    <a:p>
                      <a:pPr algn="ctr"/>
                      <a:r>
                        <a:rPr lang="en-US" altLang="zh-TW" sz="1600" dirty="0">
                          <a:solidFill>
                            <a:schemeClr val="tx1"/>
                          </a:solidFill>
                          <a:latin typeface="Times New Roman" panose="02020603050405020304" pitchFamily="18" charset="0"/>
                          <a:cs typeface="Times New Roman" panose="02020603050405020304" pitchFamily="18" charset="0"/>
                        </a:rPr>
                        <a:t>Hypotheses</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tx1"/>
                          </a:solidFill>
                          <a:latin typeface="Times New Roman" panose="02020603050405020304" pitchFamily="18" charset="0"/>
                          <a:cs typeface="Times New Roman" panose="02020603050405020304" pitchFamily="18" charset="0"/>
                        </a:rPr>
                        <a:t>Path Coefficient</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tx1"/>
                          </a:solidFill>
                          <a:latin typeface="Times New Roman" panose="02020603050405020304" pitchFamily="18" charset="0"/>
                          <a:cs typeface="Times New Roman" panose="02020603050405020304" pitchFamily="18" charset="0"/>
                        </a:rPr>
                        <a:t>P</a:t>
                      </a:r>
                      <a:r>
                        <a:rPr lang="zh-TW" altLang="en-US" sz="1600" dirty="0">
                          <a:solidFill>
                            <a:schemeClr val="tx1"/>
                          </a:solidFill>
                          <a:latin typeface="Times New Roman" panose="02020603050405020304" pitchFamily="18" charset="0"/>
                          <a:cs typeface="Times New Roman" panose="02020603050405020304" pitchFamily="18" charset="0"/>
                        </a:rPr>
                        <a:t> </a:t>
                      </a:r>
                      <a:r>
                        <a:rPr lang="en-US" altLang="zh-TW" sz="1600" dirty="0">
                          <a:solidFill>
                            <a:schemeClr val="tx1"/>
                          </a:solidFill>
                          <a:latin typeface="Times New Roman" panose="02020603050405020304" pitchFamily="18" charset="0"/>
                          <a:cs typeface="Times New Roman" panose="02020603050405020304" pitchFamily="18" charset="0"/>
                        </a:rPr>
                        <a:t>values</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tx1"/>
                          </a:solidFill>
                          <a:latin typeface="Times New Roman" panose="02020603050405020304" pitchFamily="18" charset="0"/>
                          <a:cs typeface="Times New Roman" panose="02020603050405020304" pitchFamily="18" charset="0"/>
                        </a:rPr>
                        <a:t>Results</a:t>
                      </a:r>
                      <a:endParaRPr lang="zh-TW" altLang="en-US" sz="1600"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675230707"/>
                  </a:ext>
                </a:extLst>
              </a:tr>
              <a:tr h="39177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Attitude</a:t>
                      </a:r>
                      <a:r>
                        <a:rPr lang="en-US"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-&gt; </a:t>
                      </a: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Participation Intention</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0.056</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0.669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1" i="0" u="none" strike="noStrike" cap="none" dirty="0">
                          <a:solidFill>
                            <a:srgbClr val="C00000"/>
                          </a:solidFill>
                          <a:effectLst/>
                          <a:latin typeface="Times New Roman" panose="02020603050405020304" pitchFamily="18" charset="0"/>
                          <a:ea typeface="+mn-ea"/>
                          <a:cs typeface="Times New Roman" panose="02020603050405020304" pitchFamily="18" charset="0"/>
                          <a:sym typeface="Arial"/>
                        </a:rPr>
                        <a:t>Not Supported </a:t>
                      </a:r>
                      <a:endParaRPr lang="en" altLang="zh-TW" sz="1600" b="1" dirty="0">
                        <a:solidFill>
                          <a:srgbClr val="C00000"/>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7863658"/>
                  </a:ext>
                </a:extLst>
              </a:tr>
              <a:tr h="44403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H2</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Subjective Norms</a:t>
                      </a:r>
                      <a:r>
                        <a:rPr lang="en-US"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-&gt; </a:t>
                      </a: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Participation Intention</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0.474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&lt;0.001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1"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Supported </a:t>
                      </a:r>
                      <a:endParaRPr lang="en" altLang="zh-TW" sz="1600" dirty="0">
                        <a:solidFill>
                          <a:schemeClr val="accent3"/>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792845197"/>
                  </a:ext>
                </a:extLst>
              </a:tr>
              <a:tr h="626874">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H3</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Perceived Behavioral Control</a:t>
                      </a:r>
                      <a:r>
                        <a:rPr lang="en-US"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-&gt; </a:t>
                      </a: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Participation Intention</a:t>
                      </a:r>
                    </a:p>
                  </a:txBody>
                  <a:tcPr/>
                </a:tc>
                <a:tc>
                  <a:txBody>
                    <a:bodyPr/>
                    <a:lstStyle/>
                    <a:p>
                      <a:pPr algn="ctr"/>
                      <a:r>
                        <a:rPr lang="en-US" altLang="zh-TW" sz="1600">
                          <a:solidFill>
                            <a:schemeClr val="accent3"/>
                          </a:solidFill>
                          <a:latin typeface="Times New Roman" panose="02020603050405020304" pitchFamily="18" charset="0"/>
                          <a:cs typeface="Times New Roman" panose="02020603050405020304" pitchFamily="18" charset="0"/>
                        </a:rPr>
                        <a:t>0.328</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&lt;0.001</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1"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Supported </a:t>
                      </a:r>
                      <a:endParaRPr lang="en" altLang="zh-TW" sz="1600" dirty="0">
                        <a:solidFill>
                          <a:schemeClr val="accent3"/>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47711495"/>
                  </a:ext>
                </a:extLst>
              </a:tr>
              <a:tr h="44403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Health Self-Consciousness</a:t>
                      </a:r>
                      <a:r>
                        <a:rPr lang="en-US"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-&gt; </a:t>
                      </a: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attitude</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0.274</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0.028</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1"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Supported </a:t>
                      </a:r>
                      <a:endParaRPr lang="en" altLang="zh-TW" sz="1600" dirty="0">
                        <a:solidFill>
                          <a:schemeClr val="accent3"/>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26857183"/>
                  </a:ext>
                </a:extLst>
              </a:tr>
              <a:tr h="444036">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H5</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Health Self-Consciousness</a:t>
                      </a:r>
                      <a:r>
                        <a:rPr lang="en-US"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-&gt; </a:t>
                      </a: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Perceived Behavioral Control</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0.235</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0.049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1"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Supported </a:t>
                      </a:r>
                      <a:endParaRPr lang="en" altLang="zh-TW" sz="1600" dirty="0">
                        <a:solidFill>
                          <a:schemeClr val="accent3"/>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19905024"/>
                  </a:ext>
                </a:extLst>
              </a:tr>
              <a:tr h="391771">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H6</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Health Self-Consciousness</a:t>
                      </a:r>
                      <a:r>
                        <a:rPr lang="en-US"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-&gt; </a:t>
                      </a: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Participation Intention</a:t>
                      </a:r>
                      <a:endParaRPr kumimoji="1" lang="zh-TW" altLang="en-US" sz="1600" dirty="0">
                        <a:solidFill>
                          <a:schemeClr val="accent6"/>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0.169</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0.035</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1"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Supported </a:t>
                      </a:r>
                      <a:endParaRPr lang="en" altLang="zh-TW" sz="1600" dirty="0">
                        <a:solidFill>
                          <a:schemeClr val="accent3"/>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743964405"/>
                  </a:ext>
                </a:extLst>
              </a:tr>
              <a:tr h="0">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US" altLang="zh-TW" sz="1600" dirty="0">
                          <a:solidFill>
                            <a:schemeClr val="accent3"/>
                          </a:solidFill>
                          <a:latin typeface="Times New Roman" panose="02020603050405020304" pitchFamily="18" charset="0"/>
                          <a:cs typeface="Times New Roman" panose="02020603050405020304" pitchFamily="18" charset="0"/>
                        </a:rPr>
                        <a:t>H7</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belongingness</a:t>
                      </a:r>
                      <a:r>
                        <a:rPr lang="en-US"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-&gt;</a:t>
                      </a:r>
                      <a:r>
                        <a:rPr lang="en" altLang="zh-TW" sz="1600" b="0"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Subjective Norms</a:t>
                      </a: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0.317</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algn="ctr"/>
                      <a:r>
                        <a:rPr lang="en-US" altLang="zh-TW" sz="1600" dirty="0">
                          <a:solidFill>
                            <a:schemeClr val="accent3"/>
                          </a:solidFill>
                          <a:latin typeface="Times New Roman" panose="02020603050405020304" pitchFamily="18" charset="0"/>
                          <a:cs typeface="Times New Roman" panose="02020603050405020304" pitchFamily="18" charset="0"/>
                        </a:rPr>
                        <a:t>0.038</a:t>
                      </a:r>
                      <a:endParaRPr lang="zh-TW" altLang="en-US" sz="1600" dirty="0">
                        <a:solidFill>
                          <a:schemeClr val="accent3"/>
                        </a:solidFill>
                        <a:latin typeface="Times New Roman" panose="02020603050405020304" pitchFamily="18" charset="0"/>
                        <a:cs typeface="Times New Roman" panose="02020603050405020304" pitchFamily="18" charset="0"/>
                      </a:endParaRPr>
                    </a:p>
                  </a:txBody>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n" altLang="zh-TW" sz="1600" b="1" i="0" u="none" strike="noStrike" cap="none" dirty="0">
                          <a:solidFill>
                            <a:schemeClr val="accent3"/>
                          </a:solidFill>
                          <a:effectLst/>
                          <a:latin typeface="Times New Roman" panose="02020603050405020304" pitchFamily="18" charset="0"/>
                          <a:ea typeface="+mn-ea"/>
                          <a:cs typeface="Times New Roman" panose="02020603050405020304" pitchFamily="18" charset="0"/>
                          <a:sym typeface="Arial"/>
                        </a:rPr>
                        <a:t>Supported </a:t>
                      </a:r>
                      <a:endParaRPr lang="en" altLang="zh-TW" sz="1600" dirty="0">
                        <a:solidFill>
                          <a:schemeClr val="accent3"/>
                        </a:solidFill>
                        <a:effectLst/>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877601575"/>
                  </a:ext>
                </a:extLst>
              </a:tr>
            </a:tbl>
          </a:graphicData>
        </a:graphic>
      </p:graphicFrame>
    </p:spTree>
    <p:extLst>
      <p:ext uri="{BB962C8B-B14F-4D97-AF65-F5344CB8AC3E}">
        <p14:creationId xmlns:p14="http://schemas.microsoft.com/office/powerpoint/2010/main" val="40392139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C096E64E-B91F-7558-962C-93E5AF01803D}"/>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759458D2-9A38-7CF1-A260-9BACD8CB71BF}"/>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Results</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pSp>
        <p:nvGrpSpPr>
          <p:cNvPr id="3" name="群組 2">
            <a:extLst>
              <a:ext uri="{FF2B5EF4-FFF2-40B4-BE49-F238E27FC236}">
                <a16:creationId xmlns:a16="http://schemas.microsoft.com/office/drawing/2014/main" id="{31A2CFFE-B466-6419-D055-A8C428B483C1}"/>
              </a:ext>
            </a:extLst>
          </p:cNvPr>
          <p:cNvGrpSpPr/>
          <p:nvPr/>
        </p:nvGrpSpPr>
        <p:grpSpPr>
          <a:xfrm>
            <a:off x="720000" y="1347785"/>
            <a:ext cx="8019143" cy="3692752"/>
            <a:chOff x="720000" y="1347785"/>
            <a:chExt cx="8019143" cy="3692752"/>
          </a:xfrm>
        </p:grpSpPr>
        <p:sp>
          <p:nvSpPr>
            <p:cNvPr id="4" name="圓角矩形 3">
              <a:extLst>
                <a:ext uri="{FF2B5EF4-FFF2-40B4-BE49-F238E27FC236}">
                  <a16:creationId xmlns:a16="http://schemas.microsoft.com/office/drawing/2014/main" id="{FBB1A0D2-19FE-5909-8650-95DD0509A448}"/>
                </a:ext>
              </a:extLst>
            </p:cNvPr>
            <p:cNvSpPr/>
            <p:nvPr/>
          </p:nvSpPr>
          <p:spPr>
            <a:xfrm>
              <a:off x="720000" y="1698171"/>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Health Self-Consciousness</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5" name="圓角矩形 4">
              <a:extLst>
                <a:ext uri="{FF2B5EF4-FFF2-40B4-BE49-F238E27FC236}">
                  <a16:creationId xmlns:a16="http://schemas.microsoft.com/office/drawing/2014/main" id="{41726FAE-66DA-CCB8-9B01-D277C5B28818}"/>
                </a:ext>
              </a:extLst>
            </p:cNvPr>
            <p:cNvSpPr/>
            <p:nvPr/>
          </p:nvSpPr>
          <p:spPr>
            <a:xfrm>
              <a:off x="720000" y="3831770"/>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Belongingness</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6" name="圓角矩形 5">
              <a:extLst>
                <a:ext uri="{FF2B5EF4-FFF2-40B4-BE49-F238E27FC236}">
                  <a16:creationId xmlns:a16="http://schemas.microsoft.com/office/drawing/2014/main" id="{339B2BEF-661C-23F6-1113-201F07403C96}"/>
                </a:ext>
              </a:extLst>
            </p:cNvPr>
            <p:cNvSpPr/>
            <p:nvPr/>
          </p:nvSpPr>
          <p:spPr>
            <a:xfrm>
              <a:off x="3673658" y="1347785"/>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Attitude</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9" name="圓角矩形 8">
              <a:extLst>
                <a:ext uri="{FF2B5EF4-FFF2-40B4-BE49-F238E27FC236}">
                  <a16:creationId xmlns:a16="http://schemas.microsoft.com/office/drawing/2014/main" id="{03FBCEF1-EC75-AC8A-F1BD-FD9BAF5D65C5}"/>
                </a:ext>
              </a:extLst>
            </p:cNvPr>
            <p:cNvSpPr/>
            <p:nvPr/>
          </p:nvSpPr>
          <p:spPr>
            <a:xfrm>
              <a:off x="3673658" y="2757371"/>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Perceived Behavioral Control</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10" name="圓角矩形 9">
              <a:extLst>
                <a:ext uri="{FF2B5EF4-FFF2-40B4-BE49-F238E27FC236}">
                  <a16:creationId xmlns:a16="http://schemas.microsoft.com/office/drawing/2014/main" id="{E6D0EBCB-8B1D-247E-1AF3-00FDF0124144}"/>
                </a:ext>
              </a:extLst>
            </p:cNvPr>
            <p:cNvSpPr/>
            <p:nvPr/>
          </p:nvSpPr>
          <p:spPr>
            <a:xfrm>
              <a:off x="3673658" y="4166958"/>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sz="2000" dirty="0">
                  <a:solidFill>
                    <a:schemeClr val="tx1"/>
                  </a:solidFill>
                  <a:latin typeface="Times New Roman" panose="02020603050405020304" pitchFamily="18" charset="0"/>
                  <a:cs typeface="Times New Roman" panose="02020603050405020304" pitchFamily="18" charset="0"/>
                </a:rPr>
                <a:t>Subjective Norm</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11" name="圓角矩形 10">
              <a:extLst>
                <a:ext uri="{FF2B5EF4-FFF2-40B4-BE49-F238E27FC236}">
                  <a16:creationId xmlns:a16="http://schemas.microsoft.com/office/drawing/2014/main" id="{067FFE6E-2C55-4509-57B1-8429750D844E}"/>
                </a:ext>
              </a:extLst>
            </p:cNvPr>
            <p:cNvSpPr/>
            <p:nvPr/>
          </p:nvSpPr>
          <p:spPr>
            <a:xfrm>
              <a:off x="6620057" y="2444975"/>
              <a:ext cx="2119086" cy="87357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sz="2000"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endParaRPr kumimoji="1" lang="zh-TW" altLang="en-US" sz="2000" dirty="0">
                <a:solidFill>
                  <a:schemeClr val="accent6"/>
                </a:solidFill>
                <a:latin typeface="Times New Roman" panose="02020603050405020304" pitchFamily="18" charset="0"/>
                <a:cs typeface="Times New Roman" panose="02020603050405020304" pitchFamily="18" charset="0"/>
              </a:endParaRPr>
            </a:p>
          </p:txBody>
        </p:sp>
        <p:cxnSp>
          <p:nvCxnSpPr>
            <p:cNvPr id="12" name="直線箭頭接點 11">
              <a:extLst>
                <a:ext uri="{FF2B5EF4-FFF2-40B4-BE49-F238E27FC236}">
                  <a16:creationId xmlns:a16="http://schemas.microsoft.com/office/drawing/2014/main" id="{FA7AADFF-378B-9EA8-774C-72EF726D5923}"/>
                </a:ext>
              </a:extLst>
            </p:cNvPr>
            <p:cNvCxnSpPr>
              <a:stCxn id="4" idx="3"/>
              <a:endCxn id="6" idx="1"/>
            </p:cNvCxnSpPr>
            <p:nvPr/>
          </p:nvCxnSpPr>
          <p:spPr>
            <a:xfrm flipV="1">
              <a:off x="2839086" y="1784575"/>
              <a:ext cx="834572" cy="35038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3" name="直線箭頭接點 12">
              <a:extLst>
                <a:ext uri="{FF2B5EF4-FFF2-40B4-BE49-F238E27FC236}">
                  <a16:creationId xmlns:a16="http://schemas.microsoft.com/office/drawing/2014/main" id="{71160BEC-97B0-133E-29A0-B758BDDE412C}"/>
                </a:ext>
              </a:extLst>
            </p:cNvPr>
            <p:cNvCxnSpPr>
              <a:stCxn id="4" idx="3"/>
              <a:endCxn id="11" idx="1"/>
            </p:cNvCxnSpPr>
            <p:nvPr/>
          </p:nvCxnSpPr>
          <p:spPr>
            <a:xfrm>
              <a:off x="2839086" y="2134961"/>
              <a:ext cx="3780971" cy="746804"/>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4" name="直線箭頭接點 13">
              <a:extLst>
                <a:ext uri="{FF2B5EF4-FFF2-40B4-BE49-F238E27FC236}">
                  <a16:creationId xmlns:a16="http://schemas.microsoft.com/office/drawing/2014/main" id="{8BD61123-396B-CCA0-66B0-AF516ADA0764}"/>
                </a:ext>
              </a:extLst>
            </p:cNvPr>
            <p:cNvCxnSpPr>
              <a:stCxn id="4" idx="3"/>
              <a:endCxn id="9" idx="1"/>
            </p:cNvCxnSpPr>
            <p:nvPr/>
          </p:nvCxnSpPr>
          <p:spPr>
            <a:xfrm>
              <a:off x="2839086" y="2134961"/>
              <a:ext cx="834572" cy="105920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5" name="直線箭頭接點 14">
              <a:extLst>
                <a:ext uri="{FF2B5EF4-FFF2-40B4-BE49-F238E27FC236}">
                  <a16:creationId xmlns:a16="http://schemas.microsoft.com/office/drawing/2014/main" id="{8CD5E766-A193-4A32-926D-A68DA109C2C5}"/>
                </a:ext>
              </a:extLst>
            </p:cNvPr>
            <p:cNvCxnSpPr>
              <a:stCxn id="6" idx="3"/>
              <a:endCxn id="11" idx="1"/>
            </p:cNvCxnSpPr>
            <p:nvPr/>
          </p:nvCxnSpPr>
          <p:spPr>
            <a:xfrm>
              <a:off x="5792744" y="1784575"/>
              <a:ext cx="827313" cy="1097190"/>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6" name="直線箭頭接點 15">
              <a:extLst>
                <a:ext uri="{FF2B5EF4-FFF2-40B4-BE49-F238E27FC236}">
                  <a16:creationId xmlns:a16="http://schemas.microsoft.com/office/drawing/2014/main" id="{83BD4C1B-4152-C181-2D7E-B5A94E2597BA}"/>
                </a:ext>
              </a:extLst>
            </p:cNvPr>
            <p:cNvCxnSpPr>
              <a:stCxn id="9" idx="3"/>
              <a:endCxn id="11" idx="1"/>
            </p:cNvCxnSpPr>
            <p:nvPr/>
          </p:nvCxnSpPr>
          <p:spPr>
            <a:xfrm flipV="1">
              <a:off x="5792744" y="2881765"/>
              <a:ext cx="827313" cy="312396"/>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7" name="直線箭頭接點 16">
              <a:extLst>
                <a:ext uri="{FF2B5EF4-FFF2-40B4-BE49-F238E27FC236}">
                  <a16:creationId xmlns:a16="http://schemas.microsoft.com/office/drawing/2014/main" id="{D9473C0E-36BB-DD58-36FB-F41409332411}"/>
                </a:ext>
              </a:extLst>
            </p:cNvPr>
            <p:cNvCxnSpPr>
              <a:stCxn id="5" idx="3"/>
              <a:endCxn id="10" idx="1"/>
            </p:cNvCxnSpPr>
            <p:nvPr/>
          </p:nvCxnSpPr>
          <p:spPr>
            <a:xfrm>
              <a:off x="2839086" y="4268560"/>
              <a:ext cx="834572" cy="335188"/>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cxnSp>
          <p:nvCxnSpPr>
            <p:cNvPr id="18" name="直線箭頭接點 17">
              <a:extLst>
                <a:ext uri="{FF2B5EF4-FFF2-40B4-BE49-F238E27FC236}">
                  <a16:creationId xmlns:a16="http://schemas.microsoft.com/office/drawing/2014/main" id="{4143B276-CDA5-831A-E9AE-529840C79A3E}"/>
                </a:ext>
              </a:extLst>
            </p:cNvPr>
            <p:cNvCxnSpPr>
              <a:stCxn id="10" idx="3"/>
              <a:endCxn id="11" idx="1"/>
            </p:cNvCxnSpPr>
            <p:nvPr/>
          </p:nvCxnSpPr>
          <p:spPr>
            <a:xfrm flipV="1">
              <a:off x="5792744" y="2881765"/>
              <a:ext cx="827313" cy="1721983"/>
            </a:xfrm>
            <a:prstGeom prst="straightConnector1">
              <a:avLst/>
            </a:prstGeom>
            <a:ln w="19050">
              <a:tailEnd type="triangle"/>
            </a:ln>
          </p:spPr>
          <p:style>
            <a:lnRef idx="1">
              <a:schemeClr val="accent1"/>
            </a:lnRef>
            <a:fillRef idx="0">
              <a:schemeClr val="accent1"/>
            </a:fillRef>
            <a:effectRef idx="0">
              <a:schemeClr val="accent1"/>
            </a:effectRef>
            <a:fontRef idx="minor">
              <a:schemeClr val="tx1"/>
            </a:fontRef>
          </p:style>
        </p:cxnSp>
        <p:sp>
          <p:nvSpPr>
            <p:cNvPr id="19" name="文字方塊 18">
              <a:extLst>
                <a:ext uri="{FF2B5EF4-FFF2-40B4-BE49-F238E27FC236}">
                  <a16:creationId xmlns:a16="http://schemas.microsoft.com/office/drawing/2014/main" id="{AF6BBBFC-E661-4367-9A0C-803DD06E3E2B}"/>
                </a:ext>
              </a:extLst>
            </p:cNvPr>
            <p:cNvSpPr txBox="1"/>
            <p:nvPr/>
          </p:nvSpPr>
          <p:spPr>
            <a:xfrm>
              <a:off x="6144595" y="2060730"/>
              <a:ext cx="115608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0.056 (0.669)</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0" name="文字方塊 19">
              <a:extLst>
                <a:ext uri="{FF2B5EF4-FFF2-40B4-BE49-F238E27FC236}">
                  <a16:creationId xmlns:a16="http://schemas.microsoft.com/office/drawing/2014/main" id="{225AFB73-FAAE-9D03-7430-EE3FEB676866}"/>
                </a:ext>
              </a:extLst>
            </p:cNvPr>
            <p:cNvSpPr txBox="1"/>
            <p:nvPr/>
          </p:nvSpPr>
          <p:spPr>
            <a:xfrm>
              <a:off x="6144595" y="3787076"/>
              <a:ext cx="1257075"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0.474 (&lt;0.001)</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1" name="文字方塊 20">
              <a:extLst>
                <a:ext uri="{FF2B5EF4-FFF2-40B4-BE49-F238E27FC236}">
                  <a16:creationId xmlns:a16="http://schemas.microsoft.com/office/drawing/2014/main" id="{C017461D-D902-20D3-2F30-D1D6DAA347F9}"/>
                </a:ext>
              </a:extLst>
            </p:cNvPr>
            <p:cNvSpPr txBox="1"/>
            <p:nvPr/>
          </p:nvSpPr>
          <p:spPr>
            <a:xfrm>
              <a:off x="5840773" y="3010545"/>
              <a:ext cx="1257075"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0.328 (&lt;0.001)</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2" name="文字方塊 21">
              <a:extLst>
                <a:ext uri="{FF2B5EF4-FFF2-40B4-BE49-F238E27FC236}">
                  <a16:creationId xmlns:a16="http://schemas.microsoft.com/office/drawing/2014/main" id="{12033F1D-92AC-73A2-CAA9-72965E28C9C3}"/>
                </a:ext>
              </a:extLst>
            </p:cNvPr>
            <p:cNvSpPr txBox="1"/>
            <p:nvPr/>
          </p:nvSpPr>
          <p:spPr>
            <a:xfrm>
              <a:off x="2700771" y="1544879"/>
              <a:ext cx="115608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0.274 (0.028)</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3" name="文字方塊 22">
              <a:extLst>
                <a:ext uri="{FF2B5EF4-FFF2-40B4-BE49-F238E27FC236}">
                  <a16:creationId xmlns:a16="http://schemas.microsoft.com/office/drawing/2014/main" id="{429CB40F-A0B2-59AD-186B-AADDC8D28FFD}"/>
                </a:ext>
              </a:extLst>
            </p:cNvPr>
            <p:cNvSpPr txBox="1"/>
            <p:nvPr/>
          </p:nvSpPr>
          <p:spPr>
            <a:xfrm>
              <a:off x="3246754" y="2502540"/>
              <a:ext cx="115608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0.235 (0.049)</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4" name="文字方塊 23">
              <a:extLst>
                <a:ext uri="{FF2B5EF4-FFF2-40B4-BE49-F238E27FC236}">
                  <a16:creationId xmlns:a16="http://schemas.microsoft.com/office/drawing/2014/main" id="{77C0113F-BA59-CFD3-BA20-746DA2BE7296}"/>
                </a:ext>
              </a:extLst>
            </p:cNvPr>
            <p:cNvSpPr txBox="1"/>
            <p:nvPr/>
          </p:nvSpPr>
          <p:spPr>
            <a:xfrm>
              <a:off x="4729571" y="2259887"/>
              <a:ext cx="115608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0.169 (0.035)</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
          <p:nvSpPr>
            <p:cNvPr id="25" name="文字方塊 24">
              <a:extLst>
                <a:ext uri="{FF2B5EF4-FFF2-40B4-BE49-F238E27FC236}">
                  <a16:creationId xmlns:a16="http://schemas.microsoft.com/office/drawing/2014/main" id="{0FDA89AD-22C6-BB73-76ED-2DBADD517DCB}"/>
                </a:ext>
              </a:extLst>
            </p:cNvPr>
            <p:cNvSpPr txBox="1"/>
            <p:nvPr/>
          </p:nvSpPr>
          <p:spPr>
            <a:xfrm>
              <a:off x="2839086" y="4013068"/>
              <a:ext cx="1156086"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0.317 (0.038)</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grpSp>
      <p:sp>
        <p:nvSpPr>
          <p:cNvPr id="26" name="文字方塊 25">
            <a:extLst>
              <a:ext uri="{FF2B5EF4-FFF2-40B4-BE49-F238E27FC236}">
                <a16:creationId xmlns:a16="http://schemas.microsoft.com/office/drawing/2014/main" id="{29ED22DA-674C-072B-0053-F3D694FB6585}"/>
              </a:ext>
            </a:extLst>
          </p:cNvPr>
          <p:cNvSpPr txBox="1"/>
          <p:nvPr/>
        </p:nvSpPr>
        <p:spPr>
          <a:xfrm>
            <a:off x="6446868" y="427412"/>
            <a:ext cx="2348720" cy="523220"/>
          </a:xfrm>
          <a:prstGeom prst="rect">
            <a:avLst/>
          </a:prstGeom>
          <a:noFill/>
        </p:spPr>
        <p:txBody>
          <a:bodyPr wrap="none" rtlCol="0">
            <a:spAutoFit/>
          </a:bodyPr>
          <a:lstStyle/>
          <a:p>
            <a:r>
              <a:rPr lang="en-US" altLang="zh-TW" sz="2800" dirty="0">
                <a:solidFill>
                  <a:schemeClr val="tx1"/>
                </a:solidFill>
                <a:latin typeface="Times New Roman" panose="02020603050405020304" pitchFamily="18" charset="0"/>
                <a:cs typeface="Times New Roman" panose="02020603050405020304" pitchFamily="18" charset="0"/>
              </a:rPr>
              <a:t>SRMR</a:t>
            </a:r>
            <a:r>
              <a:rPr lang="zh-TW" altLang="en-US" sz="2800" dirty="0">
                <a:solidFill>
                  <a:schemeClr val="tx1"/>
                </a:solidFill>
                <a:latin typeface="Times New Roman" panose="02020603050405020304" pitchFamily="18" charset="0"/>
                <a:cs typeface="Times New Roman" panose="02020603050405020304" pitchFamily="18" charset="0"/>
              </a:rPr>
              <a:t>＝</a:t>
            </a:r>
            <a:r>
              <a:rPr lang="en-US" altLang="zh-TW" sz="2800" dirty="0">
                <a:solidFill>
                  <a:schemeClr val="tx1"/>
                </a:solidFill>
                <a:latin typeface="Times New Roman" panose="02020603050405020304" pitchFamily="18" charset="0"/>
                <a:cs typeface="Times New Roman" panose="02020603050405020304" pitchFamily="18" charset="0"/>
              </a:rPr>
              <a:t>0.089</a:t>
            </a:r>
            <a:endParaRPr kumimoji="1" lang="zh-TW" altLang="en-US" sz="2800" dirty="0">
              <a:solidFill>
                <a:schemeClr val="tx1"/>
              </a:solidFill>
              <a:latin typeface="Times New Roman" panose="02020603050405020304" pitchFamily="18" charset="0"/>
              <a:cs typeface="Times New Roman" panose="02020603050405020304" pitchFamily="18" charset="0"/>
            </a:endParaRPr>
          </a:p>
        </p:txBody>
      </p:sp>
      <p:sp>
        <p:nvSpPr>
          <p:cNvPr id="27" name="文字方塊 26">
            <a:extLst>
              <a:ext uri="{FF2B5EF4-FFF2-40B4-BE49-F238E27FC236}">
                <a16:creationId xmlns:a16="http://schemas.microsoft.com/office/drawing/2014/main" id="{8E8B032C-4A25-308F-BAC5-DF078FE1B099}"/>
              </a:ext>
            </a:extLst>
          </p:cNvPr>
          <p:cNvSpPr txBox="1"/>
          <p:nvPr/>
        </p:nvSpPr>
        <p:spPr>
          <a:xfrm>
            <a:off x="5886377" y="4764493"/>
            <a:ext cx="2871299" cy="307777"/>
          </a:xfrm>
          <a:prstGeom prst="rect">
            <a:avLst/>
          </a:prstGeom>
          <a:noFill/>
        </p:spPr>
        <p:txBody>
          <a:bodyPr wrap="none" rtlCol="0">
            <a:spAutoFit/>
          </a:bodyPr>
          <a:lstStyle/>
          <a:p>
            <a:r>
              <a:rPr kumimoji="1" lang="en-US" altLang="zh-TW" dirty="0">
                <a:solidFill>
                  <a:schemeClr val="tx1"/>
                </a:solidFill>
                <a:latin typeface="Times New Roman" panose="02020603050405020304" pitchFamily="18" charset="0"/>
                <a:cs typeface="Times New Roman" panose="02020603050405020304" pitchFamily="18" charset="0"/>
              </a:rPr>
              <a:t>P-values are presented in parentheses</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110007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925">
          <a:extLst>
            <a:ext uri="{FF2B5EF4-FFF2-40B4-BE49-F238E27FC236}">
              <a16:creationId xmlns:a16="http://schemas.microsoft.com/office/drawing/2014/main" id="{027795BB-341A-A429-3109-0F8C2081DBA5}"/>
            </a:ext>
          </a:extLst>
        </p:cNvPr>
        <p:cNvGrpSpPr/>
        <p:nvPr/>
      </p:nvGrpSpPr>
      <p:grpSpPr>
        <a:xfrm>
          <a:off x="0" y="0"/>
          <a:ext cx="0" cy="0"/>
          <a:chOff x="0" y="0"/>
          <a:chExt cx="0" cy="0"/>
        </a:xfrm>
      </p:grpSpPr>
      <p:pic>
        <p:nvPicPr>
          <p:cNvPr id="926" name="Google Shape;926;p42">
            <a:extLst>
              <a:ext uri="{FF2B5EF4-FFF2-40B4-BE49-F238E27FC236}">
                <a16:creationId xmlns:a16="http://schemas.microsoft.com/office/drawing/2014/main" id="{C71C2161-C91C-5D0E-10FD-F2072CA794BB}"/>
              </a:ext>
            </a:extLst>
          </p:cNvPr>
          <p:cNvPicPr preferRelativeResize="0">
            <a:picLocks noGrp="1"/>
          </p:cNvPicPr>
          <p:nvPr>
            <p:ph type="pic" idx="2"/>
          </p:nvPr>
        </p:nvPicPr>
        <p:blipFill rotWithShape="1">
          <a:blip r:embed="rId3">
            <a:alphaModFix/>
          </a:blip>
          <a:srcRect l="22300" t="29246" r="294" b="5428"/>
          <a:stretch/>
        </p:blipFill>
        <p:spPr>
          <a:xfrm>
            <a:off x="0" y="0"/>
            <a:ext cx="9144000" cy="5143500"/>
          </a:xfrm>
          <a:prstGeom prst="rect">
            <a:avLst/>
          </a:prstGeom>
        </p:spPr>
      </p:pic>
      <p:sp>
        <p:nvSpPr>
          <p:cNvPr id="927" name="Google Shape;927;p42">
            <a:extLst>
              <a:ext uri="{FF2B5EF4-FFF2-40B4-BE49-F238E27FC236}">
                <a16:creationId xmlns:a16="http://schemas.microsoft.com/office/drawing/2014/main" id="{0AD4141C-6F9A-4FB2-B307-34C9CEA121D9}"/>
              </a:ext>
            </a:extLst>
          </p:cNvPr>
          <p:cNvSpPr/>
          <p:nvPr/>
        </p:nvSpPr>
        <p:spPr>
          <a:xfrm>
            <a:off x="0" y="3240175"/>
            <a:ext cx="5109030" cy="1473000"/>
          </a:xfrm>
          <a:prstGeom prst="rect">
            <a:avLst/>
          </a:prstGeom>
          <a:gradFill>
            <a:gsLst>
              <a:gs pos="0">
                <a:schemeClr val="lt1"/>
              </a:gs>
              <a:gs pos="100000">
                <a:schemeClr val="accent2"/>
              </a:gs>
            </a:gsLst>
            <a:lin ang="2698631"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latin typeface="Times New Roman" panose="02020603050405020304" pitchFamily="18" charset="0"/>
              <a:cs typeface="Times New Roman" panose="02020603050405020304" pitchFamily="18" charset="0"/>
            </a:endParaRPr>
          </a:p>
        </p:txBody>
      </p:sp>
      <p:sp>
        <p:nvSpPr>
          <p:cNvPr id="928" name="Google Shape;928;p42">
            <a:extLst>
              <a:ext uri="{FF2B5EF4-FFF2-40B4-BE49-F238E27FC236}">
                <a16:creationId xmlns:a16="http://schemas.microsoft.com/office/drawing/2014/main" id="{FD1D8F99-CDFE-51A3-E743-CA3029DCD680}"/>
              </a:ext>
            </a:extLst>
          </p:cNvPr>
          <p:cNvSpPr txBox="1">
            <a:spLocks noGrp="1"/>
          </p:cNvSpPr>
          <p:nvPr>
            <p:ph type="title"/>
          </p:nvPr>
        </p:nvSpPr>
        <p:spPr>
          <a:xfrm>
            <a:off x="654359" y="3359793"/>
            <a:ext cx="4280004" cy="1143000"/>
          </a:xfrm>
          <a:prstGeom prst="rect">
            <a:avLst/>
          </a:prstGeom>
        </p:spPr>
        <p:txBody>
          <a:bodyPr spcFirstLastPara="1" wrap="square" lIns="91425" tIns="91425" rIns="91425" bIns="91425" anchor="ctr" anchorCtr="0">
            <a:noAutofit/>
          </a:bodyPr>
          <a:lstStyle/>
          <a:p>
            <a:pPr lvl="0"/>
            <a:r>
              <a:rPr lang="en" altLang="zh-TW" sz="3200" dirty="0">
                <a:latin typeface="Times New Roman" panose="02020603050405020304" pitchFamily="18" charset="0"/>
                <a:cs typeface="Times New Roman" panose="02020603050405020304" pitchFamily="18" charset="0"/>
              </a:rPr>
              <a:t>Discussion</a:t>
            </a:r>
            <a:endParaRPr sz="3200" dirty="0">
              <a:highlight>
                <a:schemeClr val="lt1"/>
              </a:highlight>
              <a:latin typeface="Times New Roman" panose="02020603050405020304" pitchFamily="18" charset="0"/>
              <a:cs typeface="Times New Roman" panose="02020603050405020304" pitchFamily="18" charset="0"/>
            </a:endParaRPr>
          </a:p>
        </p:txBody>
      </p:sp>
      <p:pic>
        <p:nvPicPr>
          <p:cNvPr id="929" name="Google Shape;929;p42">
            <a:extLst>
              <a:ext uri="{FF2B5EF4-FFF2-40B4-BE49-F238E27FC236}">
                <a16:creationId xmlns:a16="http://schemas.microsoft.com/office/drawing/2014/main" id="{FBB61F0C-40CF-AAC2-3024-85DD40AD34CE}"/>
              </a:ext>
            </a:extLst>
          </p:cNvPr>
          <p:cNvPicPr preferRelativeResize="0"/>
          <p:nvPr/>
        </p:nvPicPr>
        <p:blipFill>
          <a:blip r:embed="rId4">
            <a:alphaModFix/>
          </a:blip>
          <a:stretch>
            <a:fillRect/>
          </a:stretch>
        </p:blipFill>
        <p:spPr>
          <a:xfrm flipH="1">
            <a:off x="3677380" y="1724236"/>
            <a:ext cx="809724" cy="834132"/>
          </a:xfrm>
          <a:prstGeom prst="rect">
            <a:avLst/>
          </a:prstGeom>
          <a:noFill/>
          <a:ln>
            <a:noFill/>
          </a:ln>
        </p:spPr>
      </p:pic>
      <p:pic>
        <p:nvPicPr>
          <p:cNvPr id="930" name="Google Shape;930;p42">
            <a:extLst>
              <a:ext uri="{FF2B5EF4-FFF2-40B4-BE49-F238E27FC236}">
                <a16:creationId xmlns:a16="http://schemas.microsoft.com/office/drawing/2014/main" id="{3338F46C-6537-209B-7854-7671D3DC41D2}"/>
              </a:ext>
            </a:extLst>
          </p:cNvPr>
          <p:cNvPicPr preferRelativeResize="0"/>
          <p:nvPr/>
        </p:nvPicPr>
        <p:blipFill>
          <a:blip r:embed="rId5">
            <a:alphaModFix/>
          </a:blip>
          <a:stretch>
            <a:fillRect/>
          </a:stretch>
        </p:blipFill>
        <p:spPr>
          <a:xfrm flipH="1">
            <a:off x="4162440" y="4867270"/>
            <a:ext cx="819118" cy="638750"/>
          </a:xfrm>
          <a:prstGeom prst="rect">
            <a:avLst/>
          </a:prstGeom>
          <a:noFill/>
          <a:ln>
            <a:noFill/>
          </a:ln>
        </p:spPr>
      </p:pic>
      <p:pic>
        <p:nvPicPr>
          <p:cNvPr id="931" name="Google Shape;931;p42">
            <a:extLst>
              <a:ext uri="{FF2B5EF4-FFF2-40B4-BE49-F238E27FC236}">
                <a16:creationId xmlns:a16="http://schemas.microsoft.com/office/drawing/2014/main" id="{1FD385B5-63A4-7171-5A0A-F6106109841F}"/>
              </a:ext>
            </a:extLst>
          </p:cNvPr>
          <p:cNvPicPr preferRelativeResize="0"/>
          <p:nvPr/>
        </p:nvPicPr>
        <p:blipFill>
          <a:blip r:embed="rId6">
            <a:alphaModFix/>
          </a:blip>
          <a:stretch>
            <a:fillRect/>
          </a:stretch>
        </p:blipFill>
        <p:spPr>
          <a:xfrm flipH="1">
            <a:off x="-531172" y="2428879"/>
            <a:ext cx="1124450" cy="1073233"/>
          </a:xfrm>
          <a:prstGeom prst="rect">
            <a:avLst/>
          </a:prstGeom>
          <a:noFill/>
          <a:ln>
            <a:noFill/>
          </a:ln>
        </p:spPr>
      </p:pic>
      <p:pic>
        <p:nvPicPr>
          <p:cNvPr id="932" name="Google Shape;932;p42">
            <a:extLst>
              <a:ext uri="{FF2B5EF4-FFF2-40B4-BE49-F238E27FC236}">
                <a16:creationId xmlns:a16="http://schemas.microsoft.com/office/drawing/2014/main" id="{C721C3E5-BD66-E3DE-6508-63AC86A495C4}"/>
              </a:ext>
            </a:extLst>
          </p:cNvPr>
          <p:cNvPicPr preferRelativeResize="0"/>
          <p:nvPr/>
        </p:nvPicPr>
        <p:blipFill>
          <a:blip r:embed="rId7">
            <a:alphaModFix/>
          </a:blip>
          <a:stretch>
            <a:fillRect/>
          </a:stretch>
        </p:blipFill>
        <p:spPr>
          <a:xfrm flipH="1">
            <a:off x="4825392" y="2626783"/>
            <a:ext cx="537311" cy="509121"/>
          </a:xfrm>
          <a:prstGeom prst="rect">
            <a:avLst/>
          </a:prstGeom>
          <a:noFill/>
          <a:ln>
            <a:noFill/>
          </a:ln>
        </p:spPr>
      </p:pic>
      <p:pic>
        <p:nvPicPr>
          <p:cNvPr id="933" name="Google Shape;933;p42">
            <a:extLst>
              <a:ext uri="{FF2B5EF4-FFF2-40B4-BE49-F238E27FC236}">
                <a16:creationId xmlns:a16="http://schemas.microsoft.com/office/drawing/2014/main" id="{F115380F-A015-7FDC-3556-D5EC3D2E2895}"/>
              </a:ext>
            </a:extLst>
          </p:cNvPr>
          <p:cNvPicPr preferRelativeResize="0"/>
          <p:nvPr/>
        </p:nvPicPr>
        <p:blipFill rotWithShape="1">
          <a:blip r:embed="rId8">
            <a:alphaModFix/>
          </a:blip>
          <a:srcRect r="6059" b="9272"/>
          <a:stretch/>
        </p:blipFill>
        <p:spPr>
          <a:xfrm flipH="1">
            <a:off x="4915654" y="4041600"/>
            <a:ext cx="1859701" cy="1964874"/>
          </a:xfrm>
          <a:prstGeom prst="rect">
            <a:avLst/>
          </a:prstGeom>
          <a:noFill/>
          <a:ln>
            <a:noFill/>
          </a:ln>
        </p:spPr>
      </p:pic>
      <p:pic>
        <p:nvPicPr>
          <p:cNvPr id="934" name="Google Shape;934;p42">
            <a:extLst>
              <a:ext uri="{FF2B5EF4-FFF2-40B4-BE49-F238E27FC236}">
                <a16:creationId xmlns:a16="http://schemas.microsoft.com/office/drawing/2014/main" id="{BD0E4581-2008-8864-7730-15707C7BF7C8}"/>
              </a:ext>
            </a:extLst>
          </p:cNvPr>
          <p:cNvPicPr preferRelativeResize="0"/>
          <p:nvPr/>
        </p:nvPicPr>
        <p:blipFill>
          <a:blip r:embed="rId9">
            <a:alphaModFix/>
          </a:blip>
          <a:stretch>
            <a:fillRect/>
          </a:stretch>
        </p:blipFill>
        <p:spPr>
          <a:xfrm rot="1639861">
            <a:off x="7512932" y="2595604"/>
            <a:ext cx="2202097" cy="3028794"/>
          </a:xfrm>
          <a:prstGeom prst="rect">
            <a:avLst/>
          </a:prstGeom>
          <a:noFill/>
          <a:ln>
            <a:noFill/>
          </a:ln>
        </p:spPr>
      </p:pic>
      <p:pic>
        <p:nvPicPr>
          <p:cNvPr id="935" name="Google Shape;935;p42">
            <a:extLst>
              <a:ext uri="{FF2B5EF4-FFF2-40B4-BE49-F238E27FC236}">
                <a16:creationId xmlns:a16="http://schemas.microsoft.com/office/drawing/2014/main" id="{8E75DADB-48C2-4420-2523-A7FAFCBFC5B6}"/>
              </a:ext>
            </a:extLst>
          </p:cNvPr>
          <p:cNvPicPr preferRelativeResize="0"/>
          <p:nvPr/>
        </p:nvPicPr>
        <p:blipFill>
          <a:blip r:embed="rId10">
            <a:alphaModFix/>
          </a:blip>
          <a:stretch>
            <a:fillRect/>
          </a:stretch>
        </p:blipFill>
        <p:spPr>
          <a:xfrm flipH="1">
            <a:off x="5963438" y="-442126"/>
            <a:ext cx="977117" cy="977125"/>
          </a:xfrm>
          <a:prstGeom prst="rect">
            <a:avLst/>
          </a:prstGeom>
          <a:noFill/>
          <a:ln>
            <a:noFill/>
          </a:ln>
        </p:spPr>
      </p:pic>
      <p:pic>
        <p:nvPicPr>
          <p:cNvPr id="936" name="Google Shape;936;p42">
            <a:extLst>
              <a:ext uri="{FF2B5EF4-FFF2-40B4-BE49-F238E27FC236}">
                <a16:creationId xmlns:a16="http://schemas.microsoft.com/office/drawing/2014/main" id="{11D9C312-5FC4-096E-8DD2-B212351ED9BE}"/>
              </a:ext>
            </a:extLst>
          </p:cNvPr>
          <p:cNvPicPr preferRelativeResize="0"/>
          <p:nvPr/>
        </p:nvPicPr>
        <p:blipFill>
          <a:blip r:embed="rId11">
            <a:alphaModFix/>
          </a:blip>
          <a:stretch>
            <a:fillRect/>
          </a:stretch>
        </p:blipFill>
        <p:spPr>
          <a:xfrm flipH="1">
            <a:off x="-322758" y="-386576"/>
            <a:ext cx="977117" cy="977125"/>
          </a:xfrm>
          <a:prstGeom prst="rect">
            <a:avLst/>
          </a:prstGeom>
          <a:noFill/>
          <a:ln>
            <a:noFill/>
          </a:ln>
        </p:spPr>
      </p:pic>
      <p:pic>
        <p:nvPicPr>
          <p:cNvPr id="937" name="Google Shape;937;p42">
            <a:extLst>
              <a:ext uri="{FF2B5EF4-FFF2-40B4-BE49-F238E27FC236}">
                <a16:creationId xmlns:a16="http://schemas.microsoft.com/office/drawing/2014/main" id="{BC95A577-6941-759C-A8C2-575A8D7A2A98}"/>
              </a:ext>
            </a:extLst>
          </p:cNvPr>
          <p:cNvPicPr preferRelativeResize="0"/>
          <p:nvPr/>
        </p:nvPicPr>
        <p:blipFill>
          <a:blip r:embed="rId12">
            <a:alphaModFix/>
          </a:blip>
          <a:stretch>
            <a:fillRect/>
          </a:stretch>
        </p:blipFill>
        <p:spPr>
          <a:xfrm flipH="1">
            <a:off x="7889617" y="3654333"/>
            <a:ext cx="638761" cy="435853"/>
          </a:xfrm>
          <a:prstGeom prst="rect">
            <a:avLst/>
          </a:prstGeom>
          <a:noFill/>
          <a:ln>
            <a:noFill/>
          </a:ln>
        </p:spPr>
      </p:pic>
    </p:spTree>
    <p:extLst>
      <p:ext uri="{BB962C8B-B14F-4D97-AF65-F5344CB8AC3E}">
        <p14:creationId xmlns:p14="http://schemas.microsoft.com/office/powerpoint/2010/main" val="12173064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87B80DE4-4B70-D7BC-53BA-B320BAC89A40}"/>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4C0606C6-C374-2430-FB07-589E88A2554F}"/>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Discussion</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07EF1E04-ADDF-5B2A-A237-3B898C9AFD61}"/>
              </a:ext>
            </a:extLst>
          </p:cNvPr>
          <p:cNvSpPr txBox="1"/>
          <p:nvPr/>
        </p:nvSpPr>
        <p:spPr>
          <a:xfrm>
            <a:off x="302766" y="985470"/>
            <a:ext cx="8538467" cy="1815882"/>
          </a:xfrm>
          <a:prstGeom prst="rect">
            <a:avLst/>
          </a:prstGeom>
          <a:noFill/>
        </p:spPr>
        <p:txBody>
          <a:bodyPr wrap="square" rtlCol="0">
            <a:spAutoFit/>
          </a:bodyPr>
          <a:lstStyle/>
          <a:p>
            <a:r>
              <a:rPr kumimoji="1" lang="en" altLang="zh-TW" sz="1600" dirty="0">
                <a:solidFill>
                  <a:schemeClr val="tx1"/>
                </a:solidFill>
                <a:latin typeface="Times New Roman" panose="02020603050405020304" pitchFamily="18" charset="0"/>
                <a:cs typeface="Times New Roman" panose="02020603050405020304" pitchFamily="18" charset="0"/>
              </a:rPr>
              <a:t>Health Self-Consciousness significantly influences Attitude, Perceived Behavioral Control, and </a:t>
            </a:r>
            <a:r>
              <a:rPr lang="en" altLang="zh-TW" sz="1600"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r>
              <a:rPr kumimoji="1" lang="en" altLang="zh-TW" sz="1600" dirty="0">
                <a:solidFill>
                  <a:schemeClr val="tx1"/>
                </a:solidFill>
                <a:latin typeface="Times New Roman" panose="02020603050405020304" pitchFamily="18" charset="0"/>
                <a:cs typeface="Times New Roman" panose="02020603050405020304" pitchFamily="18" charset="0"/>
              </a:rPr>
              <a:t>, aligning with the notion that individuals with higher Health Self-Consciousness are more likely to form positive psychological predispositions and control beliefs toward health-related behaviors.</a:t>
            </a:r>
          </a:p>
          <a:p>
            <a:r>
              <a:rPr kumimoji="1" lang="en" altLang="zh-TW" sz="1600" dirty="0">
                <a:solidFill>
                  <a:schemeClr val="tx1"/>
                </a:solidFill>
                <a:latin typeface="Times New Roman" panose="02020603050405020304" pitchFamily="18" charset="0"/>
                <a:cs typeface="Times New Roman" panose="02020603050405020304" pitchFamily="18" charset="0"/>
              </a:rPr>
              <a:t>The significant direct path from Health Self-Consciousness to </a:t>
            </a:r>
            <a:r>
              <a:rPr lang="en" altLang="zh-TW" sz="1600"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r>
              <a:rPr kumimoji="1" lang="en-US" altLang="zh-TW" sz="1600"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 </a:t>
            </a:r>
            <a:r>
              <a:rPr kumimoji="1" lang="en" altLang="zh-TW" sz="1600" dirty="0">
                <a:solidFill>
                  <a:schemeClr val="tx1"/>
                </a:solidFill>
                <a:latin typeface="Times New Roman" panose="02020603050405020304" pitchFamily="18" charset="0"/>
                <a:cs typeface="Times New Roman" panose="02020603050405020304" pitchFamily="18" charset="0"/>
              </a:rPr>
              <a:t>further implies that intrinsic health concern can bypass general attitudes to directly drive a person's decision-making process.</a:t>
            </a:r>
            <a:endParaRPr kumimoji="1" lang="zh-TW" altLang="en-US" sz="1600" dirty="0">
              <a:solidFill>
                <a:schemeClr val="tx1"/>
              </a:solidFill>
              <a:latin typeface="Times New Roman" panose="02020603050405020304" pitchFamily="18" charset="0"/>
              <a:cs typeface="Times New Roman" panose="02020603050405020304" pitchFamily="18" charset="0"/>
            </a:endParaRPr>
          </a:p>
        </p:txBody>
      </p:sp>
      <p:sp>
        <p:nvSpPr>
          <p:cNvPr id="14" name="圓角矩形 13">
            <a:extLst>
              <a:ext uri="{FF2B5EF4-FFF2-40B4-BE49-F238E27FC236}">
                <a16:creationId xmlns:a16="http://schemas.microsoft.com/office/drawing/2014/main" id="{94798856-1C43-C899-9D09-4B46AE11CCEE}"/>
              </a:ext>
            </a:extLst>
          </p:cNvPr>
          <p:cNvSpPr/>
          <p:nvPr/>
        </p:nvSpPr>
        <p:spPr>
          <a:xfrm>
            <a:off x="1243584" y="3425225"/>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zh-TW" dirty="0">
                <a:solidFill>
                  <a:schemeClr val="tx1"/>
                </a:solidFill>
                <a:latin typeface="Times New Roman" panose="02020603050405020304" pitchFamily="18" charset="0"/>
                <a:cs typeface="Times New Roman" panose="02020603050405020304" pitchFamily="18" charset="0"/>
              </a:rPr>
              <a:t>Health Self-Consciousness</a:t>
            </a:r>
            <a:endParaRPr kumimoji="1" lang="zh-TW" altLang="en-US" dirty="0">
              <a:latin typeface="Times New Roman" panose="02020603050405020304" pitchFamily="18" charset="0"/>
              <a:cs typeface="Times New Roman" panose="02020603050405020304" pitchFamily="18" charset="0"/>
            </a:endParaRPr>
          </a:p>
        </p:txBody>
      </p:sp>
      <p:sp>
        <p:nvSpPr>
          <p:cNvPr id="15" name="圓角矩形 14">
            <a:extLst>
              <a:ext uri="{FF2B5EF4-FFF2-40B4-BE49-F238E27FC236}">
                <a16:creationId xmlns:a16="http://schemas.microsoft.com/office/drawing/2014/main" id="{C4138B66-E64D-ED64-F836-07A027C20D54}"/>
              </a:ext>
            </a:extLst>
          </p:cNvPr>
          <p:cNvSpPr/>
          <p:nvPr/>
        </p:nvSpPr>
        <p:spPr>
          <a:xfrm>
            <a:off x="5835462" y="4278700"/>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endParaRPr kumimoji="1" lang="zh-TW" altLang="en-US" dirty="0">
              <a:solidFill>
                <a:schemeClr val="accent6"/>
              </a:solidFill>
              <a:latin typeface="Times New Roman" panose="02020603050405020304" pitchFamily="18" charset="0"/>
              <a:cs typeface="Times New Roman" panose="02020603050405020304" pitchFamily="18" charset="0"/>
            </a:endParaRPr>
          </a:p>
        </p:txBody>
      </p:sp>
      <p:sp>
        <p:nvSpPr>
          <p:cNvPr id="16" name="圓角矩形 15">
            <a:extLst>
              <a:ext uri="{FF2B5EF4-FFF2-40B4-BE49-F238E27FC236}">
                <a16:creationId xmlns:a16="http://schemas.microsoft.com/office/drawing/2014/main" id="{25C97F3D-B277-97B2-18C8-A87D7CA34B36}"/>
              </a:ext>
            </a:extLst>
          </p:cNvPr>
          <p:cNvSpPr/>
          <p:nvPr/>
        </p:nvSpPr>
        <p:spPr>
          <a:xfrm>
            <a:off x="5835462" y="3425225"/>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zh-TW" dirty="0">
                <a:solidFill>
                  <a:schemeClr val="tx1"/>
                </a:solidFill>
                <a:latin typeface="Times New Roman" panose="02020603050405020304" pitchFamily="18" charset="0"/>
                <a:cs typeface="Times New Roman" panose="02020603050405020304" pitchFamily="18" charset="0"/>
              </a:rPr>
              <a:t>Perceived Behavioral Control</a:t>
            </a:r>
            <a:endParaRPr kumimoji="1" lang="zh-TW" altLang="en-US" dirty="0">
              <a:latin typeface="Times New Roman" panose="02020603050405020304" pitchFamily="18" charset="0"/>
              <a:cs typeface="Times New Roman" panose="02020603050405020304" pitchFamily="18" charset="0"/>
            </a:endParaRPr>
          </a:p>
        </p:txBody>
      </p:sp>
      <p:sp>
        <p:nvSpPr>
          <p:cNvPr id="17" name="圓角矩形 16">
            <a:extLst>
              <a:ext uri="{FF2B5EF4-FFF2-40B4-BE49-F238E27FC236}">
                <a16:creationId xmlns:a16="http://schemas.microsoft.com/office/drawing/2014/main" id="{FBE23C72-7E1B-DD69-3AB9-8421B3A93951}"/>
              </a:ext>
            </a:extLst>
          </p:cNvPr>
          <p:cNvSpPr/>
          <p:nvPr/>
        </p:nvSpPr>
        <p:spPr>
          <a:xfrm>
            <a:off x="5835462" y="2571750"/>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zh-TW" dirty="0">
                <a:solidFill>
                  <a:schemeClr val="tx1"/>
                </a:solidFill>
                <a:latin typeface="Times New Roman" panose="02020603050405020304" pitchFamily="18" charset="0"/>
                <a:cs typeface="Times New Roman" panose="02020603050405020304" pitchFamily="18" charset="0"/>
              </a:rPr>
              <a:t>Attitude</a:t>
            </a:r>
            <a:endParaRPr kumimoji="1" lang="zh-TW" altLang="en-US" dirty="0">
              <a:latin typeface="Times New Roman" panose="02020603050405020304" pitchFamily="18" charset="0"/>
              <a:cs typeface="Times New Roman" panose="02020603050405020304" pitchFamily="18" charset="0"/>
            </a:endParaRPr>
          </a:p>
        </p:txBody>
      </p:sp>
      <p:cxnSp>
        <p:nvCxnSpPr>
          <p:cNvPr id="19" name="直線箭頭接點 18">
            <a:extLst>
              <a:ext uri="{FF2B5EF4-FFF2-40B4-BE49-F238E27FC236}">
                <a16:creationId xmlns:a16="http://schemas.microsoft.com/office/drawing/2014/main" id="{AB55C0C6-2478-4C07-9FF4-8805287B270B}"/>
              </a:ext>
            </a:extLst>
          </p:cNvPr>
          <p:cNvCxnSpPr>
            <a:stCxn id="14" idx="3"/>
            <a:endCxn id="17" idx="1"/>
          </p:cNvCxnSpPr>
          <p:nvPr/>
        </p:nvCxnSpPr>
        <p:spPr>
          <a:xfrm flipV="1">
            <a:off x="3211531" y="2929559"/>
            <a:ext cx="2623931" cy="853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直線箭頭接點 21">
            <a:extLst>
              <a:ext uri="{FF2B5EF4-FFF2-40B4-BE49-F238E27FC236}">
                <a16:creationId xmlns:a16="http://schemas.microsoft.com/office/drawing/2014/main" id="{6BD3F435-D894-9C17-FE43-D29CD41F1553}"/>
              </a:ext>
            </a:extLst>
          </p:cNvPr>
          <p:cNvCxnSpPr>
            <a:stCxn id="14" idx="3"/>
            <a:endCxn id="16" idx="1"/>
          </p:cNvCxnSpPr>
          <p:nvPr/>
        </p:nvCxnSpPr>
        <p:spPr>
          <a:xfrm>
            <a:off x="3211531" y="3783034"/>
            <a:ext cx="26239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直線箭頭接點 23">
            <a:extLst>
              <a:ext uri="{FF2B5EF4-FFF2-40B4-BE49-F238E27FC236}">
                <a16:creationId xmlns:a16="http://schemas.microsoft.com/office/drawing/2014/main" id="{FD48B1EA-C215-6104-6E0B-CFEDA9C4BFD4}"/>
              </a:ext>
            </a:extLst>
          </p:cNvPr>
          <p:cNvCxnSpPr>
            <a:stCxn id="14" idx="3"/>
            <a:endCxn id="15" idx="1"/>
          </p:cNvCxnSpPr>
          <p:nvPr/>
        </p:nvCxnSpPr>
        <p:spPr>
          <a:xfrm>
            <a:off x="3211531" y="3783034"/>
            <a:ext cx="2623931" cy="85347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文字方塊 24">
            <a:extLst>
              <a:ext uri="{FF2B5EF4-FFF2-40B4-BE49-F238E27FC236}">
                <a16:creationId xmlns:a16="http://schemas.microsoft.com/office/drawing/2014/main" id="{12C860F5-6838-CF2E-43AA-B2A87625ED78}"/>
              </a:ext>
            </a:extLst>
          </p:cNvPr>
          <p:cNvSpPr txBox="1"/>
          <p:nvPr/>
        </p:nvSpPr>
        <p:spPr>
          <a:xfrm>
            <a:off x="3614830" y="2960718"/>
            <a:ext cx="1377300" cy="307777"/>
          </a:xfrm>
          <a:prstGeom prst="rect">
            <a:avLst/>
          </a:prstGeom>
          <a:noFill/>
        </p:spPr>
        <p:txBody>
          <a:bodyPr wrap="square" rtlCol="0">
            <a:spAutoFit/>
          </a:bodyPr>
          <a:lstStyle/>
          <a:p>
            <a:r>
              <a:rPr kumimoji="1" lang="en-US" altLang="zh-TW" dirty="0">
                <a:latin typeface="Times New Roman" panose="02020603050405020304" pitchFamily="18" charset="0"/>
                <a:cs typeface="Times New Roman" panose="02020603050405020304" pitchFamily="18" charset="0"/>
              </a:rPr>
              <a:t>0.274 (0.028)</a:t>
            </a:r>
            <a:endParaRPr kumimoji="1" lang="zh-TW" altLang="en-US" dirty="0">
              <a:latin typeface="Times New Roman" panose="02020603050405020304" pitchFamily="18" charset="0"/>
              <a:cs typeface="Times New Roman" panose="02020603050405020304" pitchFamily="18" charset="0"/>
            </a:endParaRPr>
          </a:p>
        </p:txBody>
      </p:sp>
      <p:sp>
        <p:nvSpPr>
          <p:cNvPr id="26" name="文字方塊 25">
            <a:extLst>
              <a:ext uri="{FF2B5EF4-FFF2-40B4-BE49-F238E27FC236}">
                <a16:creationId xmlns:a16="http://schemas.microsoft.com/office/drawing/2014/main" id="{BA9EB5B9-482A-5704-BEDE-262D03BE053A}"/>
              </a:ext>
            </a:extLst>
          </p:cNvPr>
          <p:cNvSpPr txBox="1"/>
          <p:nvPr/>
        </p:nvSpPr>
        <p:spPr>
          <a:xfrm>
            <a:off x="3867515" y="4329143"/>
            <a:ext cx="1377300" cy="307777"/>
          </a:xfrm>
          <a:prstGeom prst="rect">
            <a:avLst/>
          </a:prstGeom>
          <a:noFill/>
        </p:spPr>
        <p:txBody>
          <a:bodyPr wrap="square" rtlCol="0">
            <a:spAutoFit/>
          </a:bodyPr>
          <a:lstStyle/>
          <a:p>
            <a:r>
              <a:rPr kumimoji="1" lang="en-US" altLang="zh-TW" dirty="0">
                <a:latin typeface="Times New Roman" panose="02020603050405020304" pitchFamily="18" charset="0"/>
                <a:cs typeface="Times New Roman" panose="02020603050405020304" pitchFamily="18" charset="0"/>
              </a:rPr>
              <a:t>0.169 (0.035)</a:t>
            </a:r>
            <a:endParaRPr kumimoji="1" lang="zh-TW" altLang="en-US" dirty="0">
              <a:latin typeface="Times New Roman" panose="02020603050405020304" pitchFamily="18" charset="0"/>
              <a:cs typeface="Times New Roman" panose="02020603050405020304" pitchFamily="18" charset="0"/>
            </a:endParaRPr>
          </a:p>
        </p:txBody>
      </p:sp>
      <p:sp>
        <p:nvSpPr>
          <p:cNvPr id="27" name="文字方塊 26">
            <a:extLst>
              <a:ext uri="{FF2B5EF4-FFF2-40B4-BE49-F238E27FC236}">
                <a16:creationId xmlns:a16="http://schemas.microsoft.com/office/drawing/2014/main" id="{BAB1A3C1-E53F-4AF8-2B3A-5E3F59173C19}"/>
              </a:ext>
            </a:extLst>
          </p:cNvPr>
          <p:cNvSpPr txBox="1"/>
          <p:nvPr/>
        </p:nvSpPr>
        <p:spPr>
          <a:xfrm>
            <a:off x="4427584" y="3455528"/>
            <a:ext cx="1377300" cy="307777"/>
          </a:xfrm>
          <a:prstGeom prst="rect">
            <a:avLst/>
          </a:prstGeom>
          <a:noFill/>
        </p:spPr>
        <p:txBody>
          <a:bodyPr wrap="square" rtlCol="0">
            <a:spAutoFit/>
          </a:bodyPr>
          <a:lstStyle/>
          <a:p>
            <a:r>
              <a:rPr kumimoji="1" lang="en-US" altLang="zh-TW" dirty="0">
                <a:latin typeface="Times New Roman" panose="02020603050405020304" pitchFamily="18" charset="0"/>
                <a:cs typeface="Times New Roman" panose="02020603050405020304" pitchFamily="18" charset="0"/>
              </a:rPr>
              <a:t>0.235 (0.049)</a:t>
            </a:r>
            <a:endParaRPr kumimoji="1"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4206537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46A94E5F-281D-494F-6C10-F64FBF702A83}"/>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A574DC92-64BF-A133-DD08-341F4491FC7F}"/>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Discussion</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D18F06EB-BE82-AA29-BB10-D1A85A06514D}"/>
              </a:ext>
            </a:extLst>
          </p:cNvPr>
          <p:cNvSpPr txBox="1"/>
          <p:nvPr/>
        </p:nvSpPr>
        <p:spPr>
          <a:xfrm>
            <a:off x="720000" y="1119517"/>
            <a:ext cx="7704000" cy="1015663"/>
          </a:xfrm>
          <a:prstGeom prst="rect">
            <a:avLst/>
          </a:prstGeom>
          <a:noFill/>
        </p:spPr>
        <p:txBody>
          <a:bodyPr wrap="square" rtlCol="0">
            <a:spAutoFit/>
          </a:bodyPr>
          <a:lstStyle/>
          <a:p>
            <a:r>
              <a:rPr kumimoji="1" lang="en" altLang="zh-TW" sz="2000" dirty="0">
                <a:solidFill>
                  <a:schemeClr val="tx1"/>
                </a:solidFill>
                <a:latin typeface="Times New Roman" panose="02020603050405020304" pitchFamily="18" charset="0"/>
                <a:cs typeface="Times New Roman" panose="02020603050405020304" pitchFamily="18" charset="0"/>
              </a:rPr>
              <a:t>Belongingness has a significant impact on Subjective Norm, suggesting that a user’s sense of connection to a social group strengthens the perceived social pressure or support to perform the behavior.</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3" name="圓角矩形 2">
            <a:extLst>
              <a:ext uri="{FF2B5EF4-FFF2-40B4-BE49-F238E27FC236}">
                <a16:creationId xmlns:a16="http://schemas.microsoft.com/office/drawing/2014/main" id="{7D828251-2F0A-1AA1-1C2B-D19074A72617}"/>
              </a:ext>
            </a:extLst>
          </p:cNvPr>
          <p:cNvSpPr/>
          <p:nvPr/>
        </p:nvSpPr>
        <p:spPr>
          <a:xfrm>
            <a:off x="1267968" y="3308365"/>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zh-TW" dirty="0">
                <a:solidFill>
                  <a:schemeClr val="tx1"/>
                </a:solidFill>
                <a:latin typeface="Times New Roman" panose="02020603050405020304" pitchFamily="18" charset="0"/>
                <a:cs typeface="Times New Roman" panose="02020603050405020304" pitchFamily="18" charset="0"/>
              </a:rPr>
              <a:t>Belongingness</a:t>
            </a:r>
            <a:endParaRPr kumimoji="1" lang="zh-TW" altLang="en-US" dirty="0">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5744F2BC-8F5E-31AB-6AF9-F0C6E31AF183}"/>
              </a:ext>
            </a:extLst>
          </p:cNvPr>
          <p:cNvSpPr txBox="1"/>
          <p:nvPr/>
        </p:nvSpPr>
        <p:spPr>
          <a:xfrm>
            <a:off x="3859230" y="3333381"/>
            <a:ext cx="1377300" cy="307777"/>
          </a:xfrm>
          <a:prstGeom prst="rect">
            <a:avLst/>
          </a:prstGeom>
          <a:noFill/>
        </p:spPr>
        <p:txBody>
          <a:bodyPr wrap="square" rtlCol="0">
            <a:spAutoFit/>
          </a:bodyPr>
          <a:lstStyle/>
          <a:p>
            <a:r>
              <a:rPr kumimoji="1" lang="en-US" altLang="zh-TW" dirty="0">
                <a:latin typeface="Times New Roman" panose="02020603050405020304" pitchFamily="18" charset="0"/>
                <a:cs typeface="Times New Roman" panose="02020603050405020304" pitchFamily="18" charset="0"/>
              </a:rPr>
              <a:t>0.317 (0.038)</a:t>
            </a:r>
            <a:endParaRPr kumimoji="1" lang="zh-TW" altLang="en-US" dirty="0">
              <a:latin typeface="Times New Roman" panose="02020603050405020304" pitchFamily="18" charset="0"/>
              <a:cs typeface="Times New Roman" panose="02020603050405020304" pitchFamily="18" charset="0"/>
            </a:endParaRPr>
          </a:p>
        </p:txBody>
      </p:sp>
      <p:cxnSp>
        <p:nvCxnSpPr>
          <p:cNvPr id="5" name="直線箭頭接點 4">
            <a:extLst>
              <a:ext uri="{FF2B5EF4-FFF2-40B4-BE49-F238E27FC236}">
                <a16:creationId xmlns:a16="http://schemas.microsoft.com/office/drawing/2014/main" id="{5B0AB683-5D44-AA45-E3DD-6150B2AB5421}"/>
              </a:ext>
            </a:extLst>
          </p:cNvPr>
          <p:cNvCxnSpPr/>
          <p:nvPr/>
        </p:nvCxnSpPr>
        <p:spPr>
          <a:xfrm>
            <a:off x="3235915" y="3666174"/>
            <a:ext cx="26239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圓角矩形 5">
            <a:extLst>
              <a:ext uri="{FF2B5EF4-FFF2-40B4-BE49-F238E27FC236}">
                <a16:creationId xmlns:a16="http://schemas.microsoft.com/office/drawing/2014/main" id="{63E5425D-1AFC-CE41-D958-98ECBD0CD7FD}"/>
              </a:ext>
            </a:extLst>
          </p:cNvPr>
          <p:cNvSpPr/>
          <p:nvPr/>
        </p:nvSpPr>
        <p:spPr>
          <a:xfrm>
            <a:off x="5859846" y="3308365"/>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US" altLang="zh-TW" dirty="0">
                <a:solidFill>
                  <a:schemeClr val="tx1"/>
                </a:solidFill>
                <a:latin typeface="Times New Roman" panose="02020603050405020304" pitchFamily="18" charset="0"/>
                <a:cs typeface="Times New Roman" panose="02020603050405020304" pitchFamily="18" charset="0"/>
              </a:rPr>
              <a:t>Subjective Norm</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6356794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3C3B84B9-F508-693E-9A7F-E71AB605E578}"/>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CEAC3BBC-4922-713A-009C-26F1BF730D8C}"/>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Discussion</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2EEA17B1-17CC-2AAE-DBE2-ED7E02BB52FC}"/>
              </a:ext>
            </a:extLst>
          </p:cNvPr>
          <p:cNvSpPr txBox="1"/>
          <p:nvPr/>
        </p:nvSpPr>
        <p:spPr>
          <a:xfrm>
            <a:off x="720000" y="1119517"/>
            <a:ext cx="7704000" cy="1323439"/>
          </a:xfrm>
          <a:prstGeom prst="rect">
            <a:avLst/>
          </a:prstGeom>
          <a:noFill/>
        </p:spPr>
        <p:txBody>
          <a:bodyPr wrap="square" rtlCol="0">
            <a:spAutoFit/>
          </a:bodyPr>
          <a:lstStyle/>
          <a:p>
            <a:r>
              <a:rPr kumimoji="1" lang="en" altLang="zh-TW" sz="2000" dirty="0">
                <a:solidFill>
                  <a:schemeClr val="tx1"/>
                </a:solidFill>
                <a:latin typeface="Times New Roman" panose="02020603050405020304" pitchFamily="18" charset="0"/>
                <a:cs typeface="Times New Roman" panose="02020603050405020304" pitchFamily="18" charset="0"/>
              </a:rPr>
              <a:t>Subjective Norm and Perceived Behavioral Control significantly influence </a:t>
            </a:r>
            <a:r>
              <a:rPr lang="en" altLang="zh-TW" sz="2000"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r>
              <a:rPr kumimoji="1" lang="en" altLang="zh-TW" sz="2000" dirty="0">
                <a:solidFill>
                  <a:schemeClr val="tx1"/>
                </a:solidFill>
                <a:latin typeface="Times New Roman" panose="02020603050405020304" pitchFamily="18" charset="0"/>
                <a:cs typeface="Times New Roman" panose="02020603050405020304" pitchFamily="18" charset="0"/>
              </a:rPr>
              <a:t>, which is consistent with the Theory of Planned Behavior, indicating that social influence and the perception of ease or ability are critical drivers of intention.</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3" name="圓角矩形 2">
            <a:extLst>
              <a:ext uri="{FF2B5EF4-FFF2-40B4-BE49-F238E27FC236}">
                <a16:creationId xmlns:a16="http://schemas.microsoft.com/office/drawing/2014/main" id="{4F62D128-A6BA-29D1-CAAD-B16CBB578DDF}"/>
              </a:ext>
            </a:extLst>
          </p:cNvPr>
          <p:cNvSpPr/>
          <p:nvPr/>
        </p:nvSpPr>
        <p:spPr>
          <a:xfrm>
            <a:off x="1267967" y="2925540"/>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zh-TW" dirty="0">
                <a:solidFill>
                  <a:schemeClr val="tx1"/>
                </a:solidFill>
                <a:latin typeface="Times New Roman" panose="02020603050405020304" pitchFamily="18" charset="0"/>
                <a:cs typeface="Times New Roman" panose="02020603050405020304" pitchFamily="18" charset="0"/>
              </a:rPr>
              <a:t>Subjective Norm</a:t>
            </a:r>
            <a:endParaRPr kumimoji="1" lang="zh-TW" altLang="en-US" dirty="0">
              <a:latin typeface="Times New Roman" panose="02020603050405020304" pitchFamily="18" charset="0"/>
              <a:cs typeface="Times New Roman" panose="02020603050405020304" pitchFamily="18" charset="0"/>
            </a:endParaRPr>
          </a:p>
        </p:txBody>
      </p:sp>
      <p:sp>
        <p:nvSpPr>
          <p:cNvPr id="6" name="圓角矩形 5">
            <a:extLst>
              <a:ext uri="{FF2B5EF4-FFF2-40B4-BE49-F238E27FC236}">
                <a16:creationId xmlns:a16="http://schemas.microsoft.com/office/drawing/2014/main" id="{874E8117-D5BD-17F4-49F1-74C6F89238AF}"/>
              </a:ext>
            </a:extLst>
          </p:cNvPr>
          <p:cNvSpPr/>
          <p:nvPr/>
        </p:nvSpPr>
        <p:spPr>
          <a:xfrm>
            <a:off x="5859846" y="3308365"/>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endParaRPr kumimoji="1" lang="zh-TW" altLang="en-US" dirty="0">
              <a:solidFill>
                <a:schemeClr val="accent6"/>
              </a:solidFill>
              <a:latin typeface="Times New Roman" panose="02020603050405020304" pitchFamily="18" charset="0"/>
              <a:cs typeface="Times New Roman" panose="02020603050405020304" pitchFamily="18" charset="0"/>
            </a:endParaRPr>
          </a:p>
        </p:txBody>
      </p:sp>
      <p:sp>
        <p:nvSpPr>
          <p:cNvPr id="7" name="圓角矩形 6">
            <a:extLst>
              <a:ext uri="{FF2B5EF4-FFF2-40B4-BE49-F238E27FC236}">
                <a16:creationId xmlns:a16="http://schemas.microsoft.com/office/drawing/2014/main" id="{CE9B5D42-9587-B89B-7A67-B92843B7038D}"/>
              </a:ext>
            </a:extLst>
          </p:cNvPr>
          <p:cNvSpPr/>
          <p:nvPr/>
        </p:nvSpPr>
        <p:spPr>
          <a:xfrm>
            <a:off x="1267966" y="3982857"/>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zh-TW" dirty="0">
                <a:solidFill>
                  <a:schemeClr val="tx1"/>
                </a:solidFill>
                <a:latin typeface="Times New Roman" panose="02020603050405020304" pitchFamily="18" charset="0"/>
                <a:cs typeface="Times New Roman" panose="02020603050405020304" pitchFamily="18" charset="0"/>
              </a:rPr>
              <a:t>Perceived Behavioral Control</a:t>
            </a:r>
            <a:endParaRPr kumimoji="1" lang="zh-TW" altLang="en-US" dirty="0">
              <a:latin typeface="Times New Roman" panose="02020603050405020304" pitchFamily="18" charset="0"/>
              <a:cs typeface="Times New Roman" panose="02020603050405020304" pitchFamily="18" charset="0"/>
            </a:endParaRPr>
          </a:p>
        </p:txBody>
      </p:sp>
      <p:cxnSp>
        <p:nvCxnSpPr>
          <p:cNvPr id="9" name="直線箭頭接點 8">
            <a:extLst>
              <a:ext uri="{FF2B5EF4-FFF2-40B4-BE49-F238E27FC236}">
                <a16:creationId xmlns:a16="http://schemas.microsoft.com/office/drawing/2014/main" id="{947BD6B9-53FC-AF88-C453-CFF41484667A}"/>
              </a:ext>
            </a:extLst>
          </p:cNvPr>
          <p:cNvCxnSpPr>
            <a:stCxn id="3" idx="3"/>
            <a:endCxn id="6" idx="1"/>
          </p:cNvCxnSpPr>
          <p:nvPr/>
        </p:nvCxnSpPr>
        <p:spPr>
          <a:xfrm>
            <a:off x="3235914" y="3283349"/>
            <a:ext cx="2623932" cy="3828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直線箭頭接點 10">
            <a:extLst>
              <a:ext uri="{FF2B5EF4-FFF2-40B4-BE49-F238E27FC236}">
                <a16:creationId xmlns:a16="http://schemas.microsoft.com/office/drawing/2014/main" id="{15889818-E21C-C1DE-70D7-56F0B42E281B}"/>
              </a:ext>
            </a:extLst>
          </p:cNvPr>
          <p:cNvCxnSpPr>
            <a:stCxn id="7" idx="3"/>
            <a:endCxn id="6" idx="1"/>
          </p:cNvCxnSpPr>
          <p:nvPr/>
        </p:nvCxnSpPr>
        <p:spPr>
          <a:xfrm flipV="1">
            <a:off x="3235913" y="3666174"/>
            <a:ext cx="2623933" cy="67449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文字方塊 11">
            <a:extLst>
              <a:ext uri="{FF2B5EF4-FFF2-40B4-BE49-F238E27FC236}">
                <a16:creationId xmlns:a16="http://schemas.microsoft.com/office/drawing/2014/main" id="{E91FBD48-D59E-4519-55E8-ECAA976D54F8}"/>
              </a:ext>
            </a:extLst>
          </p:cNvPr>
          <p:cNvSpPr txBox="1"/>
          <p:nvPr/>
        </p:nvSpPr>
        <p:spPr>
          <a:xfrm>
            <a:off x="4182382" y="4048999"/>
            <a:ext cx="1257075" cy="307777"/>
          </a:xfrm>
          <a:prstGeom prst="rect">
            <a:avLst/>
          </a:prstGeom>
          <a:noFill/>
        </p:spPr>
        <p:txBody>
          <a:bodyPr wrap="none" rtlCol="0">
            <a:spAutoFit/>
          </a:bodyPr>
          <a:lstStyle/>
          <a:p>
            <a:r>
              <a:rPr kumimoji="1" lang="en-US" altLang="zh-TW" dirty="0">
                <a:latin typeface="Times New Roman" panose="02020603050405020304" pitchFamily="18" charset="0"/>
                <a:cs typeface="Times New Roman" panose="02020603050405020304" pitchFamily="18" charset="0"/>
              </a:rPr>
              <a:t>0.328 (&lt;0.001)</a:t>
            </a:r>
            <a:endParaRPr kumimoji="1" lang="zh-TW" altLang="en-US" dirty="0">
              <a:latin typeface="Times New Roman" panose="02020603050405020304" pitchFamily="18" charset="0"/>
              <a:cs typeface="Times New Roman" panose="02020603050405020304" pitchFamily="18" charset="0"/>
            </a:endParaRPr>
          </a:p>
        </p:txBody>
      </p:sp>
      <p:sp>
        <p:nvSpPr>
          <p:cNvPr id="13" name="文字方塊 12">
            <a:extLst>
              <a:ext uri="{FF2B5EF4-FFF2-40B4-BE49-F238E27FC236}">
                <a16:creationId xmlns:a16="http://schemas.microsoft.com/office/drawing/2014/main" id="{901025D6-8074-D5D1-883E-51FD235DDA81}"/>
              </a:ext>
            </a:extLst>
          </p:cNvPr>
          <p:cNvSpPr txBox="1"/>
          <p:nvPr/>
        </p:nvSpPr>
        <p:spPr>
          <a:xfrm>
            <a:off x="4182382" y="3117938"/>
            <a:ext cx="1257075" cy="307777"/>
          </a:xfrm>
          <a:prstGeom prst="rect">
            <a:avLst/>
          </a:prstGeom>
          <a:noFill/>
        </p:spPr>
        <p:txBody>
          <a:bodyPr wrap="none" rtlCol="0">
            <a:spAutoFit/>
          </a:bodyPr>
          <a:lstStyle/>
          <a:p>
            <a:r>
              <a:rPr kumimoji="1" lang="en-US" altLang="zh-TW" dirty="0">
                <a:latin typeface="Times New Roman" panose="02020603050405020304" pitchFamily="18" charset="0"/>
                <a:cs typeface="Times New Roman" panose="02020603050405020304" pitchFamily="18" charset="0"/>
              </a:rPr>
              <a:t>0.474 (&lt;0.001)</a:t>
            </a:r>
            <a:endParaRPr kumimoji="1" lang="zh-TW"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212453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117A9386-029A-091D-EF11-8A2B16B28040}"/>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747E6CC2-9894-2FC3-6871-1AF4B693600D}"/>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Discussion</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5643DFBE-6785-E05C-8A9D-A037015043AF}"/>
              </a:ext>
            </a:extLst>
          </p:cNvPr>
          <p:cNvSpPr txBox="1"/>
          <p:nvPr/>
        </p:nvSpPr>
        <p:spPr>
          <a:xfrm>
            <a:off x="720000" y="1119517"/>
            <a:ext cx="7704000" cy="2246769"/>
          </a:xfrm>
          <a:prstGeom prst="rect">
            <a:avLst/>
          </a:prstGeom>
          <a:noFill/>
        </p:spPr>
        <p:txBody>
          <a:bodyPr wrap="square" rtlCol="0">
            <a:spAutoFit/>
          </a:bodyPr>
          <a:lstStyle/>
          <a:p>
            <a:r>
              <a:rPr kumimoji="1" lang="en" altLang="zh-TW" sz="2000" dirty="0">
                <a:solidFill>
                  <a:schemeClr val="tx1"/>
                </a:solidFill>
                <a:latin typeface="Times New Roman" panose="02020603050405020304" pitchFamily="18" charset="0"/>
                <a:cs typeface="Times New Roman" panose="02020603050405020304" pitchFamily="18" charset="0"/>
              </a:rPr>
              <a:t>Attitude fails to affect </a:t>
            </a:r>
            <a:r>
              <a:rPr lang="en" altLang="zh-TW" sz="2000"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r>
              <a:rPr kumimoji="1" lang="en" altLang="zh-TW" sz="2000" dirty="0">
                <a:solidFill>
                  <a:schemeClr val="tx1"/>
                </a:solidFill>
                <a:latin typeface="Times New Roman" panose="02020603050405020304" pitchFamily="18" charset="0"/>
                <a:cs typeface="Times New Roman" panose="02020603050405020304" pitchFamily="18" charset="0"/>
              </a:rPr>
              <a:t>, contradicting typical expectations in behavioral research.</a:t>
            </a:r>
          </a:p>
          <a:p>
            <a:r>
              <a:rPr kumimoji="1" lang="en" altLang="zh-TW" sz="2000" dirty="0">
                <a:solidFill>
                  <a:schemeClr val="tx1"/>
                </a:solidFill>
                <a:latin typeface="Times New Roman" panose="02020603050405020304" pitchFamily="18" charset="0"/>
                <a:cs typeface="Times New Roman" panose="02020603050405020304" pitchFamily="18" charset="0"/>
              </a:rPr>
              <a:t>This lack of significance might be due to, while users may have a positive evaluation of the behavior (Attitude), their actual intention to act is more heavily dictated by external social expectations (Subjective Norm) and their practical capacity to execute the task (Perceived Behavioral Control) rather than their personal feelings</a:t>
            </a:r>
            <a:r>
              <a:rPr kumimoji="1" lang="zh-TW" altLang="en-US" sz="2000" dirty="0">
                <a:solidFill>
                  <a:schemeClr val="tx1"/>
                </a:solidFill>
                <a:latin typeface="Times New Roman" panose="02020603050405020304" pitchFamily="18" charset="0"/>
                <a:cs typeface="Times New Roman" panose="02020603050405020304" pitchFamily="18" charset="0"/>
              </a:rPr>
              <a:t> </a:t>
            </a:r>
            <a:r>
              <a:rPr lang="en-US" altLang="zh-TW" sz="2000" dirty="0">
                <a:solidFill>
                  <a:schemeClr val="accent6"/>
                </a:solidFill>
                <a:latin typeface="Times New Roman" panose="02020603050405020304" pitchFamily="18" charset="0"/>
                <a:cs typeface="Times New Roman" panose="02020603050405020304" pitchFamily="18" charset="0"/>
              </a:rPr>
              <a:t>(Sparks, 2007)</a:t>
            </a:r>
            <a:r>
              <a:rPr kumimoji="1" lang="en" altLang="zh-TW" sz="2000" dirty="0">
                <a:solidFill>
                  <a:schemeClr val="tx1"/>
                </a:solidFill>
                <a:latin typeface="Times New Roman" panose="02020603050405020304" pitchFamily="18" charset="0"/>
                <a:cs typeface="Times New Roman" panose="02020603050405020304" pitchFamily="18" charset="0"/>
              </a:rPr>
              <a:t>.</a:t>
            </a:r>
            <a:endParaRPr kumimoji="1" lang="zh-TW" altLang="en-US" sz="2000" dirty="0">
              <a:solidFill>
                <a:schemeClr val="tx1"/>
              </a:solidFill>
              <a:latin typeface="Times New Roman" panose="02020603050405020304" pitchFamily="18" charset="0"/>
              <a:cs typeface="Times New Roman" panose="02020603050405020304" pitchFamily="18" charset="0"/>
            </a:endParaRPr>
          </a:p>
        </p:txBody>
      </p:sp>
      <p:sp>
        <p:nvSpPr>
          <p:cNvPr id="3" name="圓角矩形 2">
            <a:extLst>
              <a:ext uri="{FF2B5EF4-FFF2-40B4-BE49-F238E27FC236}">
                <a16:creationId xmlns:a16="http://schemas.microsoft.com/office/drawing/2014/main" id="{B5C46F84-FC41-43AA-1440-2FF8AD43332E}"/>
              </a:ext>
            </a:extLst>
          </p:cNvPr>
          <p:cNvSpPr/>
          <p:nvPr/>
        </p:nvSpPr>
        <p:spPr>
          <a:xfrm>
            <a:off x="1267968" y="3783853"/>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kumimoji="1" lang="en" altLang="zh-TW" dirty="0">
                <a:solidFill>
                  <a:schemeClr val="tx1"/>
                </a:solidFill>
                <a:latin typeface="Times New Roman" panose="02020603050405020304" pitchFamily="18" charset="0"/>
                <a:cs typeface="Times New Roman" panose="02020603050405020304" pitchFamily="18" charset="0"/>
              </a:rPr>
              <a:t>Attitude</a:t>
            </a:r>
            <a:endParaRPr kumimoji="1" lang="zh-TW" altLang="en-US" dirty="0">
              <a:latin typeface="Times New Roman" panose="02020603050405020304" pitchFamily="18" charset="0"/>
              <a:cs typeface="Times New Roman" panose="02020603050405020304" pitchFamily="18" charset="0"/>
            </a:endParaRPr>
          </a:p>
        </p:txBody>
      </p:sp>
      <p:sp>
        <p:nvSpPr>
          <p:cNvPr id="4" name="文字方塊 3">
            <a:extLst>
              <a:ext uri="{FF2B5EF4-FFF2-40B4-BE49-F238E27FC236}">
                <a16:creationId xmlns:a16="http://schemas.microsoft.com/office/drawing/2014/main" id="{9C3179FE-D99B-DB1D-BCE4-EECB9869EA7D}"/>
              </a:ext>
            </a:extLst>
          </p:cNvPr>
          <p:cNvSpPr txBox="1"/>
          <p:nvPr/>
        </p:nvSpPr>
        <p:spPr>
          <a:xfrm>
            <a:off x="3859230" y="3808869"/>
            <a:ext cx="1377300" cy="307777"/>
          </a:xfrm>
          <a:prstGeom prst="rect">
            <a:avLst/>
          </a:prstGeom>
          <a:noFill/>
        </p:spPr>
        <p:txBody>
          <a:bodyPr wrap="square" rtlCol="0">
            <a:spAutoFit/>
          </a:bodyPr>
          <a:lstStyle/>
          <a:p>
            <a:r>
              <a:rPr kumimoji="1" lang="en-US" altLang="zh-TW" dirty="0">
                <a:latin typeface="Times New Roman" panose="02020603050405020304" pitchFamily="18" charset="0"/>
                <a:cs typeface="Times New Roman" panose="02020603050405020304" pitchFamily="18" charset="0"/>
              </a:rPr>
              <a:t>0.056 (0.669)</a:t>
            </a:r>
            <a:endParaRPr kumimoji="1" lang="zh-TW" altLang="en-US" dirty="0">
              <a:latin typeface="Times New Roman" panose="02020603050405020304" pitchFamily="18" charset="0"/>
              <a:cs typeface="Times New Roman" panose="02020603050405020304" pitchFamily="18" charset="0"/>
            </a:endParaRPr>
          </a:p>
        </p:txBody>
      </p:sp>
      <p:cxnSp>
        <p:nvCxnSpPr>
          <p:cNvPr id="5" name="直線箭頭接點 4">
            <a:extLst>
              <a:ext uri="{FF2B5EF4-FFF2-40B4-BE49-F238E27FC236}">
                <a16:creationId xmlns:a16="http://schemas.microsoft.com/office/drawing/2014/main" id="{8964F79A-C575-24EE-7560-50CCA09E6737}"/>
              </a:ext>
            </a:extLst>
          </p:cNvPr>
          <p:cNvCxnSpPr/>
          <p:nvPr/>
        </p:nvCxnSpPr>
        <p:spPr>
          <a:xfrm>
            <a:off x="3235915" y="4141662"/>
            <a:ext cx="2623931"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圓角矩形 5">
            <a:extLst>
              <a:ext uri="{FF2B5EF4-FFF2-40B4-BE49-F238E27FC236}">
                <a16:creationId xmlns:a16="http://schemas.microsoft.com/office/drawing/2014/main" id="{80FED6D6-7163-4F28-C9CF-1C0CB0B37DE2}"/>
              </a:ext>
            </a:extLst>
          </p:cNvPr>
          <p:cNvSpPr/>
          <p:nvPr/>
        </p:nvSpPr>
        <p:spPr>
          <a:xfrm>
            <a:off x="5859846" y="3783853"/>
            <a:ext cx="1967947" cy="71561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dirty="0">
                <a:solidFill>
                  <a:schemeClr val="accent6"/>
                </a:solidFill>
                <a:latin typeface="Times New Roman" panose="02020603050405020304" pitchFamily="18" charset="0"/>
                <a:ea typeface="FangSong" panose="02010609060101010101" pitchFamily="49" charset="-122"/>
                <a:cs typeface="Times New Roman" panose="02020603050405020304" pitchFamily="18" charset="0"/>
              </a:rPr>
              <a:t>Participation Intention</a:t>
            </a:r>
            <a:endParaRPr kumimoji="1" lang="zh-TW" altLang="en-US" dirty="0">
              <a:solidFill>
                <a:schemeClr val="accent6"/>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033343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5CEAE996-533F-1B74-60B1-5D6F9DF44B1C}"/>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210BA10E-4EE4-E411-7A08-083A87143DBC}"/>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altLang="zh-TW" sz="3200" dirty="0">
                <a:latin typeface="Times New Roman" panose="02020603050405020304" pitchFamily="18" charset="0"/>
                <a:ea typeface="BiauKaiTC Regular" panose="03000500000000000000" pitchFamily="66" charset="-120"/>
                <a:cs typeface="Times New Roman" panose="02020603050405020304" pitchFamily="18" charset="0"/>
              </a:rPr>
              <a:t>Discussion</a:t>
            </a:r>
            <a:br>
              <a:rPr lang="en" altLang="zh-TW"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altLang="zh-TW" sz="2000" dirty="0">
                <a:latin typeface="Times New Roman" panose="02020603050405020304" pitchFamily="18" charset="0"/>
                <a:ea typeface="BiauKaiTC Regular" panose="03000500000000000000" pitchFamily="66" charset="-120"/>
                <a:cs typeface="Times New Roman" panose="02020603050405020304" pitchFamily="18" charset="0"/>
              </a:rPr>
              <a:t>Contribution and Implications</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pSp>
        <p:nvGrpSpPr>
          <p:cNvPr id="9" name="群組 8">
            <a:extLst>
              <a:ext uri="{FF2B5EF4-FFF2-40B4-BE49-F238E27FC236}">
                <a16:creationId xmlns:a16="http://schemas.microsoft.com/office/drawing/2014/main" id="{FC93767C-F34D-3A05-A535-C95076359FE3}"/>
              </a:ext>
            </a:extLst>
          </p:cNvPr>
          <p:cNvGrpSpPr/>
          <p:nvPr/>
        </p:nvGrpSpPr>
        <p:grpSpPr>
          <a:xfrm>
            <a:off x="155863" y="1361212"/>
            <a:ext cx="8832274" cy="3740723"/>
            <a:chOff x="142008" y="1302219"/>
            <a:chExt cx="8832274" cy="3740723"/>
          </a:xfrm>
        </p:grpSpPr>
        <p:sp>
          <p:nvSpPr>
            <p:cNvPr id="2" name="矩形 1">
              <a:extLst>
                <a:ext uri="{FF2B5EF4-FFF2-40B4-BE49-F238E27FC236}">
                  <a16:creationId xmlns:a16="http://schemas.microsoft.com/office/drawing/2014/main" id="{0168F023-A8D9-B9D8-0AB8-594EC2391BF9}"/>
                </a:ext>
              </a:extLst>
            </p:cNvPr>
            <p:cNvSpPr/>
            <p:nvPr/>
          </p:nvSpPr>
          <p:spPr>
            <a:xfrm>
              <a:off x="142008" y="1302219"/>
              <a:ext cx="4402282" cy="17414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 altLang="zh-TW" sz="1600" dirty="0">
                  <a:solidFill>
                    <a:schemeClr val="accent6"/>
                  </a:solidFill>
                  <a:latin typeface="Times New Roman" panose="02020603050405020304" pitchFamily="18" charset="0"/>
                  <a:cs typeface="Times New Roman" panose="02020603050405020304" pitchFamily="18" charset="0"/>
                </a:rPr>
                <a:t>This study demonstrates that intentions to engage in non-alcoholic leisure are co-driven by health consciousness and social belongingness.</a:t>
              </a:r>
              <a:endParaRPr lang="zh-TW" altLang="en-US" sz="1600" dirty="0">
                <a:solidFill>
                  <a:schemeClr val="accent6"/>
                </a:solidFill>
                <a:latin typeface="Times New Roman" panose="02020603050405020304" pitchFamily="18" charset="0"/>
                <a:cs typeface="Times New Roman" panose="02020603050405020304" pitchFamily="18" charset="0"/>
              </a:endParaRPr>
            </a:p>
          </p:txBody>
        </p:sp>
        <p:sp>
          <p:nvSpPr>
            <p:cNvPr id="3" name="矩形 2">
              <a:extLst>
                <a:ext uri="{FF2B5EF4-FFF2-40B4-BE49-F238E27FC236}">
                  <a16:creationId xmlns:a16="http://schemas.microsoft.com/office/drawing/2014/main" id="{7A16EAFA-FFEC-23CA-7181-578D0160C95A}"/>
                </a:ext>
              </a:extLst>
            </p:cNvPr>
            <p:cNvSpPr/>
            <p:nvPr/>
          </p:nvSpPr>
          <p:spPr>
            <a:xfrm>
              <a:off x="142008" y="3043715"/>
              <a:ext cx="4402282" cy="19992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altLang="zh-TW" sz="1600" dirty="0">
                  <a:solidFill>
                    <a:schemeClr val="accent6"/>
                  </a:solidFill>
                  <a:latin typeface="Times New Roman" panose="02020603050405020304" pitchFamily="18" charset="0"/>
                  <a:cs typeface="Times New Roman" panose="02020603050405020304" pitchFamily="18" charset="0"/>
                </a:rPr>
                <a:t>The </a:t>
              </a:r>
              <a:r>
                <a:rPr lang="en" altLang="zh-TW" sz="1600" dirty="0">
                  <a:solidFill>
                    <a:schemeClr val="accent6"/>
                  </a:solidFill>
                  <a:latin typeface="Times New Roman" panose="02020603050405020304" pitchFamily="18" charset="0"/>
                  <a:cs typeface="Times New Roman" panose="02020603050405020304" pitchFamily="18" charset="0"/>
                </a:rPr>
                <a:t>novelty and hybrid nature of Coffee Raves in this </a:t>
              </a:r>
              <a:r>
                <a:rPr lang="en-US" altLang="zh-TW" sz="1600" dirty="0">
                  <a:solidFill>
                    <a:schemeClr val="accent6"/>
                  </a:solidFill>
                  <a:latin typeface="Times New Roman" panose="02020603050405020304" pitchFamily="18" charset="0"/>
                  <a:cs typeface="Times New Roman" panose="02020603050405020304" pitchFamily="18" charset="0"/>
                </a:rPr>
                <a:t>study challenges the t</a:t>
              </a:r>
              <a:r>
                <a:rPr lang="en" altLang="zh-TW" sz="1600" dirty="0">
                  <a:solidFill>
                    <a:schemeClr val="accent6"/>
                  </a:solidFill>
                  <a:latin typeface="Times New Roman" panose="02020603050405020304" pitchFamily="18" charset="0"/>
                  <a:cs typeface="Times New Roman" panose="02020603050405020304" pitchFamily="18" charset="0"/>
                </a:rPr>
                <a:t>raditional TPB’s assumptions that individuals possess relatively stable cognitive schemas and evaluative beliefs toward a behavior. </a:t>
              </a:r>
              <a:endParaRPr lang="zh-TW" altLang="en-US" sz="1600" dirty="0">
                <a:solidFill>
                  <a:schemeClr val="accent6"/>
                </a:solidFill>
                <a:latin typeface="Times New Roman" panose="02020603050405020304" pitchFamily="18" charset="0"/>
                <a:cs typeface="Times New Roman" panose="02020603050405020304" pitchFamily="18" charset="0"/>
              </a:endParaRPr>
            </a:p>
          </p:txBody>
        </p:sp>
        <p:sp>
          <p:nvSpPr>
            <p:cNvPr id="5" name="矩形 4">
              <a:extLst>
                <a:ext uri="{FF2B5EF4-FFF2-40B4-BE49-F238E27FC236}">
                  <a16:creationId xmlns:a16="http://schemas.microsoft.com/office/drawing/2014/main" id="{BBEEB528-E212-AA49-7F47-DBE095AE40CE}"/>
                </a:ext>
              </a:extLst>
            </p:cNvPr>
            <p:cNvSpPr/>
            <p:nvPr/>
          </p:nvSpPr>
          <p:spPr>
            <a:xfrm>
              <a:off x="4572000" y="1302219"/>
              <a:ext cx="4402282" cy="17414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 altLang="zh-TW" sz="1600" dirty="0">
                  <a:solidFill>
                    <a:schemeClr val="accent6"/>
                  </a:solidFill>
                  <a:latin typeface="Times New Roman" panose="02020603050405020304" pitchFamily="18" charset="0"/>
                  <a:cs typeface="Times New Roman" panose="02020603050405020304" pitchFamily="18" charset="0"/>
                </a:rPr>
                <a:t>Participation intentions are primarily predicted by PBC and Belongingness, showing that situational cues override established personal attitudes in novel settings.</a:t>
              </a:r>
              <a:endParaRPr lang="zh-TW" altLang="en-US" sz="1600" dirty="0">
                <a:solidFill>
                  <a:schemeClr val="accent6"/>
                </a:solidFill>
                <a:latin typeface="Times New Roman" panose="02020603050405020304" pitchFamily="18" charset="0"/>
                <a:cs typeface="Times New Roman" panose="02020603050405020304" pitchFamily="18" charset="0"/>
              </a:endParaRPr>
            </a:p>
          </p:txBody>
        </p:sp>
        <p:sp>
          <p:nvSpPr>
            <p:cNvPr id="6" name="矩形 5">
              <a:extLst>
                <a:ext uri="{FF2B5EF4-FFF2-40B4-BE49-F238E27FC236}">
                  <a16:creationId xmlns:a16="http://schemas.microsoft.com/office/drawing/2014/main" id="{4CB69AC8-BFC5-6209-8713-77820B77FF49}"/>
                </a:ext>
              </a:extLst>
            </p:cNvPr>
            <p:cNvSpPr/>
            <p:nvPr/>
          </p:nvSpPr>
          <p:spPr>
            <a:xfrm>
              <a:off x="4572000" y="3043715"/>
              <a:ext cx="4402282" cy="19992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r>
                <a:rPr lang="en" altLang="zh-TW" sz="1600" dirty="0">
                  <a:solidFill>
                    <a:schemeClr val="accent6"/>
                  </a:solidFill>
                  <a:latin typeface="Times New Roman" panose="02020603050405020304" pitchFamily="18" charset="0"/>
                  <a:cs typeface="Times New Roman" panose="02020603050405020304" pitchFamily="18" charset="0"/>
                </a:rPr>
                <a:t>Organizers should secure participation by:</a:t>
              </a:r>
            </a:p>
            <a:p>
              <a:pPr lvl="0"/>
              <a:r>
                <a:rPr lang="en" altLang="zh-TW" sz="1600" dirty="0">
                  <a:solidFill>
                    <a:schemeClr val="accent6"/>
                  </a:solidFill>
                  <a:latin typeface="Times New Roman" panose="02020603050405020304" pitchFamily="18" charset="0"/>
                  <a:cs typeface="Times New Roman" panose="02020603050405020304" pitchFamily="18" charset="0"/>
                </a:rPr>
                <a:t>(1) Reinforcing health-oriented identity</a:t>
              </a:r>
            </a:p>
            <a:p>
              <a:pPr lvl="0"/>
              <a:r>
                <a:rPr lang="en" altLang="zh-TW" sz="1600" dirty="0">
                  <a:solidFill>
                    <a:schemeClr val="accent6"/>
                  </a:solidFill>
                  <a:latin typeface="Times New Roman" panose="02020603050405020304" pitchFamily="18" charset="0"/>
                  <a:cs typeface="Times New Roman" panose="02020603050405020304" pitchFamily="18" charset="0"/>
                </a:rPr>
                <a:t>(2) Fostering inclusive atmospheres</a:t>
              </a:r>
            </a:p>
            <a:p>
              <a:pPr lvl="0"/>
              <a:r>
                <a:rPr lang="en" altLang="zh-TW" sz="1600" dirty="0">
                  <a:solidFill>
                    <a:schemeClr val="accent6"/>
                  </a:solidFill>
                  <a:latin typeface="Times New Roman" panose="02020603050405020304" pitchFamily="18" charset="0"/>
                  <a:cs typeface="Times New Roman" panose="02020603050405020304" pitchFamily="18" charset="0"/>
                </a:rPr>
                <a:t>(3) Reducing entry barriers (Ease of Participation).</a:t>
              </a:r>
              <a:endParaRPr lang="zh-TW" altLang="en-US" sz="1600" dirty="0">
                <a:solidFill>
                  <a:schemeClr val="accent6"/>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6523971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CDC491D0-85B6-1A48-AD97-6259468FA2AD}"/>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48DB53C5-266E-D1A9-DE08-C30D5D5DB844}"/>
              </a:ext>
            </a:extLst>
          </p:cNvPr>
          <p:cNvSpPr txBox="1">
            <a:spLocks noGrp="1"/>
          </p:cNvSpPr>
          <p:nvPr>
            <p:ph type="title"/>
          </p:nvPr>
        </p:nvSpPr>
        <p:spPr>
          <a:xfrm>
            <a:off x="720000" y="445025"/>
            <a:ext cx="7704000" cy="704902"/>
          </a:xfrm>
          <a:prstGeom prst="rect">
            <a:avLst/>
          </a:prstGeom>
        </p:spPr>
        <p:txBody>
          <a:bodyPr spcFirstLastPara="1" wrap="square" lIns="91425" tIns="91425" rIns="91425" bIns="91425" anchor="t" anchorCtr="0">
            <a:noAutofit/>
          </a:bodyPr>
          <a:lstStyle/>
          <a:p>
            <a:pPr algn="l"/>
            <a:r>
              <a:rPr lang="en" altLang="zh-TW" sz="3200" dirty="0">
                <a:latin typeface="Times New Roman" panose="02020603050405020304" pitchFamily="18" charset="0"/>
                <a:cs typeface="Times New Roman" panose="02020603050405020304" pitchFamily="18" charset="0"/>
              </a:rPr>
              <a:t>Limitations and Future Research Suggestions</a:t>
            </a:r>
            <a:endParaRPr sz="32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圓角矩形 1">
            <a:extLst>
              <a:ext uri="{FF2B5EF4-FFF2-40B4-BE49-F238E27FC236}">
                <a16:creationId xmlns:a16="http://schemas.microsoft.com/office/drawing/2014/main" id="{E6C5303E-DAB2-0501-6FE2-187600F22181}"/>
              </a:ext>
            </a:extLst>
          </p:cNvPr>
          <p:cNvSpPr/>
          <p:nvPr/>
        </p:nvSpPr>
        <p:spPr>
          <a:xfrm>
            <a:off x="44418" y="1336773"/>
            <a:ext cx="2870231" cy="185500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sz="1600" dirty="0">
                <a:solidFill>
                  <a:schemeClr val="tx1"/>
                </a:solidFill>
                <a:latin typeface="Times New Roman" panose="02020603050405020304" pitchFamily="18" charset="0"/>
                <a:cs typeface="Times New Roman" panose="02020603050405020304" pitchFamily="18" charset="0"/>
              </a:rPr>
              <a:t>Due to the small sample size and the predominance of younger participants, the generalizability of this exploratory study is limited. </a:t>
            </a:r>
            <a:endParaRPr kumimoji="1" lang="zh-TW" altLang="en-US" sz="1600" dirty="0">
              <a:solidFill>
                <a:schemeClr val="tx1"/>
              </a:solidFill>
              <a:latin typeface="Times New Roman" panose="02020603050405020304" pitchFamily="18" charset="0"/>
              <a:cs typeface="Times New Roman" panose="02020603050405020304" pitchFamily="18" charset="0"/>
            </a:endParaRPr>
          </a:p>
        </p:txBody>
      </p:sp>
      <p:sp>
        <p:nvSpPr>
          <p:cNvPr id="3" name="圓角矩形 2">
            <a:extLst>
              <a:ext uri="{FF2B5EF4-FFF2-40B4-BE49-F238E27FC236}">
                <a16:creationId xmlns:a16="http://schemas.microsoft.com/office/drawing/2014/main" id="{D0E3BA83-0395-F8FB-76FB-BB8705B3E8AD}"/>
              </a:ext>
            </a:extLst>
          </p:cNvPr>
          <p:cNvSpPr/>
          <p:nvPr/>
        </p:nvSpPr>
        <p:spPr>
          <a:xfrm>
            <a:off x="3036871" y="1346052"/>
            <a:ext cx="2870232" cy="184848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sz="1600" dirty="0">
                <a:solidFill>
                  <a:schemeClr val="accent6"/>
                </a:solidFill>
                <a:latin typeface="Times New Roman" panose="02020603050405020304" pitchFamily="18" charset="0"/>
                <a:cs typeface="Times New Roman" panose="02020603050405020304" pitchFamily="18" charset="0"/>
              </a:rPr>
              <a:t>As "Coffee Rave" is an emerging concept, most participants lacked prior experience, which may affect the precision and stability of the measured attitudes and intentions.</a:t>
            </a:r>
            <a:endParaRPr kumimoji="1" lang="zh-TW" altLang="en-US" sz="1600" dirty="0">
              <a:solidFill>
                <a:schemeClr val="accent6"/>
              </a:solidFill>
              <a:latin typeface="Times New Roman" panose="02020603050405020304" pitchFamily="18" charset="0"/>
              <a:cs typeface="Times New Roman" panose="02020603050405020304" pitchFamily="18" charset="0"/>
            </a:endParaRPr>
          </a:p>
        </p:txBody>
      </p:sp>
      <p:sp>
        <p:nvSpPr>
          <p:cNvPr id="4" name="圓角矩形 3">
            <a:extLst>
              <a:ext uri="{FF2B5EF4-FFF2-40B4-BE49-F238E27FC236}">
                <a16:creationId xmlns:a16="http://schemas.microsoft.com/office/drawing/2014/main" id="{2558D074-C8B8-EE5D-419A-6D94BEC92C42}"/>
              </a:ext>
            </a:extLst>
          </p:cNvPr>
          <p:cNvSpPr/>
          <p:nvPr/>
        </p:nvSpPr>
        <p:spPr>
          <a:xfrm>
            <a:off x="44419" y="3234675"/>
            <a:ext cx="2870231" cy="1848481"/>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 altLang="zh-TW" sz="1600" dirty="0">
                <a:solidFill>
                  <a:schemeClr val="accent3"/>
                </a:solidFill>
                <a:latin typeface="Times New Roman" panose="02020603050405020304" pitchFamily="18" charset="0"/>
                <a:cs typeface="Times New Roman" panose="02020603050405020304" pitchFamily="18" charset="0"/>
              </a:rPr>
              <a:t>Future studies should employ more diverse demographic samples and investigate other situational variables to better understand participation intentions in non-alcoholic social leisure contexts.</a:t>
            </a:r>
            <a:endParaRPr kumimoji="1" lang="zh-TW" altLang="en-US" sz="1600" dirty="0">
              <a:solidFill>
                <a:schemeClr val="accent3"/>
              </a:solidFill>
              <a:latin typeface="Times New Roman" panose="02020603050405020304" pitchFamily="18" charset="0"/>
              <a:cs typeface="Times New Roman" panose="02020603050405020304" pitchFamily="18" charset="0"/>
            </a:endParaRPr>
          </a:p>
        </p:txBody>
      </p:sp>
      <p:sp>
        <p:nvSpPr>
          <p:cNvPr id="5" name="圓角矩形 4">
            <a:extLst>
              <a:ext uri="{FF2B5EF4-FFF2-40B4-BE49-F238E27FC236}">
                <a16:creationId xmlns:a16="http://schemas.microsoft.com/office/drawing/2014/main" id="{267378FC-C61F-6DBA-9B3B-4FD3FA87E69C}"/>
              </a:ext>
            </a:extLst>
          </p:cNvPr>
          <p:cNvSpPr/>
          <p:nvPr/>
        </p:nvSpPr>
        <p:spPr>
          <a:xfrm>
            <a:off x="3036871" y="3237873"/>
            <a:ext cx="2870231" cy="184848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 altLang="zh-TW" sz="1600" dirty="0">
                <a:solidFill>
                  <a:schemeClr val="accent3"/>
                </a:solidFill>
                <a:latin typeface="Times New Roman" panose="02020603050405020304" pitchFamily="18" charset="0"/>
                <a:cs typeface="Times New Roman" panose="02020603050405020304" pitchFamily="18" charset="0"/>
              </a:rPr>
              <a:t>Transition research focus from "Participation Intention" to "Post-Experience Evaluation" and "Repeat Attendance Intention."</a:t>
            </a:r>
            <a:endParaRPr kumimoji="1" lang="zh-TW" altLang="en-US" sz="1600" dirty="0">
              <a:solidFill>
                <a:schemeClr val="accent3"/>
              </a:solidFill>
              <a:latin typeface="Times New Roman" panose="02020603050405020304" pitchFamily="18" charset="0"/>
              <a:cs typeface="Times New Roman" panose="02020603050405020304" pitchFamily="18" charset="0"/>
            </a:endParaRPr>
          </a:p>
        </p:txBody>
      </p:sp>
      <p:sp>
        <p:nvSpPr>
          <p:cNvPr id="6" name="圓角矩形 5">
            <a:extLst>
              <a:ext uri="{FF2B5EF4-FFF2-40B4-BE49-F238E27FC236}">
                <a16:creationId xmlns:a16="http://schemas.microsoft.com/office/drawing/2014/main" id="{14F088E3-512C-5DD8-5AB8-D382309E395F}"/>
              </a:ext>
            </a:extLst>
          </p:cNvPr>
          <p:cNvSpPr/>
          <p:nvPr/>
        </p:nvSpPr>
        <p:spPr>
          <a:xfrm>
            <a:off x="6029323" y="1346447"/>
            <a:ext cx="2870231" cy="1844627"/>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 altLang="zh-TW" sz="1600" dirty="0">
                <a:solidFill>
                  <a:schemeClr val="accent6"/>
                </a:solidFill>
                <a:latin typeface="Times New Roman" panose="02020603050405020304" pitchFamily="18" charset="0"/>
                <a:cs typeface="Times New Roman" panose="02020603050405020304" pitchFamily="18" charset="0"/>
              </a:rPr>
              <a:t>Additional situational factors and variables should be examined to better understand participation in non-alcoholic social leisure.</a:t>
            </a:r>
            <a:endParaRPr kumimoji="1" lang="zh-TW" altLang="en-US" sz="1600" dirty="0">
              <a:solidFill>
                <a:schemeClr val="accent6"/>
              </a:solidFill>
              <a:latin typeface="Times New Roman" panose="02020603050405020304" pitchFamily="18" charset="0"/>
              <a:cs typeface="Times New Roman" panose="02020603050405020304" pitchFamily="18" charset="0"/>
            </a:endParaRPr>
          </a:p>
        </p:txBody>
      </p:sp>
      <p:sp>
        <p:nvSpPr>
          <p:cNvPr id="7" name="圓角矩形 6">
            <a:extLst>
              <a:ext uri="{FF2B5EF4-FFF2-40B4-BE49-F238E27FC236}">
                <a16:creationId xmlns:a16="http://schemas.microsoft.com/office/drawing/2014/main" id="{135247BA-A3CB-F53E-BDD2-7A4D0B886616}"/>
              </a:ext>
            </a:extLst>
          </p:cNvPr>
          <p:cNvSpPr/>
          <p:nvPr/>
        </p:nvSpPr>
        <p:spPr>
          <a:xfrm>
            <a:off x="6029323" y="3234676"/>
            <a:ext cx="2870231" cy="1848480"/>
          </a:xfrm>
          <a:prstGeom prst="round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en" altLang="zh-TW" sz="1600" dirty="0">
                <a:solidFill>
                  <a:schemeClr val="accent3"/>
                </a:solidFill>
                <a:latin typeface="Times New Roman" panose="02020603050405020304" pitchFamily="18" charset="0"/>
                <a:cs typeface="Times New Roman" panose="02020603050405020304" pitchFamily="18" charset="0"/>
              </a:rPr>
              <a:t>Future studies should expand the questionnaire to include items such as general social intention to capture a more holistic view of participant behavior.</a:t>
            </a:r>
            <a:endParaRPr kumimoji="1" lang="zh-TW" altLang="en-US" sz="1600" dirty="0">
              <a:solidFill>
                <a:schemeClr val="accent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191396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925">
          <a:extLst>
            <a:ext uri="{FF2B5EF4-FFF2-40B4-BE49-F238E27FC236}">
              <a16:creationId xmlns:a16="http://schemas.microsoft.com/office/drawing/2014/main" id="{3A99CD43-B0F1-A210-40D2-3355F8CC6729}"/>
            </a:ext>
          </a:extLst>
        </p:cNvPr>
        <p:cNvGrpSpPr/>
        <p:nvPr/>
      </p:nvGrpSpPr>
      <p:grpSpPr>
        <a:xfrm>
          <a:off x="0" y="0"/>
          <a:ext cx="0" cy="0"/>
          <a:chOff x="0" y="0"/>
          <a:chExt cx="0" cy="0"/>
        </a:xfrm>
      </p:grpSpPr>
      <p:pic>
        <p:nvPicPr>
          <p:cNvPr id="926" name="Google Shape;926;p42">
            <a:extLst>
              <a:ext uri="{FF2B5EF4-FFF2-40B4-BE49-F238E27FC236}">
                <a16:creationId xmlns:a16="http://schemas.microsoft.com/office/drawing/2014/main" id="{C907877A-FD3A-3E29-A5E8-4992484E151E}"/>
              </a:ext>
            </a:extLst>
          </p:cNvPr>
          <p:cNvPicPr preferRelativeResize="0">
            <a:picLocks noGrp="1"/>
          </p:cNvPicPr>
          <p:nvPr>
            <p:ph type="pic" idx="2"/>
          </p:nvPr>
        </p:nvPicPr>
        <p:blipFill rotWithShape="1">
          <a:blip r:embed="rId3">
            <a:alphaModFix/>
          </a:blip>
          <a:srcRect l="22300" t="29246" r="294" b="5428"/>
          <a:stretch/>
        </p:blipFill>
        <p:spPr>
          <a:xfrm>
            <a:off x="0" y="0"/>
            <a:ext cx="9144000" cy="5143500"/>
          </a:xfrm>
          <a:prstGeom prst="rect">
            <a:avLst/>
          </a:prstGeom>
        </p:spPr>
      </p:pic>
      <p:sp>
        <p:nvSpPr>
          <p:cNvPr id="927" name="Google Shape;927;p42">
            <a:extLst>
              <a:ext uri="{FF2B5EF4-FFF2-40B4-BE49-F238E27FC236}">
                <a16:creationId xmlns:a16="http://schemas.microsoft.com/office/drawing/2014/main" id="{110BBB35-6A93-DF8B-0EFC-A98BCAAD983F}"/>
              </a:ext>
            </a:extLst>
          </p:cNvPr>
          <p:cNvSpPr/>
          <p:nvPr/>
        </p:nvSpPr>
        <p:spPr>
          <a:xfrm>
            <a:off x="0" y="3240175"/>
            <a:ext cx="5109030" cy="1473000"/>
          </a:xfrm>
          <a:prstGeom prst="rect">
            <a:avLst/>
          </a:prstGeom>
          <a:gradFill>
            <a:gsLst>
              <a:gs pos="0">
                <a:schemeClr val="lt1"/>
              </a:gs>
              <a:gs pos="100000">
                <a:schemeClr val="accent2"/>
              </a:gs>
            </a:gsLst>
            <a:lin ang="2698631" scaled="0"/>
          </a:gra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3200">
              <a:latin typeface="Times New Roman" panose="02020603050405020304" pitchFamily="18" charset="0"/>
              <a:cs typeface="Times New Roman" panose="02020603050405020304" pitchFamily="18" charset="0"/>
            </a:endParaRPr>
          </a:p>
        </p:txBody>
      </p:sp>
      <p:sp>
        <p:nvSpPr>
          <p:cNvPr id="928" name="Google Shape;928;p42">
            <a:extLst>
              <a:ext uri="{FF2B5EF4-FFF2-40B4-BE49-F238E27FC236}">
                <a16:creationId xmlns:a16="http://schemas.microsoft.com/office/drawing/2014/main" id="{A1BC9A17-0782-1843-FAF9-50B97724A32C}"/>
              </a:ext>
            </a:extLst>
          </p:cNvPr>
          <p:cNvSpPr txBox="1">
            <a:spLocks noGrp="1"/>
          </p:cNvSpPr>
          <p:nvPr>
            <p:ph type="title"/>
          </p:nvPr>
        </p:nvSpPr>
        <p:spPr>
          <a:xfrm>
            <a:off x="654359" y="3359793"/>
            <a:ext cx="4280004" cy="1143000"/>
          </a:xfrm>
          <a:prstGeom prst="rect">
            <a:avLst/>
          </a:prstGeom>
        </p:spPr>
        <p:txBody>
          <a:bodyPr spcFirstLastPara="1" wrap="square" lIns="91425" tIns="91425" rIns="91425" bIns="91425" anchor="ctr" anchorCtr="0">
            <a:noAutofit/>
          </a:bodyPr>
          <a:lstStyle/>
          <a:p>
            <a:pPr lvl="0"/>
            <a:r>
              <a:rPr lang="en" altLang="zh-TW" sz="3200" dirty="0">
                <a:latin typeface="Times New Roman" panose="02020603050405020304" pitchFamily="18" charset="0"/>
                <a:cs typeface="Times New Roman" panose="02020603050405020304" pitchFamily="18" charset="0"/>
              </a:rPr>
              <a:t>Thank You for Listening</a:t>
            </a:r>
            <a:endParaRPr sz="3200" dirty="0">
              <a:highlight>
                <a:schemeClr val="lt1"/>
              </a:highlight>
              <a:latin typeface="Times New Roman" panose="02020603050405020304" pitchFamily="18" charset="0"/>
              <a:cs typeface="Times New Roman" panose="02020603050405020304" pitchFamily="18" charset="0"/>
            </a:endParaRPr>
          </a:p>
        </p:txBody>
      </p:sp>
      <p:pic>
        <p:nvPicPr>
          <p:cNvPr id="929" name="Google Shape;929;p42">
            <a:extLst>
              <a:ext uri="{FF2B5EF4-FFF2-40B4-BE49-F238E27FC236}">
                <a16:creationId xmlns:a16="http://schemas.microsoft.com/office/drawing/2014/main" id="{1324E21A-6826-E676-E5A1-1A8B0F99F19A}"/>
              </a:ext>
            </a:extLst>
          </p:cNvPr>
          <p:cNvPicPr preferRelativeResize="0"/>
          <p:nvPr/>
        </p:nvPicPr>
        <p:blipFill>
          <a:blip r:embed="rId4">
            <a:alphaModFix/>
          </a:blip>
          <a:stretch>
            <a:fillRect/>
          </a:stretch>
        </p:blipFill>
        <p:spPr>
          <a:xfrm flipH="1">
            <a:off x="3677380" y="1724236"/>
            <a:ext cx="809724" cy="834132"/>
          </a:xfrm>
          <a:prstGeom prst="rect">
            <a:avLst/>
          </a:prstGeom>
          <a:noFill/>
          <a:ln>
            <a:noFill/>
          </a:ln>
        </p:spPr>
      </p:pic>
      <p:pic>
        <p:nvPicPr>
          <p:cNvPr id="930" name="Google Shape;930;p42">
            <a:extLst>
              <a:ext uri="{FF2B5EF4-FFF2-40B4-BE49-F238E27FC236}">
                <a16:creationId xmlns:a16="http://schemas.microsoft.com/office/drawing/2014/main" id="{A10C4F33-7F27-59DC-6DA1-00FD4F8ACAFD}"/>
              </a:ext>
            </a:extLst>
          </p:cNvPr>
          <p:cNvPicPr preferRelativeResize="0"/>
          <p:nvPr/>
        </p:nvPicPr>
        <p:blipFill>
          <a:blip r:embed="rId5">
            <a:alphaModFix/>
          </a:blip>
          <a:stretch>
            <a:fillRect/>
          </a:stretch>
        </p:blipFill>
        <p:spPr>
          <a:xfrm flipH="1">
            <a:off x="4162440" y="4867270"/>
            <a:ext cx="819118" cy="638750"/>
          </a:xfrm>
          <a:prstGeom prst="rect">
            <a:avLst/>
          </a:prstGeom>
          <a:noFill/>
          <a:ln>
            <a:noFill/>
          </a:ln>
        </p:spPr>
      </p:pic>
      <p:pic>
        <p:nvPicPr>
          <p:cNvPr id="931" name="Google Shape;931;p42">
            <a:extLst>
              <a:ext uri="{FF2B5EF4-FFF2-40B4-BE49-F238E27FC236}">
                <a16:creationId xmlns:a16="http://schemas.microsoft.com/office/drawing/2014/main" id="{310DAAD0-A1DA-CC87-3FAF-69E7D30FA364}"/>
              </a:ext>
            </a:extLst>
          </p:cNvPr>
          <p:cNvPicPr preferRelativeResize="0"/>
          <p:nvPr/>
        </p:nvPicPr>
        <p:blipFill>
          <a:blip r:embed="rId6">
            <a:alphaModFix/>
          </a:blip>
          <a:stretch>
            <a:fillRect/>
          </a:stretch>
        </p:blipFill>
        <p:spPr>
          <a:xfrm flipH="1">
            <a:off x="-531172" y="2428879"/>
            <a:ext cx="1124450" cy="1073233"/>
          </a:xfrm>
          <a:prstGeom prst="rect">
            <a:avLst/>
          </a:prstGeom>
          <a:noFill/>
          <a:ln>
            <a:noFill/>
          </a:ln>
        </p:spPr>
      </p:pic>
      <p:pic>
        <p:nvPicPr>
          <p:cNvPr id="932" name="Google Shape;932;p42">
            <a:extLst>
              <a:ext uri="{FF2B5EF4-FFF2-40B4-BE49-F238E27FC236}">
                <a16:creationId xmlns:a16="http://schemas.microsoft.com/office/drawing/2014/main" id="{74591F88-C1BC-F33B-B52E-6D0DA47FD879}"/>
              </a:ext>
            </a:extLst>
          </p:cNvPr>
          <p:cNvPicPr preferRelativeResize="0"/>
          <p:nvPr/>
        </p:nvPicPr>
        <p:blipFill>
          <a:blip r:embed="rId7">
            <a:alphaModFix/>
          </a:blip>
          <a:stretch>
            <a:fillRect/>
          </a:stretch>
        </p:blipFill>
        <p:spPr>
          <a:xfrm flipH="1">
            <a:off x="4825392" y="2626783"/>
            <a:ext cx="537311" cy="509121"/>
          </a:xfrm>
          <a:prstGeom prst="rect">
            <a:avLst/>
          </a:prstGeom>
          <a:noFill/>
          <a:ln>
            <a:noFill/>
          </a:ln>
        </p:spPr>
      </p:pic>
      <p:pic>
        <p:nvPicPr>
          <p:cNvPr id="933" name="Google Shape;933;p42">
            <a:extLst>
              <a:ext uri="{FF2B5EF4-FFF2-40B4-BE49-F238E27FC236}">
                <a16:creationId xmlns:a16="http://schemas.microsoft.com/office/drawing/2014/main" id="{6B8CF34A-49FB-E50E-5C86-1481E3A92840}"/>
              </a:ext>
            </a:extLst>
          </p:cNvPr>
          <p:cNvPicPr preferRelativeResize="0"/>
          <p:nvPr/>
        </p:nvPicPr>
        <p:blipFill rotWithShape="1">
          <a:blip r:embed="rId8">
            <a:alphaModFix/>
          </a:blip>
          <a:srcRect r="6059" b="9272"/>
          <a:stretch/>
        </p:blipFill>
        <p:spPr>
          <a:xfrm flipH="1">
            <a:off x="4915654" y="4041600"/>
            <a:ext cx="1859701" cy="1964874"/>
          </a:xfrm>
          <a:prstGeom prst="rect">
            <a:avLst/>
          </a:prstGeom>
          <a:noFill/>
          <a:ln>
            <a:noFill/>
          </a:ln>
        </p:spPr>
      </p:pic>
      <p:pic>
        <p:nvPicPr>
          <p:cNvPr id="934" name="Google Shape;934;p42">
            <a:extLst>
              <a:ext uri="{FF2B5EF4-FFF2-40B4-BE49-F238E27FC236}">
                <a16:creationId xmlns:a16="http://schemas.microsoft.com/office/drawing/2014/main" id="{D2390DD7-E2C4-B942-B519-B69BFA43111B}"/>
              </a:ext>
            </a:extLst>
          </p:cNvPr>
          <p:cNvPicPr preferRelativeResize="0"/>
          <p:nvPr/>
        </p:nvPicPr>
        <p:blipFill>
          <a:blip r:embed="rId9">
            <a:alphaModFix/>
          </a:blip>
          <a:stretch>
            <a:fillRect/>
          </a:stretch>
        </p:blipFill>
        <p:spPr>
          <a:xfrm rot="1639861">
            <a:off x="7512932" y="2595604"/>
            <a:ext cx="2202097" cy="3028794"/>
          </a:xfrm>
          <a:prstGeom prst="rect">
            <a:avLst/>
          </a:prstGeom>
          <a:noFill/>
          <a:ln>
            <a:noFill/>
          </a:ln>
        </p:spPr>
      </p:pic>
      <p:pic>
        <p:nvPicPr>
          <p:cNvPr id="935" name="Google Shape;935;p42">
            <a:extLst>
              <a:ext uri="{FF2B5EF4-FFF2-40B4-BE49-F238E27FC236}">
                <a16:creationId xmlns:a16="http://schemas.microsoft.com/office/drawing/2014/main" id="{42DA9EFB-E9DD-39E9-0BB0-6EBE414C4CCD}"/>
              </a:ext>
            </a:extLst>
          </p:cNvPr>
          <p:cNvPicPr preferRelativeResize="0"/>
          <p:nvPr/>
        </p:nvPicPr>
        <p:blipFill>
          <a:blip r:embed="rId10">
            <a:alphaModFix/>
          </a:blip>
          <a:stretch>
            <a:fillRect/>
          </a:stretch>
        </p:blipFill>
        <p:spPr>
          <a:xfrm flipH="1">
            <a:off x="5963438" y="-442126"/>
            <a:ext cx="977117" cy="977125"/>
          </a:xfrm>
          <a:prstGeom prst="rect">
            <a:avLst/>
          </a:prstGeom>
          <a:noFill/>
          <a:ln>
            <a:noFill/>
          </a:ln>
        </p:spPr>
      </p:pic>
      <p:pic>
        <p:nvPicPr>
          <p:cNvPr id="936" name="Google Shape;936;p42">
            <a:extLst>
              <a:ext uri="{FF2B5EF4-FFF2-40B4-BE49-F238E27FC236}">
                <a16:creationId xmlns:a16="http://schemas.microsoft.com/office/drawing/2014/main" id="{2851FD16-EEB4-CC99-A7D7-70A50E354407}"/>
              </a:ext>
            </a:extLst>
          </p:cNvPr>
          <p:cNvPicPr preferRelativeResize="0"/>
          <p:nvPr/>
        </p:nvPicPr>
        <p:blipFill>
          <a:blip r:embed="rId11">
            <a:alphaModFix/>
          </a:blip>
          <a:stretch>
            <a:fillRect/>
          </a:stretch>
        </p:blipFill>
        <p:spPr>
          <a:xfrm flipH="1">
            <a:off x="-322758" y="-386576"/>
            <a:ext cx="977117" cy="977125"/>
          </a:xfrm>
          <a:prstGeom prst="rect">
            <a:avLst/>
          </a:prstGeom>
          <a:noFill/>
          <a:ln>
            <a:noFill/>
          </a:ln>
        </p:spPr>
      </p:pic>
      <p:pic>
        <p:nvPicPr>
          <p:cNvPr id="937" name="Google Shape;937;p42">
            <a:extLst>
              <a:ext uri="{FF2B5EF4-FFF2-40B4-BE49-F238E27FC236}">
                <a16:creationId xmlns:a16="http://schemas.microsoft.com/office/drawing/2014/main" id="{CC222E78-B56C-1D83-4763-BC393A7E30A9}"/>
              </a:ext>
            </a:extLst>
          </p:cNvPr>
          <p:cNvPicPr preferRelativeResize="0"/>
          <p:nvPr/>
        </p:nvPicPr>
        <p:blipFill>
          <a:blip r:embed="rId12">
            <a:alphaModFix/>
          </a:blip>
          <a:stretch>
            <a:fillRect/>
          </a:stretch>
        </p:blipFill>
        <p:spPr>
          <a:xfrm flipH="1">
            <a:off x="7889617" y="3654333"/>
            <a:ext cx="638761" cy="435853"/>
          </a:xfrm>
          <a:prstGeom prst="rect">
            <a:avLst/>
          </a:prstGeom>
          <a:noFill/>
          <a:ln>
            <a:noFill/>
          </a:ln>
        </p:spPr>
      </p:pic>
    </p:spTree>
    <p:extLst>
      <p:ext uri="{BB962C8B-B14F-4D97-AF65-F5344CB8AC3E}">
        <p14:creationId xmlns:p14="http://schemas.microsoft.com/office/powerpoint/2010/main" val="1295703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C43F61EE-2FAA-7855-BFCD-CAB2E09D5673}"/>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823029C0-C4D6-9138-3837-51512BFC212F}"/>
              </a:ext>
            </a:extLst>
          </p:cNvPr>
          <p:cNvSpPr txBox="1">
            <a:spLocks noGrp="1"/>
          </p:cNvSpPr>
          <p:nvPr>
            <p:ph type="title"/>
          </p:nvPr>
        </p:nvSpPr>
        <p:spPr>
          <a:xfrm>
            <a:off x="720000" y="445025"/>
            <a:ext cx="7704000" cy="923330"/>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Introduction</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altLang="zh-TW" sz="2000" dirty="0">
                <a:latin typeface="Times New Roman" panose="02020603050405020304" pitchFamily="18" charset="0"/>
                <a:ea typeface="BiauKaiTC Regular" panose="03000500000000000000" pitchFamily="66" charset="-120"/>
                <a:cs typeface="Times New Roman" panose="02020603050405020304" pitchFamily="18" charset="0"/>
              </a:rPr>
              <a:t>Sober Curious Movement</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7" name="文字方塊 6">
            <a:extLst>
              <a:ext uri="{FF2B5EF4-FFF2-40B4-BE49-F238E27FC236}">
                <a16:creationId xmlns:a16="http://schemas.microsoft.com/office/drawing/2014/main" id="{1D13DD3A-A457-07BB-5D46-A51A9F384EF9}"/>
              </a:ext>
            </a:extLst>
          </p:cNvPr>
          <p:cNvSpPr txBox="1"/>
          <p:nvPr/>
        </p:nvSpPr>
        <p:spPr>
          <a:xfrm>
            <a:off x="538593" y="1692102"/>
            <a:ext cx="8066813" cy="1200329"/>
          </a:xfrm>
          <a:prstGeom prst="rect">
            <a:avLst/>
          </a:prstGeom>
          <a:noFill/>
        </p:spPr>
        <p:txBody>
          <a:bodyPr wrap="square" rtlCol="0">
            <a:spAutoFit/>
          </a:bodyPr>
          <a:lstStyle/>
          <a:p>
            <a:pPr marL="285750" indent="-285750">
              <a:buClr>
                <a:schemeClr val="accent6"/>
              </a:buClr>
              <a:buFont typeface="Wingdings" pitchFamily="2" charset="2"/>
              <a:buChar char="l"/>
            </a:pPr>
            <a:r>
              <a:rPr lang="en" altLang="zh-TW" sz="1800" dirty="0">
                <a:solidFill>
                  <a:schemeClr val="tx1"/>
                </a:solidFill>
                <a:latin typeface="Times New Roman" panose="02020603050405020304" pitchFamily="18" charset="0"/>
                <a:cs typeface="Times New Roman" panose="02020603050405020304" pitchFamily="18" charset="0"/>
              </a:rPr>
              <a:t>A growing wellness trend that encourages individuals to consciously evaluate their relationship with alcohol and challenge heavy-drinking social norms.</a:t>
            </a:r>
          </a:p>
          <a:p>
            <a:pPr marL="285750" indent="-285750">
              <a:buClr>
                <a:schemeClr val="accent6"/>
              </a:buClr>
              <a:buFont typeface="Wingdings" pitchFamily="2" charset="2"/>
              <a:buChar char="l"/>
            </a:pPr>
            <a:r>
              <a:rPr lang="en" altLang="zh-TW" sz="1800" dirty="0">
                <a:solidFill>
                  <a:schemeClr val="tx1"/>
                </a:solidFill>
                <a:latin typeface="Times New Roman" panose="02020603050405020304" pitchFamily="18" charset="0"/>
                <a:cs typeface="Times New Roman" panose="02020603050405020304" pitchFamily="18" charset="0"/>
              </a:rPr>
              <a:t>More importantly, it reframes alcohol reduction as a positive and flexible lifestyle choice, rather than a response solely to alcohol-related problems or addiction.</a:t>
            </a:r>
          </a:p>
        </p:txBody>
      </p:sp>
      <p:sp>
        <p:nvSpPr>
          <p:cNvPr id="9" name="文字方塊 8">
            <a:extLst>
              <a:ext uri="{FF2B5EF4-FFF2-40B4-BE49-F238E27FC236}">
                <a16:creationId xmlns:a16="http://schemas.microsoft.com/office/drawing/2014/main" id="{AFCBC19C-F643-58AB-A630-41081793018B}"/>
              </a:ext>
            </a:extLst>
          </p:cNvPr>
          <p:cNvSpPr txBox="1"/>
          <p:nvPr/>
        </p:nvSpPr>
        <p:spPr>
          <a:xfrm>
            <a:off x="720000" y="3359053"/>
            <a:ext cx="3852000" cy="923330"/>
          </a:xfrm>
          <a:prstGeom prst="rect">
            <a:avLst/>
          </a:prstGeom>
          <a:noFill/>
        </p:spPr>
        <p:txBody>
          <a:bodyPr wrap="square" rtlCol="0">
            <a:spAutoFit/>
          </a:bodyPr>
          <a:lstStyle/>
          <a:p>
            <a:pPr>
              <a:buClr>
                <a:schemeClr val="accent6"/>
              </a:buClr>
            </a:pPr>
            <a:r>
              <a:rPr kumimoji="1" lang="en" altLang="zh-TW" sz="1800" dirty="0">
                <a:solidFill>
                  <a:schemeClr val="tx1"/>
                </a:solidFill>
                <a:latin typeface="Times New Roman" panose="02020603050405020304" pitchFamily="18" charset="0"/>
                <a:cs typeface="Times New Roman" panose="02020603050405020304" pitchFamily="18" charset="0"/>
              </a:rPr>
              <a:t>Driven by Health Self-Consciousness</a:t>
            </a:r>
          </a:p>
          <a:p>
            <a:pPr marL="342900" indent="-342900">
              <a:buClr>
                <a:schemeClr val="accent6"/>
              </a:buClr>
              <a:buFont typeface="Wingdings" pitchFamily="2" charset="2"/>
              <a:buAutoNum type="circleNumWdWhitePlain"/>
            </a:pPr>
            <a:r>
              <a:rPr kumimoji="1" lang="en" altLang="zh-TW" sz="1800" dirty="0">
                <a:solidFill>
                  <a:schemeClr val="tx1"/>
                </a:solidFill>
                <a:latin typeface="Times New Roman" panose="02020603050405020304" pitchFamily="18" charset="0"/>
                <a:cs typeface="Times New Roman" panose="02020603050405020304" pitchFamily="18" charset="0"/>
              </a:rPr>
              <a:t>Proactive Self-Care</a:t>
            </a:r>
          </a:p>
          <a:p>
            <a:pPr marL="342900" indent="-342900">
              <a:buClr>
                <a:schemeClr val="accent6"/>
              </a:buClr>
              <a:buFont typeface="Wingdings" pitchFamily="2" charset="2"/>
              <a:buAutoNum type="circleNumWdWhitePlain"/>
            </a:pPr>
            <a:r>
              <a:rPr kumimoji="1" lang="en" altLang="zh-TW" sz="1800" dirty="0">
                <a:solidFill>
                  <a:schemeClr val="tx1"/>
                </a:solidFill>
                <a:latin typeface="Times New Roman" panose="02020603050405020304" pitchFamily="18" charset="0"/>
                <a:cs typeface="Times New Roman" panose="02020603050405020304" pitchFamily="18" charset="0"/>
              </a:rPr>
              <a:t>Preventative Motivation</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10" name="文字方塊 9">
            <a:extLst>
              <a:ext uri="{FF2B5EF4-FFF2-40B4-BE49-F238E27FC236}">
                <a16:creationId xmlns:a16="http://schemas.microsoft.com/office/drawing/2014/main" id="{885DB852-C753-BD81-6FC2-734B7D340A4F}"/>
              </a:ext>
            </a:extLst>
          </p:cNvPr>
          <p:cNvSpPr txBox="1"/>
          <p:nvPr/>
        </p:nvSpPr>
        <p:spPr>
          <a:xfrm>
            <a:off x="4572000" y="3216178"/>
            <a:ext cx="3886199" cy="1200329"/>
          </a:xfrm>
          <a:prstGeom prst="rect">
            <a:avLst/>
          </a:prstGeom>
          <a:noFill/>
        </p:spPr>
        <p:txBody>
          <a:bodyPr wrap="square" rtlCol="0">
            <a:spAutoFit/>
          </a:bodyPr>
          <a:lstStyle/>
          <a:p>
            <a:pPr>
              <a:buClr>
                <a:schemeClr val="accent6"/>
              </a:buClr>
            </a:pPr>
            <a:r>
              <a:rPr kumimoji="1" lang="en" altLang="zh-TW" sz="1800" dirty="0">
                <a:solidFill>
                  <a:schemeClr val="tx1"/>
                </a:solidFill>
                <a:latin typeface="Times New Roman" panose="02020603050405020304" pitchFamily="18" charset="0"/>
                <a:cs typeface="Times New Roman" panose="02020603050405020304" pitchFamily="18" charset="0"/>
              </a:rPr>
              <a:t>Fulfilling the Need for Belongingness</a:t>
            </a:r>
          </a:p>
          <a:p>
            <a:pPr marL="342900" indent="-342900">
              <a:buClr>
                <a:schemeClr val="accent6"/>
              </a:buClr>
              <a:buFont typeface="Wingdings" pitchFamily="2" charset="2"/>
              <a:buAutoNum type="circleNumWdWhitePlain"/>
            </a:pPr>
            <a:r>
              <a:rPr kumimoji="1" lang="en" altLang="zh-TW" sz="1800" dirty="0">
                <a:solidFill>
                  <a:schemeClr val="tx1"/>
                </a:solidFill>
                <a:latin typeface="Times New Roman" panose="02020603050405020304" pitchFamily="18" charset="0"/>
                <a:cs typeface="Times New Roman" panose="02020603050405020304" pitchFamily="18" charset="0"/>
              </a:rPr>
              <a:t>A Fundamental Human Motivation</a:t>
            </a:r>
          </a:p>
          <a:p>
            <a:pPr marL="342900" indent="-342900">
              <a:buClr>
                <a:schemeClr val="accent6"/>
              </a:buClr>
              <a:buFont typeface="Wingdings" pitchFamily="2" charset="2"/>
              <a:buAutoNum type="circleNumWdWhitePlain"/>
            </a:pPr>
            <a:r>
              <a:rPr kumimoji="1" lang="en" altLang="zh-TW" sz="1800" dirty="0">
                <a:solidFill>
                  <a:schemeClr val="tx1"/>
                </a:solidFill>
                <a:latin typeface="Times New Roman" panose="02020603050405020304" pitchFamily="18" charset="0"/>
                <a:cs typeface="Times New Roman" panose="02020603050405020304" pitchFamily="18" charset="0"/>
              </a:rPr>
              <a:t>Overcoming the Fear of Exclusion</a:t>
            </a:r>
          </a:p>
          <a:p>
            <a:pPr marL="342900" indent="-342900">
              <a:buClr>
                <a:schemeClr val="accent6"/>
              </a:buClr>
              <a:buFont typeface="Wingdings" pitchFamily="2" charset="2"/>
              <a:buAutoNum type="circleNumWdWhitePlain"/>
            </a:pPr>
            <a:r>
              <a:rPr kumimoji="1" lang="en" altLang="zh-TW" sz="1800" dirty="0">
                <a:solidFill>
                  <a:schemeClr val="tx1"/>
                </a:solidFill>
                <a:latin typeface="Times New Roman" panose="02020603050405020304" pitchFamily="18" charset="0"/>
                <a:cs typeface="Times New Roman" panose="02020603050405020304" pitchFamily="18" charset="0"/>
              </a:rPr>
              <a:t>Creating New Communities</a:t>
            </a:r>
          </a:p>
        </p:txBody>
      </p:sp>
    </p:spTree>
    <p:extLst>
      <p:ext uri="{BB962C8B-B14F-4D97-AF65-F5344CB8AC3E}">
        <p14:creationId xmlns:p14="http://schemas.microsoft.com/office/powerpoint/2010/main" val="141364264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A20A0083-ADED-46F8-8841-9EEBDD94E926}"/>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0B749963-116B-A762-8BE4-E3C7D151F436}"/>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Reference</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C6E5F2DC-F462-34D6-B824-5498A1536018}"/>
              </a:ext>
            </a:extLst>
          </p:cNvPr>
          <p:cNvSpPr txBox="1"/>
          <p:nvPr/>
        </p:nvSpPr>
        <p:spPr>
          <a:xfrm>
            <a:off x="505143" y="1393194"/>
            <a:ext cx="8133714" cy="3108543"/>
          </a:xfrm>
          <a:prstGeom prst="rect">
            <a:avLst/>
          </a:prstGeom>
          <a:noFill/>
        </p:spPr>
        <p:txBody>
          <a:bodyPr wrap="square" rtlCol="0">
            <a:spAutoFit/>
          </a:bodyPr>
          <a:lstStyle/>
          <a:p>
            <a:r>
              <a:rPr lang="en-NZ" altLang="zh-TW" dirty="0">
                <a:latin typeface="Times New Roman" panose="02020603050405020304" pitchFamily="18" charset="0"/>
                <a:cs typeface="Times New Roman" panose="02020603050405020304" pitchFamily="18" charset="0"/>
              </a:rPr>
              <a:t>Ajzen, I. (1985). From intentions to actions: A theory of planned </a:t>
            </a:r>
            <a:r>
              <a:rPr lang="en-NZ" altLang="zh-TW" dirty="0" err="1">
                <a:latin typeface="Times New Roman" panose="02020603050405020304" pitchFamily="18" charset="0"/>
                <a:cs typeface="Times New Roman" panose="02020603050405020304" pitchFamily="18" charset="0"/>
              </a:rPr>
              <a:t>behavior</a:t>
            </a:r>
            <a:r>
              <a:rPr lang="en-NZ" altLang="zh-TW" dirty="0">
                <a:latin typeface="Times New Roman" panose="02020603050405020304" pitchFamily="18" charset="0"/>
                <a:cs typeface="Times New Roman" panose="02020603050405020304" pitchFamily="18" charset="0"/>
              </a:rPr>
              <a:t>. In </a:t>
            </a:r>
            <a:r>
              <a:rPr lang="en-NZ" altLang="zh-TW" i="1" dirty="0">
                <a:latin typeface="Times New Roman" panose="02020603050405020304" pitchFamily="18" charset="0"/>
                <a:cs typeface="Times New Roman" panose="02020603050405020304" pitchFamily="18" charset="0"/>
              </a:rPr>
              <a:t>Action control: From cognition to </a:t>
            </a:r>
            <a:r>
              <a:rPr lang="en-NZ" altLang="zh-TW" i="1" dirty="0" err="1">
                <a:latin typeface="Times New Roman" panose="02020603050405020304" pitchFamily="18" charset="0"/>
                <a:cs typeface="Times New Roman" panose="02020603050405020304" pitchFamily="18" charset="0"/>
              </a:rPr>
              <a:t>behavior</a:t>
            </a:r>
            <a:r>
              <a:rPr lang="en-NZ" altLang="zh-TW" dirty="0">
                <a:latin typeface="Times New Roman" panose="02020603050405020304" pitchFamily="18" charset="0"/>
                <a:cs typeface="Times New Roman" panose="02020603050405020304" pitchFamily="18" charset="0"/>
              </a:rPr>
              <a:t> (pp. 11–39). Springer. </a:t>
            </a:r>
            <a:endParaRPr lang="zh-TW"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Ajzen, I. (1991). The theory of planned </a:t>
            </a:r>
            <a:r>
              <a:rPr lang="en-NZ" altLang="zh-TW" dirty="0" err="1">
                <a:latin typeface="Times New Roman" panose="02020603050405020304" pitchFamily="18" charset="0"/>
                <a:cs typeface="Times New Roman" panose="02020603050405020304" pitchFamily="18" charset="0"/>
              </a:rPr>
              <a:t>behavior</a:t>
            </a:r>
            <a:r>
              <a:rPr lang="en-NZ" altLang="zh-TW" dirty="0">
                <a:latin typeface="Times New Roman" panose="02020603050405020304" pitchFamily="18" charset="0"/>
                <a:cs typeface="Times New Roman" panose="02020603050405020304" pitchFamily="18" charset="0"/>
              </a:rPr>
              <a:t>. </a:t>
            </a:r>
            <a:r>
              <a:rPr lang="en-NZ" altLang="zh-TW" i="1" dirty="0">
                <a:latin typeface="Times New Roman" panose="02020603050405020304" pitchFamily="18" charset="0"/>
                <a:cs typeface="Times New Roman" panose="02020603050405020304" pitchFamily="18" charset="0"/>
              </a:rPr>
              <a:t>Organizational </a:t>
            </a:r>
            <a:r>
              <a:rPr lang="en-NZ" altLang="zh-TW" i="1" dirty="0" err="1">
                <a:latin typeface="Times New Roman" panose="02020603050405020304" pitchFamily="18" charset="0"/>
                <a:cs typeface="Times New Roman" panose="02020603050405020304" pitchFamily="18" charset="0"/>
              </a:rPr>
              <a:t>Behavior</a:t>
            </a:r>
            <a:r>
              <a:rPr lang="en-NZ" altLang="zh-TW" i="1" dirty="0">
                <a:latin typeface="Times New Roman" panose="02020603050405020304" pitchFamily="18" charset="0"/>
                <a:cs typeface="Times New Roman" panose="02020603050405020304" pitchFamily="18" charset="0"/>
              </a:rPr>
              <a:t> and Human Decision Processes</a:t>
            </a:r>
            <a:r>
              <a:rPr lang="en-NZ" altLang="zh-TW" dirty="0">
                <a:latin typeface="Times New Roman" panose="02020603050405020304" pitchFamily="18" charset="0"/>
                <a:cs typeface="Times New Roman" panose="02020603050405020304" pitchFamily="18" charset="0"/>
              </a:rPr>
              <a:t>, 50(2), 179–211.</a:t>
            </a:r>
            <a:endParaRPr lang="zh-TW"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Allen, K.-A., Gray, D. L., Baumeister, R. F., &amp; Leary, M. R. (2022). The need to belong: A deep dive into the origins, implications, and future of a foundational construct. </a:t>
            </a:r>
            <a:r>
              <a:rPr lang="en-NZ" altLang="zh-TW" i="1" dirty="0">
                <a:latin typeface="Times New Roman" panose="02020603050405020304" pitchFamily="18" charset="0"/>
                <a:cs typeface="Times New Roman" panose="02020603050405020304" pitchFamily="18" charset="0"/>
              </a:rPr>
              <a:t>Educational Psychology Review</a:t>
            </a:r>
            <a:r>
              <a:rPr lang="en-NZ" altLang="zh-TW" dirty="0">
                <a:latin typeface="Times New Roman" panose="02020603050405020304" pitchFamily="18" charset="0"/>
                <a:cs typeface="Times New Roman" panose="02020603050405020304" pitchFamily="18" charset="0"/>
              </a:rPr>
              <a:t>, 34(2), 1133–1156.</a:t>
            </a:r>
            <a:endParaRPr lang="zh-TW"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Bochicchio, L., Drabble, L. A., Riggle, E. D., </a:t>
            </a:r>
            <a:r>
              <a:rPr lang="en-NZ" altLang="zh-TW" dirty="0" err="1">
                <a:latin typeface="Times New Roman" panose="02020603050405020304" pitchFamily="18" charset="0"/>
                <a:cs typeface="Times New Roman" panose="02020603050405020304" pitchFamily="18" charset="0"/>
              </a:rPr>
              <a:t>Lunnay</a:t>
            </a:r>
            <a:r>
              <a:rPr lang="en-NZ" altLang="zh-TW" dirty="0">
                <a:latin typeface="Times New Roman" panose="02020603050405020304" pitchFamily="18" charset="0"/>
                <a:cs typeface="Times New Roman" panose="02020603050405020304" pitchFamily="18" charset="0"/>
              </a:rPr>
              <a:t>, B., &amp; Hughes, T. L. (2025). Sexual minority women's perceptions of sober curiosity: Lessons learned from a US pilot study. </a:t>
            </a:r>
            <a:r>
              <a:rPr lang="en-NZ" altLang="zh-TW" i="1" dirty="0">
                <a:latin typeface="Times New Roman" panose="02020603050405020304" pitchFamily="18" charset="0"/>
                <a:cs typeface="Times New Roman" panose="02020603050405020304" pitchFamily="18" charset="0"/>
              </a:rPr>
              <a:t>Drug and Alcohol Review</a:t>
            </a:r>
            <a:r>
              <a:rPr lang="en-NZ" altLang="zh-TW" dirty="0">
                <a:latin typeface="Times New Roman" panose="02020603050405020304" pitchFamily="18" charset="0"/>
                <a:cs typeface="Times New Roman" panose="02020603050405020304" pitchFamily="18" charset="0"/>
              </a:rPr>
              <a:t>, 44(3), 723–734.</a:t>
            </a:r>
            <a:endParaRPr lang="zh-TW"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Cunningham, G. B., &amp; Kwon, H. (2003). The theory of planned behaviour and intentions to attend a sport event. </a:t>
            </a:r>
            <a:r>
              <a:rPr lang="en-NZ" altLang="zh-TW" i="1" dirty="0">
                <a:latin typeface="Times New Roman" panose="02020603050405020304" pitchFamily="18" charset="0"/>
                <a:cs typeface="Times New Roman" panose="02020603050405020304" pitchFamily="18" charset="0"/>
              </a:rPr>
              <a:t>Sport Management Review</a:t>
            </a:r>
            <a:r>
              <a:rPr lang="en-NZ" altLang="zh-TW" dirty="0">
                <a:latin typeface="Times New Roman" panose="02020603050405020304" pitchFamily="18" charset="0"/>
                <a:cs typeface="Times New Roman" panose="02020603050405020304" pitchFamily="18" charset="0"/>
              </a:rPr>
              <a:t>, 6(2), 127–145. </a:t>
            </a:r>
            <a:endParaRPr lang="zh-TW"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Gould, S. J. (1990). Health consciousness and health </a:t>
            </a:r>
            <a:r>
              <a:rPr lang="en-NZ" altLang="zh-TW" dirty="0" err="1">
                <a:latin typeface="Times New Roman" panose="02020603050405020304" pitchFamily="18" charset="0"/>
                <a:cs typeface="Times New Roman" panose="02020603050405020304" pitchFamily="18" charset="0"/>
              </a:rPr>
              <a:t>behavior</a:t>
            </a:r>
            <a:r>
              <a:rPr lang="en-NZ" altLang="zh-TW" dirty="0">
                <a:latin typeface="Times New Roman" panose="02020603050405020304" pitchFamily="18" charset="0"/>
                <a:cs typeface="Times New Roman" panose="02020603050405020304" pitchFamily="18" charset="0"/>
              </a:rPr>
              <a:t>: the application of a new health consciousness scale. </a:t>
            </a:r>
            <a:r>
              <a:rPr lang="en-NZ" altLang="zh-TW" i="1" dirty="0">
                <a:latin typeface="Times New Roman" panose="02020603050405020304" pitchFamily="18" charset="0"/>
                <a:cs typeface="Times New Roman" panose="02020603050405020304" pitchFamily="18" charset="0"/>
              </a:rPr>
              <a:t>American Journal of Preventive Medicine</a:t>
            </a:r>
            <a:r>
              <a:rPr lang="en-NZ" altLang="zh-TW" dirty="0">
                <a:latin typeface="Times New Roman" panose="02020603050405020304" pitchFamily="18" charset="0"/>
                <a:cs typeface="Times New Roman" panose="02020603050405020304" pitchFamily="18" charset="0"/>
              </a:rPr>
              <a:t>, 6(4), 228–237. </a:t>
            </a:r>
            <a:endParaRPr lang="zh-TW" altLang="zh-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622990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C2D2AB64-FF6F-A54D-B755-DB0471A6957C}"/>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912A7D13-71DF-B8A1-5736-815C2BA05828}"/>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Reference</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25BE079D-146D-17F9-2054-CECA42D74E61}"/>
              </a:ext>
            </a:extLst>
          </p:cNvPr>
          <p:cNvSpPr txBox="1"/>
          <p:nvPr/>
        </p:nvSpPr>
        <p:spPr>
          <a:xfrm>
            <a:off x="505143" y="1451251"/>
            <a:ext cx="8133714" cy="3539430"/>
          </a:xfrm>
          <a:prstGeom prst="rect">
            <a:avLst/>
          </a:prstGeom>
          <a:noFill/>
        </p:spPr>
        <p:txBody>
          <a:bodyPr wrap="square" rtlCol="0">
            <a:spAutoFit/>
          </a:bodyPr>
          <a:lstStyle/>
          <a:p>
            <a:r>
              <a:rPr lang="en-NZ" altLang="zh-TW" dirty="0">
                <a:latin typeface="Times New Roman" panose="02020603050405020304" pitchFamily="18" charset="0"/>
                <a:cs typeface="Times New Roman" panose="02020603050405020304" pitchFamily="18" charset="0"/>
              </a:rPr>
              <a:t>Kashima, E. S., </a:t>
            </a:r>
            <a:r>
              <a:rPr lang="en-NZ" altLang="zh-TW" dirty="0" err="1">
                <a:latin typeface="Times New Roman" panose="02020603050405020304" pitchFamily="18" charset="0"/>
                <a:cs typeface="Times New Roman" panose="02020603050405020304" pitchFamily="18" charset="0"/>
              </a:rPr>
              <a:t>Plusnin</a:t>
            </a:r>
            <a:r>
              <a:rPr lang="en-NZ" altLang="zh-TW" dirty="0">
                <a:latin typeface="Times New Roman" panose="02020603050405020304" pitchFamily="18" charset="0"/>
                <a:cs typeface="Times New Roman" panose="02020603050405020304" pitchFamily="18" charset="0"/>
              </a:rPr>
              <a:t>, N., Ochoa, D. P., Du, H., </a:t>
            </a:r>
            <a:r>
              <a:rPr lang="en-NZ" altLang="zh-TW" dirty="0" err="1">
                <a:latin typeface="Times New Roman" panose="02020603050405020304" pitchFamily="18" charset="0"/>
                <a:cs typeface="Times New Roman" panose="02020603050405020304" pitchFamily="18" charset="0"/>
              </a:rPr>
              <a:t>Klackl</a:t>
            </a:r>
            <a:r>
              <a:rPr lang="en-NZ" altLang="zh-TW" dirty="0">
                <a:latin typeface="Times New Roman" panose="02020603050405020304" pitchFamily="18" charset="0"/>
                <a:cs typeface="Times New Roman" panose="02020603050405020304" pitchFamily="18" charset="0"/>
              </a:rPr>
              <a:t>, J., Ah Gang, G. C., Gan, S. W., Yaacob, S. N., Wu, S. L., &amp; </a:t>
            </a:r>
            <a:r>
              <a:rPr lang="en-NZ" altLang="zh-TW" dirty="0" err="1">
                <a:latin typeface="Times New Roman" panose="02020603050405020304" pitchFamily="18" charset="0"/>
                <a:cs typeface="Times New Roman" panose="02020603050405020304" pitchFamily="18" charset="0"/>
              </a:rPr>
              <a:t>Qumseya</a:t>
            </a:r>
            <a:r>
              <a:rPr lang="en-NZ" altLang="zh-TW" dirty="0">
                <a:latin typeface="Times New Roman" panose="02020603050405020304" pitchFamily="18" charset="0"/>
                <a:cs typeface="Times New Roman" panose="02020603050405020304" pitchFamily="18" charset="0"/>
              </a:rPr>
              <a:t>, T. (2022). Social motives of university students in seven countries: Measurement development and validation. </a:t>
            </a:r>
            <a:r>
              <a:rPr lang="en-NZ" altLang="zh-TW" i="1" dirty="0">
                <a:latin typeface="Times New Roman" panose="02020603050405020304" pitchFamily="18" charset="0"/>
                <a:cs typeface="Times New Roman" panose="02020603050405020304" pitchFamily="18" charset="0"/>
              </a:rPr>
              <a:t>Asian Journal of Social Psychology</a:t>
            </a:r>
            <a:r>
              <a:rPr lang="en-NZ" altLang="zh-TW" dirty="0">
                <a:latin typeface="Times New Roman" panose="02020603050405020304" pitchFamily="18" charset="0"/>
                <a:cs typeface="Times New Roman" panose="02020603050405020304" pitchFamily="18" charset="0"/>
              </a:rPr>
              <a:t>, 25(2), 198–218.</a:t>
            </a:r>
            <a:endParaRPr lang="zh-TW"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Liao, W.-L., &amp; Fang, C.-Y. (2019). Applying an extended theory of planned </a:t>
            </a:r>
            <a:r>
              <a:rPr lang="en-NZ" altLang="zh-TW" dirty="0" err="1">
                <a:latin typeface="Times New Roman" panose="02020603050405020304" pitchFamily="18" charset="0"/>
                <a:cs typeface="Times New Roman" panose="02020603050405020304" pitchFamily="18" charset="0"/>
              </a:rPr>
              <a:t>behavior</a:t>
            </a:r>
            <a:r>
              <a:rPr lang="en-NZ" altLang="zh-TW" dirty="0">
                <a:latin typeface="Times New Roman" panose="02020603050405020304" pitchFamily="18" charset="0"/>
                <a:cs typeface="Times New Roman" panose="02020603050405020304" pitchFamily="18" charset="0"/>
              </a:rPr>
              <a:t> for sustaining a landscape restaurant. </a:t>
            </a:r>
            <a:r>
              <a:rPr lang="en-NZ" altLang="zh-TW" i="1" dirty="0">
                <a:latin typeface="Times New Roman" panose="02020603050405020304" pitchFamily="18" charset="0"/>
                <a:cs typeface="Times New Roman" panose="02020603050405020304" pitchFamily="18" charset="0"/>
              </a:rPr>
              <a:t>Sustainability</a:t>
            </a:r>
            <a:r>
              <a:rPr lang="en-NZ" altLang="zh-TW" dirty="0">
                <a:latin typeface="Times New Roman" panose="02020603050405020304" pitchFamily="18" charset="0"/>
                <a:cs typeface="Times New Roman" panose="02020603050405020304" pitchFamily="18" charset="0"/>
              </a:rPr>
              <a:t>, 11(18), 5100. </a:t>
            </a:r>
            <a:endParaRPr lang="zh-TW" altLang="zh-TW" dirty="0">
              <a:latin typeface="Times New Roman" panose="02020603050405020304" pitchFamily="18" charset="0"/>
              <a:cs typeface="Times New Roman" panose="02020603050405020304" pitchFamily="18" charset="0"/>
            </a:endParaRPr>
          </a:p>
          <a:p>
            <a:r>
              <a:rPr lang="en-NZ" altLang="zh-TW" dirty="0" err="1">
                <a:latin typeface="Times New Roman" panose="02020603050405020304" pitchFamily="18" charset="0"/>
                <a:cs typeface="Times New Roman" panose="02020603050405020304" pitchFamily="18" charset="0"/>
              </a:rPr>
              <a:t>Lunnay</a:t>
            </a:r>
            <a:r>
              <a:rPr lang="en-NZ" altLang="zh-TW" dirty="0">
                <a:latin typeface="Times New Roman" panose="02020603050405020304" pitchFamily="18" charset="0"/>
                <a:cs typeface="Times New Roman" panose="02020603050405020304" pitchFamily="18" charset="0"/>
              </a:rPr>
              <a:t>, B., MacLean, S., Hughes, T., Pennay, A., &amp; Ward, P. R. (2025). ‘Moderation Is the Holy Grail’: The Acceptability of ‘Sober Curious’ Tools for Alcohol Reduction Among Midlife Women. </a:t>
            </a:r>
            <a:r>
              <a:rPr lang="en-NZ" altLang="zh-TW" i="1" dirty="0">
                <a:latin typeface="Times New Roman" panose="02020603050405020304" pitchFamily="18" charset="0"/>
                <a:cs typeface="Times New Roman" panose="02020603050405020304" pitchFamily="18" charset="0"/>
              </a:rPr>
              <a:t>Drug and Alcohol Review</a:t>
            </a:r>
            <a:r>
              <a:rPr lang="en-NZ" altLang="zh-TW" dirty="0">
                <a:latin typeface="Times New Roman" panose="02020603050405020304" pitchFamily="18" charset="0"/>
                <a:cs typeface="Times New Roman" panose="02020603050405020304" pitchFamily="18" charset="0"/>
              </a:rPr>
              <a:t>, 44(5), 1496–1507.</a:t>
            </a:r>
          </a:p>
          <a:p>
            <a:r>
              <a:rPr lang="en-US" altLang="zh-TW" dirty="0">
                <a:latin typeface="Times New Roman" panose="02020603050405020304" pitchFamily="18" charset="0"/>
                <a:cs typeface="Times New Roman" panose="02020603050405020304" pitchFamily="18" charset="0"/>
              </a:rPr>
              <a:t>Sparks, B. (2007). Planning a wine tourism vacation? Factors that help to predict tourist </a:t>
            </a:r>
            <a:r>
              <a:rPr lang="en-US" altLang="zh-TW" dirty="0" err="1">
                <a:latin typeface="Times New Roman" panose="02020603050405020304" pitchFamily="18" charset="0"/>
                <a:cs typeface="Times New Roman" panose="02020603050405020304" pitchFamily="18" charset="0"/>
              </a:rPr>
              <a:t>behavioural</a:t>
            </a:r>
            <a:r>
              <a:rPr lang="en-US" altLang="zh-TW" dirty="0">
                <a:latin typeface="Times New Roman" panose="02020603050405020304" pitchFamily="18" charset="0"/>
                <a:cs typeface="Times New Roman" panose="02020603050405020304" pitchFamily="18" charset="0"/>
              </a:rPr>
              <a:t> intentions. </a:t>
            </a:r>
            <a:r>
              <a:rPr lang="en-US" altLang="zh-TW" i="1" dirty="0">
                <a:latin typeface="Times New Roman" panose="02020603050405020304" pitchFamily="18" charset="0"/>
                <a:cs typeface="Times New Roman" panose="02020603050405020304" pitchFamily="18" charset="0"/>
              </a:rPr>
              <a:t>Tourism management</a:t>
            </a:r>
            <a:r>
              <a:rPr lang="en-US" altLang="zh-TW" dirty="0">
                <a:latin typeface="Times New Roman" panose="02020603050405020304" pitchFamily="18" charset="0"/>
                <a:cs typeface="Times New Roman" panose="02020603050405020304" pitchFamily="18" charset="0"/>
              </a:rPr>
              <a:t>,</a:t>
            </a:r>
            <a:r>
              <a:rPr lang="en-US" altLang="zh-TW" i="1" dirty="0">
                <a:latin typeface="Times New Roman" panose="02020603050405020304" pitchFamily="18" charset="0"/>
                <a:cs typeface="Times New Roman" panose="02020603050405020304" pitchFamily="18" charset="0"/>
              </a:rPr>
              <a:t> 28</a:t>
            </a:r>
            <a:r>
              <a:rPr lang="en-US" altLang="zh-TW" dirty="0">
                <a:latin typeface="Times New Roman" panose="02020603050405020304" pitchFamily="18" charset="0"/>
                <a:cs typeface="Times New Roman" panose="02020603050405020304" pitchFamily="18" charset="0"/>
              </a:rPr>
              <a:t>(5), 1180–1192. </a:t>
            </a:r>
            <a:endParaRPr lang="en-NZ"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Ward, P. R., Savic, M., MacLean, S., </a:t>
            </a:r>
            <a:r>
              <a:rPr lang="en-NZ" altLang="zh-TW" dirty="0" err="1">
                <a:latin typeface="Times New Roman" panose="02020603050405020304" pitchFamily="18" charset="0"/>
                <a:cs typeface="Times New Roman" panose="02020603050405020304" pitchFamily="18" charset="0"/>
              </a:rPr>
              <a:t>Lunnay</a:t>
            </a:r>
            <a:r>
              <a:rPr lang="en-NZ" altLang="zh-TW" dirty="0">
                <a:latin typeface="Times New Roman" panose="02020603050405020304" pitchFamily="18" charset="0"/>
                <a:cs typeface="Times New Roman" panose="02020603050405020304" pitchFamily="18" charset="0"/>
              </a:rPr>
              <a:t>, B., Lyons, A., Hughes, T., London, K., </a:t>
            </a:r>
            <a:r>
              <a:rPr lang="en-NZ" altLang="zh-TW" dirty="0" err="1">
                <a:latin typeface="Times New Roman" panose="02020603050405020304" pitchFamily="18" charset="0"/>
                <a:cs typeface="Times New Roman" panose="02020603050405020304" pitchFamily="18" charset="0"/>
              </a:rPr>
              <a:t>Caluzzi</a:t>
            </a:r>
            <a:r>
              <a:rPr lang="en-NZ" altLang="zh-TW" dirty="0">
                <a:latin typeface="Times New Roman" panose="02020603050405020304" pitchFamily="18" charset="0"/>
                <a:cs typeface="Times New Roman" panose="02020603050405020304" pitchFamily="18" charset="0"/>
              </a:rPr>
              <a:t>, G., Pettigrew, S., &amp; Pennay, A. (2025). Reducing Heavy Drinking Through the “Sober Curious” Movement in Australia: Protocol for a Mixed Methods Study. </a:t>
            </a:r>
            <a:r>
              <a:rPr lang="en-NZ" altLang="zh-TW" i="1" dirty="0">
                <a:latin typeface="Times New Roman" panose="02020603050405020304" pitchFamily="18" charset="0"/>
                <a:cs typeface="Times New Roman" panose="02020603050405020304" pitchFamily="18" charset="0"/>
              </a:rPr>
              <a:t>JMIR Research Protocols</a:t>
            </a:r>
            <a:r>
              <a:rPr lang="en-NZ" altLang="zh-TW" dirty="0">
                <a:latin typeface="Times New Roman" panose="02020603050405020304" pitchFamily="18" charset="0"/>
                <a:cs typeface="Times New Roman" panose="02020603050405020304" pitchFamily="18" charset="0"/>
              </a:rPr>
              <a:t>, 14(1), e72631. </a:t>
            </a:r>
            <a:endParaRPr lang="zh-TW" altLang="zh-TW" dirty="0">
              <a:latin typeface="Times New Roman" panose="02020603050405020304" pitchFamily="18" charset="0"/>
              <a:cs typeface="Times New Roman" panose="02020603050405020304" pitchFamily="18" charset="0"/>
            </a:endParaRPr>
          </a:p>
          <a:p>
            <a:r>
              <a:rPr lang="en-NZ" altLang="zh-TW" dirty="0">
                <a:latin typeface="Times New Roman" panose="02020603050405020304" pitchFamily="18" charset="0"/>
                <a:cs typeface="Times New Roman" panose="02020603050405020304" pitchFamily="18" charset="0"/>
              </a:rPr>
              <a:t>Zhang, Z., Abdullah, H., Ghazali, A. H. A., D’Silva, J. L., Ismail, I. A., &amp; Huang, Z. (2024). The influence of health awareness on university students’ healthy lifestyles: The chain mediating role of self-esteem and social support. </a:t>
            </a:r>
            <a:r>
              <a:rPr lang="en-NZ" altLang="zh-TW" i="1" dirty="0">
                <a:latin typeface="Times New Roman" panose="02020603050405020304" pitchFamily="18" charset="0"/>
                <a:cs typeface="Times New Roman" panose="02020603050405020304" pitchFamily="18" charset="0"/>
              </a:rPr>
              <a:t>PLOS One</a:t>
            </a:r>
            <a:r>
              <a:rPr lang="en-NZ" altLang="zh-TW" dirty="0">
                <a:latin typeface="Times New Roman" panose="02020603050405020304" pitchFamily="18" charset="0"/>
                <a:cs typeface="Times New Roman" panose="02020603050405020304" pitchFamily="18" charset="0"/>
              </a:rPr>
              <a:t>, 19(10), e0311886.</a:t>
            </a:r>
            <a:endParaRPr lang="zh-TW" altLang="zh-TW"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812389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C5BFD0E6-E70B-80B8-8F6F-3E77991DDA46}"/>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032E37A5-196E-D395-8280-B7F64CFF5F2E}"/>
              </a:ext>
            </a:extLst>
          </p:cNvPr>
          <p:cNvSpPr txBox="1">
            <a:spLocks noGrp="1"/>
          </p:cNvSpPr>
          <p:nvPr>
            <p:ph type="title"/>
          </p:nvPr>
        </p:nvSpPr>
        <p:spPr>
          <a:xfrm>
            <a:off x="720000" y="445025"/>
            <a:ext cx="7704000" cy="8820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Introduction</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altLang="zh-TW" sz="2000" dirty="0">
                <a:latin typeface="Times New Roman" panose="02020603050405020304" pitchFamily="18" charset="0"/>
                <a:ea typeface="BiauKaiTC Regular" panose="03000500000000000000" pitchFamily="66" charset="-120"/>
                <a:cs typeface="Times New Roman" panose="02020603050405020304" pitchFamily="18" charset="0"/>
              </a:rPr>
              <a:t>Coffee Rave</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9A1D8423-5345-B6EA-4171-5C5CAD0D6041}"/>
              </a:ext>
            </a:extLst>
          </p:cNvPr>
          <p:cNvSpPr txBox="1"/>
          <p:nvPr/>
        </p:nvSpPr>
        <p:spPr>
          <a:xfrm>
            <a:off x="472204" y="1327071"/>
            <a:ext cx="8199591" cy="3693319"/>
          </a:xfrm>
          <a:prstGeom prst="rect">
            <a:avLst/>
          </a:prstGeom>
          <a:noFill/>
        </p:spPr>
        <p:txBody>
          <a:bodyPr wrap="square" rtlCol="0">
            <a:spAutoFit/>
          </a:bodyPr>
          <a:lstStyle/>
          <a:p>
            <a:pPr marL="285750" indent="-180000">
              <a:buClr>
                <a:schemeClr val="tx1"/>
              </a:buClr>
              <a:buFont typeface="Wingdings" pitchFamily="2" charset="2"/>
              <a:buChar char="l"/>
            </a:pPr>
            <a:r>
              <a:rPr kumimoji="1" lang="zh-TW" altLang="en-US" sz="1800" dirty="0">
                <a:solidFill>
                  <a:schemeClr val="tx1"/>
                </a:solidFill>
                <a:latin typeface="Times New Roman" panose="02020603050405020304" pitchFamily="18" charset="0"/>
                <a:cs typeface="Times New Roman" panose="02020603050405020304" pitchFamily="18" charset="0"/>
              </a:rPr>
              <a:t> </a:t>
            </a:r>
            <a:r>
              <a:rPr kumimoji="1" lang="en" altLang="zh-TW" sz="1800" dirty="0">
                <a:solidFill>
                  <a:schemeClr val="tx1"/>
                </a:solidFill>
                <a:latin typeface="Times New Roman" panose="02020603050405020304" pitchFamily="18" charset="0"/>
                <a:cs typeface="Times New Roman" panose="02020603050405020304" pitchFamily="18" charset="0"/>
              </a:rPr>
              <a:t>To address the dilemma of non-alcoholic socializing, new forms of non-alcoholic socializing, such as "coffee raves," have emerged in recent years.</a:t>
            </a:r>
          </a:p>
          <a:p>
            <a:pPr marL="285750" indent="-180000">
              <a:buClr>
                <a:schemeClr val="tx1"/>
              </a:buClr>
              <a:buFont typeface="Wingdings" pitchFamily="2" charset="2"/>
              <a:buChar char="l"/>
            </a:pPr>
            <a:endParaRPr kumimoji="1" lang="en" altLang="zh-TW" sz="1800" dirty="0">
              <a:solidFill>
                <a:schemeClr val="tx1"/>
              </a:solidFill>
              <a:latin typeface="Times New Roman" panose="02020603050405020304" pitchFamily="18" charset="0"/>
              <a:cs typeface="Times New Roman" panose="02020603050405020304" pitchFamily="18" charset="0"/>
            </a:endParaRPr>
          </a:p>
          <a:p>
            <a:pPr marL="285750" indent="-180000">
              <a:buClr>
                <a:schemeClr val="tx1"/>
              </a:buClr>
              <a:buFont typeface="Wingdings" pitchFamily="2" charset="2"/>
              <a:buChar char="l"/>
            </a:pPr>
            <a:r>
              <a:rPr kumimoji="1" lang="zh-TW" altLang="en-US" sz="1800" dirty="0">
                <a:solidFill>
                  <a:schemeClr val="tx1"/>
                </a:solidFill>
                <a:latin typeface="Times New Roman" panose="02020603050405020304" pitchFamily="18" charset="0"/>
                <a:cs typeface="Times New Roman" panose="02020603050405020304" pitchFamily="18" charset="0"/>
              </a:rPr>
              <a:t> </a:t>
            </a:r>
            <a:r>
              <a:rPr kumimoji="1" lang="en" altLang="zh-TW" sz="1800" dirty="0">
                <a:solidFill>
                  <a:schemeClr val="tx1"/>
                </a:solidFill>
                <a:latin typeface="Times New Roman" panose="02020603050405020304" pitchFamily="18" charset="0"/>
                <a:cs typeface="Times New Roman" panose="02020603050405020304" pitchFamily="18" charset="0"/>
              </a:rPr>
              <a:t>These events combine </a:t>
            </a:r>
            <a:r>
              <a:rPr kumimoji="1" lang="zh-TW" altLang="en-US" sz="1800" dirty="0">
                <a:solidFill>
                  <a:schemeClr val="tx1"/>
                </a:solidFill>
                <a:latin typeface="Times New Roman" panose="02020603050405020304" pitchFamily="18" charset="0"/>
                <a:cs typeface="Times New Roman" panose="02020603050405020304" pitchFamily="18" charset="0"/>
              </a:rPr>
              <a:t>：</a:t>
            </a:r>
            <a:endParaRPr kumimoji="1" lang="en-US" altLang="zh-TW" sz="1800" dirty="0">
              <a:solidFill>
                <a:schemeClr val="tx1"/>
              </a:solidFill>
              <a:latin typeface="Times New Roman" panose="02020603050405020304" pitchFamily="18" charset="0"/>
              <a:cs typeface="Times New Roman" panose="02020603050405020304" pitchFamily="18" charset="0"/>
            </a:endParaRPr>
          </a:p>
          <a:p>
            <a:pPr marL="285750" indent="-180000">
              <a:buClr>
                <a:schemeClr val="tx1"/>
              </a:buClr>
              <a:buFont typeface="Wingdings" pitchFamily="2" charset="2"/>
              <a:buChar char="Ø"/>
            </a:pPr>
            <a:r>
              <a:rPr kumimoji="1" lang="zh-TW" altLang="en-US" sz="1800" dirty="0">
                <a:solidFill>
                  <a:schemeClr val="tx1"/>
                </a:solidFill>
                <a:latin typeface="Times New Roman" panose="02020603050405020304" pitchFamily="18" charset="0"/>
                <a:cs typeface="Times New Roman" panose="02020603050405020304" pitchFamily="18" charset="0"/>
              </a:rPr>
              <a:t> </a:t>
            </a:r>
            <a:r>
              <a:rPr kumimoji="1" lang="en" altLang="zh-TW" sz="1800" dirty="0">
                <a:solidFill>
                  <a:schemeClr val="tx1"/>
                </a:solidFill>
                <a:latin typeface="Times New Roman" panose="02020603050405020304" pitchFamily="18" charset="0"/>
                <a:cs typeface="Times New Roman" panose="02020603050405020304" pitchFamily="18" charset="0"/>
              </a:rPr>
              <a:t>Music</a:t>
            </a:r>
          </a:p>
          <a:p>
            <a:pPr marL="285750" indent="-180000">
              <a:buClr>
                <a:schemeClr val="tx1"/>
              </a:buClr>
              <a:buFont typeface="Wingdings" pitchFamily="2" charset="2"/>
              <a:buChar char="Ø"/>
            </a:pPr>
            <a:r>
              <a:rPr kumimoji="1" lang="zh-TW" altLang="en-US" sz="1800" dirty="0">
                <a:solidFill>
                  <a:schemeClr val="tx1"/>
                </a:solidFill>
                <a:latin typeface="Times New Roman" panose="02020603050405020304" pitchFamily="18" charset="0"/>
                <a:cs typeface="Times New Roman" panose="02020603050405020304" pitchFamily="18" charset="0"/>
              </a:rPr>
              <a:t> </a:t>
            </a:r>
            <a:r>
              <a:rPr kumimoji="1" lang="en" altLang="zh-TW" sz="1800" dirty="0">
                <a:solidFill>
                  <a:schemeClr val="tx1"/>
                </a:solidFill>
                <a:latin typeface="Times New Roman" panose="02020603050405020304" pitchFamily="18" charset="0"/>
                <a:cs typeface="Times New Roman" panose="02020603050405020304" pitchFamily="18" charset="0"/>
              </a:rPr>
              <a:t>Dance</a:t>
            </a:r>
          </a:p>
          <a:p>
            <a:pPr marL="285750" indent="-180000">
              <a:buClr>
                <a:schemeClr val="tx1"/>
              </a:buClr>
              <a:buFont typeface="Wingdings" pitchFamily="2" charset="2"/>
              <a:buChar char="Ø"/>
            </a:pPr>
            <a:r>
              <a:rPr kumimoji="1" lang="zh-TW" altLang="en-US" sz="1800" dirty="0">
                <a:solidFill>
                  <a:schemeClr val="tx1"/>
                </a:solidFill>
                <a:latin typeface="Times New Roman" panose="02020603050405020304" pitchFamily="18" charset="0"/>
                <a:cs typeface="Times New Roman" panose="02020603050405020304" pitchFamily="18" charset="0"/>
              </a:rPr>
              <a:t> </a:t>
            </a:r>
            <a:r>
              <a:rPr kumimoji="1" lang="en" altLang="zh-TW" sz="1800" dirty="0">
                <a:solidFill>
                  <a:schemeClr val="tx1"/>
                </a:solidFill>
                <a:latin typeface="Times New Roman" panose="02020603050405020304" pitchFamily="18" charset="0"/>
                <a:cs typeface="Times New Roman" panose="02020603050405020304" pitchFamily="18" charset="0"/>
              </a:rPr>
              <a:t>Party elements</a:t>
            </a:r>
          </a:p>
          <a:p>
            <a:pPr marL="285750" indent="-180000">
              <a:buClr>
                <a:schemeClr val="tx1"/>
              </a:buClr>
              <a:buFont typeface="Wingdings" pitchFamily="2" charset="2"/>
              <a:buChar char="Ø"/>
            </a:pPr>
            <a:r>
              <a:rPr kumimoji="1" lang="zh-TW" altLang="en-US" sz="1800" dirty="0">
                <a:solidFill>
                  <a:schemeClr val="tx1"/>
                </a:solidFill>
                <a:latin typeface="Times New Roman" panose="02020603050405020304" pitchFamily="18" charset="0"/>
                <a:cs typeface="Times New Roman" panose="02020603050405020304" pitchFamily="18" charset="0"/>
              </a:rPr>
              <a:t> </a:t>
            </a:r>
            <a:r>
              <a:rPr kumimoji="1" lang="en" altLang="zh-TW" sz="1800" dirty="0">
                <a:solidFill>
                  <a:schemeClr val="tx1"/>
                </a:solidFill>
                <a:latin typeface="Times New Roman" panose="02020603050405020304" pitchFamily="18" charset="0"/>
                <a:cs typeface="Times New Roman" panose="02020603050405020304" pitchFamily="18" charset="0"/>
              </a:rPr>
              <a:t>Beverage: replacing alcohol with caffeine or other healthy non-alcoholic beverages, and are typically held during the day.</a:t>
            </a:r>
          </a:p>
          <a:p>
            <a:pPr marL="285750" indent="-180000">
              <a:buClr>
                <a:schemeClr val="tx1"/>
              </a:buClr>
              <a:buFont typeface="Wingdings" pitchFamily="2" charset="2"/>
              <a:buChar char="l"/>
            </a:pPr>
            <a:endParaRPr kumimoji="1" lang="en" altLang="zh-TW" sz="1800" dirty="0">
              <a:solidFill>
                <a:schemeClr val="tx1"/>
              </a:solidFill>
              <a:latin typeface="Times New Roman" panose="02020603050405020304" pitchFamily="18" charset="0"/>
              <a:cs typeface="Times New Roman" panose="02020603050405020304" pitchFamily="18" charset="0"/>
            </a:endParaRPr>
          </a:p>
          <a:p>
            <a:pPr marL="285750" indent="-180000">
              <a:buClr>
                <a:schemeClr val="tx1"/>
              </a:buClr>
              <a:buFont typeface="Wingdings" pitchFamily="2" charset="2"/>
              <a:buChar char="l"/>
            </a:pPr>
            <a:r>
              <a:rPr kumimoji="1" lang="zh-TW" altLang="en-US" sz="1800" dirty="0">
                <a:solidFill>
                  <a:schemeClr val="tx1"/>
                </a:solidFill>
                <a:latin typeface="Times New Roman" panose="02020603050405020304" pitchFamily="18" charset="0"/>
                <a:cs typeface="Times New Roman" panose="02020603050405020304" pitchFamily="18" charset="0"/>
              </a:rPr>
              <a:t> </a:t>
            </a:r>
            <a:r>
              <a:rPr kumimoji="1" lang="en" altLang="zh-TW" sz="1800" dirty="0">
                <a:solidFill>
                  <a:schemeClr val="tx1"/>
                </a:solidFill>
                <a:latin typeface="Times New Roman" panose="02020603050405020304" pitchFamily="18" charset="0"/>
                <a:cs typeface="Times New Roman" panose="02020603050405020304" pitchFamily="18" charset="0"/>
              </a:rPr>
              <a:t>Coffee raves offer a non-alcohol-centric social alternative, not only creating new points of connection to alleviate people's fear of "social exclusion," but also highly aligning with contemporary society's demand for a healthy lifestyle.</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586037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C5BFD0E6-E70B-80B8-8F6F-3E77991DDA46}"/>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032E37A5-196E-D395-8280-B7F64CFF5F2E}"/>
              </a:ext>
            </a:extLst>
          </p:cNvPr>
          <p:cNvSpPr txBox="1">
            <a:spLocks noGrp="1"/>
          </p:cNvSpPr>
          <p:nvPr>
            <p:ph type="title"/>
          </p:nvPr>
        </p:nvSpPr>
        <p:spPr>
          <a:xfrm>
            <a:off x="720000" y="445025"/>
            <a:ext cx="7704000" cy="8820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Introduction</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altLang="zh-TW" sz="2000" dirty="0">
                <a:latin typeface="Times New Roman" panose="02020603050405020304" pitchFamily="18" charset="0"/>
                <a:ea typeface="BiauKaiTC Regular" panose="03000500000000000000" pitchFamily="66" charset="-120"/>
                <a:cs typeface="Times New Roman" panose="02020603050405020304" pitchFamily="18" charset="0"/>
              </a:rPr>
              <a:t>Coffee Rave</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pic>
        <p:nvPicPr>
          <p:cNvPr id="3" name="ScreenRecording_05-07-2026 20-04-44_1_21C4BA55-86F8-4E8A-BF96-8657CAE8D38C.mp4">
            <a:hlinkClick r:id="" action="ppaction://media"/>
            <a:extLst>
              <a:ext uri="{FF2B5EF4-FFF2-40B4-BE49-F238E27FC236}">
                <a16:creationId xmlns:a16="http://schemas.microsoft.com/office/drawing/2014/main" id="{FB8081EC-82A4-9CD6-F935-022CA16E2412}"/>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b="11704"/>
          <a:stretch>
            <a:fillRect/>
          </a:stretch>
        </p:blipFill>
        <p:spPr>
          <a:xfrm>
            <a:off x="4705927" y="39437"/>
            <a:ext cx="2637852" cy="5064625"/>
          </a:xfrm>
          <a:prstGeom prst="rect">
            <a:avLst/>
          </a:prstGeom>
        </p:spPr>
      </p:pic>
      <p:sp>
        <p:nvSpPr>
          <p:cNvPr id="4" name="文字方塊 3">
            <a:extLst>
              <a:ext uri="{FF2B5EF4-FFF2-40B4-BE49-F238E27FC236}">
                <a16:creationId xmlns:a16="http://schemas.microsoft.com/office/drawing/2014/main" id="{D76004AB-9713-FB30-C9B0-07FFAB3B6BA9}"/>
              </a:ext>
            </a:extLst>
          </p:cNvPr>
          <p:cNvSpPr txBox="1"/>
          <p:nvPr/>
        </p:nvSpPr>
        <p:spPr>
          <a:xfrm>
            <a:off x="0" y="4698475"/>
            <a:ext cx="4758677" cy="400110"/>
          </a:xfrm>
          <a:prstGeom prst="rect">
            <a:avLst/>
          </a:prstGeom>
          <a:noFill/>
        </p:spPr>
        <p:txBody>
          <a:bodyPr wrap="square" rtlCol="0">
            <a:spAutoFit/>
          </a:bodyPr>
          <a:lstStyle/>
          <a:p>
            <a:r>
              <a:rPr kumimoji="1" lang="zh-TW" altLang="en-US"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影片來源：</a:t>
            </a:r>
            <a:r>
              <a:rPr kumimoji="1" lang="en" altLang="zh-TW"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https://</a:t>
            </a:r>
            <a:r>
              <a:rPr kumimoji="1" lang="en" altLang="zh-TW" sz="1000" dirty="0" err="1">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www.instagram.com</a:t>
            </a:r>
            <a:r>
              <a:rPr kumimoji="1" lang="en" altLang="zh-TW"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/reel/DUNyZfdE39J/?</a:t>
            </a:r>
            <a:r>
              <a:rPr kumimoji="1" lang="en" altLang="zh-TW" sz="1000" dirty="0" err="1">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igsh</a:t>
            </a:r>
            <a:r>
              <a:rPr kumimoji="1" lang="en" altLang="zh-TW"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rPr>
              <a:t>=MTEyNW16N3FzNWRqbg==</a:t>
            </a:r>
            <a:endParaRPr kumimoji="1" lang="zh-TW" altLang="en-US" sz="1000" dirty="0">
              <a:solidFill>
                <a:schemeClr val="tx1"/>
              </a:solidFill>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40BF28CC-253C-D5EA-BA2C-04E3E23C45E1}"/>
              </a:ext>
            </a:extLst>
          </p:cNvPr>
          <p:cNvSpPr txBox="1"/>
          <p:nvPr/>
        </p:nvSpPr>
        <p:spPr>
          <a:xfrm>
            <a:off x="313108" y="2412608"/>
            <a:ext cx="4124966" cy="1200329"/>
          </a:xfrm>
          <a:prstGeom prst="rect">
            <a:avLst/>
          </a:prstGeom>
          <a:noFill/>
        </p:spPr>
        <p:txBody>
          <a:bodyPr wrap="square" rtlCol="0">
            <a:spAutoFit/>
          </a:bodyPr>
          <a:lstStyle/>
          <a:p>
            <a:r>
              <a:rPr lang="en" altLang="zh-TW" sz="1800" b="1" dirty="0">
                <a:solidFill>
                  <a:schemeClr val="accent6"/>
                </a:solidFill>
                <a:latin typeface="Times New Roman" panose="02020603050405020304" pitchFamily="18" charset="0"/>
                <a:cs typeface="Times New Roman" panose="02020603050405020304" pitchFamily="18" charset="0"/>
              </a:rPr>
              <a:t>Date:</a:t>
            </a:r>
            <a:r>
              <a:rPr lang="en" altLang="zh-TW" sz="1800" dirty="0">
                <a:solidFill>
                  <a:schemeClr val="accent6"/>
                </a:solidFill>
                <a:latin typeface="Times New Roman" panose="02020603050405020304" pitchFamily="18" charset="0"/>
                <a:cs typeface="Times New Roman" panose="02020603050405020304" pitchFamily="18" charset="0"/>
              </a:rPr>
              <a:t> Sunday, March 29, 2026</a:t>
            </a:r>
          </a:p>
          <a:p>
            <a:r>
              <a:rPr lang="en" altLang="zh-TW" sz="1800" b="1" dirty="0">
                <a:solidFill>
                  <a:schemeClr val="accent6"/>
                </a:solidFill>
                <a:latin typeface="Times New Roman" panose="02020603050405020304" pitchFamily="18" charset="0"/>
                <a:cs typeface="Times New Roman" panose="02020603050405020304" pitchFamily="18" charset="0"/>
              </a:rPr>
              <a:t>Time:</a:t>
            </a:r>
            <a:r>
              <a:rPr lang="en" altLang="zh-TW" sz="1800" dirty="0">
                <a:solidFill>
                  <a:schemeClr val="accent6"/>
                </a:solidFill>
                <a:latin typeface="Times New Roman" panose="02020603050405020304" pitchFamily="18" charset="0"/>
                <a:cs typeface="Times New Roman" panose="02020603050405020304" pitchFamily="18" charset="0"/>
              </a:rPr>
              <a:t> 10:00 AM</a:t>
            </a:r>
          </a:p>
          <a:p>
            <a:r>
              <a:rPr lang="en" altLang="zh-TW" sz="1800" b="1" dirty="0">
                <a:solidFill>
                  <a:schemeClr val="accent6"/>
                </a:solidFill>
                <a:latin typeface="Times New Roman" panose="02020603050405020304" pitchFamily="18" charset="0"/>
                <a:cs typeface="Times New Roman" panose="02020603050405020304" pitchFamily="18" charset="0"/>
              </a:rPr>
              <a:t>Location:</a:t>
            </a:r>
            <a:r>
              <a:rPr lang="en" altLang="zh-TW" sz="1800" dirty="0">
                <a:solidFill>
                  <a:schemeClr val="accent6"/>
                </a:solidFill>
                <a:latin typeface="Times New Roman" panose="02020603050405020304" pitchFamily="18" charset="0"/>
                <a:cs typeface="Times New Roman" panose="02020603050405020304" pitchFamily="18" charset="0"/>
              </a:rPr>
              <a:t> </a:t>
            </a:r>
            <a:r>
              <a:rPr lang="en" altLang="zh-TW" sz="1800" dirty="0" err="1">
                <a:solidFill>
                  <a:schemeClr val="accent6"/>
                </a:solidFill>
                <a:latin typeface="Times New Roman" panose="02020603050405020304" pitchFamily="18" charset="0"/>
                <a:cs typeface="Times New Roman" panose="02020603050405020304" pitchFamily="18" charset="0"/>
              </a:rPr>
              <a:t>Huashan</a:t>
            </a:r>
            <a:r>
              <a:rPr lang="en" altLang="zh-TW" sz="1800" dirty="0">
                <a:solidFill>
                  <a:schemeClr val="accent6"/>
                </a:solidFill>
                <a:latin typeface="Times New Roman" panose="02020603050405020304" pitchFamily="18" charset="0"/>
                <a:cs typeface="Times New Roman" panose="02020603050405020304" pitchFamily="18" charset="0"/>
              </a:rPr>
              <a:t> 1914 Creative Park (CHLIV </a:t>
            </a:r>
            <a:r>
              <a:rPr lang="en" altLang="zh-TW" sz="1800" dirty="0" err="1">
                <a:solidFill>
                  <a:schemeClr val="accent6"/>
                </a:solidFill>
                <a:latin typeface="Times New Roman" panose="02020603050405020304" pitchFamily="18" charset="0"/>
                <a:cs typeface="Times New Roman" panose="02020603050405020304" pitchFamily="18" charset="0"/>
              </a:rPr>
              <a:t>Huashan</a:t>
            </a:r>
            <a:r>
              <a:rPr lang="en" altLang="zh-TW" sz="1800" dirty="0">
                <a:solidFill>
                  <a:schemeClr val="accent6"/>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43805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5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D73BA87C-9488-8D20-114D-7DBB56BA4AFB}"/>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2C67F55C-BF97-5A54-7E2D-AACE61A74DFF}"/>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Times New Roman" panose="02020603050405020304" pitchFamily="18" charset="0"/>
                <a:ea typeface="BiauKaiTC Regular" panose="03000500000000000000" pitchFamily="66" charset="-120"/>
                <a:cs typeface="Times New Roman" panose="02020603050405020304" pitchFamily="18" charset="0"/>
              </a:rPr>
              <a:t>Introduction</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Research Motivation</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文字方塊 1">
            <a:extLst>
              <a:ext uri="{FF2B5EF4-FFF2-40B4-BE49-F238E27FC236}">
                <a16:creationId xmlns:a16="http://schemas.microsoft.com/office/drawing/2014/main" id="{07315B78-1121-A058-AF3A-A1A6F8276714}"/>
              </a:ext>
            </a:extLst>
          </p:cNvPr>
          <p:cNvSpPr txBox="1"/>
          <p:nvPr/>
        </p:nvSpPr>
        <p:spPr>
          <a:xfrm>
            <a:off x="855300" y="1596571"/>
            <a:ext cx="7433399" cy="2985433"/>
          </a:xfrm>
          <a:prstGeom prst="rect">
            <a:avLst/>
          </a:prstGeom>
          <a:noFill/>
        </p:spPr>
        <p:txBody>
          <a:bodyPr wrap="square" rtlCol="0">
            <a:spAutoFit/>
          </a:bodyPr>
          <a:lstStyle/>
          <a:p>
            <a:pPr marL="285750" indent="-285750">
              <a:buClr>
                <a:schemeClr val="tx1"/>
              </a:buClr>
              <a:buFont typeface="Wingdings" pitchFamily="2" charset="2"/>
              <a:buChar char="l"/>
            </a:pPr>
            <a:r>
              <a:rPr kumimoji="1" lang="en" altLang="zh-TW" sz="2000" dirty="0">
                <a:solidFill>
                  <a:schemeClr val="tx1"/>
                </a:solidFill>
                <a:latin typeface="Times New Roman" panose="02020603050405020304" pitchFamily="18" charset="0"/>
                <a:cs typeface="Times New Roman" panose="02020603050405020304" pitchFamily="18" charset="0"/>
              </a:rPr>
              <a:t>Lack of Quantitative Empirical Research</a:t>
            </a:r>
          </a:p>
          <a:p>
            <a:pPr marL="342900" indent="-342900">
              <a:buClr>
                <a:schemeClr val="tx1"/>
              </a:buClr>
              <a:buFont typeface="Arial" panose="020B0604020202020204" pitchFamily="34" charset="0"/>
              <a:buChar char="•"/>
            </a:pPr>
            <a:r>
              <a:rPr kumimoji="1" lang="en" altLang="zh-TW" sz="1800" dirty="0">
                <a:solidFill>
                  <a:schemeClr val="tx1"/>
                </a:solidFill>
                <a:latin typeface="Times New Roman" panose="02020603050405020304" pitchFamily="18" charset="0"/>
                <a:cs typeface="Times New Roman" panose="02020603050405020304" pitchFamily="18" charset="0"/>
              </a:rPr>
              <a:t>No studies on coffee rave</a:t>
            </a:r>
          </a:p>
          <a:p>
            <a:pPr marL="342900" indent="-342900">
              <a:buClr>
                <a:schemeClr val="tx1"/>
              </a:buClr>
              <a:buFont typeface="Arial" panose="020B0604020202020204" pitchFamily="34" charset="0"/>
              <a:buChar char="•"/>
            </a:pPr>
            <a:r>
              <a:rPr kumimoji="1" lang="en" altLang="zh-TW" sz="1800" dirty="0">
                <a:solidFill>
                  <a:schemeClr val="tx1"/>
                </a:solidFill>
                <a:latin typeface="Times New Roman" panose="02020603050405020304" pitchFamily="18" charset="0"/>
                <a:cs typeface="Times New Roman" panose="02020603050405020304" pitchFamily="18" charset="0"/>
              </a:rPr>
              <a:t>Most studies on sober curious movement are qualitative, focusing on social phenomena, not leisure activities</a:t>
            </a:r>
          </a:p>
          <a:p>
            <a:pPr marL="285750" indent="-285750">
              <a:buClr>
                <a:schemeClr val="tx1"/>
              </a:buClr>
              <a:buFont typeface="Wingdings" pitchFamily="2" charset="2"/>
              <a:buChar char="l"/>
            </a:pPr>
            <a:endParaRPr kumimoji="1" lang="en" altLang="zh-TW" sz="2000" dirty="0">
              <a:solidFill>
                <a:schemeClr val="tx1"/>
              </a:solidFill>
              <a:latin typeface="Times New Roman" panose="02020603050405020304" pitchFamily="18" charset="0"/>
              <a:cs typeface="Times New Roman" panose="02020603050405020304" pitchFamily="18" charset="0"/>
            </a:endParaRPr>
          </a:p>
          <a:p>
            <a:pPr marL="285750" indent="-285750">
              <a:buClr>
                <a:schemeClr val="tx1"/>
              </a:buClr>
              <a:buFont typeface="Wingdings" pitchFamily="2" charset="2"/>
              <a:buChar char="l"/>
            </a:pPr>
            <a:endParaRPr kumimoji="1" lang="en" altLang="zh-TW" sz="2000" dirty="0">
              <a:solidFill>
                <a:schemeClr val="tx1"/>
              </a:solidFill>
              <a:latin typeface="Times New Roman" panose="02020603050405020304" pitchFamily="18" charset="0"/>
              <a:cs typeface="Times New Roman" panose="02020603050405020304" pitchFamily="18" charset="0"/>
            </a:endParaRPr>
          </a:p>
          <a:p>
            <a:pPr marL="285750" indent="-285750">
              <a:buClr>
                <a:schemeClr val="tx1"/>
              </a:buClr>
              <a:buFont typeface="Wingdings" pitchFamily="2" charset="2"/>
              <a:buChar char="l"/>
            </a:pPr>
            <a:r>
              <a:rPr kumimoji="1" lang="en" altLang="zh-TW" sz="2000" dirty="0">
                <a:solidFill>
                  <a:schemeClr val="tx1"/>
                </a:solidFill>
                <a:latin typeface="Times New Roman" panose="02020603050405020304" pitchFamily="18" charset="0"/>
                <a:cs typeface="Times New Roman" panose="02020603050405020304" pitchFamily="18" charset="0"/>
              </a:rPr>
              <a:t>Limitations of Traditional Theories</a:t>
            </a:r>
          </a:p>
          <a:p>
            <a:pPr marL="342900" indent="-342900">
              <a:buClr>
                <a:schemeClr val="tx1"/>
              </a:buClr>
              <a:buFont typeface="Arial" panose="020B0604020202020204" pitchFamily="34" charset="0"/>
              <a:buChar char="•"/>
            </a:pPr>
            <a:r>
              <a:rPr kumimoji="1" lang="en" altLang="zh-TW" sz="1800" dirty="0">
                <a:solidFill>
                  <a:schemeClr val="tx1"/>
                </a:solidFill>
                <a:latin typeface="Times New Roman" panose="02020603050405020304" pitchFamily="18" charset="0"/>
                <a:cs typeface="Times New Roman" panose="02020603050405020304" pitchFamily="18" charset="0"/>
              </a:rPr>
              <a:t>Relying solely on attitude, subjective norms, and perceived behavioral control may be insufficient to capture the deep-seated motivations of consumers.</a:t>
            </a:r>
          </a:p>
        </p:txBody>
      </p:sp>
    </p:spTree>
    <p:extLst>
      <p:ext uri="{BB962C8B-B14F-4D97-AF65-F5344CB8AC3E}">
        <p14:creationId xmlns:p14="http://schemas.microsoft.com/office/powerpoint/2010/main" val="260108579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72E54FD0-088D-0ACA-305C-CF9AB57764C6}"/>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85400D7C-8EF9-7C2D-76EC-766C9ED89E12}"/>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3200" dirty="0">
                <a:latin typeface="Times New Roman" panose="02020603050405020304" pitchFamily="18" charset="0"/>
                <a:ea typeface="BiauKaiTC Regular" panose="03000500000000000000" pitchFamily="66" charset="-120"/>
                <a:cs typeface="Times New Roman" panose="02020603050405020304" pitchFamily="18" charset="0"/>
              </a:rPr>
              <a:t>Introduction</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Research Objectives</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2" name="圓角矩形 1">
            <a:extLst>
              <a:ext uri="{FF2B5EF4-FFF2-40B4-BE49-F238E27FC236}">
                <a16:creationId xmlns:a16="http://schemas.microsoft.com/office/drawing/2014/main" id="{733730AE-4061-648D-70CB-59774371F970}"/>
              </a:ext>
            </a:extLst>
          </p:cNvPr>
          <p:cNvSpPr/>
          <p:nvPr/>
        </p:nvSpPr>
        <p:spPr>
          <a:xfrm>
            <a:off x="720000" y="1707777"/>
            <a:ext cx="7704000" cy="1338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 altLang="zh-TW" sz="1800" dirty="0">
                <a:solidFill>
                  <a:schemeClr val="tx1"/>
                </a:solidFill>
                <a:latin typeface="Times New Roman" panose="02020603050405020304" pitchFamily="18" charset="0"/>
                <a:cs typeface="Times New Roman" panose="02020603050405020304" pitchFamily="18" charset="0"/>
              </a:rPr>
              <a:t>Explores the impact of ”Health Self-Consciousness" on attitudes, perceived behavioral control, and participation intentions in coffee rave.</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4" name="圓角矩形 3">
            <a:extLst>
              <a:ext uri="{FF2B5EF4-FFF2-40B4-BE49-F238E27FC236}">
                <a16:creationId xmlns:a16="http://schemas.microsoft.com/office/drawing/2014/main" id="{7139997A-AB45-C075-5A86-D226184E0861}"/>
              </a:ext>
            </a:extLst>
          </p:cNvPr>
          <p:cNvSpPr/>
          <p:nvPr/>
        </p:nvSpPr>
        <p:spPr>
          <a:xfrm>
            <a:off x="720000" y="3174734"/>
            <a:ext cx="7704000" cy="1338214"/>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kumimoji="1" lang="en" altLang="zh-TW" sz="1800" dirty="0">
                <a:solidFill>
                  <a:schemeClr val="tx1"/>
                </a:solidFill>
                <a:latin typeface="Times New Roman" panose="02020603050405020304" pitchFamily="18" charset="0"/>
                <a:cs typeface="Times New Roman" panose="02020603050405020304" pitchFamily="18" charset="0"/>
              </a:rPr>
              <a:t>Analyzes the influence of "belongingness" on "subjective norms" and clarifying its role in non-alcoholic social decision-making.</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642669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5B9F7CCC-F926-D58A-96F8-D30FBF952DEC}"/>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D791CCB1-9461-C694-A893-90B773F7EF29}"/>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Literature Review</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Theory of Planned Behavior(TPB)</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graphicFrame>
        <p:nvGraphicFramePr>
          <p:cNvPr id="3" name="資料庫圖表 2">
            <a:extLst>
              <a:ext uri="{FF2B5EF4-FFF2-40B4-BE49-F238E27FC236}">
                <a16:creationId xmlns:a16="http://schemas.microsoft.com/office/drawing/2014/main" id="{3B615FDE-BD15-EB8B-8E68-26431FA8ECAA}"/>
              </a:ext>
            </a:extLst>
          </p:cNvPr>
          <p:cNvGraphicFramePr/>
          <p:nvPr>
            <p:extLst>
              <p:ext uri="{D42A27DB-BD31-4B8C-83A1-F6EECF244321}">
                <p14:modId xmlns:p14="http://schemas.microsoft.com/office/powerpoint/2010/main" val="2815396973"/>
              </p:ext>
            </p:extLst>
          </p:nvPr>
        </p:nvGraphicFramePr>
        <p:xfrm>
          <a:off x="611791" y="752802"/>
          <a:ext cx="7920417" cy="405048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文字方塊 3">
            <a:extLst>
              <a:ext uri="{FF2B5EF4-FFF2-40B4-BE49-F238E27FC236}">
                <a16:creationId xmlns:a16="http://schemas.microsoft.com/office/drawing/2014/main" id="{011D0EE2-4777-5587-1568-246382B6D5B1}"/>
              </a:ext>
            </a:extLst>
          </p:cNvPr>
          <p:cNvSpPr txBox="1"/>
          <p:nvPr/>
        </p:nvSpPr>
        <p:spPr>
          <a:xfrm>
            <a:off x="720000" y="4082922"/>
            <a:ext cx="7885492" cy="923330"/>
          </a:xfrm>
          <a:prstGeom prst="rect">
            <a:avLst/>
          </a:prstGeom>
          <a:noFill/>
        </p:spPr>
        <p:txBody>
          <a:bodyPr wrap="none" rtlCol="0">
            <a:spAutoFit/>
          </a:bodyPr>
          <a:lstStyle/>
          <a:p>
            <a:r>
              <a:rPr lang="en" altLang="zh-TW" sz="1800" b="1" dirty="0">
                <a:solidFill>
                  <a:schemeClr val="tx1"/>
                </a:solidFill>
                <a:latin typeface="Times New Roman" panose="02020603050405020304" pitchFamily="18" charset="0"/>
                <a:cs typeface="Times New Roman" panose="02020603050405020304" pitchFamily="18" charset="0"/>
              </a:rPr>
              <a:t>H1: Attitude positively influences participation intention.</a:t>
            </a:r>
            <a:br>
              <a:rPr lang="en" altLang="zh-TW" sz="1800" b="1" dirty="0">
                <a:solidFill>
                  <a:schemeClr val="tx1"/>
                </a:solidFill>
                <a:latin typeface="Times New Roman" panose="02020603050405020304" pitchFamily="18" charset="0"/>
                <a:cs typeface="Times New Roman" panose="02020603050405020304" pitchFamily="18" charset="0"/>
              </a:rPr>
            </a:br>
            <a:r>
              <a:rPr lang="en" altLang="zh-TW" sz="1800" b="1" dirty="0">
                <a:solidFill>
                  <a:schemeClr val="tx1"/>
                </a:solidFill>
                <a:latin typeface="Times New Roman" panose="02020603050405020304" pitchFamily="18" charset="0"/>
                <a:cs typeface="Times New Roman" panose="02020603050405020304" pitchFamily="18" charset="0"/>
              </a:rPr>
              <a:t>H2: Subjective norm positively influences participation intention.</a:t>
            </a:r>
            <a:br>
              <a:rPr lang="en" altLang="zh-TW" sz="1800" b="1" dirty="0">
                <a:solidFill>
                  <a:schemeClr val="tx1"/>
                </a:solidFill>
                <a:latin typeface="Times New Roman" panose="02020603050405020304" pitchFamily="18" charset="0"/>
                <a:cs typeface="Times New Roman" panose="02020603050405020304" pitchFamily="18" charset="0"/>
              </a:rPr>
            </a:br>
            <a:r>
              <a:rPr lang="en" altLang="zh-TW" sz="1800" b="1" dirty="0">
                <a:solidFill>
                  <a:schemeClr val="tx1"/>
                </a:solidFill>
                <a:latin typeface="Times New Roman" panose="02020603050405020304" pitchFamily="18" charset="0"/>
                <a:cs typeface="Times New Roman" panose="02020603050405020304" pitchFamily="18" charset="0"/>
              </a:rPr>
              <a:t>H3: Perceived behavioral control positively influences participation intention. </a:t>
            </a:r>
          </a:p>
        </p:txBody>
      </p:sp>
      <p:sp>
        <p:nvSpPr>
          <p:cNvPr id="2" name="文字方塊 1">
            <a:extLst>
              <a:ext uri="{FF2B5EF4-FFF2-40B4-BE49-F238E27FC236}">
                <a16:creationId xmlns:a16="http://schemas.microsoft.com/office/drawing/2014/main" id="{9AD0CFDC-7C04-9B86-B45A-4AD0C411159A}"/>
              </a:ext>
            </a:extLst>
          </p:cNvPr>
          <p:cNvSpPr txBox="1"/>
          <p:nvPr/>
        </p:nvSpPr>
        <p:spPr>
          <a:xfrm>
            <a:off x="6837513" y="137248"/>
            <a:ext cx="1694695" cy="307777"/>
          </a:xfrm>
          <a:prstGeom prst="rect">
            <a:avLst/>
          </a:prstGeom>
          <a:noFill/>
        </p:spPr>
        <p:txBody>
          <a:bodyPr wrap="none" rtlCol="0">
            <a:spAutoFit/>
          </a:bodyPr>
          <a:lstStyle/>
          <a:p>
            <a:r>
              <a:rPr lang="en-NZ" altLang="zh-TW" b="1" dirty="0">
                <a:solidFill>
                  <a:schemeClr val="tx1"/>
                </a:solidFill>
                <a:latin typeface="Times New Roman" panose="02020603050405020304" pitchFamily="18" charset="0"/>
                <a:cs typeface="Times New Roman" panose="02020603050405020304" pitchFamily="18" charset="0"/>
              </a:rPr>
              <a:t>(Ajzen, 1985, 1991)</a:t>
            </a:r>
            <a:r>
              <a:rPr lang="zh-TW" altLang="zh-TW" dirty="0">
                <a:solidFill>
                  <a:schemeClr val="tx1"/>
                </a:solidFill>
                <a:latin typeface="Times New Roman" panose="02020603050405020304" pitchFamily="18" charset="0"/>
                <a:cs typeface="Times New Roman" panose="02020603050405020304" pitchFamily="18" charset="0"/>
              </a:rPr>
              <a:t> </a:t>
            </a:r>
            <a:endParaRPr kumimoji="1" lang="zh-TW" altLang="en-US"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6218226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882">
          <a:extLst>
            <a:ext uri="{FF2B5EF4-FFF2-40B4-BE49-F238E27FC236}">
              <a16:creationId xmlns:a16="http://schemas.microsoft.com/office/drawing/2014/main" id="{3E347DB7-9FAB-CEB6-CC38-3FC3CD961F09}"/>
            </a:ext>
          </a:extLst>
        </p:cNvPr>
        <p:cNvGrpSpPr/>
        <p:nvPr/>
      </p:nvGrpSpPr>
      <p:grpSpPr>
        <a:xfrm>
          <a:off x="0" y="0"/>
          <a:ext cx="0" cy="0"/>
          <a:chOff x="0" y="0"/>
          <a:chExt cx="0" cy="0"/>
        </a:xfrm>
      </p:grpSpPr>
      <p:sp>
        <p:nvSpPr>
          <p:cNvPr id="888" name="Google Shape;888;p41">
            <a:extLst>
              <a:ext uri="{FF2B5EF4-FFF2-40B4-BE49-F238E27FC236}">
                <a16:creationId xmlns:a16="http://schemas.microsoft.com/office/drawing/2014/main" id="{55DCDD6A-736E-58B1-1ABB-3D442AB3D3D7}"/>
              </a:ext>
            </a:extLst>
          </p:cNvPr>
          <p:cNvSpPr txBox="1">
            <a:spLocks noGrp="1"/>
          </p:cNvSpPr>
          <p:nvPr>
            <p:ph type="title"/>
          </p:nvPr>
        </p:nvSpPr>
        <p:spPr>
          <a:xfrm>
            <a:off x="720000" y="445025"/>
            <a:ext cx="7704000" cy="1151546"/>
          </a:xfrm>
          <a:prstGeom prst="rect">
            <a:avLst/>
          </a:prstGeom>
        </p:spPr>
        <p:txBody>
          <a:bodyPr spcFirstLastPara="1" wrap="square" lIns="91425" tIns="91425" rIns="91425" bIns="91425" anchor="t" anchorCtr="0">
            <a:noAutofit/>
          </a:bodyPr>
          <a:lstStyle/>
          <a:p>
            <a:pPr lvl="0" algn="l"/>
            <a:r>
              <a:rPr lang="en" sz="3200" dirty="0">
                <a:latin typeface="Times New Roman" panose="02020603050405020304" pitchFamily="18" charset="0"/>
                <a:ea typeface="BiauKaiTC Regular" panose="03000500000000000000" pitchFamily="66" charset="-120"/>
                <a:cs typeface="Times New Roman" panose="02020603050405020304" pitchFamily="18" charset="0"/>
              </a:rPr>
              <a:t>Literature Review</a:t>
            </a:r>
            <a:br>
              <a:rPr lang="en" sz="3200" dirty="0">
                <a:latin typeface="Times New Roman" panose="02020603050405020304" pitchFamily="18" charset="0"/>
                <a:ea typeface="BiauKaiTC Regular" panose="03000500000000000000" pitchFamily="66" charset="-120"/>
                <a:cs typeface="Times New Roman" panose="02020603050405020304" pitchFamily="18" charset="0"/>
              </a:rPr>
            </a:br>
            <a:r>
              <a:rPr lang="en" sz="2000" dirty="0">
                <a:latin typeface="Times New Roman" panose="02020603050405020304" pitchFamily="18" charset="0"/>
                <a:ea typeface="BiauKaiTC Regular" panose="03000500000000000000" pitchFamily="66" charset="-120"/>
                <a:cs typeface="Times New Roman" panose="02020603050405020304" pitchFamily="18" charset="0"/>
              </a:rPr>
              <a:t>Health Self-Consciousness</a:t>
            </a:r>
            <a:endParaRPr sz="2400" dirty="0">
              <a:latin typeface="Times New Roman" panose="02020603050405020304" pitchFamily="18" charset="0"/>
              <a:ea typeface="BiauKaiTC Regular" panose="03000500000000000000" pitchFamily="66" charset="-120"/>
              <a:cs typeface="Times New Roman" panose="02020603050405020304" pitchFamily="18" charset="0"/>
            </a:endParaRPr>
          </a:p>
        </p:txBody>
      </p:sp>
      <p:sp>
        <p:nvSpPr>
          <p:cNvPr id="4" name="文字方塊 3">
            <a:extLst>
              <a:ext uri="{FF2B5EF4-FFF2-40B4-BE49-F238E27FC236}">
                <a16:creationId xmlns:a16="http://schemas.microsoft.com/office/drawing/2014/main" id="{42B13FC4-799F-B0D1-CF8B-A0C128FC15B2}"/>
              </a:ext>
            </a:extLst>
          </p:cNvPr>
          <p:cNvSpPr txBox="1"/>
          <p:nvPr/>
        </p:nvSpPr>
        <p:spPr>
          <a:xfrm>
            <a:off x="720000" y="1312415"/>
            <a:ext cx="7946922" cy="923330"/>
          </a:xfrm>
          <a:prstGeom prst="rect">
            <a:avLst/>
          </a:prstGeom>
          <a:noFill/>
        </p:spPr>
        <p:txBody>
          <a:bodyPr wrap="square" rtlCol="0">
            <a:spAutoFit/>
          </a:bodyPr>
          <a:lstStyle/>
          <a:p>
            <a:r>
              <a:rPr kumimoji="1" lang="en" altLang="zh-TW" sz="1800" dirty="0">
                <a:solidFill>
                  <a:schemeClr val="tx1"/>
                </a:solidFill>
                <a:latin typeface="Times New Roman" panose="02020603050405020304" pitchFamily="18" charset="0"/>
                <a:cs typeface="Times New Roman" panose="02020603050405020304" pitchFamily="18" charset="0"/>
              </a:rPr>
              <a:t>Health self-consciousness originates from the concept of self-consciousness in psychology, referring to an individual’s tendency to focus attention on internal thoughts and feelings (Gould, 1990).</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5" name="文字方塊 4">
            <a:extLst>
              <a:ext uri="{FF2B5EF4-FFF2-40B4-BE49-F238E27FC236}">
                <a16:creationId xmlns:a16="http://schemas.microsoft.com/office/drawing/2014/main" id="{B03C5DEA-D005-5691-93E7-C18A3B33FE14}"/>
              </a:ext>
            </a:extLst>
          </p:cNvPr>
          <p:cNvSpPr txBox="1"/>
          <p:nvPr/>
        </p:nvSpPr>
        <p:spPr>
          <a:xfrm>
            <a:off x="720000" y="2287594"/>
            <a:ext cx="7704000" cy="646331"/>
          </a:xfrm>
          <a:prstGeom prst="rect">
            <a:avLst/>
          </a:prstGeom>
          <a:noFill/>
        </p:spPr>
        <p:txBody>
          <a:bodyPr wrap="square" rtlCol="0">
            <a:spAutoFit/>
          </a:bodyPr>
          <a:lstStyle/>
          <a:p>
            <a:r>
              <a:rPr kumimoji="1" lang="en" altLang="zh-TW" sz="1800" dirty="0">
                <a:solidFill>
                  <a:schemeClr val="tx1"/>
                </a:solidFill>
                <a:latin typeface="Times New Roman" panose="02020603050405020304" pitchFamily="18" charset="0"/>
                <a:cs typeface="Times New Roman" panose="02020603050405020304" pitchFamily="18" charset="0"/>
              </a:rPr>
              <a:t>It refers to an individual's awareness of their health, involving internal monitoring and the application of health knowledge (Gould, 1990).</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7" name="文字方塊 6">
            <a:extLst>
              <a:ext uri="{FF2B5EF4-FFF2-40B4-BE49-F238E27FC236}">
                <a16:creationId xmlns:a16="http://schemas.microsoft.com/office/drawing/2014/main" id="{9EC86F7A-15A7-ADF3-1974-FAC17F0A2086}"/>
              </a:ext>
            </a:extLst>
          </p:cNvPr>
          <p:cNvSpPr txBox="1"/>
          <p:nvPr/>
        </p:nvSpPr>
        <p:spPr>
          <a:xfrm>
            <a:off x="720000" y="2985774"/>
            <a:ext cx="7946922" cy="923330"/>
          </a:xfrm>
          <a:prstGeom prst="rect">
            <a:avLst/>
          </a:prstGeom>
          <a:noFill/>
        </p:spPr>
        <p:txBody>
          <a:bodyPr wrap="square" rtlCol="0">
            <a:spAutoFit/>
          </a:bodyPr>
          <a:lstStyle/>
          <a:p>
            <a:r>
              <a:rPr kumimoji="1" lang="en" altLang="zh-TW" sz="1800" dirty="0">
                <a:solidFill>
                  <a:schemeClr val="tx1"/>
                </a:solidFill>
                <a:latin typeface="Times New Roman" panose="02020603050405020304" pitchFamily="18" charset="0"/>
                <a:cs typeface="Times New Roman" panose="02020603050405020304" pitchFamily="18" charset="0"/>
              </a:rPr>
              <a:t>Individuals with higher health self-consciousness tend to hold more positive attitudes toward health-related products and exhibit stronger behavioral intentions (Zhang et al., 2024).</a:t>
            </a:r>
            <a:endParaRPr kumimoji="1" lang="zh-TW" altLang="en-US" sz="1800" dirty="0">
              <a:solidFill>
                <a:schemeClr val="tx1"/>
              </a:solidFill>
              <a:latin typeface="Times New Roman" panose="02020603050405020304" pitchFamily="18" charset="0"/>
              <a:cs typeface="Times New Roman" panose="02020603050405020304" pitchFamily="18" charset="0"/>
            </a:endParaRPr>
          </a:p>
        </p:txBody>
      </p:sp>
      <p:sp>
        <p:nvSpPr>
          <p:cNvPr id="3" name="文字方塊 2">
            <a:extLst>
              <a:ext uri="{FF2B5EF4-FFF2-40B4-BE49-F238E27FC236}">
                <a16:creationId xmlns:a16="http://schemas.microsoft.com/office/drawing/2014/main" id="{638E729B-55E7-5FDB-4B9D-14121DFB929F}"/>
              </a:ext>
            </a:extLst>
          </p:cNvPr>
          <p:cNvSpPr txBox="1"/>
          <p:nvPr/>
        </p:nvSpPr>
        <p:spPr>
          <a:xfrm>
            <a:off x="720000" y="3909104"/>
            <a:ext cx="6019597" cy="369332"/>
          </a:xfrm>
          <a:prstGeom prst="rect">
            <a:avLst/>
          </a:prstGeom>
          <a:noFill/>
        </p:spPr>
        <p:txBody>
          <a:bodyPr wrap="none" rtlCol="0">
            <a:spAutoFit/>
          </a:bodyPr>
          <a:lstStyle/>
          <a:p>
            <a:r>
              <a:rPr lang="en" altLang="zh-TW" sz="1800" b="1" dirty="0">
                <a:solidFill>
                  <a:schemeClr val="tx1"/>
                </a:solidFill>
                <a:latin typeface="Times New Roman" panose="02020603050405020304" pitchFamily="18" charset="0"/>
                <a:cs typeface="Times New Roman" panose="02020603050405020304" pitchFamily="18" charset="0"/>
              </a:rPr>
              <a:t>H4: Health self-consciousness positively influences attitude.</a:t>
            </a:r>
            <a:endParaRPr kumimoji="1" lang="zh-TW" altLang="en-US" sz="1800" b="1" dirty="0">
              <a:latin typeface="Times New Roman" panose="02020603050405020304" pitchFamily="18" charset="0"/>
              <a:cs typeface="Times New Roman" panose="02020603050405020304" pitchFamily="18" charset="0"/>
            </a:endParaRPr>
          </a:p>
        </p:txBody>
      </p:sp>
      <p:sp>
        <p:nvSpPr>
          <p:cNvPr id="2" name="文字方塊 1">
            <a:extLst>
              <a:ext uri="{FF2B5EF4-FFF2-40B4-BE49-F238E27FC236}">
                <a16:creationId xmlns:a16="http://schemas.microsoft.com/office/drawing/2014/main" id="{137A3174-65C4-D8B7-0884-DDA2A727465A}"/>
              </a:ext>
            </a:extLst>
          </p:cNvPr>
          <p:cNvSpPr txBox="1"/>
          <p:nvPr/>
        </p:nvSpPr>
        <p:spPr>
          <a:xfrm>
            <a:off x="720000" y="4278436"/>
            <a:ext cx="8071440" cy="369332"/>
          </a:xfrm>
          <a:prstGeom prst="rect">
            <a:avLst/>
          </a:prstGeom>
          <a:noFill/>
        </p:spPr>
        <p:txBody>
          <a:bodyPr wrap="none" rtlCol="0">
            <a:spAutoFit/>
          </a:bodyPr>
          <a:lstStyle/>
          <a:p>
            <a:r>
              <a:rPr lang="en" altLang="zh-TW" sz="1800" b="1" dirty="0">
                <a:solidFill>
                  <a:schemeClr val="tx1"/>
                </a:solidFill>
                <a:latin typeface="Times New Roman" panose="02020603050405020304" pitchFamily="18" charset="0"/>
                <a:cs typeface="Times New Roman" panose="02020603050405020304" pitchFamily="18" charset="0"/>
              </a:rPr>
              <a:t>H5: Health self-consciousness positively influences perceived behavioral control.</a:t>
            </a:r>
          </a:p>
        </p:txBody>
      </p:sp>
      <p:sp>
        <p:nvSpPr>
          <p:cNvPr id="6" name="文字方塊 5">
            <a:extLst>
              <a:ext uri="{FF2B5EF4-FFF2-40B4-BE49-F238E27FC236}">
                <a16:creationId xmlns:a16="http://schemas.microsoft.com/office/drawing/2014/main" id="{E2CCBA1F-5C9D-2BD8-EA45-C7F1F1C31CD4}"/>
              </a:ext>
            </a:extLst>
          </p:cNvPr>
          <p:cNvSpPr txBox="1"/>
          <p:nvPr/>
        </p:nvSpPr>
        <p:spPr>
          <a:xfrm>
            <a:off x="720000" y="4614441"/>
            <a:ext cx="7532831" cy="369332"/>
          </a:xfrm>
          <a:prstGeom prst="rect">
            <a:avLst/>
          </a:prstGeom>
          <a:noFill/>
        </p:spPr>
        <p:txBody>
          <a:bodyPr wrap="none" rtlCol="0">
            <a:spAutoFit/>
          </a:bodyPr>
          <a:lstStyle/>
          <a:p>
            <a:r>
              <a:rPr lang="en" altLang="zh-TW" sz="1800" b="1" dirty="0">
                <a:solidFill>
                  <a:schemeClr val="tx1"/>
                </a:solidFill>
                <a:latin typeface="Times New Roman" panose="02020603050405020304" pitchFamily="18" charset="0"/>
                <a:cs typeface="Times New Roman" panose="02020603050405020304" pitchFamily="18" charset="0"/>
              </a:rPr>
              <a:t>H6: Health self-consciousness positively influences participation intention. </a:t>
            </a:r>
          </a:p>
        </p:txBody>
      </p:sp>
    </p:spTree>
    <p:extLst>
      <p:ext uri="{BB962C8B-B14F-4D97-AF65-F5344CB8AC3E}">
        <p14:creationId xmlns:p14="http://schemas.microsoft.com/office/powerpoint/2010/main" val="2340833853"/>
      </p:ext>
    </p:extLst>
  </p:cSld>
  <p:clrMapOvr>
    <a:masterClrMapping/>
  </p:clrMapOvr>
</p:sld>
</file>

<file path=ppt/theme/theme1.xml><?xml version="1.0" encoding="utf-8"?>
<a:theme xmlns:a="http://schemas.openxmlformats.org/drawingml/2006/main" name="Caffeine Addiction by Slidesgo">
  <a:themeElements>
    <a:clrScheme name="Simple Light">
      <a:dk1>
        <a:srgbClr val="FFF7F2"/>
      </a:dk1>
      <a:lt1>
        <a:srgbClr val="B97750"/>
      </a:lt1>
      <a:dk2>
        <a:srgbClr val="7E4F32"/>
      </a:dk2>
      <a:lt2>
        <a:srgbClr val="E9D3C6"/>
      </a:lt2>
      <a:accent1>
        <a:srgbClr val="C8955A"/>
      </a:accent1>
      <a:accent2>
        <a:srgbClr val="452A19"/>
      </a:accent2>
      <a:accent3>
        <a:srgbClr val="271409"/>
      </a:accent3>
      <a:accent4>
        <a:srgbClr val="FFFFFF"/>
      </a:accent4>
      <a:accent5>
        <a:srgbClr val="FFFFFF"/>
      </a:accent5>
      <a:accent6>
        <a:srgbClr val="FFFFFF"/>
      </a:accent6>
      <a:hlink>
        <a:srgbClr val="FFF7F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10615</TotalTime>
  <Words>4701</Words>
  <Application>Microsoft Office PowerPoint</Application>
  <PresentationFormat>如螢幕大小 (16:9)</PresentationFormat>
  <Paragraphs>395</Paragraphs>
  <Slides>31</Slides>
  <Notes>31</Notes>
  <HiddenSlides>0</HiddenSlides>
  <MMClips>1</MMClips>
  <ScaleCrop>false</ScaleCrop>
  <HeadingPairs>
    <vt:vector size="6" baseType="variant">
      <vt:variant>
        <vt:lpstr>使用字型</vt:lpstr>
      </vt:variant>
      <vt:variant>
        <vt:i4>7</vt:i4>
      </vt:variant>
      <vt:variant>
        <vt:lpstr>佈景主題</vt:lpstr>
      </vt:variant>
      <vt:variant>
        <vt:i4>1</vt:i4>
      </vt:variant>
      <vt:variant>
        <vt:lpstr>投影片標題</vt:lpstr>
      </vt:variant>
      <vt:variant>
        <vt:i4>31</vt:i4>
      </vt:variant>
    </vt:vector>
  </HeadingPairs>
  <TitlesOfParts>
    <vt:vector size="39" baseType="lpstr">
      <vt:lpstr>Times New Roman</vt:lpstr>
      <vt:lpstr>Taviraj SemiBold</vt:lpstr>
      <vt:lpstr>Wingdings</vt:lpstr>
      <vt:lpstr>Bebas Neue</vt:lpstr>
      <vt:lpstr>Taviraj Medium</vt:lpstr>
      <vt:lpstr>Arial</vt:lpstr>
      <vt:lpstr>Open Sans</vt:lpstr>
      <vt:lpstr>Caffeine Addiction by Slidesgo</vt:lpstr>
      <vt:lpstr>Coffee Raves as Health-Oriented Social Leisure: Examining the Drivers of Participation Intention</vt:lpstr>
      <vt:lpstr>Introduction Research Background</vt:lpstr>
      <vt:lpstr>Introduction Sober Curious Movement</vt:lpstr>
      <vt:lpstr>Introduction Coffee Rave</vt:lpstr>
      <vt:lpstr>Introduction Coffee Rave</vt:lpstr>
      <vt:lpstr>Introduction Research Motivation</vt:lpstr>
      <vt:lpstr>Introduction Research Objectives</vt:lpstr>
      <vt:lpstr>Literature Review Theory of Planned Behavior(TPB)</vt:lpstr>
      <vt:lpstr>Literature Review Health Self-Consciousness</vt:lpstr>
      <vt:lpstr>Literature Review Belongingness</vt:lpstr>
      <vt:lpstr>Literature Review Research Framework</vt:lpstr>
      <vt:lpstr>Methodology</vt:lpstr>
      <vt:lpstr>Methodology</vt:lpstr>
      <vt:lpstr>Methodology Survey Measures</vt:lpstr>
      <vt:lpstr>Results</vt:lpstr>
      <vt:lpstr>Results Participants’ Profile (N = 65)</vt:lpstr>
      <vt:lpstr>Results Participants’ Profile (N = 65)</vt:lpstr>
      <vt:lpstr>Results Convergent Validity and Reliability</vt:lpstr>
      <vt:lpstr>Results Discriminant Validity</vt:lpstr>
      <vt:lpstr>Results Structural Model</vt:lpstr>
      <vt:lpstr>Results</vt:lpstr>
      <vt:lpstr>Discussion</vt:lpstr>
      <vt:lpstr>Discussion</vt:lpstr>
      <vt:lpstr>Discussion</vt:lpstr>
      <vt:lpstr>Discussion</vt:lpstr>
      <vt:lpstr>Discussion</vt:lpstr>
      <vt:lpstr>Discussion Contribution and Implications</vt:lpstr>
      <vt:lpstr>Limitations and Future Research Suggestions</vt:lpstr>
      <vt:lpstr>Thank You for Listening</vt:lpstr>
      <vt:lpstr>Reference</vt:lpstr>
      <vt:lpstr>Reference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Coffee Raves as Health-Oriented Social Leisure: Examining the Drivers of Participation Intention</dc:title>
  <cp:lastModifiedBy>Iris Lui</cp:lastModifiedBy>
  <cp:revision>194</cp:revision>
  <dcterms:modified xsi:type="dcterms:W3CDTF">2026-05-11T13:31:10Z</dcterms:modified>
</cp:coreProperties>
</file>