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sldIdLst>
    <p:sldId id="256" r:id="rId2"/>
    <p:sldId id="301" r:id="rId3"/>
    <p:sldId id="302" r:id="rId4"/>
    <p:sldId id="30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300" r:id="rId38"/>
    <p:sldId id="289" r:id="rId39"/>
    <p:sldId id="291" r:id="rId40"/>
    <p:sldId id="290" r:id="rId41"/>
    <p:sldId id="297" r:id="rId42"/>
    <p:sldId id="298" r:id="rId43"/>
    <p:sldId id="292" r:id="rId44"/>
    <p:sldId id="293" r:id="rId45"/>
    <p:sldId id="294" r:id="rId46"/>
    <p:sldId id="295" r:id="rId47"/>
    <p:sldId id="296" r:id="rId48"/>
    <p:sldId id="29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95" autoAdjust="0"/>
  </p:normalViewPr>
  <p:slideViewPr>
    <p:cSldViewPr snapToGrid="0" snapToObjects="1"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9/2/2025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31263" y="443215"/>
            <a:ext cx="7671852" cy="2032528"/>
          </a:xfrm>
        </p:spPr>
        <p:txBody>
          <a:bodyPr>
            <a:normAutofit/>
          </a:bodyPr>
          <a:lstStyle/>
          <a:p>
            <a:pPr algn="ctr"/>
            <a:r>
              <a:rPr lang="zh-CN" altLang="zh-TW" sz="3600" dirty="0">
                <a:latin typeface="+mj-ea"/>
              </a:rPr>
              <a:t>「人生擾攘干支卦，解斷誠明四句占」</a:t>
            </a:r>
            <a:br>
              <a:rPr lang="zh-TW" altLang="zh-TW" sz="3600" dirty="0">
                <a:latin typeface="+mj-ea"/>
              </a:rPr>
            </a:br>
            <a:r>
              <a:rPr lang="zh-TW" altLang="zh-TW" sz="3600" dirty="0">
                <a:latin typeface="+mj-ea"/>
              </a:rPr>
              <a:t>——</a:t>
            </a:r>
            <a:r>
              <a:rPr lang="zh-CN" altLang="zh-TW" sz="3600" dirty="0">
                <a:latin typeface="+mj-ea"/>
              </a:rPr>
              <a:t>越南國家圖書館典藏</a:t>
            </a:r>
            <a:br>
              <a:rPr lang="en-US" altLang="zh-CN" sz="3600" dirty="0">
                <a:latin typeface="+mj-ea"/>
              </a:rPr>
            </a:br>
            <a:r>
              <a:rPr lang="zh-TW" altLang="en-US" sz="3600" dirty="0">
                <a:latin typeface="+mj-ea"/>
              </a:rPr>
              <a:t>      </a:t>
            </a:r>
            <a:r>
              <a:rPr lang="zh-CN" altLang="zh-TW" sz="3600" dirty="0">
                <a:latin typeface="+mj-ea"/>
              </a:rPr>
              <a:t>《孔明先生馬前卦》手鈔本析論</a:t>
            </a:r>
            <a:endParaRPr kumimoji="1" lang="zh-TW" altLang="en-US" sz="3600" dirty="0">
              <a:latin typeface="+mj-ea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288772" y="3096815"/>
            <a:ext cx="6461760" cy="2431915"/>
          </a:xfrm>
        </p:spPr>
        <p:txBody>
          <a:bodyPr>
            <a:normAutofit/>
          </a:bodyPr>
          <a:lstStyle/>
          <a:p>
            <a:pPr algn="ctr"/>
            <a:endParaRPr lang="en-US" altLang="zh-CN" sz="2800" dirty="0">
              <a:solidFill>
                <a:schemeClr val="tx1"/>
              </a:solidFill>
            </a:endParaRPr>
          </a:p>
          <a:p>
            <a:pPr algn="ctr"/>
            <a:r>
              <a:rPr lang="zh-CN" altLang="zh-TW" sz="2800" dirty="0">
                <a:solidFill>
                  <a:schemeClr val="tx1"/>
                </a:solidFill>
                <a:latin typeface="+mn-ea"/>
              </a:rPr>
              <a:t>屯仁</a:t>
            </a:r>
            <a:r>
              <a:rPr lang="en-US" altLang="zh-TW" sz="2800" dirty="0">
                <a:solidFill>
                  <a:schemeClr val="tx1"/>
                </a:solidFill>
                <a:latin typeface="+mn-ea"/>
              </a:rPr>
              <a:t>  </a:t>
            </a:r>
            <a:r>
              <a:rPr lang="zh-CN" altLang="zh-TW" sz="2800" dirty="0">
                <a:solidFill>
                  <a:schemeClr val="tx1"/>
                </a:solidFill>
                <a:latin typeface="+mn-ea"/>
              </a:rPr>
              <a:t>賴貴三</a:t>
            </a:r>
            <a:endParaRPr lang="en-US" altLang="zh-CN" sz="2800" dirty="0">
              <a:solidFill>
                <a:schemeClr val="tx1"/>
              </a:solidFill>
              <a:latin typeface="+mn-ea"/>
            </a:endParaRPr>
          </a:p>
          <a:p>
            <a:pPr algn="ctr"/>
            <a:endParaRPr lang="zh-TW" altLang="zh-TW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CN" altLang="zh-TW" sz="2800" dirty="0">
                <a:solidFill>
                  <a:schemeClr val="tx1"/>
                </a:solidFill>
                <a:latin typeface="+mn-ea"/>
              </a:rPr>
              <a:t>國立臺灣師範大學國文學系教授</a:t>
            </a:r>
            <a:endParaRPr lang="zh-TW" altLang="zh-TW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343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3200" dirty="0"/>
              <a:t>三、</a:t>
            </a:r>
            <a:r>
              <a:rPr lang="zh-CN" altLang="zh-TW" sz="3200" dirty="0"/>
              <a:t>《孔明先生馬前卦》鈔本釋文</a:t>
            </a:r>
            <a:r>
              <a:rPr lang="zh-TW" altLang="zh-TW" sz="3200" dirty="0"/>
              <a:t>（一）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+mn-ea"/>
              </a:rPr>
              <a:t>（一）</a:t>
            </a:r>
            <a:r>
              <a:rPr lang="zh-TW" altLang="zh-TW" sz="3200" dirty="0">
                <a:solidFill>
                  <a:srgbClr val="FF0000"/>
                </a:solidFill>
                <a:latin typeface="+mn-ea"/>
              </a:rPr>
              <a:t>求財類</a:t>
            </a:r>
            <a:endParaRPr lang="en-US" altLang="zh-TW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乙子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丑卦</a:t>
            </a:r>
            <a:r>
              <a:rPr lang="zh-CN" altLang="zh-TW" sz="3200" dirty="0">
                <a:latin typeface="+mn-ea"/>
              </a:rPr>
              <a:t>  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二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十四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二十六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流水下灘非有意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白雲出岫本無心</a:t>
            </a:r>
            <a:r>
              <a:rPr lang="zh-TW" altLang="en-US" sz="3200" dirty="0">
                <a:latin typeface="+mn-ea"/>
              </a:rPr>
              <a:t>。</a:t>
            </a:r>
            <a:endParaRPr lang="en-US" altLang="zh-CN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當辰若不登臺望</a:t>
            </a:r>
            <a:r>
              <a:rPr lang="zh-TW" altLang="en-US" sz="3200" dirty="0">
                <a:latin typeface="+mn-ea"/>
              </a:rPr>
              <a:t>，識</a:t>
            </a:r>
            <a:r>
              <a:rPr lang="zh-CN" altLang="zh-TW" sz="3200" dirty="0">
                <a:latin typeface="+mn-ea"/>
              </a:rPr>
              <a:t>誰東流海樣深</a:t>
            </a:r>
            <a:r>
              <a:rPr lang="zh-TW" altLang="en-US" sz="3200" dirty="0">
                <a:latin typeface="+mn-ea"/>
              </a:rPr>
              <a:t>？</a:t>
            </a:r>
            <a:endParaRPr lang="en-US" altLang="zh-TW" sz="3200" dirty="0">
              <a:latin typeface="+mn-ea"/>
            </a:endParaRPr>
          </a:p>
          <a:p>
            <a:r>
              <a:rPr lang="zh-TW" altLang="zh-TW" sz="3200" dirty="0">
                <a:latin typeface="+mn-ea"/>
              </a:rPr>
              <a:t>【</a:t>
            </a:r>
            <a:r>
              <a:rPr lang="zh-CN" altLang="zh-TW" sz="3200" dirty="0">
                <a:latin typeface="+mn-ea"/>
              </a:rPr>
              <a:t>解】曰</a:t>
            </a:r>
            <a:r>
              <a:rPr lang="zh-TW" altLang="en-US" sz="3200" dirty="0">
                <a:latin typeface="+mn-ea"/>
              </a:rPr>
              <a:t>：</a:t>
            </a:r>
            <a:r>
              <a:rPr lang="zh-CN" altLang="zh-TW" sz="3200" dirty="0">
                <a:latin typeface="+mn-ea"/>
              </a:rPr>
              <a:t>「非意求財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偶然而行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遲則有利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不怕急迫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」</a:t>
            </a:r>
            <a:endParaRPr kumimoji="1"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521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3200" dirty="0"/>
              <a:t>三、</a:t>
            </a:r>
            <a:r>
              <a:rPr lang="zh-CN" altLang="zh-TW" sz="3200" dirty="0"/>
              <a:t>《孔明先生馬前卦》鈔本釋文</a:t>
            </a:r>
            <a:r>
              <a:rPr lang="zh-TW" altLang="zh-TW" sz="3200" dirty="0"/>
              <a:t>（一）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200" dirty="0">
                <a:latin typeface="+mn-ea"/>
              </a:rPr>
              <a:t>（二）</a:t>
            </a:r>
            <a:r>
              <a:rPr lang="zh-TW" altLang="zh-TW" sz="3200" dirty="0">
                <a:solidFill>
                  <a:srgbClr val="FF0000"/>
                </a:solidFill>
                <a:latin typeface="+mn-ea"/>
              </a:rPr>
              <a:t>望信類</a:t>
            </a:r>
            <a:endParaRPr lang="en-US" altLang="zh-TW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甲丑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卯卦</a:t>
            </a:r>
            <a:r>
              <a:rPr lang="zh-CN" altLang="zh-TW" sz="3200" dirty="0">
                <a:latin typeface="+mn-ea"/>
              </a:rPr>
              <a:t>  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三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十五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二十七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朱雀</a:t>
            </a:r>
            <a:r>
              <a:rPr lang="zh-TW" altLang="zh-TW" sz="3200" dirty="0">
                <a:latin typeface="+mn-ea"/>
              </a:rPr>
              <a:t>冠</a:t>
            </a:r>
            <a:r>
              <a:rPr lang="zh-CN" altLang="zh-TW" sz="3200" dirty="0">
                <a:latin typeface="+mn-ea"/>
              </a:rPr>
              <a:t>來報好音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好音道上來相臨</a:t>
            </a:r>
            <a:r>
              <a:rPr lang="zh-TW" altLang="en-US" sz="3200" dirty="0">
                <a:latin typeface="+mn-ea"/>
              </a:rPr>
              <a:t>。</a:t>
            </a:r>
            <a:endParaRPr lang="zh-TW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辰逢乙巳方兑見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近貴生財獲斷金</a:t>
            </a:r>
            <a:r>
              <a:rPr lang="zh-TW" altLang="en-US" sz="3200" dirty="0">
                <a:latin typeface="+mn-ea"/>
              </a:rPr>
              <a:t>。</a:t>
            </a:r>
            <a:endParaRPr lang="en-US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【解】曰</a:t>
            </a:r>
            <a:r>
              <a:rPr lang="zh-TW" altLang="en-US" sz="3200" dirty="0">
                <a:latin typeface="+mn-ea"/>
              </a:rPr>
              <a:t>：</a:t>
            </a:r>
            <a:r>
              <a:rPr lang="zh-CN" altLang="zh-TW" sz="3200" dirty="0">
                <a:latin typeface="+mn-ea"/>
              </a:rPr>
              <a:t>「前書不失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後去可憑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辰戌丑未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雲幹先臨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」</a:t>
            </a:r>
            <a:endParaRPr lang="en-US" altLang="zh-CN" sz="3200" dirty="0">
              <a:latin typeface="+mn-ea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729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3200" dirty="0"/>
              <a:t>三、</a:t>
            </a:r>
            <a:r>
              <a:rPr lang="zh-CN" altLang="zh-TW" sz="3200" dirty="0"/>
              <a:t>《孔明先生馬前卦》鈔本釋文</a:t>
            </a:r>
            <a:r>
              <a:rPr lang="zh-TW" altLang="zh-TW" sz="3200" dirty="0"/>
              <a:t>（一）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+mn-ea"/>
              </a:rPr>
              <a:t>（三）</a:t>
            </a:r>
            <a:r>
              <a:rPr lang="zh-TW" altLang="zh-TW" sz="3200" dirty="0">
                <a:solidFill>
                  <a:srgbClr val="FF0000"/>
                </a:solidFill>
                <a:latin typeface="+mn-ea"/>
              </a:rPr>
              <a:t>婚姻類</a:t>
            </a:r>
          </a:p>
          <a:p>
            <a:r>
              <a:rPr lang="zh-CN" altLang="zh-TW" sz="3200" dirty="0">
                <a:latin typeface="+mn-ea"/>
              </a:rPr>
              <a:t>己寅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酉卦  八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二十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雖有貪圖事未成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百般守</a:t>
            </a:r>
            <a:r>
              <a:rPr lang="zh-TW" altLang="zh-TW" sz="3200" dirty="0">
                <a:latin typeface="+mn-ea"/>
              </a:rPr>
              <a:t>舊</a:t>
            </a:r>
            <a:r>
              <a:rPr lang="zh-CN" altLang="zh-TW" sz="3200" dirty="0">
                <a:latin typeface="+mn-ea"/>
              </a:rPr>
              <a:t>且平平</a:t>
            </a:r>
            <a:r>
              <a:rPr lang="zh-TW" altLang="en-US" sz="3200" dirty="0">
                <a:latin typeface="+mn-ea"/>
              </a:rPr>
              <a:t>。</a:t>
            </a:r>
            <a:endParaRPr lang="zh-TW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到頭好事終須在</a:t>
            </a:r>
            <a:r>
              <a:rPr lang="zh-TW" altLang="en-US" sz="3200" dirty="0">
                <a:latin typeface="+mn-ea"/>
              </a:rPr>
              <a:t>，曾</a:t>
            </a:r>
            <a:r>
              <a:rPr lang="zh-CN" altLang="zh-TW" sz="3200" dirty="0">
                <a:latin typeface="+mn-ea"/>
              </a:rPr>
              <a:t>奈其中小輩</a:t>
            </a:r>
            <a:r>
              <a:rPr lang="zh-TW" altLang="zh-TW" sz="3200" dirty="0">
                <a:latin typeface="+mn-ea"/>
              </a:rPr>
              <a:t>輕</a:t>
            </a:r>
            <a:r>
              <a:rPr lang="zh-TW" altLang="en-US" sz="3200" dirty="0">
                <a:latin typeface="+mn-ea"/>
              </a:rPr>
              <a:t>。</a:t>
            </a:r>
            <a:endParaRPr lang="en-US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【解】曰</a:t>
            </a:r>
            <a:r>
              <a:rPr lang="zh-TW" altLang="en-US" sz="3200" dirty="0">
                <a:latin typeface="+mn-ea"/>
              </a:rPr>
              <a:t>：</a:t>
            </a:r>
            <a:r>
              <a:rPr lang="zh-CN" altLang="zh-TW" sz="3200" dirty="0">
                <a:latin typeface="+mn-ea"/>
              </a:rPr>
              <a:t>「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羝羊觸藩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進退兩難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三年和合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喜氣交歡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」</a:t>
            </a:r>
            <a:endParaRPr kumimoji="1"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497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3200" dirty="0"/>
              <a:t>三、</a:t>
            </a:r>
            <a:r>
              <a:rPr lang="zh-CN" altLang="zh-TW" sz="3200" dirty="0"/>
              <a:t>《孔明先生馬前卦》鈔本釋文</a:t>
            </a:r>
            <a:r>
              <a:rPr lang="zh-TW" altLang="zh-TW" sz="3200" dirty="0"/>
              <a:t>（一）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+mn-ea"/>
              </a:rPr>
              <a:t>（四）</a:t>
            </a:r>
            <a:r>
              <a:rPr lang="zh-TW" altLang="zh-TW" sz="3200" dirty="0">
                <a:solidFill>
                  <a:srgbClr val="FF0000"/>
                </a:solidFill>
                <a:latin typeface="+mn-ea"/>
              </a:rPr>
              <a:t>出行類</a:t>
            </a:r>
          </a:p>
          <a:p>
            <a:r>
              <a:rPr lang="zh-CN" altLang="zh-TW" sz="3200" dirty="0">
                <a:latin typeface="+mn-ea"/>
              </a:rPr>
              <a:t>乙卯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辰卦  二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十四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二十六</a:t>
            </a:r>
            <a:endParaRPr lang="zh-TW" altLang="zh-TW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水遠山遙去不歸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佳人悵望守空幃</a:t>
            </a:r>
            <a:r>
              <a:rPr lang="zh-TW" altLang="en-US" sz="3200" dirty="0">
                <a:latin typeface="+mn-ea"/>
              </a:rPr>
              <a:t>。</a:t>
            </a:r>
            <a:endParaRPr lang="zh-TW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明日惱人形影吊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之子于</a:t>
            </a:r>
            <a:r>
              <a:rPr lang="zh-TW" altLang="zh-TW" sz="3200" dirty="0">
                <a:latin typeface="+mn-ea"/>
              </a:rPr>
              <a:t>今</a:t>
            </a:r>
            <a:r>
              <a:rPr lang="zh-CN" altLang="zh-TW" sz="3200" dirty="0">
                <a:latin typeface="+mn-ea"/>
              </a:rPr>
              <a:t>賦式微</a:t>
            </a:r>
            <a:r>
              <a:rPr lang="zh-TW" altLang="en-US" sz="3200" dirty="0">
                <a:latin typeface="+mn-ea"/>
              </a:rPr>
              <a:t>。</a:t>
            </a:r>
            <a:endParaRPr lang="en-US" altLang="zh-CN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【解】曰</a:t>
            </a:r>
            <a:r>
              <a:rPr lang="zh-TW" altLang="en-US" sz="3200" dirty="0">
                <a:latin typeface="+mn-ea"/>
              </a:rPr>
              <a:t>：</a:t>
            </a:r>
            <a:r>
              <a:rPr lang="zh-CN" altLang="zh-TW" sz="3200" dirty="0">
                <a:latin typeface="+mn-ea"/>
              </a:rPr>
              <a:t>「出行經營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險處而行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若欲勉強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終然害命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」</a:t>
            </a:r>
            <a:endParaRPr kumimoji="1"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467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3200" dirty="0"/>
              <a:t>三、</a:t>
            </a:r>
            <a:r>
              <a:rPr lang="zh-CN" altLang="zh-TW" sz="3200" dirty="0"/>
              <a:t>《孔明先生馬前卦》鈔本釋文</a:t>
            </a:r>
            <a:r>
              <a:rPr lang="zh-TW" altLang="zh-TW" sz="3200" dirty="0"/>
              <a:t>（一）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+mn-ea"/>
              </a:rPr>
              <a:t>（五）</a:t>
            </a:r>
            <a:r>
              <a:rPr lang="zh-TW" altLang="zh-TW" sz="3200" dirty="0">
                <a:solidFill>
                  <a:srgbClr val="FF0000"/>
                </a:solidFill>
                <a:latin typeface="+mn-ea"/>
              </a:rPr>
              <a:t>求名類</a:t>
            </a:r>
          </a:p>
          <a:p>
            <a:r>
              <a:rPr lang="zh-CN" altLang="zh-TW" sz="3200" dirty="0">
                <a:latin typeface="+mn-ea"/>
              </a:rPr>
              <a:t>乙辰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卯卦  十二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二十四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升堂近貴兩相親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上下相因見貴人</a:t>
            </a:r>
            <a:r>
              <a:rPr lang="zh-TW" altLang="en-US" sz="3200" dirty="0">
                <a:latin typeface="+mn-ea"/>
              </a:rPr>
              <a:t>。</a:t>
            </a:r>
            <a:endParaRPr lang="en-US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賴得申酉相助力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不分秦趙可安身</a:t>
            </a:r>
            <a:r>
              <a:rPr lang="zh-TW" altLang="en-US" sz="3200" dirty="0">
                <a:latin typeface="+mn-ea"/>
              </a:rPr>
              <a:t>。</a:t>
            </a:r>
            <a:endParaRPr lang="en-US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【解】曰</a:t>
            </a:r>
            <a:r>
              <a:rPr lang="zh-TW" altLang="en-US" sz="3200" dirty="0">
                <a:latin typeface="+mn-ea"/>
              </a:rPr>
              <a:t>：</a:t>
            </a:r>
            <a:r>
              <a:rPr lang="zh-CN" altLang="zh-TW" sz="3200" dirty="0">
                <a:latin typeface="+mn-ea"/>
              </a:rPr>
              <a:t>「前程遠代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國戚同休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同聲相應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，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同氣相求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」</a:t>
            </a:r>
            <a:endParaRPr kumimoji="1"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859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3200" dirty="0"/>
              <a:t>三、</a:t>
            </a:r>
            <a:r>
              <a:rPr lang="zh-CN" altLang="zh-TW" sz="3200" dirty="0"/>
              <a:t>《孔明先生馬前卦》鈔本釋文</a:t>
            </a:r>
            <a:r>
              <a:rPr lang="zh-TW" altLang="zh-TW" sz="3200" dirty="0"/>
              <a:t>（一）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+mn-ea"/>
              </a:rPr>
              <a:t>（六）</a:t>
            </a:r>
            <a:r>
              <a:rPr lang="zh-TW" altLang="zh-TW" sz="3200" dirty="0">
                <a:solidFill>
                  <a:srgbClr val="FF0000"/>
                </a:solidFill>
                <a:latin typeface="+mn-ea"/>
              </a:rPr>
              <a:t>失脫類</a:t>
            </a:r>
            <a:endParaRPr lang="en-US" altLang="zh-TW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乙巳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辰卦  十二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二十四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寅</a:t>
            </a:r>
            <a:r>
              <a:rPr lang="zh-TW" altLang="zh-TW" sz="3200" dirty="0">
                <a:latin typeface="+mn-ea"/>
              </a:rPr>
              <a:t>奇</a:t>
            </a:r>
            <a:r>
              <a:rPr lang="zh-CN" altLang="zh-TW" sz="3200" dirty="0">
                <a:latin typeface="+mn-ea"/>
              </a:rPr>
              <a:t>昨夜取金箱，肚理空心去路長。</a:t>
            </a:r>
            <a:endParaRPr lang="zh-TW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即速東方南方覓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全然</a:t>
            </a:r>
            <a:r>
              <a:rPr lang="zh-TW" altLang="en-US" sz="3200" dirty="0">
                <a:latin typeface="+mn-ea"/>
              </a:rPr>
              <a:t>在</a:t>
            </a:r>
            <a:r>
              <a:rPr lang="zh-CN" altLang="zh-TW" sz="3200" dirty="0">
                <a:latin typeface="+mn-ea"/>
              </a:rPr>
              <a:t>意已分張</a:t>
            </a:r>
            <a:r>
              <a:rPr lang="zh-TW" altLang="en-US" sz="3200" dirty="0">
                <a:latin typeface="+mn-ea"/>
              </a:rPr>
              <a:t>。</a:t>
            </a:r>
            <a:endParaRPr lang="zh-TW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【解】曰</a:t>
            </a:r>
            <a:r>
              <a:rPr lang="zh-TW" altLang="en-US" sz="3200" dirty="0">
                <a:latin typeface="+mn-ea"/>
              </a:rPr>
              <a:t>：</a:t>
            </a:r>
            <a:r>
              <a:rPr lang="zh-CN" altLang="zh-TW" sz="3200" dirty="0">
                <a:latin typeface="+mn-ea"/>
              </a:rPr>
              <a:t>「物在東方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財帛分散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著意早尋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只得一半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」</a:t>
            </a:r>
            <a:endParaRPr kumimoji="1"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8657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3200" dirty="0"/>
              <a:t>四、</a:t>
            </a:r>
            <a:r>
              <a:rPr lang="zh-CN" altLang="zh-TW" sz="3200" dirty="0"/>
              <a:t>《孔明先生馬前卦》鈔本釋文</a:t>
            </a:r>
            <a:r>
              <a:rPr lang="zh-TW" altLang="zh-TW" sz="3200" dirty="0"/>
              <a:t>（二）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TW" sz="2800" dirty="0">
                <a:latin typeface="+mn-ea"/>
              </a:rPr>
              <a:t>《孔明先生馬前卦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》鈔本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類之後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類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zh-TW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逃走</a:t>
            </a:r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」起午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zh-TW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雜事</a:t>
            </a:r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」起未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zh-TW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官訟</a:t>
            </a:r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」起申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zh-TW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疾病</a:t>
            </a:r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」起酉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TW" sz="2800" dirty="0">
                <a:latin typeface="+mn-ea"/>
              </a:rPr>
              <a:t>「</a:t>
            </a:r>
            <a:r>
              <a:rPr lang="zh-TW" altLang="zh-TW" sz="2800" dirty="0">
                <a:solidFill>
                  <a:srgbClr val="800000"/>
                </a:solidFill>
                <a:latin typeface="+mn-ea"/>
              </a:rPr>
              <a:t>交易</a:t>
            </a:r>
            <a:r>
              <a:rPr lang="zh-TW" altLang="zh-TW" sz="2800" dirty="0">
                <a:latin typeface="+mn-ea"/>
              </a:rPr>
              <a:t>」起戍</a:t>
            </a:r>
            <a:r>
              <a:rPr lang="zh-TW" altLang="en-US" sz="2800" dirty="0">
                <a:latin typeface="+mn-ea"/>
              </a:rPr>
              <a:t>。</a:t>
            </a:r>
            <a:endParaRPr lang="en-US" altLang="zh-TW" sz="2800" dirty="0">
              <a:latin typeface="+mn-ea"/>
            </a:endParaRPr>
          </a:p>
          <a:p>
            <a:r>
              <a:rPr lang="zh-TW" altLang="zh-TW" sz="2800" dirty="0">
                <a:latin typeface="+mn-ea"/>
              </a:rPr>
              <a:t>「</a:t>
            </a:r>
            <a:r>
              <a:rPr lang="zh-TW" altLang="zh-TW" sz="2800" dirty="0">
                <a:solidFill>
                  <a:srgbClr val="800000"/>
                </a:solidFill>
                <a:latin typeface="+mn-ea"/>
              </a:rPr>
              <a:t>生產</a:t>
            </a:r>
            <a:r>
              <a:rPr lang="zh-TW" altLang="zh-TW" sz="2800" dirty="0">
                <a:latin typeface="+mn-ea"/>
              </a:rPr>
              <a:t>」起亥</a:t>
            </a:r>
            <a:r>
              <a:rPr lang="zh-TW" altLang="en-US" sz="2800" dirty="0">
                <a:latin typeface="+mn-ea"/>
              </a:rPr>
              <a:t>。</a:t>
            </a:r>
            <a:endParaRPr lang="en-US" altLang="zh-TW" sz="2800" dirty="0">
              <a:latin typeface="+mn-ea"/>
            </a:endParaRPr>
          </a:p>
          <a:p>
            <a:r>
              <a:rPr kumimoji="1" lang="zh-TW" altLang="en-US" sz="2800" dirty="0">
                <a:latin typeface="+mn-ea"/>
              </a:rPr>
              <a:t>以下各類各舉一例。</a:t>
            </a:r>
          </a:p>
        </p:txBody>
      </p:sp>
    </p:spTree>
    <p:extLst>
      <p:ext uri="{BB962C8B-B14F-4D97-AF65-F5344CB8AC3E}">
        <p14:creationId xmlns:p14="http://schemas.microsoft.com/office/powerpoint/2010/main" val="400557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3200" dirty="0"/>
              <a:t>四、</a:t>
            </a:r>
            <a:r>
              <a:rPr lang="zh-CN" altLang="zh-TW" sz="3200" dirty="0"/>
              <a:t>《孔明先生馬前卦》鈔本釋文</a:t>
            </a:r>
            <a:r>
              <a:rPr lang="zh-TW" altLang="zh-TW" sz="3200" dirty="0"/>
              <a:t>（二）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+mn-ea"/>
              </a:rPr>
              <a:t>（七）</a:t>
            </a:r>
            <a:r>
              <a:rPr lang="zh-TW" altLang="zh-TW" sz="3200" dirty="0">
                <a:solidFill>
                  <a:srgbClr val="FF0000"/>
                </a:solidFill>
                <a:latin typeface="+mn-ea"/>
              </a:rPr>
              <a:t>逃走類</a:t>
            </a:r>
            <a:endParaRPr lang="en-US" altLang="zh-TW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癸午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酉卦  四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十六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二十八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奴婢多辰僥心起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走後方知舊主情</a:t>
            </a:r>
            <a:r>
              <a:rPr lang="zh-TW" altLang="en-US" sz="3200" dirty="0">
                <a:latin typeface="+mn-ea"/>
              </a:rPr>
              <a:t>。</a:t>
            </a:r>
            <a:endParaRPr lang="zh-TW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漂泊窮途休自悔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叩謁大戶作經營</a:t>
            </a:r>
            <a:r>
              <a:rPr lang="zh-TW" altLang="en-US" sz="3200" dirty="0">
                <a:latin typeface="+mn-ea"/>
              </a:rPr>
              <a:t>。</a:t>
            </a:r>
            <a:endParaRPr lang="en-US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【解】曰</a:t>
            </a:r>
            <a:r>
              <a:rPr lang="zh-TW" altLang="en-US" sz="3200" dirty="0">
                <a:latin typeface="+mn-ea"/>
              </a:rPr>
              <a:t>：</a:t>
            </a:r>
            <a:r>
              <a:rPr lang="zh-CN" altLang="zh-TW" sz="3200" dirty="0">
                <a:latin typeface="+mn-ea"/>
              </a:rPr>
              <a:t>「意起多辰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于今走去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竭力若求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纔自思悔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」</a:t>
            </a:r>
            <a:endParaRPr kumimoji="1"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9597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3200" dirty="0"/>
              <a:t>四、</a:t>
            </a:r>
            <a:r>
              <a:rPr lang="zh-CN" altLang="zh-TW" sz="3200" dirty="0"/>
              <a:t>《孔明先生馬前卦》鈔本釋文</a:t>
            </a:r>
            <a:r>
              <a:rPr lang="zh-TW" altLang="zh-TW" sz="3200" dirty="0"/>
              <a:t>（二）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+mn-ea"/>
              </a:rPr>
              <a:t>（八）</a:t>
            </a:r>
            <a:r>
              <a:rPr lang="zh-TW" altLang="zh-TW" sz="3200" dirty="0">
                <a:solidFill>
                  <a:srgbClr val="FF0000"/>
                </a:solidFill>
                <a:latin typeface="+mn-ea"/>
              </a:rPr>
              <a:t>雜事類</a:t>
            </a:r>
            <a:endParaRPr lang="en-US" altLang="zh-TW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丁未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辰卦  十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二十二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得失事惘惘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閑愁事更長</a:t>
            </a:r>
            <a:r>
              <a:rPr lang="zh-TW" altLang="en-US" sz="3200" dirty="0">
                <a:latin typeface="+mn-ea"/>
              </a:rPr>
              <a:t>。</a:t>
            </a:r>
            <a:endParaRPr lang="en-US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再三求有益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金玉自盈箱</a:t>
            </a:r>
            <a:r>
              <a:rPr lang="zh-TW" altLang="en-US" sz="3200" dirty="0">
                <a:latin typeface="+mn-ea"/>
              </a:rPr>
              <a:t>。</a:t>
            </a:r>
            <a:endParaRPr lang="zh-TW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【解】曰</a:t>
            </a:r>
            <a:r>
              <a:rPr lang="zh-TW" altLang="en-US" sz="3200" dirty="0">
                <a:latin typeface="+mn-ea"/>
              </a:rPr>
              <a:t>：</a:t>
            </a:r>
            <a:r>
              <a:rPr lang="zh-CN" altLang="zh-TW" sz="3200" dirty="0">
                <a:latin typeface="+mn-ea"/>
              </a:rPr>
              <a:t>「先有進辰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謀與無妨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用之則行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，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舍之則藏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」</a:t>
            </a:r>
            <a:endParaRPr kumimoji="1"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0221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3200" dirty="0"/>
              <a:t>四、</a:t>
            </a:r>
            <a:r>
              <a:rPr lang="zh-CN" altLang="zh-TW" sz="3200" dirty="0"/>
              <a:t>《孔明先生馬前卦》鈔本釋文</a:t>
            </a:r>
            <a:r>
              <a:rPr lang="zh-TW" altLang="zh-TW" sz="3200" dirty="0"/>
              <a:t>（二）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+mn-ea"/>
              </a:rPr>
              <a:t>（九）</a:t>
            </a:r>
            <a:r>
              <a:rPr lang="zh-TW" altLang="zh-TW" sz="3200" dirty="0">
                <a:solidFill>
                  <a:srgbClr val="FF0000"/>
                </a:solidFill>
                <a:latin typeface="+mn-ea"/>
              </a:rPr>
              <a:t>官訟類</a:t>
            </a:r>
            <a:endParaRPr lang="en-US" altLang="zh-TW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庚申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寅卦  七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十九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小事何須苦苦爭</a:t>
            </a:r>
            <a:r>
              <a:rPr lang="zh-TW" altLang="en-US" sz="3200" dirty="0">
                <a:latin typeface="+mn-ea"/>
              </a:rPr>
              <a:t>？</a:t>
            </a:r>
            <a:r>
              <a:rPr lang="zh-CN" altLang="zh-TW" sz="3200" dirty="0">
                <a:latin typeface="+mn-ea"/>
              </a:rPr>
              <a:t>得曉人處也曉人</a:t>
            </a:r>
            <a:r>
              <a:rPr lang="zh-TW" altLang="en-US" sz="3200" dirty="0">
                <a:latin typeface="+mn-ea"/>
              </a:rPr>
              <a:t>。</a:t>
            </a:r>
            <a:endParaRPr lang="en-US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休言官府清如水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八百三千兩處情</a:t>
            </a:r>
            <a:r>
              <a:rPr lang="zh-TW" altLang="en-US" sz="3200" dirty="0">
                <a:latin typeface="+mn-ea"/>
              </a:rPr>
              <a:t>。</a:t>
            </a:r>
            <a:endParaRPr lang="zh-TW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【解】曰</a:t>
            </a:r>
            <a:r>
              <a:rPr lang="zh-TW" altLang="en-US" sz="3200" dirty="0">
                <a:latin typeface="+mn-ea"/>
              </a:rPr>
              <a:t>；</a:t>
            </a:r>
            <a:r>
              <a:rPr lang="zh-CN" altLang="zh-TW" sz="3200" dirty="0">
                <a:latin typeface="+mn-ea"/>
              </a:rPr>
              <a:t>「知己知彼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不必爭競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兩家財勢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到底和平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」</a:t>
            </a:r>
            <a:endParaRPr kumimoji="1"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909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71D6-E065-4C18-8919-A2892214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latin typeface="+mj-ea"/>
              </a:rPr>
              <a:t> </a:t>
            </a:r>
            <a:r>
              <a:rPr lang="zh-CN" altLang="zh-TW" sz="4800" dirty="0">
                <a:latin typeface="+mj-ea"/>
              </a:rPr>
              <a:t>《孔明先生馬前卦》</a:t>
            </a:r>
            <a:r>
              <a:rPr lang="zh-TW" altLang="en-US" sz="4800" dirty="0">
                <a:latin typeface="+mj-ea"/>
              </a:rPr>
              <a:t>書影一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A58C42F-6FA9-4077-8C72-E8311E93C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49" y="1600200"/>
            <a:ext cx="2538702" cy="4800600"/>
          </a:xfrm>
        </p:spPr>
      </p:pic>
    </p:spTree>
    <p:extLst>
      <p:ext uri="{BB962C8B-B14F-4D97-AF65-F5344CB8AC3E}">
        <p14:creationId xmlns:p14="http://schemas.microsoft.com/office/powerpoint/2010/main" val="3496375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3200" dirty="0"/>
              <a:t>四、</a:t>
            </a:r>
            <a:r>
              <a:rPr lang="zh-CN" altLang="zh-TW" sz="3200" dirty="0"/>
              <a:t>《孔明先生馬前卦》鈔本釋文</a:t>
            </a:r>
            <a:r>
              <a:rPr lang="zh-TW" altLang="zh-TW" sz="3200" dirty="0"/>
              <a:t>（二）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+mn-ea"/>
              </a:rPr>
              <a:t>（十）</a:t>
            </a:r>
            <a:r>
              <a:rPr lang="zh-TW" altLang="zh-TW" sz="3200" dirty="0">
                <a:solidFill>
                  <a:srgbClr val="FF0000"/>
                </a:solidFill>
                <a:latin typeface="+mn-ea"/>
              </a:rPr>
              <a:t>疾病類</a:t>
            </a:r>
            <a:endParaRPr lang="en-US" altLang="zh-TW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巳酉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辰卦  八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二十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神歌鬼舞空搔擾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小急何須報藥療</a:t>
            </a:r>
            <a:r>
              <a:rPr lang="zh-TW" altLang="en-US" sz="3200" dirty="0">
                <a:latin typeface="+mn-ea"/>
              </a:rPr>
              <a:t>？</a:t>
            </a:r>
            <a:endParaRPr lang="zh-TW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直待馬羊方漸愈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百般鬼魅不須求</a:t>
            </a:r>
            <a:r>
              <a:rPr lang="zh-TW" altLang="en-US" sz="3200" dirty="0">
                <a:latin typeface="+mn-ea"/>
              </a:rPr>
              <a:t>。</a:t>
            </a:r>
            <a:endParaRPr lang="zh-TW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【解】曰</a:t>
            </a:r>
            <a:r>
              <a:rPr lang="zh-TW" altLang="en-US" sz="3200" dirty="0">
                <a:latin typeface="+mn-ea"/>
              </a:rPr>
              <a:t>：</a:t>
            </a:r>
            <a:r>
              <a:rPr lang="zh-CN" altLang="zh-TW" sz="3200" dirty="0">
                <a:latin typeface="+mn-ea"/>
              </a:rPr>
              <a:t>「命中運數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何用求神</a:t>
            </a:r>
            <a:r>
              <a:rPr lang="zh-TW" altLang="en-US" sz="3200" dirty="0">
                <a:latin typeface="+mn-ea"/>
              </a:rPr>
              <a:t>？</a:t>
            </a:r>
            <a:r>
              <a:rPr lang="zh-CN" altLang="zh-TW" sz="3200" dirty="0">
                <a:latin typeface="+mn-ea"/>
              </a:rPr>
              <a:t>子午之日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輕可安寧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」</a:t>
            </a:r>
            <a:endParaRPr kumimoji="1"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3240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3200" dirty="0"/>
              <a:t>四、</a:t>
            </a:r>
            <a:r>
              <a:rPr lang="zh-CN" altLang="zh-TW" sz="3200" dirty="0"/>
              <a:t>《孔明先生馬前卦》鈔本釋文</a:t>
            </a:r>
            <a:r>
              <a:rPr lang="zh-TW" altLang="zh-TW" sz="3200" dirty="0"/>
              <a:t>（二）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+mn-ea"/>
              </a:rPr>
              <a:t>（十一）</a:t>
            </a:r>
            <a:r>
              <a:rPr lang="zh-TW" altLang="zh-TW" sz="3200" dirty="0">
                <a:solidFill>
                  <a:srgbClr val="FF0000"/>
                </a:solidFill>
                <a:latin typeface="+mn-ea"/>
              </a:rPr>
              <a:t>交易類</a:t>
            </a:r>
          </a:p>
          <a:p>
            <a:r>
              <a:rPr lang="zh-CN" altLang="zh-TW" sz="3200" dirty="0">
                <a:latin typeface="+mn-ea"/>
              </a:rPr>
              <a:t>癸戌丑卦  四</a:t>
            </a:r>
            <a:r>
              <a:rPr lang="zh-TW" altLang="en-US" sz="3200" dirty="0">
                <a:latin typeface="+mn-ea"/>
              </a:rPr>
              <a:t>、</a:t>
            </a:r>
            <a:r>
              <a:rPr lang="zh-CN" altLang="zh-TW" sz="3200" dirty="0">
                <a:latin typeface="+mn-ea"/>
              </a:rPr>
              <a:t>十六</a:t>
            </a:r>
            <a:r>
              <a:rPr lang="zh-TW" altLang="en-US" sz="3200" dirty="0">
                <a:latin typeface="+mn-ea"/>
              </a:rPr>
              <a:t>、</a:t>
            </a:r>
            <a:r>
              <a:rPr lang="zh-CN" altLang="zh-TW" sz="3200" dirty="0">
                <a:latin typeface="+mn-ea"/>
              </a:rPr>
              <a:t>二十八</a:t>
            </a:r>
            <a:endParaRPr lang="en-US" altLang="zh-CN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殖貨同心好運為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行商坐賈莫生疑</a:t>
            </a:r>
            <a:r>
              <a:rPr lang="zh-TW" altLang="en-US" sz="3200" dirty="0">
                <a:latin typeface="+mn-ea"/>
              </a:rPr>
              <a:t>。</a:t>
            </a:r>
            <a:endParaRPr lang="zh-TW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交買和合相成就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急親施為莫可遲</a:t>
            </a:r>
            <a:r>
              <a:rPr lang="zh-TW" altLang="en-US" sz="3200" dirty="0">
                <a:latin typeface="+mn-ea"/>
              </a:rPr>
              <a:t>。</a:t>
            </a:r>
            <a:endParaRPr lang="en-US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【解】曰</a:t>
            </a:r>
            <a:r>
              <a:rPr lang="zh-TW" altLang="en-US" sz="3200" dirty="0">
                <a:latin typeface="+mn-ea"/>
              </a:rPr>
              <a:t>：</a:t>
            </a:r>
            <a:r>
              <a:rPr lang="zh-CN" altLang="zh-TW" sz="3200" dirty="0">
                <a:latin typeface="+mn-ea"/>
              </a:rPr>
              <a:t>「順水行船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謀與稱意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幸逢機合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什事有利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」</a:t>
            </a:r>
            <a:endParaRPr kumimoji="1"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2116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3200" dirty="0"/>
              <a:t>四、</a:t>
            </a:r>
            <a:r>
              <a:rPr lang="zh-CN" altLang="zh-TW" sz="3200" dirty="0"/>
              <a:t>《孔明先生馬前卦》鈔本釋文</a:t>
            </a:r>
            <a:r>
              <a:rPr lang="zh-TW" altLang="zh-TW" sz="3200" dirty="0"/>
              <a:t>（二）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+mn-ea"/>
              </a:rPr>
              <a:t>（十二）</a:t>
            </a:r>
            <a:r>
              <a:rPr lang="zh-TW" altLang="zh-TW" sz="3200" dirty="0">
                <a:solidFill>
                  <a:srgbClr val="FF0000"/>
                </a:solidFill>
                <a:latin typeface="+mn-ea"/>
              </a:rPr>
              <a:t>生產類</a:t>
            </a:r>
          </a:p>
          <a:p>
            <a:r>
              <a:rPr lang="zh-CN" altLang="zh-TW" sz="3200" dirty="0">
                <a:latin typeface="+mn-ea"/>
              </a:rPr>
              <a:t>壬亥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卯卦  五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十七</a:t>
            </a:r>
            <a:r>
              <a:rPr lang="zh-TW" altLang="en-US" sz="32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3200" dirty="0">
                <a:solidFill>
                  <a:srgbClr val="FF0000"/>
                </a:solidFill>
                <a:latin typeface="+mn-ea"/>
              </a:rPr>
              <a:t>二十九</a:t>
            </a:r>
            <a:endParaRPr lang="en-US" altLang="zh-CN" sz="3200" dirty="0">
              <a:solidFill>
                <a:srgbClr val="FF0000"/>
              </a:solidFill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地產良金終有限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家生貴子是為良</a:t>
            </a:r>
            <a:r>
              <a:rPr lang="zh-TW" altLang="en-US" sz="3200" dirty="0">
                <a:latin typeface="+mn-ea"/>
              </a:rPr>
              <a:t>。</a:t>
            </a:r>
            <a:endParaRPr lang="zh-TW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從來相將本無種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四海男兒獨自強</a:t>
            </a:r>
            <a:r>
              <a:rPr lang="zh-TW" altLang="en-US" sz="3200" dirty="0">
                <a:latin typeface="+mn-ea"/>
              </a:rPr>
              <a:t>。</a:t>
            </a:r>
            <a:endParaRPr lang="en-US" altLang="zh-TW" sz="3200" dirty="0">
              <a:latin typeface="+mn-ea"/>
            </a:endParaRPr>
          </a:p>
          <a:p>
            <a:r>
              <a:rPr lang="zh-CN" altLang="zh-TW" sz="3200" dirty="0">
                <a:latin typeface="+mn-ea"/>
              </a:rPr>
              <a:t>【解】曰</a:t>
            </a:r>
            <a:r>
              <a:rPr lang="zh-TW" altLang="en-US" sz="3200" dirty="0">
                <a:latin typeface="+mn-ea"/>
              </a:rPr>
              <a:t>：</a:t>
            </a:r>
            <a:r>
              <a:rPr lang="zh-CN" altLang="zh-TW" sz="3200" dirty="0">
                <a:latin typeface="+mn-ea"/>
              </a:rPr>
              <a:t>「六甲生男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產女清吉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亥卯未日</a:t>
            </a:r>
            <a:r>
              <a:rPr lang="zh-TW" altLang="en-US" sz="3200" dirty="0">
                <a:latin typeface="+mn-ea"/>
              </a:rPr>
              <a:t>，</a:t>
            </a:r>
            <a:r>
              <a:rPr lang="zh-CN" altLang="zh-TW" sz="3200" dirty="0">
                <a:latin typeface="+mn-ea"/>
              </a:rPr>
              <a:t>祥光滿室</a:t>
            </a:r>
            <a:r>
              <a:rPr lang="zh-TW" altLang="en-US" sz="3200" dirty="0">
                <a:latin typeface="+mn-ea"/>
              </a:rPr>
              <a:t>。</a:t>
            </a:r>
            <a:r>
              <a:rPr lang="zh-CN" altLang="zh-TW" sz="3200" dirty="0">
                <a:latin typeface="+mn-ea"/>
              </a:rPr>
              <a:t>」</a:t>
            </a:r>
            <a:endParaRPr kumimoji="1"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3869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zh-TW" sz="4000" dirty="0"/>
              <a:t>五</a:t>
            </a:r>
            <a:r>
              <a:rPr lang="zh-TW" altLang="en-US" sz="4000" dirty="0"/>
              <a:t>、</a:t>
            </a:r>
            <a:r>
              <a:rPr lang="zh-CN" altLang="zh-TW" sz="4000" dirty="0"/>
              <a:t>《孔明先生馬前卦》鈔本</a:t>
            </a:r>
            <a:r>
              <a:rPr lang="zh-TW" altLang="zh-TW" sz="4000" dirty="0"/>
              <a:t>析論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zh-TW" sz="2800" dirty="0">
                <a:latin typeface="+mn-ea"/>
              </a:rPr>
              <a:t>主要占</a:t>
            </a:r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筮表述模式，與</a:t>
            </a:r>
            <a:r>
              <a:rPr lang="zh-TW" altLang="zh-TW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《火珠林》</a:t>
            </a:r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「六親根源」與</a:t>
            </a:r>
            <a:r>
              <a:rPr lang="zh-TW" altLang="zh-TW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《焦氏易林》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卦每卦生成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卦，總合為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4096</a:t>
            </a:r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條「林詩」的生成模式相彷彿。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zh-TW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其卦不論年日月辰</a:t>
            </a:r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」，而以「</a:t>
            </a:r>
            <a:r>
              <a:rPr lang="zh-TW" altLang="zh-TW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誠心畫一個字，點得幾畫</a:t>
            </a:r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」起卦，此法當源於</a:t>
            </a:r>
            <a:r>
              <a:rPr lang="zh-TW" altLang="zh-TW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《梅花易數》</a:t>
            </a:r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的「</a:t>
            </a:r>
            <a:r>
              <a:rPr lang="zh-TW" altLang="zh-TW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字占</a:t>
            </a:r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」。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「誠心」所畫</a:t>
            </a:r>
            <a:r>
              <a:rPr lang="zh-TW" altLang="zh-TW" sz="2800" dirty="0">
                <a:latin typeface="+mn-ea"/>
              </a:rPr>
              <a:t>一字的筆劃數，如何「與天干地支妙合成卦」，本書並未確切說明清楚</a:t>
            </a:r>
            <a:r>
              <a:rPr lang="zh-TW" altLang="en-US" sz="2800" dirty="0">
                <a:latin typeface="+mn-ea"/>
              </a:rPr>
              <a:t>。</a:t>
            </a:r>
            <a:endParaRPr kumimoji="1" lang="zh-TW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4573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zh-TW" sz="4000" dirty="0"/>
              <a:t>五</a:t>
            </a:r>
            <a:r>
              <a:rPr lang="zh-TW" altLang="en-US" sz="4000" dirty="0"/>
              <a:t>、</a:t>
            </a:r>
            <a:r>
              <a:rPr lang="zh-CN" altLang="zh-TW" sz="4000" dirty="0"/>
              <a:t>《孔明先生馬前卦》鈔本</a:t>
            </a:r>
            <a:r>
              <a:rPr lang="zh-TW" altLang="zh-TW" sz="4000" dirty="0"/>
              <a:t>析論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此書最主要的內容</a:t>
            </a:r>
            <a:r>
              <a:rPr lang="zh-TW" altLang="zh-TW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以干支配卦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，組構為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人生事類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排列組合起卦方式，茲以（一）「求財」類起「子」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條，示例說明如下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「子」各配於十天干</a:t>
            </a:r>
            <a:r>
              <a:rPr lang="zh-TW" altLang="zh-TW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——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甲、乙、丙、丁、戊、己、庚、辛、壬、癸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之後，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甲、乙各重複一次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，而成此類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干支排序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續依十二地支—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子（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）、寅（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）、亥（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）、丑（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）、戌（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）、酉（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）、申（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）、未（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）、午（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）、巳（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）、辰（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）、卯（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為卦名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再以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干支排序設定卦名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各以其數字順序，加上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成為第二序列數字，再以第二序列數字加上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成為第三序列數字</a:t>
            </a:r>
            <a:r>
              <a:rPr lang="zh-TW" altLang="en-US" dirty="0"/>
              <a:t>。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9451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zh-TW" sz="4000" dirty="0"/>
              <a:t>五</a:t>
            </a:r>
            <a:r>
              <a:rPr lang="zh-TW" altLang="en-US" sz="4000" dirty="0"/>
              <a:t>、</a:t>
            </a:r>
            <a:r>
              <a:rPr lang="zh-CN" altLang="zh-TW" sz="4000" dirty="0"/>
              <a:t>《孔明先生馬前卦》鈔本</a:t>
            </a:r>
            <a:r>
              <a:rPr lang="zh-TW" altLang="zh-TW" sz="4000" dirty="0"/>
              <a:t>析論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+mn-ea"/>
              </a:rPr>
              <a:t>就此書文前起卦說明，</a:t>
            </a:r>
            <a:r>
              <a:rPr lang="zh-TW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以及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類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zh-TW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條都有干支卦名與聯組數字看來，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以書寫一字的筆畫數嵌合各類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條</a:t>
            </a:r>
            <a:r>
              <a:rPr lang="zh-TW" altLang="zh-TW" sz="3200" dirty="0">
                <a:solidFill>
                  <a:srgbClr val="FF0000"/>
                </a:solidFill>
                <a:latin typeface="+mn-ea"/>
              </a:rPr>
              <a:t>之一的聯組數字，再歸屬於此干支卦，並以其占詩與解詩為據</a:t>
            </a:r>
            <a:r>
              <a:rPr lang="zh-TW" altLang="zh-TW" sz="3200" dirty="0">
                <a:latin typeface="+mn-ea"/>
              </a:rPr>
              <a:t>，而貞定其義旨，應該才是本書正確的占解方法。</a:t>
            </a:r>
            <a:endParaRPr kumimoji="1" lang="zh-TW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9381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zh-TW" sz="4000" dirty="0"/>
              <a:t>六</a:t>
            </a:r>
            <a:r>
              <a:rPr lang="zh-TW" altLang="en-US" sz="4000" dirty="0"/>
              <a:t>、</a:t>
            </a:r>
            <a:r>
              <a:rPr lang="zh-CN" altLang="zh-TW" sz="4000" dirty="0"/>
              <a:t>結論</a:t>
            </a:r>
            <a:r>
              <a:rPr lang="zh-TW" altLang="en-US" sz="4000" dirty="0"/>
              <a:t>一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越南《易》學有逾千年的發展傳承歷史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從</a:t>
            </a:r>
            <a:r>
              <a:rPr lang="zh-CN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「草創期」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（郡縣時期至陳朝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公元前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111-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公元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1427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「成熟期」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（黎朝至阮朝前期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1428-1789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「轉變期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」（阮朝後期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1886-1945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「衰落期」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二戰後至今）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對於越南的政治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文化與風俗等都有相當程度的深刻影響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但在東亞儒學圈的《易》學研究地位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與琉球一般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卻遠不及於日本與韓國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因此貞定越南《易》學在東亞儒學圈的發展特色與文化影響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猶待長期戮力耕耘與集思廣益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仍有探討研究的寬廣空間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值得持續開發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kumimoji="1"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21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zh-TW" sz="4000" dirty="0"/>
              <a:t>六</a:t>
            </a:r>
            <a:r>
              <a:rPr lang="zh-TW" altLang="en-US" sz="4000" dirty="0"/>
              <a:t>、</a:t>
            </a:r>
            <a:r>
              <a:rPr lang="zh-CN" altLang="zh-TW" sz="4000" dirty="0"/>
              <a:t>結論</a:t>
            </a:r>
            <a:r>
              <a:rPr lang="zh-TW" altLang="en-US" sz="4000" dirty="0"/>
              <a:t>二</a:t>
            </a:r>
            <a:endParaRPr kumimoji="1"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TW" sz="2800" dirty="0">
                <a:latin typeface="+mn-ea"/>
              </a:rPr>
              <a:t>《易》學是從《易》學在域外的流布與影響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可以構思出亞洲</a:t>
            </a:r>
            <a:r>
              <a:rPr lang="zh-CN" altLang="zh-TW" sz="2800" dirty="0">
                <a:solidFill>
                  <a:srgbClr val="FF0000"/>
                </a:solidFill>
                <a:latin typeface="+mn-ea"/>
              </a:rPr>
              <a:t>以中國文獻為中心的「《易》學文化圈」</a:t>
            </a:r>
            <a:r>
              <a:rPr lang="zh-TW" altLang="en-US" sz="2800" dirty="0">
                <a:latin typeface="+mn-ea"/>
              </a:rPr>
              <a:t>。</a:t>
            </a:r>
            <a:r>
              <a:rPr lang="zh-CN" altLang="zh-TW" sz="2800" dirty="0">
                <a:latin typeface="+mn-ea"/>
              </a:rPr>
              <a:t>此一文化圈中的日本與韓國《易》學水準甚高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而且發展出頗具主體文化特色的解說詮釋與文化應用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對</a:t>
            </a:r>
            <a:r>
              <a:rPr lang="zh-CN" altLang="zh-TW" sz="2800" dirty="0">
                <a:solidFill>
                  <a:srgbClr val="FF0000"/>
                </a:solidFill>
                <a:latin typeface="+mn-ea"/>
              </a:rPr>
              <a:t>寰宇《易》學</a:t>
            </a:r>
            <a:r>
              <a:rPr lang="zh-CN" altLang="zh-TW" sz="2800" dirty="0">
                <a:latin typeface="+mn-ea"/>
              </a:rPr>
              <a:t>帶來一定的衝擊影響</a:t>
            </a:r>
            <a:r>
              <a:rPr lang="zh-TW" altLang="en-US" sz="2800" dirty="0">
                <a:latin typeface="+mn-ea"/>
              </a:rPr>
              <a:t>。</a:t>
            </a:r>
            <a:r>
              <a:rPr lang="zh-CN" altLang="zh-TW" sz="2800" dirty="0">
                <a:latin typeface="+mn-ea"/>
              </a:rPr>
              <a:t>而越南《易》學也深刻反映出</a:t>
            </a:r>
            <a:r>
              <a:rPr lang="zh-CN" altLang="zh-TW" sz="2800" dirty="0">
                <a:solidFill>
                  <a:srgbClr val="FF0000"/>
                </a:solidFill>
                <a:latin typeface="+mn-ea"/>
              </a:rPr>
              <a:t>本地化與本土意識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已蔚為其文化的生命內涵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越南《易》學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雖多是發揚程朱之學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即使創意與影響有限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仍然有可資比較觀照的研究價值</a:t>
            </a:r>
            <a:r>
              <a:rPr lang="zh-TW" altLang="en-US" sz="2800" dirty="0">
                <a:latin typeface="+mn-ea"/>
              </a:rPr>
              <a:t>。</a:t>
            </a:r>
            <a:endParaRPr kumimoji="1" lang="zh-TW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7733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zh-TW" sz="4400" dirty="0"/>
              <a:t>六</a:t>
            </a:r>
            <a:r>
              <a:rPr lang="zh-TW" altLang="en-US" sz="4400" dirty="0"/>
              <a:t>、</a:t>
            </a:r>
            <a:r>
              <a:rPr lang="zh-CN" altLang="zh-TW" sz="4400" dirty="0"/>
              <a:t>結論</a:t>
            </a:r>
            <a:r>
              <a:rPr lang="zh-TW" altLang="en-US" sz="4400" dirty="0"/>
              <a:t>三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TW" sz="2800" dirty="0">
                <a:latin typeface="+mn-ea"/>
              </a:rPr>
              <a:t>作為流傳久遠的卜卦歷史文化傳統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影響力深遠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真實反映在</a:t>
            </a:r>
            <a:r>
              <a:rPr lang="zh-CN" altLang="zh-TW" sz="2800" dirty="0">
                <a:solidFill>
                  <a:srgbClr val="FF0000"/>
                </a:solidFill>
                <a:latin typeface="+mn-ea"/>
              </a:rPr>
              <a:t>民間百姓的宗教信仰與社會作用</a:t>
            </a:r>
            <a:r>
              <a:rPr lang="zh-CN" altLang="zh-TW" sz="2800" dirty="0">
                <a:latin typeface="+mn-ea"/>
              </a:rPr>
              <a:t>中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除了占卜解惑之外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還有提倡</a:t>
            </a:r>
            <a:r>
              <a:rPr lang="zh-CN" altLang="zh-TW" sz="2800" dirty="0">
                <a:solidFill>
                  <a:srgbClr val="FF0000"/>
                </a:solidFill>
                <a:latin typeface="+mn-ea"/>
              </a:rPr>
              <a:t>道德</a:t>
            </a:r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zh-TW" sz="2800" dirty="0">
                <a:solidFill>
                  <a:srgbClr val="FF0000"/>
                </a:solidFill>
                <a:latin typeface="+mn-ea"/>
              </a:rPr>
              <a:t>安定人心與和諧世界的功用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本文以越南《易》學旁支的《孔明先生馬前卦》鈔本文獻為探討對象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期能側面彰顯《易》學融入越南本土社會與文化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以及與中國在《易》學上的互動影響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期盼能藉由持續研究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連結</a:t>
            </a:r>
            <a:r>
              <a:rPr lang="zh-CN" altLang="zh-TW" sz="2800" dirty="0">
                <a:solidFill>
                  <a:srgbClr val="FF0000"/>
                </a:solidFill>
                <a:latin typeface="+mn-ea"/>
              </a:rPr>
              <a:t>東亞《易》學及其衍生的民俗社會與宗教學術的文化紐帶</a:t>
            </a:r>
            <a:r>
              <a:rPr lang="zh-TW" altLang="en-US" sz="2800" dirty="0">
                <a:latin typeface="+mn-ea"/>
              </a:rPr>
              <a:t>。</a:t>
            </a:r>
            <a:endParaRPr kumimoji="1" lang="zh-TW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0063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2800" b="0" i="0" dirty="0">
                <a:solidFill>
                  <a:srgbClr val="4D5156"/>
                </a:solidFill>
                <a:effectLst/>
                <a:latin typeface="+mn-ea"/>
                <a:ea typeface="+mn-ea"/>
              </a:rPr>
              <a:t>全東南亞規模最大的佛教建築群</a:t>
            </a:r>
            <a:br>
              <a:rPr lang="en-US" altLang="zh-TW" sz="2800" b="0" i="0" dirty="0">
                <a:solidFill>
                  <a:srgbClr val="4D5156"/>
                </a:solidFill>
                <a:effectLst/>
                <a:latin typeface="+mn-ea"/>
                <a:ea typeface="+mn-ea"/>
              </a:rPr>
            </a:br>
            <a:r>
              <a:rPr lang="en-US" altLang="zh-TW" sz="2800" b="0" i="0" dirty="0">
                <a:solidFill>
                  <a:srgbClr val="4D5156"/>
                </a:solidFill>
                <a:effectLst/>
                <a:latin typeface="+mn-ea"/>
                <a:ea typeface="+mn-ea"/>
              </a:rPr>
              <a:t>——</a:t>
            </a:r>
            <a:r>
              <a:rPr lang="zh-TW" altLang="en-US" sz="2800" b="0" i="0" dirty="0">
                <a:solidFill>
                  <a:srgbClr val="4D5156"/>
                </a:solidFill>
                <a:effectLst/>
                <a:latin typeface="+mn-ea"/>
                <a:ea typeface="+mn-ea"/>
              </a:rPr>
              <a:t>寧平「</a:t>
            </a:r>
            <a:r>
              <a:rPr kumimoji="1" lang="zh-TW" altLang="en-US" sz="2800" dirty="0">
                <a:latin typeface="+mn-ea"/>
                <a:ea typeface="+mn-ea"/>
              </a:rPr>
              <a:t>拜頂寺</a:t>
            </a:r>
            <a:r>
              <a:rPr kumimoji="1" lang="en-US" altLang="zh-TW" sz="2800" dirty="0">
                <a:latin typeface="+mn-ea"/>
                <a:ea typeface="+mn-ea"/>
              </a:rPr>
              <a:t>‧</a:t>
            </a:r>
            <a:r>
              <a:rPr kumimoji="1" lang="zh-TW" altLang="en-US" sz="2800" dirty="0">
                <a:latin typeface="+mn-ea"/>
                <a:ea typeface="+mn-ea"/>
              </a:rPr>
              <a:t>鐘樓」</a:t>
            </a:r>
          </a:p>
        </p:txBody>
      </p:sp>
      <p:pic>
        <p:nvPicPr>
          <p:cNvPr id="4" name="內容版面配置區 3" descr="拜頂寺鐘樓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t="672" b="-322"/>
          <a:stretch/>
        </p:blipFill>
        <p:spPr>
          <a:xfrm rot="5400000">
            <a:off x="1619108" y="1516094"/>
            <a:ext cx="5306041" cy="4913756"/>
          </a:xfrm>
        </p:spPr>
      </p:pic>
    </p:spTree>
    <p:extLst>
      <p:ext uri="{BB962C8B-B14F-4D97-AF65-F5344CB8AC3E}">
        <p14:creationId xmlns:p14="http://schemas.microsoft.com/office/powerpoint/2010/main" val="57233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DC3575-4080-4794-BD47-264B8025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dirty="0">
                <a:latin typeface="+mj-ea"/>
              </a:rPr>
              <a:t> </a:t>
            </a:r>
            <a:r>
              <a:rPr lang="zh-CN" altLang="zh-TW" sz="4400" dirty="0">
                <a:latin typeface="+mj-ea"/>
              </a:rPr>
              <a:t>《孔明先生馬前卦》</a:t>
            </a:r>
            <a:r>
              <a:rPr lang="zh-TW" altLang="en-US" sz="4400" dirty="0">
                <a:latin typeface="+mj-ea"/>
              </a:rPr>
              <a:t>書影二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6B8AD9D-A485-456C-8E1F-4A7371396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28" y="1600200"/>
            <a:ext cx="2555543" cy="4800600"/>
          </a:xfrm>
        </p:spPr>
      </p:pic>
    </p:spTree>
    <p:extLst>
      <p:ext uri="{BB962C8B-B14F-4D97-AF65-F5344CB8AC3E}">
        <p14:creationId xmlns:p14="http://schemas.microsoft.com/office/powerpoint/2010/main" val="1145598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0" i="0" dirty="0">
                <a:solidFill>
                  <a:srgbClr val="4D5156"/>
                </a:solidFill>
                <a:effectLst/>
                <a:latin typeface="+mn-ea"/>
                <a:ea typeface="+mn-ea"/>
              </a:rPr>
              <a:t>全東南亞規模最大的佛教建築群</a:t>
            </a:r>
            <a:br>
              <a:rPr lang="en-US" altLang="zh-TW" sz="4000" b="0" i="0" dirty="0">
                <a:solidFill>
                  <a:srgbClr val="4D5156"/>
                </a:solidFill>
                <a:effectLst/>
                <a:latin typeface="+mn-ea"/>
                <a:ea typeface="+mn-ea"/>
              </a:rPr>
            </a:br>
            <a:r>
              <a:rPr lang="en-US" altLang="zh-TW" sz="4000" b="0" i="0" dirty="0">
                <a:solidFill>
                  <a:srgbClr val="4D5156"/>
                </a:solidFill>
                <a:effectLst/>
                <a:latin typeface="+mn-ea"/>
                <a:ea typeface="+mn-ea"/>
              </a:rPr>
              <a:t>——</a:t>
            </a:r>
            <a:r>
              <a:rPr lang="zh-TW" altLang="en-US" sz="4000" b="0" i="0" dirty="0">
                <a:solidFill>
                  <a:srgbClr val="4D5156"/>
                </a:solidFill>
                <a:effectLst/>
                <a:latin typeface="+mn-ea"/>
                <a:ea typeface="+mn-ea"/>
              </a:rPr>
              <a:t>寧平「</a:t>
            </a:r>
            <a:r>
              <a:rPr kumimoji="1" lang="zh-TW" altLang="en-US" sz="4000" dirty="0">
                <a:latin typeface="+mn-ea"/>
                <a:ea typeface="+mn-ea"/>
              </a:rPr>
              <a:t>拜頂寺</a:t>
            </a:r>
            <a:r>
              <a:rPr kumimoji="1" lang="en-US" altLang="zh-TW" sz="4000" dirty="0">
                <a:latin typeface="+mn-ea"/>
                <a:ea typeface="+mn-ea"/>
              </a:rPr>
              <a:t>‧</a:t>
            </a:r>
            <a:r>
              <a:rPr kumimoji="1" lang="zh-TW" altLang="en-US" sz="4000" dirty="0">
                <a:latin typeface="+mn-ea"/>
                <a:ea typeface="+mn-ea"/>
              </a:rPr>
              <a:t>釋迦佛殿」</a:t>
            </a:r>
            <a:endParaRPr kumimoji="1" lang="zh-TW" altLang="en-US" sz="4000" dirty="0"/>
          </a:p>
        </p:txBody>
      </p:sp>
      <p:pic>
        <p:nvPicPr>
          <p:cNvPr id="4" name="內容版面配置區 3" descr="釋迦佛殿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2" t="-441" b="21"/>
          <a:stretch/>
        </p:blipFill>
        <p:spPr>
          <a:xfrm rot="5400000">
            <a:off x="2115447" y="510421"/>
            <a:ext cx="4500161" cy="6656512"/>
          </a:xfrm>
        </p:spPr>
      </p:pic>
    </p:spTree>
    <p:extLst>
      <p:ext uri="{BB962C8B-B14F-4D97-AF65-F5344CB8AC3E}">
        <p14:creationId xmlns:p14="http://schemas.microsoft.com/office/powerpoint/2010/main" val="2114030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b="0" i="0" dirty="0">
                <a:solidFill>
                  <a:srgbClr val="4D5156"/>
                </a:solidFill>
                <a:effectLst/>
                <a:latin typeface="+mn-ea"/>
                <a:ea typeface="+mn-ea"/>
              </a:rPr>
              <a:t>全東南亞規模最大的佛教建築群</a:t>
            </a:r>
            <a:br>
              <a:rPr lang="en-US" altLang="zh-TW" sz="4000" b="0" i="0" dirty="0">
                <a:solidFill>
                  <a:srgbClr val="4D5156"/>
                </a:solidFill>
                <a:effectLst/>
                <a:latin typeface="+mn-ea"/>
                <a:ea typeface="+mn-ea"/>
              </a:rPr>
            </a:br>
            <a:r>
              <a:rPr lang="en-US" altLang="zh-TW" sz="4000" b="0" i="0" dirty="0">
                <a:solidFill>
                  <a:srgbClr val="4D5156"/>
                </a:solidFill>
                <a:effectLst/>
                <a:latin typeface="+mn-ea"/>
                <a:ea typeface="+mn-ea"/>
              </a:rPr>
              <a:t>——</a:t>
            </a:r>
            <a:r>
              <a:rPr lang="zh-TW" altLang="en-US" sz="4000" b="0" i="0" dirty="0">
                <a:solidFill>
                  <a:srgbClr val="4D5156"/>
                </a:solidFill>
                <a:effectLst/>
                <a:latin typeface="+mn-ea"/>
                <a:ea typeface="+mn-ea"/>
              </a:rPr>
              <a:t>寧平「</a:t>
            </a:r>
            <a:r>
              <a:rPr kumimoji="1" lang="zh-TW" altLang="en-US" sz="4000" dirty="0">
                <a:latin typeface="+mn-ea"/>
                <a:ea typeface="+mn-ea"/>
              </a:rPr>
              <a:t>拜頂寺</a:t>
            </a:r>
            <a:r>
              <a:rPr kumimoji="1" lang="en-US" altLang="zh-TW" sz="4000" dirty="0">
                <a:latin typeface="+mn-ea"/>
                <a:ea typeface="+mn-ea"/>
              </a:rPr>
              <a:t>‧</a:t>
            </a:r>
            <a:r>
              <a:rPr kumimoji="1" lang="zh-TW" altLang="en-US" sz="4000" dirty="0">
                <a:latin typeface="+mn-ea"/>
                <a:ea typeface="+mn-ea"/>
              </a:rPr>
              <a:t>拜頂塔」</a:t>
            </a:r>
            <a:endParaRPr kumimoji="1" lang="zh-TW" altLang="en-US" sz="4000" dirty="0"/>
          </a:p>
        </p:txBody>
      </p:sp>
      <p:pic>
        <p:nvPicPr>
          <p:cNvPr id="4" name="內容版面配置區 3" descr="拜頂塔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8641" r="16669" b="7359"/>
          <a:stretch/>
        </p:blipFill>
        <p:spPr>
          <a:xfrm rot="5400000">
            <a:off x="1801159" y="1483381"/>
            <a:ext cx="4932081" cy="4800600"/>
          </a:xfrm>
        </p:spPr>
      </p:pic>
    </p:spTree>
    <p:extLst>
      <p:ext uri="{BB962C8B-B14F-4D97-AF65-F5344CB8AC3E}">
        <p14:creationId xmlns:p14="http://schemas.microsoft.com/office/powerpoint/2010/main" val="1387247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寧平「陸龍灣」人力槳船</a:t>
            </a:r>
          </a:p>
        </p:txBody>
      </p:sp>
      <p:pic>
        <p:nvPicPr>
          <p:cNvPr id="4" name="內容版面配置區 3" descr="陸龍灣人力槳船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7663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越南河內漢喃研究院</a:t>
            </a:r>
          </a:p>
        </p:txBody>
      </p:sp>
      <p:pic>
        <p:nvPicPr>
          <p:cNvPr id="4" name="內容版面配置區 3" descr="喃漢研究院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8959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越南河內「昇龍皇城」</a:t>
            </a:r>
          </a:p>
        </p:txBody>
      </p:sp>
      <p:pic>
        <p:nvPicPr>
          <p:cNvPr id="4" name="內容版面配置區 3" descr="昇龍皇城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" r="9817" b="215"/>
          <a:stretch/>
        </p:blipFill>
        <p:spPr>
          <a:xfrm rot="5400000">
            <a:off x="1703055" y="1778360"/>
            <a:ext cx="5256958" cy="4337820"/>
          </a:xfrm>
        </p:spPr>
      </p:pic>
    </p:spTree>
    <p:extLst>
      <p:ext uri="{BB962C8B-B14F-4D97-AF65-F5344CB8AC3E}">
        <p14:creationId xmlns:p14="http://schemas.microsoft.com/office/powerpoint/2010/main" val="3245965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越南河內「文廟</a:t>
            </a:r>
            <a:r>
              <a:rPr kumimoji="1" lang="en-US" altLang="zh-TW" sz="4000" dirty="0"/>
              <a:t>‧</a:t>
            </a:r>
            <a:r>
              <a:rPr kumimoji="1" lang="zh-TW" altLang="en-US" sz="4000" dirty="0"/>
              <a:t>文廟門」</a:t>
            </a:r>
          </a:p>
        </p:txBody>
      </p:sp>
      <p:pic>
        <p:nvPicPr>
          <p:cNvPr id="4" name="內容版面配置區 3" descr="文廟門合影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9684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越南河內「文廟</a:t>
            </a:r>
            <a:r>
              <a:rPr kumimoji="1" lang="en-US" altLang="zh-TW" sz="4000" dirty="0"/>
              <a:t>‧</a:t>
            </a:r>
            <a:r>
              <a:rPr kumimoji="1" lang="zh-TW" altLang="en-US" sz="4000" dirty="0"/>
              <a:t>奎文閣、天光井」</a:t>
            </a:r>
          </a:p>
        </p:txBody>
      </p:sp>
      <p:pic>
        <p:nvPicPr>
          <p:cNvPr id="4" name="內容版面配置區 3" descr="奎文閣、天光井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t="266" r="8385" b="137"/>
          <a:stretch/>
        </p:blipFill>
        <p:spPr>
          <a:xfrm rot="5400000">
            <a:off x="1780820" y="1389338"/>
            <a:ext cx="4913734" cy="4713968"/>
          </a:xfrm>
        </p:spPr>
      </p:pic>
    </p:spTree>
    <p:extLst>
      <p:ext uri="{BB962C8B-B14F-4D97-AF65-F5344CB8AC3E}">
        <p14:creationId xmlns:p14="http://schemas.microsoft.com/office/powerpoint/2010/main" val="3854252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越南河內｜文廟</a:t>
            </a:r>
            <a:r>
              <a:rPr kumimoji="1" lang="en-US" altLang="zh-TW" sz="4000" dirty="0"/>
              <a:t>‧</a:t>
            </a:r>
            <a:r>
              <a:rPr kumimoji="1" lang="zh-TW" altLang="en-US" sz="4000" dirty="0"/>
              <a:t>題名碑亭」</a:t>
            </a:r>
          </a:p>
        </p:txBody>
      </p:sp>
      <p:pic>
        <p:nvPicPr>
          <p:cNvPr id="4" name="內容版面配置區 3" descr="題名碑亭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t="142" r="1836" b="415"/>
          <a:stretch/>
        </p:blipFill>
        <p:spPr>
          <a:xfrm rot="5400000">
            <a:off x="1702543" y="1315211"/>
            <a:ext cx="5496875" cy="5331119"/>
          </a:xfrm>
        </p:spPr>
      </p:pic>
    </p:spTree>
    <p:extLst>
      <p:ext uri="{BB962C8B-B14F-4D97-AF65-F5344CB8AC3E}">
        <p14:creationId xmlns:p14="http://schemas.microsoft.com/office/powerpoint/2010/main" val="4183856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越南河內「文廟</a:t>
            </a:r>
            <a:r>
              <a:rPr kumimoji="1" lang="en-US" altLang="zh-TW" sz="4000" dirty="0"/>
              <a:t>‧</a:t>
            </a:r>
            <a:r>
              <a:rPr kumimoji="1" lang="zh-TW" altLang="en-US" sz="4000" dirty="0"/>
              <a:t>大成門」</a:t>
            </a:r>
          </a:p>
        </p:txBody>
      </p:sp>
      <p:pic>
        <p:nvPicPr>
          <p:cNvPr id="4" name="內容版面配置區 3" descr="大成門（大成殿門）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669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越南河內「文廟</a:t>
            </a:r>
            <a:r>
              <a:rPr kumimoji="1" lang="en-US" altLang="zh-TW" sz="4000" dirty="0"/>
              <a:t>‧</a:t>
            </a:r>
            <a:r>
              <a:rPr kumimoji="1" lang="zh-TW" altLang="en-US" sz="4000" dirty="0"/>
              <a:t>康熙御書」</a:t>
            </a:r>
          </a:p>
        </p:txBody>
      </p:sp>
      <p:pic>
        <p:nvPicPr>
          <p:cNvPr id="4" name="內容版面配置區 3" descr="萬世師表（康熙御書）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t="85" r="22856" b="2044"/>
          <a:stretch/>
        </p:blipFill>
        <p:spPr>
          <a:xfrm rot="5400000">
            <a:off x="1713598" y="1456408"/>
            <a:ext cx="5188513" cy="5110976"/>
          </a:xfrm>
        </p:spPr>
      </p:pic>
    </p:spTree>
    <p:extLst>
      <p:ext uri="{BB962C8B-B14F-4D97-AF65-F5344CB8AC3E}">
        <p14:creationId xmlns:p14="http://schemas.microsoft.com/office/powerpoint/2010/main" val="186193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7BE276-34D8-4C5C-85F4-91459D7A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dirty="0">
                <a:latin typeface="+mj-ea"/>
              </a:rPr>
              <a:t> </a:t>
            </a:r>
            <a:r>
              <a:rPr lang="zh-CN" altLang="zh-TW" sz="4400" dirty="0">
                <a:latin typeface="+mj-ea"/>
              </a:rPr>
              <a:t>《孔明先生馬前卦》</a:t>
            </a:r>
            <a:r>
              <a:rPr lang="zh-TW" altLang="en-US" sz="4400" dirty="0">
                <a:latin typeface="+mj-ea"/>
              </a:rPr>
              <a:t>書影三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4DCF9EF-5C2B-4961-A7B5-B188D10B0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21" y="1600200"/>
            <a:ext cx="2574757" cy="4800600"/>
          </a:xfrm>
        </p:spPr>
      </p:pic>
    </p:spTree>
    <p:extLst>
      <p:ext uri="{BB962C8B-B14F-4D97-AF65-F5344CB8AC3E}">
        <p14:creationId xmlns:p14="http://schemas.microsoft.com/office/powerpoint/2010/main" val="3965135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文越南河內「文廟</a:t>
            </a:r>
            <a:r>
              <a:rPr kumimoji="1" lang="en-US" altLang="zh-TW" sz="4000" dirty="0"/>
              <a:t>‧</a:t>
            </a:r>
            <a:r>
              <a:rPr kumimoji="1" lang="zh-TW" altLang="en-US" sz="4000" dirty="0"/>
              <a:t>孔子像」</a:t>
            </a:r>
          </a:p>
        </p:txBody>
      </p:sp>
      <p:pic>
        <p:nvPicPr>
          <p:cNvPr id="4" name="內容版面配置區 3" descr="文廟孔子像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4" t="86" b="8000"/>
          <a:stretch/>
        </p:blipFill>
        <p:spPr>
          <a:xfrm rot="5400000">
            <a:off x="1573243" y="1372522"/>
            <a:ext cx="5551425" cy="5150894"/>
          </a:xfrm>
        </p:spPr>
      </p:pic>
    </p:spTree>
    <p:extLst>
      <p:ext uri="{BB962C8B-B14F-4D97-AF65-F5344CB8AC3E}">
        <p14:creationId xmlns:p14="http://schemas.microsoft.com/office/powerpoint/2010/main" val="4070652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越南河內「文廟</a:t>
            </a:r>
            <a:r>
              <a:rPr kumimoji="1" lang="en-US" altLang="zh-TW" sz="4000" dirty="0"/>
              <a:t>‧</a:t>
            </a:r>
            <a:r>
              <a:rPr kumimoji="1" lang="zh-TW" altLang="en-US" sz="4000" dirty="0"/>
              <a:t>國子監」</a:t>
            </a:r>
          </a:p>
        </p:txBody>
      </p:sp>
      <p:pic>
        <p:nvPicPr>
          <p:cNvPr id="4" name="內容版面配置區 3" descr="國子監合影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-127" r="9235" b="121"/>
          <a:stretch/>
        </p:blipFill>
        <p:spPr>
          <a:xfrm rot="5400000">
            <a:off x="1618431" y="1055934"/>
            <a:ext cx="5311786" cy="5715383"/>
          </a:xfrm>
        </p:spPr>
      </p:pic>
    </p:spTree>
    <p:extLst>
      <p:ext uri="{BB962C8B-B14F-4D97-AF65-F5344CB8AC3E}">
        <p14:creationId xmlns:p14="http://schemas.microsoft.com/office/powerpoint/2010/main" val="3216503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越南河內「文廟</a:t>
            </a:r>
            <a:r>
              <a:rPr kumimoji="1" lang="en-US" altLang="zh-TW" sz="4000" dirty="0"/>
              <a:t>‧</a:t>
            </a:r>
            <a:r>
              <a:rPr kumimoji="1" lang="zh-TW" altLang="en-US" sz="4000" dirty="0"/>
              <a:t>越南儒者朱文安」</a:t>
            </a:r>
          </a:p>
        </p:txBody>
      </p:sp>
      <p:pic>
        <p:nvPicPr>
          <p:cNvPr id="4" name="內容版面配置區 3" descr="傳經正學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r="14203" b="11447"/>
          <a:stretch/>
        </p:blipFill>
        <p:spPr>
          <a:xfrm rot="5400000">
            <a:off x="1596522" y="1998792"/>
            <a:ext cx="5380030" cy="3859104"/>
          </a:xfrm>
        </p:spPr>
      </p:pic>
    </p:spTree>
    <p:extLst>
      <p:ext uri="{BB962C8B-B14F-4D97-AF65-F5344CB8AC3E}">
        <p14:creationId xmlns:p14="http://schemas.microsoft.com/office/powerpoint/2010/main" val="1840962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越南河內「真武觀」</a:t>
            </a:r>
          </a:p>
        </p:txBody>
      </p:sp>
      <p:pic>
        <p:nvPicPr>
          <p:cNvPr id="4" name="內容版面配置區 3" descr="真武觀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 r="10286" b="213"/>
          <a:stretch/>
        </p:blipFill>
        <p:spPr>
          <a:xfrm rot="5400000">
            <a:off x="1709581" y="1769915"/>
            <a:ext cx="5298416" cy="4398487"/>
          </a:xfrm>
        </p:spPr>
      </p:pic>
    </p:spTree>
    <p:extLst>
      <p:ext uri="{BB962C8B-B14F-4D97-AF65-F5344CB8AC3E}">
        <p14:creationId xmlns:p14="http://schemas.microsoft.com/office/powerpoint/2010/main" val="3713361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越南河內「鎮國古寺」</a:t>
            </a:r>
          </a:p>
        </p:txBody>
      </p:sp>
      <p:pic>
        <p:nvPicPr>
          <p:cNvPr id="4" name="內容版面配置區 3" descr="鎮國古寺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4037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越南河內「還劍湖</a:t>
            </a:r>
            <a:r>
              <a:rPr kumimoji="1" lang="en-US" altLang="zh-TW" sz="4000" dirty="0"/>
              <a:t>‧</a:t>
            </a:r>
            <a:r>
              <a:rPr kumimoji="1" lang="zh-TW" altLang="en-US" sz="4000" dirty="0"/>
              <a:t>龜塔」</a:t>
            </a:r>
          </a:p>
        </p:txBody>
      </p:sp>
      <p:pic>
        <p:nvPicPr>
          <p:cNvPr id="4" name="內容版面配置區 3" descr="還劍湖龜塔合影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-342" r="6831" b="121"/>
          <a:stretch/>
        </p:blipFill>
        <p:spPr>
          <a:xfrm rot="5400000">
            <a:off x="1794302" y="1576130"/>
            <a:ext cx="5143224" cy="5165823"/>
          </a:xfrm>
        </p:spPr>
      </p:pic>
    </p:spTree>
    <p:extLst>
      <p:ext uri="{BB962C8B-B14F-4D97-AF65-F5344CB8AC3E}">
        <p14:creationId xmlns:p14="http://schemas.microsoft.com/office/powerpoint/2010/main" val="380743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越南河內「聖若瑟主教座堂」</a:t>
            </a:r>
          </a:p>
        </p:txBody>
      </p:sp>
      <p:pic>
        <p:nvPicPr>
          <p:cNvPr id="4" name="內容版面配置區 3" descr="聖若瑟主教座堂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0" t="-342" b="121"/>
          <a:stretch/>
        </p:blipFill>
        <p:spPr>
          <a:xfrm rot="5400000">
            <a:off x="1590173" y="1059770"/>
            <a:ext cx="5380511" cy="5727593"/>
          </a:xfrm>
        </p:spPr>
      </p:pic>
    </p:spTree>
    <p:extLst>
      <p:ext uri="{BB962C8B-B14F-4D97-AF65-F5344CB8AC3E}">
        <p14:creationId xmlns:p14="http://schemas.microsoft.com/office/powerpoint/2010/main" val="24816609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越南「沙壩」</a:t>
            </a:r>
          </a:p>
        </p:txBody>
      </p:sp>
      <p:pic>
        <p:nvPicPr>
          <p:cNvPr id="4" name="內容版面配置區 3" descr="沙壩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1" t="299" r="6991" b="121"/>
          <a:stretch/>
        </p:blipFill>
        <p:spPr>
          <a:xfrm rot="5400000">
            <a:off x="1522424" y="1666006"/>
            <a:ext cx="5226308" cy="4729573"/>
          </a:xfrm>
        </p:spPr>
      </p:pic>
    </p:spTree>
    <p:extLst>
      <p:ext uri="{BB962C8B-B14F-4D97-AF65-F5344CB8AC3E}">
        <p14:creationId xmlns:p14="http://schemas.microsoft.com/office/powerpoint/2010/main" val="886793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越南「沙壩</a:t>
            </a:r>
            <a:r>
              <a:rPr kumimoji="1" lang="en-US" altLang="zh-TW" sz="4000" dirty="0"/>
              <a:t>‧</a:t>
            </a:r>
            <a:r>
              <a:rPr kumimoji="1" lang="zh-TW" altLang="en-US" sz="4000" dirty="0"/>
              <a:t>番西邦峰」</a:t>
            </a:r>
          </a:p>
        </p:txBody>
      </p:sp>
      <p:pic>
        <p:nvPicPr>
          <p:cNvPr id="4" name="內容版面配置區 3" descr="番西邦峰合影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4" t="8000" r="9555" b="3113"/>
          <a:stretch/>
        </p:blipFill>
        <p:spPr>
          <a:xfrm rot="5400000">
            <a:off x="1734305" y="1686161"/>
            <a:ext cx="5201715" cy="4664674"/>
          </a:xfrm>
        </p:spPr>
      </p:pic>
    </p:spTree>
    <p:extLst>
      <p:ext uri="{BB962C8B-B14F-4D97-AF65-F5344CB8AC3E}">
        <p14:creationId xmlns:p14="http://schemas.microsoft.com/office/powerpoint/2010/main" val="306443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sz="4000" dirty="0"/>
              <a:t>目次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>
                <a:latin typeface="+mn-ea"/>
              </a:rPr>
              <a:t>一、前言</a:t>
            </a:r>
            <a:endParaRPr kumimoji="1" lang="en-US" altLang="zh-TW" sz="2800" dirty="0">
              <a:latin typeface="+mn-ea"/>
            </a:endParaRPr>
          </a:p>
          <a:p>
            <a:r>
              <a:rPr lang="zh-TW" altLang="zh-TW" sz="2800" dirty="0">
                <a:latin typeface="+mn-ea"/>
              </a:rPr>
              <a:t>二、</a:t>
            </a:r>
            <a:r>
              <a:rPr lang="zh-CN" altLang="zh-TW" sz="2800" dirty="0">
                <a:latin typeface="+mn-ea"/>
              </a:rPr>
              <a:t>《孔明先生馬前卦》鈔本考述</a:t>
            </a:r>
            <a:endParaRPr lang="en-US" altLang="zh-CN" sz="2800" dirty="0">
              <a:latin typeface="+mn-ea"/>
            </a:endParaRPr>
          </a:p>
          <a:p>
            <a:r>
              <a:rPr lang="zh-TW" altLang="zh-TW" sz="2800" dirty="0">
                <a:latin typeface="+mn-ea"/>
              </a:rPr>
              <a:t>三、</a:t>
            </a:r>
            <a:r>
              <a:rPr lang="zh-CN" altLang="zh-TW" sz="2800" dirty="0">
                <a:latin typeface="+mn-ea"/>
              </a:rPr>
              <a:t>《孔明先生馬前卦》鈔本釋文</a:t>
            </a:r>
            <a:r>
              <a:rPr lang="zh-TW" altLang="zh-TW" sz="2800" dirty="0">
                <a:latin typeface="+mn-ea"/>
              </a:rPr>
              <a:t>（一）</a:t>
            </a:r>
          </a:p>
          <a:p>
            <a:r>
              <a:rPr lang="zh-TW" altLang="zh-TW" sz="2800" dirty="0">
                <a:latin typeface="+mn-ea"/>
              </a:rPr>
              <a:t>四、</a:t>
            </a:r>
            <a:r>
              <a:rPr lang="zh-CN" altLang="zh-TW" sz="2800" dirty="0">
                <a:latin typeface="+mn-ea"/>
              </a:rPr>
              <a:t>《孔明先生馬前卦》鈔本釋文</a:t>
            </a:r>
            <a:r>
              <a:rPr lang="zh-TW" altLang="zh-TW" sz="2800" dirty="0">
                <a:latin typeface="+mn-ea"/>
              </a:rPr>
              <a:t>（二）</a:t>
            </a:r>
            <a:endParaRPr lang="en-US" altLang="zh-TW" sz="2800" dirty="0">
              <a:latin typeface="+mn-ea"/>
            </a:endParaRPr>
          </a:p>
          <a:p>
            <a:r>
              <a:rPr lang="zh-CN" altLang="zh-TW" sz="2800" dirty="0">
                <a:latin typeface="+mn-ea"/>
              </a:rPr>
              <a:t>五</a:t>
            </a:r>
            <a:r>
              <a:rPr lang="zh-TW" altLang="en-US" sz="2800" dirty="0">
                <a:latin typeface="+mn-ea"/>
              </a:rPr>
              <a:t>、</a:t>
            </a:r>
            <a:r>
              <a:rPr lang="zh-CN" altLang="zh-TW" sz="2800" dirty="0">
                <a:latin typeface="+mn-ea"/>
              </a:rPr>
              <a:t>《孔明先生馬前卦》鈔本</a:t>
            </a:r>
            <a:r>
              <a:rPr lang="zh-TW" altLang="zh-TW" sz="2800" dirty="0">
                <a:latin typeface="+mn-ea"/>
              </a:rPr>
              <a:t>析論</a:t>
            </a:r>
            <a:endParaRPr lang="en-US" altLang="zh-TW" sz="2800" dirty="0">
              <a:latin typeface="+mn-ea"/>
            </a:endParaRPr>
          </a:p>
          <a:p>
            <a:r>
              <a:rPr lang="zh-CN" altLang="zh-TW" sz="2800" dirty="0">
                <a:latin typeface="+mn-ea"/>
              </a:rPr>
              <a:t>六</a:t>
            </a:r>
            <a:r>
              <a:rPr lang="zh-TW" altLang="en-US" sz="2800" dirty="0">
                <a:latin typeface="+mn-ea"/>
              </a:rPr>
              <a:t>、</a:t>
            </a:r>
            <a:r>
              <a:rPr lang="zh-CN" altLang="zh-TW" sz="2800" dirty="0">
                <a:latin typeface="+mn-ea"/>
              </a:rPr>
              <a:t>結論</a:t>
            </a:r>
            <a:endParaRPr lang="en-US" altLang="zh-CN" sz="2800" dirty="0">
              <a:latin typeface="+mn-ea"/>
            </a:endParaRPr>
          </a:p>
          <a:p>
            <a:endParaRPr lang="en-US" altLang="zh-TW" sz="2800" dirty="0">
              <a:latin typeface="+mn-ea"/>
            </a:endParaRPr>
          </a:p>
          <a:p>
            <a:r>
              <a:rPr lang="zh-CN" altLang="zh-TW" sz="2800" dirty="0">
                <a:latin typeface="+mn-ea"/>
              </a:rPr>
              <a:t>關鍵詞</a:t>
            </a:r>
            <a:r>
              <a:rPr lang="zh-TW" altLang="en-US" sz="2800" dirty="0">
                <a:latin typeface="+mn-ea"/>
              </a:rPr>
              <a:t>：</a:t>
            </a:r>
            <a:r>
              <a:rPr lang="zh-CN" altLang="zh-TW" sz="2800" dirty="0">
                <a:latin typeface="+mn-ea"/>
              </a:rPr>
              <a:t>《孔明先生馬前卦》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越南國家圖書館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干支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詩解。</a:t>
            </a:r>
            <a:endParaRPr lang="en-US" altLang="zh-TW" sz="2800" dirty="0">
              <a:latin typeface="+mn-ea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46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zh-TW" sz="4000" dirty="0">
                <a:latin typeface="+mj-ea"/>
              </a:rPr>
              <a:t>一</a:t>
            </a:r>
            <a:r>
              <a:rPr lang="zh-TW" altLang="en-US" sz="4000" dirty="0">
                <a:latin typeface="+mj-ea"/>
              </a:rPr>
              <a:t>、</a:t>
            </a:r>
            <a:r>
              <a:rPr lang="zh-CN" altLang="zh-TW" sz="4000" dirty="0">
                <a:latin typeface="+mj-ea"/>
              </a:rPr>
              <a:t>前言</a:t>
            </a:r>
            <a:endParaRPr kumimoji="1" lang="zh-TW" altLang="en-US" sz="400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《周易》傳入越南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學者研究推測大約在</a:t>
            </a:r>
            <a:r>
              <a:rPr lang="zh-CN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東漢與西晉（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25-316</a:t>
            </a:r>
            <a:r>
              <a:rPr lang="zh-CN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期間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一直發展到</a:t>
            </a:r>
            <a:r>
              <a:rPr lang="zh-CN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黎朝（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1428-1789</a:t>
            </a:r>
            <a:r>
              <a:rPr lang="zh-CN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）至阮朝（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1802-1945</a:t>
            </a:r>
            <a:r>
              <a:rPr lang="zh-CN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）前期（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1802-1885</a:t>
            </a:r>
            <a:r>
              <a:rPr lang="zh-CN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）的成熟期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朱子儒學與官學並駕齊驅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地位相當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越南自</a:t>
            </a:r>
            <a:r>
              <a:rPr lang="zh-CN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後黎朝與阮朝獨尊儒術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並建立完善的科舉制度之後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中國儒家經典不斷傳入越南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從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CN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世紀到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世紀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儒家的四書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五經全部都被翻譯成越南喃字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更加鞏固了</a:t>
            </a:r>
            <a:r>
              <a:rPr lang="zh-CN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儒家思想成為越南國家正統思想的地位</a:t>
            </a:r>
            <a:r>
              <a:rPr lang="zh-TW" altLang="en-US" sz="2800" dirty="0">
                <a:latin typeface="+mn-ea"/>
              </a:rPr>
              <a:t>。</a:t>
            </a:r>
            <a:endParaRPr lang="en-US" altLang="zh-CN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417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4000" dirty="0">
                <a:latin typeface="+mj-ea"/>
              </a:rPr>
              <a:t>二、</a:t>
            </a:r>
            <a:r>
              <a:rPr lang="zh-CN" altLang="zh-TW" sz="4000" dirty="0">
                <a:latin typeface="+mj-ea"/>
              </a:rPr>
              <a:t>《孔明先生馬前卦》鈔本考述</a:t>
            </a:r>
            <a:endParaRPr kumimoji="1" lang="zh-TW" altLang="en-US" sz="400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dirty="0">
                <a:latin typeface="+mn-ea"/>
              </a:rPr>
              <a:t>與</a:t>
            </a:r>
            <a:r>
              <a:rPr lang="zh-CN" altLang="zh-TW" sz="2400" dirty="0">
                <a:solidFill>
                  <a:srgbClr val="FF0000"/>
                </a:solidFill>
                <a:latin typeface="+mn-ea"/>
              </a:rPr>
              <a:t>《蜀漢諸葛丞相馬前課》</a:t>
            </a:r>
            <a:r>
              <a:rPr lang="zh-CN" altLang="zh-TW" sz="2400" dirty="0">
                <a:latin typeface="+mn-ea"/>
              </a:rPr>
              <a:t>名稱雖雷同</a:t>
            </a:r>
            <a:r>
              <a:rPr lang="zh-TW" altLang="en-US" sz="2400" dirty="0">
                <a:latin typeface="+mn-ea"/>
              </a:rPr>
              <a:t>，</a:t>
            </a:r>
            <a:r>
              <a:rPr lang="zh-CN" altLang="zh-TW" sz="2400" dirty="0">
                <a:latin typeface="+mn-ea"/>
              </a:rPr>
              <a:t>而內容則大相逕庭</a:t>
            </a:r>
            <a:r>
              <a:rPr lang="zh-TW" altLang="en-US" sz="2400" dirty="0">
                <a:latin typeface="+mn-ea"/>
              </a:rPr>
              <a:t>，</a:t>
            </a:r>
            <a:r>
              <a:rPr lang="zh-CN" altLang="zh-TW" sz="2400" dirty="0">
                <a:latin typeface="+mn-ea"/>
              </a:rPr>
              <a:t>並非同一系統的預言占筮書。</a:t>
            </a:r>
            <a:endParaRPr lang="en-US" altLang="zh-CN" sz="2400" dirty="0">
              <a:latin typeface="+mn-ea"/>
            </a:endParaRPr>
          </a:p>
          <a:p>
            <a:r>
              <a:rPr lang="zh-TW" altLang="en-US" sz="2400" dirty="0">
                <a:solidFill>
                  <a:srgbClr val="800000"/>
                </a:solidFill>
                <a:latin typeface="+mn-ea"/>
              </a:rPr>
              <a:t>頁數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全文一冊總共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書寫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以傳統漢字楷書、直式由右到左鈔寫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印記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天頭鈐有「越南國家圖書館」長方朱文典藏印記</a:t>
            </a:r>
            <a:r>
              <a:rPr lang="zh-CN" altLang="zh-TW" sz="24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——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VIEN QUOC GIA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館藏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鋼筆黑色書寫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編號</a:t>
            </a:r>
            <a:r>
              <a:rPr lang="zh-CN" altLang="zh-TW" sz="2400" dirty="0"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——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R.1825</a:t>
            </a:r>
            <a:r>
              <a:rPr lang="zh-CN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en-US" sz="2400" dirty="0">
                <a:latin typeface="+mn-ea"/>
              </a:rPr>
              <a:t>。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solidFill>
                  <a:srgbClr val="800000"/>
                </a:solidFill>
                <a:latin typeface="+mn-ea"/>
              </a:rPr>
              <a:t>手批</a:t>
            </a:r>
            <a:r>
              <a:rPr lang="zh-TW" altLang="en-US" sz="2400" dirty="0">
                <a:latin typeface="+mn-ea"/>
              </a:rPr>
              <a:t>：</a:t>
            </a:r>
            <a:r>
              <a:rPr lang="zh-CN" altLang="zh-TW" sz="2400" dirty="0">
                <a:latin typeface="+mn-ea"/>
              </a:rPr>
              <a:t>全文多處可見以硃筆點讀與圈記</a:t>
            </a:r>
            <a:r>
              <a:rPr lang="zh-TW" altLang="en-US" sz="2400" dirty="0">
                <a:latin typeface="+mn-ea"/>
              </a:rPr>
              <a:t>，</a:t>
            </a:r>
            <a:r>
              <a:rPr lang="zh-CN" altLang="zh-TW" sz="2400" dirty="0">
                <a:latin typeface="+mn-ea"/>
              </a:rPr>
              <a:t>顯然曾經閱覽</a:t>
            </a:r>
            <a:r>
              <a:rPr lang="zh-TW" altLang="en-US" sz="2400" dirty="0">
                <a:latin typeface="+mn-ea"/>
              </a:rPr>
              <a:t>，</a:t>
            </a:r>
            <a:r>
              <a:rPr lang="zh-CN" altLang="zh-TW" sz="2400" dirty="0">
                <a:latin typeface="+mn-ea"/>
              </a:rPr>
              <a:t>但並無書寫年代與作者或鈔寫者資料</a:t>
            </a:r>
            <a:r>
              <a:rPr lang="zh-TW" altLang="en-US" sz="2400" dirty="0">
                <a:latin typeface="+mn-ea"/>
              </a:rPr>
              <a:t>，</a:t>
            </a:r>
            <a:r>
              <a:rPr lang="zh-CN" altLang="zh-TW" sz="2400" dirty="0">
                <a:latin typeface="+mn-ea"/>
              </a:rPr>
              <a:t>以及任何眉批或書寫文字可資查檢參考</a:t>
            </a:r>
            <a:r>
              <a:rPr lang="zh-TW" altLang="en-US" sz="2400" dirty="0">
                <a:latin typeface="+mn-ea"/>
              </a:rPr>
              <a:t>。</a:t>
            </a:r>
            <a:endParaRPr kumimoji="1"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208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4000" dirty="0">
                <a:latin typeface="+mj-ea"/>
              </a:rPr>
              <a:t>二、</a:t>
            </a:r>
            <a:r>
              <a:rPr lang="zh-CN" altLang="zh-TW" sz="4000" dirty="0">
                <a:latin typeface="+mj-ea"/>
              </a:rPr>
              <a:t>《孔明先生馬前卦》鈔本考述</a:t>
            </a:r>
            <a:endParaRPr kumimoji="1" lang="zh-TW" altLang="en-US" sz="4000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TW" sz="2800" dirty="0">
                <a:solidFill>
                  <a:srgbClr val="FF0000"/>
                </a:solidFill>
                <a:latin typeface="+mn-ea"/>
              </a:rPr>
              <a:t>偽託諸葛孔明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以「馬前」為名的民俗詩占釋解之作</a:t>
            </a:r>
            <a:r>
              <a:rPr lang="zh-TW" altLang="en-US" sz="2800" dirty="0">
                <a:latin typeface="+mn-ea"/>
              </a:rPr>
              <a:t>。</a:t>
            </a:r>
            <a:endParaRPr lang="en-US" altLang="zh-TW" sz="2800" dirty="0">
              <a:latin typeface="+mn-ea"/>
            </a:endParaRPr>
          </a:p>
          <a:p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分別為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類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每類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條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總共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zh-TW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條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以「</a:t>
            </a:r>
            <a:r>
              <a:rPr lang="zh-CN" altLang="zh-TW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誠心畫一個字</a:t>
            </a:r>
            <a:r>
              <a:rPr lang="zh-TW" altLang="zh-TW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，點得幾畫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並「</a:t>
            </a:r>
            <a:r>
              <a:rPr lang="zh-TW" altLang="zh-TW" sz="2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與天干地支妙合成卦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每卦以五言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六言或七言絕句為詩占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總計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類每類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條，計</a:t>
            </a:r>
            <a:r>
              <a:rPr lang="zh-CN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zh-CN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條詩</a:t>
            </a:r>
            <a:r>
              <a:rPr lang="zh-CN" altLang="zh-TW" sz="2800" dirty="0">
                <a:solidFill>
                  <a:srgbClr val="FF0000"/>
                </a:solidFill>
                <a:latin typeface="+mn-ea"/>
              </a:rPr>
              <a:t>占與「解曰」</a:t>
            </a:r>
            <a:r>
              <a:rPr lang="zh-TW" altLang="en-US" sz="2800" dirty="0">
                <a:latin typeface="+mn-ea"/>
              </a:rPr>
              <a:t>。</a:t>
            </a:r>
            <a:endParaRPr lang="en-US" altLang="zh-TW" sz="2800" dirty="0">
              <a:latin typeface="+mn-ea"/>
            </a:endParaRPr>
          </a:p>
          <a:p>
            <a:r>
              <a:rPr lang="zh-CN" altLang="zh-TW" sz="2800" dirty="0">
                <a:latin typeface="+mn-ea"/>
              </a:rPr>
              <a:t>「解曰」均斷以四言四句詩解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多協韻偶不協韻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直白淺顯</a:t>
            </a:r>
            <a:r>
              <a:rPr lang="zh-TW" altLang="en-US" sz="2800" dirty="0">
                <a:latin typeface="+mn-ea"/>
              </a:rPr>
              <a:t>，</a:t>
            </a:r>
            <a:r>
              <a:rPr lang="zh-CN" altLang="zh-TW" sz="2800" dirty="0">
                <a:latin typeface="+mn-ea"/>
              </a:rPr>
              <a:t>通俗分明</a:t>
            </a:r>
            <a:r>
              <a:rPr lang="zh-TW" altLang="en-US" sz="2800" dirty="0">
                <a:latin typeface="+mn-ea"/>
              </a:rPr>
              <a:t>。</a:t>
            </a:r>
            <a:endParaRPr kumimoji="1" lang="zh-TW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69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sz="3200" dirty="0"/>
              <a:t>三、</a:t>
            </a:r>
            <a:r>
              <a:rPr lang="zh-CN" altLang="zh-TW" sz="3200" dirty="0"/>
              <a:t>《孔明先生馬前卦》鈔本釋文</a:t>
            </a:r>
            <a:r>
              <a:rPr lang="zh-TW" altLang="zh-TW" sz="3200" dirty="0"/>
              <a:t>（一）</a:t>
            </a:r>
            <a:endParaRPr kumimoji="1"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TW" sz="2800" dirty="0">
                <a:latin typeface="+mn-ea"/>
              </a:rPr>
              <a:t>《孔明先生馬前卦》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鈔本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類之前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類</a:t>
            </a:r>
            <a:r>
              <a:rPr lang="zh-TW" altLang="en-US" sz="2800" dirty="0">
                <a:latin typeface="+mn-ea"/>
              </a:rPr>
              <a:t>：</a:t>
            </a:r>
            <a:endParaRPr lang="en-US" altLang="zh-TW" sz="2800" dirty="0">
              <a:latin typeface="+mn-ea"/>
            </a:endParaRPr>
          </a:p>
          <a:p>
            <a:r>
              <a:rPr lang="zh-TW" altLang="zh-TW" sz="2800" dirty="0">
                <a:latin typeface="+mn-ea"/>
              </a:rPr>
              <a:t>「</a:t>
            </a:r>
            <a:r>
              <a:rPr lang="zh-TW" altLang="zh-TW" sz="2800" dirty="0">
                <a:solidFill>
                  <a:srgbClr val="800000"/>
                </a:solidFill>
                <a:latin typeface="+mn-ea"/>
              </a:rPr>
              <a:t>求財</a:t>
            </a:r>
            <a:r>
              <a:rPr lang="zh-TW" altLang="zh-TW" sz="2800" dirty="0">
                <a:latin typeface="+mn-ea"/>
              </a:rPr>
              <a:t>」起</a:t>
            </a:r>
            <a:r>
              <a:rPr lang="zh-TW" altLang="zh-TW" sz="2800" dirty="0">
                <a:solidFill>
                  <a:srgbClr val="FF0000"/>
                </a:solidFill>
                <a:latin typeface="+mn-ea"/>
              </a:rPr>
              <a:t>子</a:t>
            </a:r>
            <a:r>
              <a:rPr lang="zh-TW" altLang="en-US" sz="2800" dirty="0">
                <a:latin typeface="+mn-ea"/>
              </a:rPr>
              <a:t>。</a:t>
            </a:r>
            <a:endParaRPr lang="en-US" altLang="zh-TW" sz="2800" dirty="0">
              <a:latin typeface="+mn-ea"/>
            </a:endParaRPr>
          </a:p>
          <a:p>
            <a:r>
              <a:rPr lang="zh-TW" altLang="zh-TW" sz="2800" dirty="0">
                <a:latin typeface="+mn-ea"/>
              </a:rPr>
              <a:t>「</a:t>
            </a:r>
            <a:r>
              <a:rPr lang="zh-TW" altLang="zh-TW" sz="2800" dirty="0">
                <a:solidFill>
                  <a:srgbClr val="800000"/>
                </a:solidFill>
                <a:latin typeface="+mn-ea"/>
              </a:rPr>
              <a:t>望信</a:t>
            </a:r>
            <a:r>
              <a:rPr lang="zh-TW" altLang="zh-TW" sz="2800" dirty="0">
                <a:latin typeface="+mn-ea"/>
              </a:rPr>
              <a:t>」起</a:t>
            </a:r>
            <a:r>
              <a:rPr lang="zh-TW" altLang="zh-TW" sz="2800" dirty="0">
                <a:solidFill>
                  <a:srgbClr val="FF0000"/>
                </a:solidFill>
                <a:latin typeface="+mn-ea"/>
              </a:rPr>
              <a:t>丑</a:t>
            </a:r>
            <a:r>
              <a:rPr lang="zh-TW" altLang="en-US" sz="2800" dirty="0">
                <a:latin typeface="+mn-ea"/>
              </a:rPr>
              <a:t>。</a:t>
            </a:r>
            <a:endParaRPr lang="en-US" altLang="zh-TW" sz="2800" dirty="0">
              <a:latin typeface="+mn-ea"/>
            </a:endParaRPr>
          </a:p>
          <a:p>
            <a:r>
              <a:rPr lang="zh-TW" altLang="zh-TW" sz="2800" dirty="0">
                <a:latin typeface="+mn-ea"/>
              </a:rPr>
              <a:t>「</a:t>
            </a:r>
            <a:r>
              <a:rPr lang="zh-TW" altLang="zh-TW" sz="2800" dirty="0">
                <a:solidFill>
                  <a:srgbClr val="800000"/>
                </a:solidFill>
                <a:latin typeface="+mn-ea"/>
              </a:rPr>
              <a:t>婚姻</a:t>
            </a:r>
            <a:r>
              <a:rPr lang="zh-TW" altLang="zh-TW" sz="2800" dirty="0">
                <a:latin typeface="+mn-ea"/>
              </a:rPr>
              <a:t>」起</a:t>
            </a:r>
            <a:r>
              <a:rPr lang="zh-TW" altLang="zh-TW" sz="2800" dirty="0">
                <a:solidFill>
                  <a:srgbClr val="FF0000"/>
                </a:solidFill>
                <a:latin typeface="+mn-ea"/>
              </a:rPr>
              <a:t>寅</a:t>
            </a:r>
            <a:r>
              <a:rPr lang="zh-TW" altLang="en-US" sz="2800" dirty="0">
                <a:latin typeface="+mn-ea"/>
              </a:rPr>
              <a:t>。</a:t>
            </a:r>
            <a:endParaRPr lang="en-US" altLang="zh-TW" sz="2800" dirty="0">
              <a:latin typeface="+mn-ea"/>
            </a:endParaRPr>
          </a:p>
          <a:p>
            <a:r>
              <a:rPr lang="zh-TW" altLang="zh-TW" sz="2800" dirty="0">
                <a:latin typeface="+mn-ea"/>
              </a:rPr>
              <a:t>「</a:t>
            </a:r>
            <a:r>
              <a:rPr lang="zh-TW" altLang="zh-TW" sz="2800" dirty="0">
                <a:solidFill>
                  <a:srgbClr val="800000"/>
                </a:solidFill>
                <a:latin typeface="+mn-ea"/>
              </a:rPr>
              <a:t>出行</a:t>
            </a:r>
            <a:r>
              <a:rPr lang="zh-TW" altLang="zh-TW" sz="2800" dirty="0">
                <a:latin typeface="+mn-ea"/>
              </a:rPr>
              <a:t>」起</a:t>
            </a:r>
            <a:r>
              <a:rPr lang="zh-TW" altLang="zh-TW" sz="2800" dirty="0">
                <a:solidFill>
                  <a:srgbClr val="FF0000"/>
                </a:solidFill>
                <a:latin typeface="+mn-ea"/>
              </a:rPr>
              <a:t>卯</a:t>
            </a:r>
            <a:r>
              <a:rPr lang="zh-TW" altLang="en-US" sz="2800" dirty="0">
                <a:latin typeface="+mn-ea"/>
              </a:rPr>
              <a:t>。</a:t>
            </a:r>
            <a:endParaRPr lang="en-US" altLang="zh-TW" sz="2800" dirty="0">
              <a:latin typeface="+mn-ea"/>
            </a:endParaRPr>
          </a:p>
          <a:p>
            <a:r>
              <a:rPr lang="zh-TW" altLang="zh-TW" sz="2800" dirty="0">
                <a:latin typeface="+mn-ea"/>
              </a:rPr>
              <a:t>「</a:t>
            </a:r>
            <a:r>
              <a:rPr lang="zh-TW" altLang="zh-TW" sz="2800" dirty="0">
                <a:solidFill>
                  <a:srgbClr val="800000"/>
                </a:solidFill>
                <a:latin typeface="+mn-ea"/>
              </a:rPr>
              <a:t>求名</a:t>
            </a:r>
            <a:r>
              <a:rPr lang="zh-TW" altLang="zh-TW" sz="2800" dirty="0">
                <a:latin typeface="+mn-ea"/>
              </a:rPr>
              <a:t>」起</a:t>
            </a:r>
            <a:r>
              <a:rPr lang="zh-TW" altLang="zh-TW" sz="2800" dirty="0">
                <a:solidFill>
                  <a:srgbClr val="FF0000"/>
                </a:solidFill>
                <a:latin typeface="+mn-ea"/>
              </a:rPr>
              <a:t>辰</a:t>
            </a:r>
            <a:r>
              <a:rPr lang="zh-TW" altLang="en-US" sz="2800" dirty="0">
                <a:latin typeface="+mn-ea"/>
              </a:rPr>
              <a:t>。</a:t>
            </a:r>
            <a:endParaRPr lang="en-US" altLang="zh-TW" sz="2800" dirty="0">
              <a:latin typeface="+mn-ea"/>
            </a:endParaRPr>
          </a:p>
          <a:p>
            <a:r>
              <a:rPr lang="zh-TW" altLang="zh-TW" sz="2800" dirty="0">
                <a:latin typeface="+mn-ea"/>
              </a:rPr>
              <a:t>「</a:t>
            </a:r>
            <a:r>
              <a:rPr lang="zh-TW" altLang="zh-TW" sz="2800" dirty="0">
                <a:solidFill>
                  <a:srgbClr val="800000"/>
                </a:solidFill>
                <a:latin typeface="+mn-ea"/>
              </a:rPr>
              <a:t>失脫</a:t>
            </a:r>
            <a:r>
              <a:rPr lang="zh-TW" altLang="zh-TW" sz="2800" dirty="0">
                <a:latin typeface="+mn-ea"/>
              </a:rPr>
              <a:t>」起</a:t>
            </a:r>
            <a:r>
              <a:rPr lang="zh-TW" altLang="zh-TW" sz="2800" dirty="0">
                <a:solidFill>
                  <a:srgbClr val="FF0000"/>
                </a:solidFill>
                <a:latin typeface="+mn-ea"/>
              </a:rPr>
              <a:t>巳</a:t>
            </a:r>
            <a:r>
              <a:rPr lang="zh-TW" altLang="en-US" sz="2800" dirty="0">
                <a:latin typeface="+mn-ea"/>
              </a:rPr>
              <a:t>。</a:t>
            </a:r>
            <a:endParaRPr lang="en-US" altLang="zh-TW" sz="2800" dirty="0">
              <a:latin typeface="+mn-ea"/>
            </a:endParaRPr>
          </a:p>
          <a:p>
            <a:r>
              <a:rPr kumimoji="1" lang="zh-TW" altLang="en-US" sz="2800" dirty="0">
                <a:latin typeface="+mn-ea"/>
              </a:rPr>
              <a:t>以下各類各舉一例。</a:t>
            </a:r>
          </a:p>
        </p:txBody>
      </p:sp>
    </p:spTree>
    <p:extLst>
      <p:ext uri="{BB962C8B-B14F-4D97-AF65-F5344CB8AC3E}">
        <p14:creationId xmlns:p14="http://schemas.microsoft.com/office/powerpoint/2010/main" val="3881438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相鄰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相鄰.thmx</Template>
  <TotalTime>512</TotalTime>
  <Words>2639</Words>
  <Application>Microsoft Office PowerPoint</Application>
  <PresentationFormat>如螢幕大小 (4:3)</PresentationFormat>
  <Paragraphs>160</Paragraphs>
  <Slides>48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5" baseType="lpstr">
      <vt:lpstr>宋体</vt:lpstr>
      <vt:lpstr>新細明體</vt:lpstr>
      <vt:lpstr>Arial</vt:lpstr>
      <vt:lpstr>Calibri</vt:lpstr>
      <vt:lpstr>Cambria</vt:lpstr>
      <vt:lpstr>Times New Roman</vt:lpstr>
      <vt:lpstr>相鄰</vt:lpstr>
      <vt:lpstr>「人生擾攘干支卦，解斷誠明四句占」 ——越南國家圖書館典藏       《孔明先生馬前卦》手鈔本析論</vt:lpstr>
      <vt:lpstr> 《孔明先生馬前卦》書影一</vt:lpstr>
      <vt:lpstr> 《孔明先生馬前卦》書影二</vt:lpstr>
      <vt:lpstr> 《孔明先生馬前卦》書影三</vt:lpstr>
      <vt:lpstr>目次</vt:lpstr>
      <vt:lpstr>一、前言</vt:lpstr>
      <vt:lpstr>二、《孔明先生馬前卦》鈔本考述</vt:lpstr>
      <vt:lpstr>二、《孔明先生馬前卦》鈔本考述</vt:lpstr>
      <vt:lpstr>三、《孔明先生馬前卦》鈔本釋文（一）</vt:lpstr>
      <vt:lpstr>三、《孔明先生馬前卦》鈔本釋文（一）</vt:lpstr>
      <vt:lpstr>三、《孔明先生馬前卦》鈔本釋文（一）</vt:lpstr>
      <vt:lpstr>三、《孔明先生馬前卦》鈔本釋文（一）</vt:lpstr>
      <vt:lpstr>三、《孔明先生馬前卦》鈔本釋文（一）</vt:lpstr>
      <vt:lpstr>三、《孔明先生馬前卦》鈔本釋文（一）</vt:lpstr>
      <vt:lpstr>三、《孔明先生馬前卦》鈔本釋文（一）</vt:lpstr>
      <vt:lpstr>四、《孔明先生馬前卦》鈔本釋文（二）</vt:lpstr>
      <vt:lpstr>四、《孔明先生馬前卦》鈔本釋文（二）</vt:lpstr>
      <vt:lpstr>四、《孔明先生馬前卦》鈔本釋文（二）</vt:lpstr>
      <vt:lpstr>四、《孔明先生馬前卦》鈔本釋文（二）</vt:lpstr>
      <vt:lpstr>四、《孔明先生馬前卦》鈔本釋文（二）</vt:lpstr>
      <vt:lpstr>四、《孔明先生馬前卦》鈔本釋文（二）</vt:lpstr>
      <vt:lpstr>四、《孔明先生馬前卦》鈔本釋文（二）</vt:lpstr>
      <vt:lpstr>五、《孔明先生馬前卦》鈔本析論</vt:lpstr>
      <vt:lpstr>五、《孔明先生馬前卦》鈔本析論</vt:lpstr>
      <vt:lpstr>五、《孔明先生馬前卦》鈔本析論</vt:lpstr>
      <vt:lpstr>六、結論一</vt:lpstr>
      <vt:lpstr>六、結論二</vt:lpstr>
      <vt:lpstr>六、結論三</vt:lpstr>
      <vt:lpstr>全東南亞規模最大的佛教建築群 ——寧平「拜頂寺‧鐘樓」</vt:lpstr>
      <vt:lpstr>全東南亞規模最大的佛教建築群 ——寧平「拜頂寺‧釋迦佛殿」</vt:lpstr>
      <vt:lpstr>全東南亞規模最大的佛教建築群 ——寧平「拜頂寺‧拜頂塔」</vt:lpstr>
      <vt:lpstr>寧平「陸龍灣」人力槳船</vt:lpstr>
      <vt:lpstr>越南河內漢喃研究院</vt:lpstr>
      <vt:lpstr>越南河內「昇龍皇城」</vt:lpstr>
      <vt:lpstr>越南河內「文廟‧文廟門」</vt:lpstr>
      <vt:lpstr>越南河內「文廟‧奎文閣、天光井」</vt:lpstr>
      <vt:lpstr>越南河內｜文廟‧題名碑亭」</vt:lpstr>
      <vt:lpstr>越南河內「文廟‧大成門」</vt:lpstr>
      <vt:lpstr>越南河內「文廟‧康熙御書」</vt:lpstr>
      <vt:lpstr>文越南河內「文廟‧孔子像」</vt:lpstr>
      <vt:lpstr>越南河內「文廟‧國子監」</vt:lpstr>
      <vt:lpstr>越南河內「文廟‧越南儒者朱文安」</vt:lpstr>
      <vt:lpstr>越南河內「真武觀」</vt:lpstr>
      <vt:lpstr>越南河內「鎮國古寺」</vt:lpstr>
      <vt:lpstr>越南河內「還劍湖‧龜塔」</vt:lpstr>
      <vt:lpstr>越南河內「聖若瑟主教座堂」</vt:lpstr>
      <vt:lpstr>越南「沙壩」</vt:lpstr>
      <vt:lpstr>越南「沙壩‧番西邦峰」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「人生擾攘干支卦，解斷誠明四句占」 ——越南國家圖書館典藏《孔明先生馬前卦》手鈔本析論</dc:title>
  <dc:creator>Ching-Ting Wu</dc:creator>
  <cp:lastModifiedBy>貴三 賴</cp:lastModifiedBy>
  <cp:revision>45</cp:revision>
  <dcterms:created xsi:type="dcterms:W3CDTF">2024-12-15T19:28:17Z</dcterms:created>
  <dcterms:modified xsi:type="dcterms:W3CDTF">2025-09-01T17:18:47Z</dcterms:modified>
</cp:coreProperties>
</file>