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小嫻" initials="小嫻" lastIdx="0" clrIdx="0">
    <p:extLst>
      <p:ext uri="{19B8F6BF-5375-455C-9EA6-DF929625EA0E}">
        <p15:presenceInfo xmlns:p15="http://schemas.microsoft.com/office/powerpoint/2012/main" userId="1009bcd108874ed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80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567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91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030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72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22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18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5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918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819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65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wton.com.tw/wiki/%E5%8A%89%E6%AD%86/197347" TargetMode="External"/><Relationship Id="rId2" Type="http://schemas.openxmlformats.org/officeDocument/2006/relationships/hyperlink" Target="https://www.newton.com.tw/wiki/%E8%97%9D%E6%96%87%E5%BF%97/437056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ewton.com.tw/wiki/%E5%84%92%E5%AE%B6/945629" TargetMode="External"/><Relationship Id="rId4" Type="http://schemas.openxmlformats.org/officeDocument/2006/relationships/hyperlink" Target="https://www.newton.com.tw/wiki/%E7%8F%AD%E5%9B%BA/8182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/>
              <a:t>班固</a:t>
            </a:r>
            <a:br>
              <a:rPr lang="en-US" altLang="zh-TW" b="1" dirty="0"/>
            </a:br>
            <a:r>
              <a:rPr lang="zh-TW" altLang="zh-TW" b="1" dirty="0"/>
              <a:t>〈</a:t>
            </a:r>
            <a:r>
              <a:rPr lang="zh-TW" altLang="en-US" b="1" dirty="0"/>
              <a:t>諸子略序</a:t>
            </a:r>
            <a:r>
              <a:rPr lang="zh-TW" altLang="zh-TW" b="1" dirty="0"/>
              <a:t>〉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0520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分論八：縱橫家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雜家者流，蓋出於議官。</a:t>
            </a:r>
            <a:endParaRPr lang="en-US" altLang="zh-TW" sz="2800" kern="0" dirty="0">
              <a:solidFill>
                <a:srgbClr val="333333"/>
              </a:solidFill>
              <a:effectLst/>
              <a:latin typeface="+mj-ea"/>
              <a:ea typeface="+mj-ea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兼儒、墨，合名、，知國體之有此，見王治之無不貫，此其所長也。</a:t>
            </a:r>
            <a:endParaRPr lang="en-US" altLang="zh-TW" sz="2800" kern="0" dirty="0">
              <a:solidFill>
                <a:srgbClr val="333333"/>
              </a:solidFill>
              <a:effectLst/>
              <a:latin typeface="+mj-ea"/>
              <a:ea typeface="+mj-ea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及盪者為之，則漫羨而無所歸心。 　</a:t>
            </a:r>
            <a:br>
              <a:rPr lang="en-US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</a:br>
            <a:endParaRPr lang="zh-TW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106287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分論九：農家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農家者流，蓋出於農稷之官。</a:t>
            </a:r>
            <a:endParaRPr lang="en-US" altLang="zh-TW" sz="2800" kern="0" dirty="0">
              <a:solidFill>
                <a:srgbClr val="333333"/>
              </a:solidFill>
              <a:effectLst/>
              <a:latin typeface="+mj-ea"/>
              <a:ea typeface="+mj-ea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播百穀，勸耕桑，以足衣食，故八政</a:t>
            </a:r>
            <a:r>
              <a:rPr lang="zh-TW" altLang="en-US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：</a:t>
            </a:r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一曰食，二曰貨。孔子曰</a:t>
            </a:r>
            <a:r>
              <a:rPr lang="zh-TW" altLang="en-US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：「</a:t>
            </a:r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所重民食</a:t>
            </a:r>
            <a:r>
              <a:rPr lang="zh-TW" altLang="en-US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。」</a:t>
            </a:r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此其所長也。</a:t>
            </a:r>
            <a:endParaRPr lang="en-US" altLang="zh-TW" sz="2800" kern="0" dirty="0">
              <a:solidFill>
                <a:srgbClr val="333333"/>
              </a:solidFill>
              <a:effectLst/>
              <a:latin typeface="+mj-ea"/>
              <a:ea typeface="+mj-ea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及鄙者為之，以為無所事聖王，欲使君臣並耕，悖上下之序。 　</a:t>
            </a:r>
            <a:br>
              <a:rPr lang="en-US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</a:br>
            <a:endParaRPr lang="zh-TW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62468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分論十：小說家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n-ea"/>
                <a:cs typeface="新細明體" panose="02020500000000000000" pitchFamily="18" charset="-120"/>
              </a:rPr>
              <a:t>小說家者流，蓋出於稗官。</a:t>
            </a:r>
            <a:endParaRPr lang="en-US" altLang="zh-TW" sz="2800" kern="0" dirty="0">
              <a:solidFill>
                <a:srgbClr val="333333"/>
              </a:solidFill>
              <a:effectLst/>
              <a:latin typeface="+mn-ea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n-ea"/>
                <a:cs typeface="新細明體" panose="02020500000000000000" pitchFamily="18" charset="-120"/>
              </a:rPr>
              <a:t>街談巷語，道聽途說者之所造也。孔子曰：</a:t>
            </a:r>
            <a:r>
              <a:rPr lang="zh-TW" altLang="en-US" sz="2800" kern="0" dirty="0">
                <a:solidFill>
                  <a:srgbClr val="333333"/>
                </a:solidFill>
                <a:effectLst/>
                <a:latin typeface="+mn-ea"/>
                <a:cs typeface="新細明體" panose="02020500000000000000" pitchFamily="18" charset="-120"/>
              </a:rPr>
              <a:t>「</a:t>
            </a:r>
            <a:r>
              <a:rPr lang="zh-TW" altLang="zh-TW" sz="2800" kern="0" dirty="0">
                <a:solidFill>
                  <a:srgbClr val="333333"/>
                </a:solidFill>
                <a:effectLst/>
                <a:latin typeface="+mn-ea"/>
                <a:cs typeface="新細明體" panose="02020500000000000000" pitchFamily="18" charset="-120"/>
              </a:rPr>
              <a:t>雖小道，必有可觀者焉，致遠恐泥，是以君子弗為也。</a:t>
            </a:r>
            <a:r>
              <a:rPr lang="zh-TW" altLang="en-US" sz="2800" kern="0" dirty="0">
                <a:solidFill>
                  <a:srgbClr val="333333"/>
                </a:solidFill>
                <a:effectLst/>
                <a:latin typeface="+mn-ea"/>
                <a:cs typeface="新細明體" panose="02020500000000000000" pitchFamily="18" charset="-120"/>
              </a:rPr>
              <a:t>」</a:t>
            </a:r>
            <a:r>
              <a:rPr lang="zh-TW" altLang="zh-TW" sz="2800" kern="0" dirty="0">
                <a:solidFill>
                  <a:srgbClr val="333333"/>
                </a:solidFill>
                <a:effectLst/>
                <a:latin typeface="+mn-ea"/>
                <a:cs typeface="新細明體" panose="02020500000000000000" pitchFamily="18" charset="-120"/>
              </a:rPr>
              <a:t>然亦弗滅也。</a:t>
            </a:r>
            <a:endParaRPr lang="en-US" altLang="zh-TW" sz="2800" kern="0" dirty="0">
              <a:solidFill>
                <a:srgbClr val="333333"/>
              </a:solidFill>
              <a:effectLst/>
              <a:latin typeface="+mn-ea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n-ea"/>
                <a:cs typeface="新細明體" panose="02020500000000000000" pitchFamily="18" charset="-120"/>
              </a:rPr>
              <a:t>閭里小知者之所及，亦使綴而不忘。如或一言可采，此亦芻蕘狂夫之議也。</a:t>
            </a:r>
            <a:endParaRPr lang="zh-TW" altLang="zh-TW" sz="28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</a:br>
            <a:endParaRPr lang="zh-TW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78791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結論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zh-TW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凡諸子百八十九家，四千三百二十四篇。　</a:t>
            </a:r>
            <a:br>
              <a:rPr lang="en-US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</a:br>
            <a:endParaRPr lang="en-US" altLang="zh-TW" sz="5100" kern="0" dirty="0">
              <a:solidFill>
                <a:srgbClr val="333333"/>
              </a:solidFill>
              <a:effectLst/>
              <a:latin typeface="Calibri" panose="020F0502020204030204" pitchFamily="34" charset="0"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諸子十家，其可觀者九家而已。皆起於王道既微，諸侯力政，時君世主，好惡殊方，是以九家之術蜂出並作，各引一端，崇其所善，以此馳說，取合諸侯。其言雖殊，辟猶水火，相滅亦相生也。仁之與義，敬之與和，相反而皆相成也。</a:t>
            </a:r>
            <a:r>
              <a:rPr lang="en-US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《</a:t>
            </a:r>
            <a:r>
              <a:rPr lang="zh-TW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易</a:t>
            </a:r>
            <a:r>
              <a:rPr lang="en-US" altLang="zh-TW" sz="5100" kern="0" dirty="0">
                <a:solidFill>
                  <a:srgbClr val="333333"/>
                </a:solidFill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》</a:t>
            </a:r>
            <a:r>
              <a:rPr lang="zh-TW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曰：</a:t>
            </a:r>
            <a:r>
              <a:rPr lang="zh-TW" altLang="en-US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「</a:t>
            </a:r>
            <a:r>
              <a:rPr lang="zh-TW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天下同歸而殊途，一致而百慮。</a:t>
            </a:r>
            <a:r>
              <a:rPr lang="zh-TW" altLang="en-US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」</a:t>
            </a:r>
            <a:endParaRPr lang="en-US" altLang="zh-TW" sz="5100" kern="0" dirty="0">
              <a:solidFill>
                <a:srgbClr val="333333"/>
              </a:solidFill>
              <a:effectLst/>
              <a:latin typeface="Calibri" panose="020F0502020204030204" pitchFamily="34" charset="0"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今異家者各推所長，窮知究慮，以明其指，雖有蔽短，合其要歸，亦六經之支與流裔。使其人遭明王聖主，得其所折中，皆股肱之材已。仲尼有言：</a:t>
            </a:r>
            <a:r>
              <a:rPr lang="zh-TW" altLang="en-US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「</a:t>
            </a:r>
            <a:r>
              <a:rPr lang="zh-TW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禮失而求諸野。</a:t>
            </a:r>
            <a:r>
              <a:rPr lang="zh-TW" altLang="en-US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」</a:t>
            </a:r>
            <a:r>
              <a:rPr lang="zh-TW" altLang="zh-TW" sz="5100" kern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方今去聖久遠，道術缺廢，無所更索，彼九家者，不猶愈於野乎？若能修六藝之術，而觀此九家之言，捨短取長，則可以通萬方之略矣。</a:t>
            </a:r>
            <a:endParaRPr lang="zh-TW" altLang="zh-TW" sz="5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zh-TW" sz="28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</a:br>
            <a:endParaRPr lang="zh-TW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820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導言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zh-TW" sz="2400" kern="100" dirty="0">
                <a:solidFill>
                  <a:srgbClr val="333333"/>
                </a:solidFill>
                <a:effectLst/>
                <a:latin typeface="+mn-ea"/>
                <a:cs typeface="Times New Roman" panose="02020603050405020304" pitchFamily="18" charset="0"/>
              </a:rPr>
              <a:t>《</a:t>
            </a:r>
            <a:r>
              <a:rPr lang="en-US" altLang="zh-TW" sz="2400" u="none" strike="noStrike" kern="100" dirty="0" err="1">
                <a:solidFill>
                  <a:srgbClr val="324FE1"/>
                </a:solidFill>
                <a:effectLst/>
                <a:latin typeface="+mn-ea"/>
                <a:cs typeface="Times New Roman" panose="02020603050405020304" pitchFamily="18" charset="0"/>
                <a:hlinkClick r:id="rId2"/>
              </a:rPr>
              <a:t>藝文志</a:t>
            </a:r>
            <a:r>
              <a:rPr lang="zh-TW" altLang="zh-TW" sz="2400" kern="100" dirty="0">
                <a:solidFill>
                  <a:srgbClr val="333333"/>
                </a:solidFill>
                <a:effectLst/>
                <a:latin typeface="+mn-ea"/>
                <a:cs typeface="Times New Roman" panose="02020603050405020304" pitchFamily="18" charset="0"/>
              </a:rPr>
              <a:t>》是根據西漢</a:t>
            </a:r>
            <a:r>
              <a:rPr lang="en-US" altLang="zh-TW" sz="2400" u="none" strike="noStrike" kern="100" dirty="0" err="1">
                <a:solidFill>
                  <a:srgbClr val="324FE1"/>
                </a:solidFill>
                <a:effectLst/>
                <a:latin typeface="+mn-ea"/>
                <a:cs typeface="Times New Roman" panose="02020603050405020304" pitchFamily="18" charset="0"/>
                <a:hlinkClick r:id="rId3"/>
              </a:rPr>
              <a:t>劉歆</a:t>
            </a:r>
            <a:r>
              <a:rPr lang="zh-TW" altLang="zh-TW" sz="2400" kern="100" dirty="0">
                <a:solidFill>
                  <a:srgbClr val="333333"/>
                </a:solidFill>
                <a:effectLst/>
                <a:latin typeface="+mn-ea"/>
                <a:cs typeface="Times New Roman" panose="02020603050405020304" pitchFamily="18" charset="0"/>
              </a:rPr>
              <a:t>的《七略》寫成，是正史中最早的關於圖書目錄學的篇章。</a:t>
            </a:r>
            <a:endParaRPr lang="en-US" altLang="zh-TW" sz="2400" kern="100" dirty="0">
              <a:solidFill>
                <a:srgbClr val="333333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solidFill>
                  <a:srgbClr val="333333"/>
                </a:solidFill>
                <a:effectLst/>
                <a:latin typeface="+mn-ea"/>
                <a:cs typeface="Times New Roman" panose="02020603050405020304" pitchFamily="18" charset="0"/>
              </a:rPr>
              <a:t>其中的《諸子略》是根據劉歆《輯略》中有關諸子部分及其《諸子略》寫成的。</a:t>
            </a:r>
            <a:endParaRPr lang="en-US" altLang="zh-TW" sz="2400" kern="100" dirty="0">
              <a:solidFill>
                <a:srgbClr val="333333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r>
              <a:rPr lang="zh-TW" altLang="zh-TW" sz="2400" kern="100" dirty="0">
                <a:solidFill>
                  <a:srgbClr val="333333"/>
                </a:solidFill>
                <a:effectLst/>
                <a:latin typeface="+mn-ea"/>
                <a:cs typeface="Times New Roman" panose="02020603050405020304" pitchFamily="18" charset="0"/>
              </a:rPr>
              <a:t>這裡只採取論述部分而刪去其書目。從本文中可以看出，</a:t>
            </a:r>
            <a:r>
              <a:rPr lang="en-US" altLang="zh-TW" sz="2400" u="none" strike="noStrike" kern="100" dirty="0" err="1">
                <a:solidFill>
                  <a:srgbClr val="324FE1"/>
                </a:solidFill>
                <a:effectLst/>
                <a:latin typeface="+mn-ea"/>
                <a:cs typeface="Times New Roman" panose="02020603050405020304" pitchFamily="18" charset="0"/>
                <a:hlinkClick r:id="rId4"/>
              </a:rPr>
              <a:t>班固</a:t>
            </a:r>
            <a:r>
              <a:rPr lang="zh-TW" altLang="zh-TW" sz="2400" kern="100" dirty="0">
                <a:solidFill>
                  <a:srgbClr val="333333"/>
                </a:solidFill>
                <a:effectLst/>
                <a:latin typeface="+mn-ea"/>
                <a:cs typeface="Times New Roman" panose="02020603050405020304" pitchFamily="18" charset="0"/>
              </a:rPr>
              <a:t>是站在</a:t>
            </a:r>
            <a:r>
              <a:rPr lang="en-US" altLang="zh-TW" sz="2400" u="none" strike="noStrike" kern="100" dirty="0" err="1">
                <a:solidFill>
                  <a:srgbClr val="324FE1"/>
                </a:solidFill>
                <a:effectLst/>
                <a:latin typeface="+mn-ea"/>
                <a:cs typeface="Times New Roman" panose="02020603050405020304" pitchFamily="18" charset="0"/>
                <a:hlinkClick r:id="rId5"/>
              </a:rPr>
              <a:t>儒家</a:t>
            </a:r>
            <a:r>
              <a:rPr lang="zh-TW" altLang="zh-TW" sz="2400" kern="100" dirty="0">
                <a:solidFill>
                  <a:srgbClr val="333333"/>
                </a:solidFill>
                <a:effectLst/>
                <a:latin typeface="+mn-ea"/>
                <a:cs typeface="Times New Roman" panose="02020603050405020304" pitchFamily="18" charset="0"/>
              </a:rPr>
              <a:t>正統派的立場評論諸子學派。</a:t>
            </a:r>
            <a:endParaRPr lang="zh-TW" altLang="zh-TW" sz="24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endParaRPr lang="en-US" altLang="zh-TW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分論一：儒家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4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儒家者流，蓋出於司徒之官，助人君順陰陽明教化者也。</a:t>
            </a:r>
            <a:endParaRPr lang="en-US" altLang="zh-TW" sz="24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4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游文於六經之中，留意於仁義之際，祖述堯舜，憲章文武，宗師仲尼，以重其言，於道最為高。</a:t>
            </a:r>
            <a:endParaRPr lang="en-US" altLang="zh-TW" sz="24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4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孔子曰：</a:t>
            </a:r>
            <a:r>
              <a:rPr lang="zh-TW" altLang="en-US" sz="24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「</a:t>
            </a:r>
            <a:r>
              <a:rPr lang="zh-TW" altLang="zh-TW" sz="24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如有所譽，其有所試。</a:t>
            </a:r>
            <a:r>
              <a:rPr lang="zh-TW" altLang="en-US" sz="24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」</a:t>
            </a:r>
            <a:r>
              <a:rPr lang="zh-TW" altLang="zh-TW" sz="24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唐虞之隆，殷周之盛，仲尼之業，已試之效者也。</a:t>
            </a:r>
            <a:endParaRPr lang="en-US" altLang="zh-TW" sz="24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4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然惑者既失精微，而辟者又隨時抑揚，違離道本，苟以譁眾取寵。後進循之，是以五經乖析，儒學漸衰，此辟儒之患。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分論二：道家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道家者流，蓋出於史官，歷記成敗存亡禍福古今之道，然後知秉要執本，清虛以自守，卑弱以自持，此君人南面之術也。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合於堯之克攘，易之嗛嗛，一謙而四益，此其所長也。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及放者為之，則欲絕去禮學，兼棄仁義，曰獨任清虛可以為治。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分論三：陰陽家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陰陽家者流，蓋出於羲和之官，敬順昊天，曆象日月星辰，敬授民時，此其所長也。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及拘者為之，則牽于禁忌，泥於小數，舍人事而任鬼神。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分論四：法家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法家者流，蓋出於理官，信賞必罰，以輔禮制。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en-US" altLang="zh-TW" sz="2800" kern="0" dirty="0">
                <a:solidFill>
                  <a:srgbClr val="333333"/>
                </a:solidFill>
                <a:ea typeface="標楷體" panose="03000509000000000000" pitchFamily="65" charset="-120"/>
                <a:cs typeface="新細明體" panose="02020500000000000000" pitchFamily="18" charset="-120"/>
              </a:rPr>
              <a:t>《</a:t>
            </a:r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易</a:t>
            </a:r>
            <a:r>
              <a:rPr lang="en-US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》</a:t>
            </a:r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曰</a:t>
            </a:r>
            <a:r>
              <a:rPr lang="zh-TW" altLang="en-US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：「</a:t>
            </a:r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先王以明罰飭法</a:t>
            </a:r>
            <a:r>
              <a:rPr lang="zh-TW" altLang="en-US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。」</a:t>
            </a:r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此其所長也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及刻者為之，則無教化，去仁愛，專任刑法而欲以致治，至於殘害至親，傷恩薄厚。</a:t>
            </a:r>
            <a:endParaRPr lang="zh-TW" altLang="zh-TW" sz="2800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分論五：名家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名家者流，蓋出於禮官。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古者名位不同，禮亦異數。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孔子曰：</a:t>
            </a:r>
            <a:r>
              <a:rPr lang="zh-TW" altLang="en-US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「</a:t>
            </a:r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必也正名乎！名不正則言不順，言不順則事不成。</a:t>
            </a:r>
            <a:r>
              <a:rPr lang="zh-TW" altLang="en-US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」</a:t>
            </a:r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此其所長也。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及訐者為之，則苟鉤釽析亂而已。</a:t>
            </a:r>
            <a:br>
              <a:rPr lang="en-US" altLang="zh-TW" sz="1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</a:br>
            <a:endParaRPr lang="en-US" altLang="zh-TW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分論六：墨家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墨家者流，蓋出於清廟之守。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茅屋采椽，是以貴儉；養三老五更，是以兼愛；選士大射，是以上賢；宗祀嚴父，是以右鬼；順四時而行，是以非命；以孝視天下，是以上同：其所長也。</a:t>
            </a:r>
            <a:endParaRPr lang="en-US" altLang="zh-TW" sz="2800" kern="0" dirty="0">
              <a:solidFill>
                <a:srgbClr val="333333"/>
              </a:solidFill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及蔽者為之，見儉之利，因以非禮，推兼愛之意，而不知別親疏。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分論七：縱橫家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縱橫家者流，蓋出於行人之官。</a:t>
            </a:r>
            <a:endParaRPr lang="en-US" altLang="zh-TW" sz="2800" kern="0" dirty="0">
              <a:solidFill>
                <a:srgbClr val="333333"/>
              </a:solidFill>
              <a:effectLst/>
              <a:latin typeface="+mj-ea"/>
              <a:ea typeface="+mj-ea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孔子曰：</a:t>
            </a:r>
            <a:r>
              <a:rPr lang="zh-TW" altLang="en-US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「</a:t>
            </a:r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誦詩三百，使於四方，不能專對，雖多亦奚以為？</a:t>
            </a:r>
            <a:r>
              <a:rPr lang="zh-TW" altLang="en-US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」</a:t>
            </a:r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又曰：</a:t>
            </a:r>
            <a:r>
              <a:rPr lang="zh-TW" altLang="en-US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「</a:t>
            </a:r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使乎！使乎！</a:t>
            </a:r>
            <a:r>
              <a:rPr lang="zh-TW" altLang="en-US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」</a:t>
            </a:r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言其當權事制宜，受命而不受辭，此其所長也。</a:t>
            </a:r>
            <a:endParaRPr lang="en-US" altLang="zh-TW" sz="2800" kern="0" dirty="0">
              <a:solidFill>
                <a:srgbClr val="333333"/>
              </a:solidFill>
              <a:effectLst/>
              <a:latin typeface="+mj-ea"/>
              <a:ea typeface="+mj-ea"/>
              <a:cs typeface="新細明體" panose="02020500000000000000" pitchFamily="18" charset="-120"/>
            </a:endParaRPr>
          </a:p>
          <a:p>
            <a:r>
              <a:rPr lang="zh-TW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  <a:t>及邪人為之，則上詐諼而棄其信。　</a:t>
            </a:r>
            <a:br>
              <a:rPr lang="en-US" altLang="zh-TW" sz="2800" kern="0" dirty="0">
                <a:solidFill>
                  <a:srgbClr val="333333"/>
                </a:solidFill>
                <a:effectLst/>
                <a:latin typeface="+mj-ea"/>
                <a:ea typeface="+mj-ea"/>
                <a:cs typeface="新細明體" panose="02020500000000000000" pitchFamily="18" charset="-120"/>
              </a:rPr>
            </a:br>
            <a:endParaRPr lang="zh-TW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96194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自訂 1">
      <a:majorFont>
        <a:latin typeface="Constantia"/>
        <a:ea typeface="標楷體"/>
        <a:cs typeface=""/>
      </a:majorFont>
      <a:minorFont>
        <a:latin typeface="Franklin Gothic Book"/>
        <a:ea typeface="標楷體"/>
        <a:cs typeface="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1876</TotalTime>
  <Words>1159</Words>
  <Application>Microsoft Office PowerPoint</Application>
  <PresentationFormat>如螢幕大小 (4:3)</PresentationFormat>
  <Paragraphs>53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標楷體</vt:lpstr>
      <vt:lpstr>Calibri</vt:lpstr>
      <vt:lpstr>Constantia</vt:lpstr>
      <vt:lpstr>Franklin Gothic Book</vt:lpstr>
      <vt:lpstr>Garamond</vt:lpstr>
      <vt:lpstr>肥皂</vt:lpstr>
      <vt:lpstr>班固 〈諸子略序〉</vt:lpstr>
      <vt:lpstr>導言</vt:lpstr>
      <vt:lpstr>分論一：儒家</vt:lpstr>
      <vt:lpstr>分論二：道家</vt:lpstr>
      <vt:lpstr>分論三：陰陽家</vt:lpstr>
      <vt:lpstr>分論四：法家</vt:lpstr>
      <vt:lpstr>分論五：名家</vt:lpstr>
      <vt:lpstr>分論六：墨家</vt:lpstr>
      <vt:lpstr>分論七：縱橫家</vt:lpstr>
      <vt:lpstr>分論八：縱橫家</vt:lpstr>
      <vt:lpstr>分論九：農家</vt:lpstr>
      <vt:lpstr>分論十：小說家</vt:lpstr>
      <vt:lpstr>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小嫻</dc:creator>
  <cp:lastModifiedBy>貴三 賴</cp:lastModifiedBy>
  <cp:revision>70</cp:revision>
  <dcterms:created xsi:type="dcterms:W3CDTF">2016-07-20T04:56:20Z</dcterms:created>
  <dcterms:modified xsi:type="dcterms:W3CDTF">2025-09-25T16:53:54Z</dcterms:modified>
</cp:coreProperties>
</file>