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93" r:id="rId4"/>
    <p:sldId id="258" r:id="rId5"/>
    <p:sldId id="259" r:id="rId6"/>
    <p:sldId id="294" r:id="rId7"/>
    <p:sldId id="260" r:id="rId8"/>
    <p:sldId id="295" r:id="rId9"/>
    <p:sldId id="261" r:id="rId10"/>
    <p:sldId id="296" r:id="rId11"/>
    <p:sldId id="297" r:id="rId12"/>
    <p:sldId id="262" r:id="rId13"/>
    <p:sldId id="298" r:id="rId14"/>
    <p:sldId id="263" r:id="rId15"/>
    <p:sldId id="264" r:id="rId16"/>
    <p:sldId id="299" r:id="rId17"/>
    <p:sldId id="265" r:id="rId18"/>
    <p:sldId id="266" r:id="rId19"/>
    <p:sldId id="300" r:id="rId20"/>
    <p:sldId id="268" r:id="rId21"/>
    <p:sldId id="269" r:id="rId22"/>
    <p:sldId id="301" r:id="rId23"/>
    <p:sldId id="270" r:id="rId24"/>
    <p:sldId id="271" r:id="rId25"/>
    <p:sldId id="302" r:id="rId26"/>
    <p:sldId id="272" r:id="rId27"/>
    <p:sldId id="303" r:id="rId28"/>
    <p:sldId id="304" r:id="rId29"/>
    <p:sldId id="273" r:id="rId30"/>
    <p:sldId id="305" r:id="rId31"/>
    <p:sldId id="306" r:id="rId32"/>
    <p:sldId id="274" r:id="rId33"/>
    <p:sldId id="307" r:id="rId34"/>
    <p:sldId id="275" r:id="rId35"/>
    <p:sldId id="308" r:id="rId36"/>
    <p:sldId id="313" r:id="rId37"/>
    <p:sldId id="314" r:id="rId38"/>
    <p:sldId id="329" r:id="rId39"/>
    <p:sldId id="315" r:id="rId40"/>
    <p:sldId id="316" r:id="rId41"/>
    <p:sldId id="317" r:id="rId42"/>
    <p:sldId id="319" r:id="rId43"/>
    <p:sldId id="330" r:id="rId44"/>
    <p:sldId id="320" r:id="rId45"/>
    <p:sldId id="321" r:id="rId46"/>
    <p:sldId id="322" r:id="rId47"/>
    <p:sldId id="323" r:id="rId48"/>
    <p:sldId id="324" r:id="rId49"/>
    <p:sldId id="325" r:id="rId50"/>
    <p:sldId id="331" r:id="rId51"/>
    <p:sldId id="326" r:id="rId52"/>
    <p:sldId id="327" r:id="rId53"/>
    <p:sldId id="328" r:id="rId54"/>
    <p:sldId id="309" r:id="rId55"/>
    <p:sldId id="281" r:id="rId56"/>
    <p:sldId id="282" r:id="rId57"/>
    <p:sldId id="310" r:id="rId58"/>
    <p:sldId id="283" r:id="rId59"/>
    <p:sldId id="284" r:id="rId60"/>
    <p:sldId id="285" r:id="rId61"/>
    <p:sldId id="286" r:id="rId62"/>
    <p:sldId id="311" r:id="rId63"/>
    <p:sldId id="287" r:id="rId64"/>
    <p:sldId id="288" r:id="rId65"/>
    <p:sldId id="289" r:id="rId66"/>
    <p:sldId id="290" r:id="rId67"/>
    <p:sldId id="291" r:id="rId6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C04"/>
    <a:srgbClr val="046008"/>
    <a:srgbClr val="12841D"/>
    <a:srgbClr val="033F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44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rgbClr val="046008"/>
                </a:solidFill>
                <a:latin typeface="標楷體" pitchFamily="65" charset="-120"/>
                <a:ea typeface="標楷體" pitchFamily="65" charset="-12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/>
              <a:t>按一下以編輯母片副標題樣式</a:t>
            </a:r>
            <a:endParaRPr kumimoji="0" lang="en-US" dirty="0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rgbClr val="046008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solidFill>
            <a:srgbClr val="033F06"/>
          </a:solidFill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solidFill>
            <a:srgbClr val="00B050"/>
          </a:solidFill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solidFill>
            <a:srgbClr val="12841D"/>
          </a:solidFill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solidFill>
            <a:srgbClr val="92D050"/>
          </a:solidFill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2024/11/7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763000" y="5956663"/>
            <a:ext cx="609600" cy="521208"/>
          </a:xfrm>
          <a:prstGeom prst="rect">
            <a:avLst/>
          </a:prstGeo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2024/11/7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763000" y="5956663"/>
            <a:ext cx="609600" cy="521208"/>
          </a:xfrm>
          <a:prstGeom prst="rect">
            <a:avLst/>
          </a:prstGeo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1143000"/>
          </a:xfrm>
        </p:spPr>
        <p:txBody>
          <a:bodyPr/>
          <a:lstStyle>
            <a:lvl1pPr>
              <a:defRPr>
                <a:solidFill>
                  <a:srgbClr val="022C04"/>
                </a:solidFill>
                <a:latin typeface="標楷體" pitchFamily="65" charset="-120"/>
                <a:ea typeface="標楷體" pitchFamily="65" charset="-120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7787208" cy="4873752"/>
          </a:xfrm>
        </p:spPr>
        <p:txBody>
          <a:bodyPr/>
          <a:lstStyle>
            <a:lvl1pPr>
              <a:defRPr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defRPr>
            </a:lvl1pPr>
            <a:lvl2pPr>
              <a:defRPr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defRPr>
            </a:lvl2pPr>
            <a:lvl3pPr>
              <a:defRPr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defRPr>
            </a:lvl3pPr>
            <a:lvl4pPr>
              <a:defRPr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defRPr>
            </a:lvl4pPr>
            <a:lvl5pPr>
              <a:defRPr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2024/11/7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2024/11/7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763000" y="5956663"/>
            <a:ext cx="609600" cy="521208"/>
          </a:xfrm>
          <a:prstGeom prst="rect">
            <a:avLst/>
          </a:prstGeo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2024/11/7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8763000" y="5956663"/>
            <a:ext cx="609600" cy="521208"/>
          </a:xfrm>
          <a:prstGeom prst="rect">
            <a:avLst/>
          </a:prstGeo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pPr/>
              <a:t>2024/11/7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8763000" y="5956663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2024/11/7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763000" y="5956663"/>
            <a:ext cx="609600" cy="521208"/>
          </a:xfrm>
          <a:prstGeom prst="rect">
            <a:avLst/>
          </a:prstGeo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pPr/>
              <a:t>2024/11/7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8763000" y="5956663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pPr/>
              <a:t>2024/11/7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8763000" y="5956663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2024/11/7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7644567" y="5565995"/>
            <a:ext cx="892728" cy="882352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1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952" y="6265206"/>
            <a:ext cx="366281" cy="366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microsoft.com/office/2007/relationships/hdphoto" Target="../media/hdphoto1.wdp"/><Relationship Id="rId7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ndltd.ncl.edu.tw/cgi-bin/gs32/gsweb.cgi/ccd=0okFVz/record?r1=1&amp;h1=2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microsoft.com/office/2007/relationships/hdphoto" Target="../media/hdphoto1.wdp"/><Relationship Id="rId7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microsoft.com/office/2007/relationships/hdphoto" Target="../media/hdphoto1.wdp"/><Relationship Id="rId7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microsoft.com/office/2007/relationships/hdphoto" Target="../media/hdphoto1.wdp"/><Relationship Id="rId7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microsoft.com/office/2007/relationships/hdphoto" Target="../media/hdphoto1.wdp"/><Relationship Id="rId7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microsoft.com/office/2007/relationships/hdphoto" Target="../media/hdphoto1.wdp"/><Relationship Id="rId7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131840" y="1628800"/>
            <a:ext cx="5326360" cy="1800200"/>
          </a:xfrm>
        </p:spPr>
        <p:txBody>
          <a:bodyPr>
            <a:noAutofit/>
          </a:bodyPr>
          <a:lstStyle/>
          <a:p>
            <a:r>
              <a:rPr lang="zh-TW" alt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六書</a:t>
            </a:r>
            <a:r>
              <a:rPr lang="en-US" altLang="zh-TW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‧</a:t>
            </a:r>
            <a:r>
              <a:rPr lang="zh-TW" alt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形聲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644008" y="5301208"/>
            <a:ext cx="4176464" cy="1371600"/>
          </a:xfrm>
        </p:spPr>
        <p:txBody>
          <a:bodyPr>
            <a:normAutofit/>
          </a:bodyPr>
          <a:lstStyle/>
          <a:p>
            <a:endParaRPr lang="en-US" altLang="zh-TW" sz="2400" dirty="0"/>
          </a:p>
        </p:txBody>
      </p:sp>
    </p:spTree>
    <p:extLst>
      <p:ext uri="{BB962C8B-B14F-4D97-AF65-F5344CB8AC3E}">
        <p14:creationId xmlns:p14="http://schemas.microsoft.com/office/powerpoint/2010/main" val="1569858193"/>
      </p:ext>
    </p:extLst>
  </p:cSld>
  <p:clrMapOvr>
    <a:masterClrMapping/>
  </p:clrMapOvr>
  <p:transition spd="med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 txBox="1">
            <a:spLocks noGrp="1"/>
          </p:cNvSpPr>
          <p:nvPr>
            <p:ph sz="quarter" idx="1"/>
          </p:nvPr>
        </p:nvSpPr>
        <p:spPr>
          <a:xfrm>
            <a:off x="395536" y="260648"/>
            <a:ext cx="8208912" cy="574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zh-TW" altLang="en-US" sz="4400" dirty="0">
                <a:solidFill>
                  <a:srgbClr val="033F06"/>
                </a:solidFill>
                <a:latin typeface="華康宗楷體 Std W7" pitchFamily="66" charset="-120"/>
                <a:ea typeface="華康宗楷體 Std W7" pitchFamily="66" charset="-120"/>
              </a:rPr>
              <a:t>例如：</a:t>
            </a:r>
            <a:endParaRPr lang="en-US" altLang="zh-TW" sz="4400" dirty="0">
              <a:solidFill>
                <a:srgbClr val="033F06"/>
              </a:solidFill>
              <a:latin typeface="華康宗楷體 Std W7" pitchFamily="66" charset="-120"/>
              <a:ea typeface="華康宗楷體 Std W7" pitchFamily="66" charset="-120"/>
            </a:endParaRPr>
          </a:p>
          <a:p>
            <a:pPr lvl="1"/>
            <a:r>
              <a:rPr lang="en-US" altLang="zh-TW" sz="4100" dirty="0">
                <a:solidFill>
                  <a:srgbClr val="033F06"/>
                </a:solidFill>
                <a:latin typeface="華康宗楷體 Std W7" pitchFamily="66" charset="-120"/>
                <a:ea typeface="華康宗楷體 Std W7" pitchFamily="66" charset="-120"/>
              </a:rPr>
              <a:t>『</a:t>
            </a:r>
            <a:r>
              <a:rPr lang="zh-TW" altLang="en-US" sz="4100" b="1" dirty="0">
                <a:solidFill>
                  <a:srgbClr val="046008"/>
                </a:solidFill>
                <a:latin typeface="華康宗楷體 Std W7" pitchFamily="66" charset="-120"/>
                <a:ea typeface="華康宗楷體 Std W7" pitchFamily="66" charset="-120"/>
              </a:rPr>
              <a:t>碗</a:t>
            </a:r>
            <a:r>
              <a:rPr lang="en-US" altLang="zh-TW" sz="4100" dirty="0">
                <a:solidFill>
                  <a:srgbClr val="033F06"/>
                </a:solidFill>
                <a:latin typeface="華康宗楷體 Std W7" pitchFamily="66" charset="-120"/>
                <a:ea typeface="華康宗楷體 Std W7" pitchFamily="66" charset="-120"/>
              </a:rPr>
              <a:t>』</a:t>
            </a:r>
            <a:r>
              <a:rPr lang="zh-TW" altLang="en-US" sz="4100" dirty="0">
                <a:solidFill>
                  <a:srgbClr val="033F06"/>
                </a:solidFill>
                <a:latin typeface="華康宗楷體 Std W7" pitchFamily="66" charset="-120"/>
                <a:ea typeface="華康宗楷體 Std W7" pitchFamily="66" charset="-120"/>
              </a:rPr>
              <a:t>從石部，</a:t>
            </a:r>
            <a:endParaRPr lang="en-US" altLang="zh-TW" sz="4100" dirty="0">
              <a:solidFill>
                <a:srgbClr val="033F06"/>
              </a:solidFill>
              <a:latin typeface="華康宗楷體 Std W7" pitchFamily="66" charset="-120"/>
              <a:ea typeface="華康宗楷體 Std W7" pitchFamily="66" charset="-120"/>
            </a:endParaRPr>
          </a:p>
          <a:p>
            <a:pPr marL="365760" lvl="1" indent="0">
              <a:buNone/>
            </a:pPr>
            <a:r>
              <a:rPr lang="zh-TW" altLang="en-US" sz="4100" dirty="0">
                <a:latin typeface="華康宗楷體 Std W7" pitchFamily="66" charset="-120"/>
                <a:ea typeface="華康宗楷體 Std W7" pitchFamily="66" charset="-120"/>
              </a:rPr>
              <a:t>　→</a:t>
            </a:r>
            <a:r>
              <a:rPr lang="zh-TW" altLang="en-US" sz="3800" dirty="0">
                <a:solidFill>
                  <a:srgbClr val="033F06"/>
                </a:solidFill>
                <a:latin typeface="華康宗楷體 Std W7" pitchFamily="66" charset="-120"/>
                <a:ea typeface="華康宗楷體 Std W7" pitchFamily="66" charset="-120"/>
              </a:rPr>
              <a:t>現今的碗已不是由石頭製成。</a:t>
            </a:r>
            <a:endParaRPr lang="en-US" altLang="zh-TW" sz="3800" dirty="0">
              <a:solidFill>
                <a:srgbClr val="033F06"/>
              </a:solidFill>
              <a:latin typeface="華康宗楷體 Std W7" pitchFamily="66" charset="-120"/>
              <a:ea typeface="華康宗楷體 Std W7" pitchFamily="66" charset="-120"/>
            </a:endParaRPr>
          </a:p>
          <a:p>
            <a:pPr marL="365760" lvl="1" indent="0">
              <a:buNone/>
            </a:pPr>
            <a:endParaRPr lang="en-US" altLang="zh-TW" sz="900" dirty="0">
              <a:solidFill>
                <a:srgbClr val="033F06"/>
              </a:solidFill>
              <a:latin typeface="華康宗楷體 Std W7" pitchFamily="66" charset="-120"/>
              <a:ea typeface="華康宗楷體 Std W7" pitchFamily="66" charset="-120"/>
            </a:endParaRPr>
          </a:p>
          <a:p>
            <a:pPr lvl="1"/>
            <a:r>
              <a:rPr lang="en-US" altLang="zh-TW" sz="4100" dirty="0">
                <a:solidFill>
                  <a:srgbClr val="033F06"/>
                </a:solidFill>
                <a:latin typeface="華康宗楷體 Std W7" pitchFamily="66" charset="-120"/>
                <a:ea typeface="華康宗楷體 Std W7" pitchFamily="66" charset="-120"/>
              </a:rPr>
              <a:t>『</a:t>
            </a:r>
            <a:r>
              <a:rPr lang="zh-TW" altLang="en-US" sz="4100" b="1" dirty="0">
                <a:solidFill>
                  <a:srgbClr val="033F06"/>
                </a:solidFill>
                <a:latin typeface="華康宗楷體 Std W7" pitchFamily="66" charset="-120"/>
                <a:ea typeface="華康宗楷體 Std W7" pitchFamily="66" charset="-120"/>
              </a:rPr>
              <a:t>較</a:t>
            </a:r>
            <a:r>
              <a:rPr lang="en-US" altLang="zh-TW" sz="4100" dirty="0">
                <a:solidFill>
                  <a:srgbClr val="033F06"/>
                </a:solidFill>
                <a:latin typeface="華康宗楷體 Std W7" pitchFamily="66" charset="-120"/>
                <a:ea typeface="華康宗楷體 Std W7" pitchFamily="66" charset="-120"/>
              </a:rPr>
              <a:t>』</a:t>
            </a:r>
            <a:r>
              <a:rPr lang="zh-TW" altLang="en-US" sz="4100" dirty="0">
                <a:solidFill>
                  <a:srgbClr val="033F06"/>
                </a:solidFill>
                <a:latin typeface="華康宗楷體 Std W7" pitchFamily="66" charset="-120"/>
                <a:ea typeface="華康宗楷體 Std W7" pitchFamily="66" charset="-120"/>
              </a:rPr>
              <a:t>本義是車上的一種衡木，</a:t>
            </a:r>
            <a:endParaRPr lang="en-US" altLang="zh-TW" sz="4100" dirty="0">
              <a:solidFill>
                <a:srgbClr val="033F06"/>
              </a:solidFill>
              <a:latin typeface="華康宗楷體 Std W7" pitchFamily="66" charset="-120"/>
              <a:ea typeface="華康宗楷體 Std W7" pitchFamily="66" charset="-120"/>
            </a:endParaRPr>
          </a:p>
          <a:p>
            <a:pPr marL="731520" lvl="2" indent="0">
              <a:buNone/>
            </a:pPr>
            <a:r>
              <a:rPr lang="zh-TW" altLang="en-US" sz="3800" dirty="0">
                <a:solidFill>
                  <a:srgbClr val="033F06"/>
                </a:solidFill>
                <a:latin typeface="華康宗楷體 Std W7" pitchFamily="66" charset="-120"/>
                <a:ea typeface="華康宗楷體 Std W7" pitchFamily="66" charset="-120"/>
              </a:rPr>
              <a:t>→今常用在比較之處。</a:t>
            </a:r>
            <a:endParaRPr lang="en-US" altLang="zh-TW" sz="3800" dirty="0">
              <a:solidFill>
                <a:srgbClr val="033F06"/>
              </a:solidFill>
              <a:latin typeface="華康宗楷體 Std W7" pitchFamily="66" charset="-120"/>
              <a:ea typeface="華康宗楷體 Std W7" pitchFamily="66" charset="-120"/>
            </a:endParaRPr>
          </a:p>
          <a:p>
            <a:pPr marL="731520" lvl="2" indent="0">
              <a:buNone/>
            </a:pPr>
            <a:endParaRPr lang="en-US" altLang="zh-TW" sz="800" dirty="0">
              <a:solidFill>
                <a:srgbClr val="033F06"/>
              </a:solidFill>
              <a:latin typeface="華康宗楷體 Std W7" pitchFamily="66" charset="-120"/>
              <a:ea typeface="華康宗楷體 Std W7" pitchFamily="66" charset="-120"/>
            </a:endParaRPr>
          </a:p>
          <a:p>
            <a:pPr lvl="1"/>
            <a:r>
              <a:rPr lang="en-US" altLang="zh-TW" sz="4100" dirty="0">
                <a:solidFill>
                  <a:srgbClr val="033F06"/>
                </a:solidFill>
                <a:latin typeface="華康宗楷體 Std W7" pitchFamily="66" charset="-120"/>
                <a:ea typeface="華康宗楷體 Std W7" pitchFamily="66" charset="-120"/>
              </a:rPr>
              <a:t>『</a:t>
            </a:r>
            <a:r>
              <a:rPr lang="zh-TW" altLang="en-US" sz="4100" b="1" dirty="0">
                <a:solidFill>
                  <a:srgbClr val="033F06"/>
                </a:solidFill>
                <a:latin typeface="華康宗楷體 Std W7" pitchFamily="66" charset="-120"/>
                <a:ea typeface="華康宗楷體 Std W7" pitchFamily="66" charset="-120"/>
              </a:rPr>
              <a:t>檢</a:t>
            </a:r>
            <a:r>
              <a:rPr lang="en-US" altLang="zh-TW" sz="4100" dirty="0">
                <a:solidFill>
                  <a:srgbClr val="033F06"/>
                </a:solidFill>
                <a:latin typeface="華康宗楷體 Std W7" pitchFamily="66" charset="-120"/>
                <a:ea typeface="華康宗楷體 Std W7" pitchFamily="66" charset="-120"/>
              </a:rPr>
              <a:t>』</a:t>
            </a:r>
            <a:r>
              <a:rPr lang="zh-TW" altLang="en-US" sz="4100" dirty="0">
                <a:solidFill>
                  <a:srgbClr val="033F06"/>
                </a:solidFill>
                <a:latin typeface="華康宗楷體 Std W7" pitchFamily="66" charset="-120"/>
                <a:ea typeface="華康宗楷體 Std W7" pitchFamily="66" charset="-120"/>
              </a:rPr>
              <a:t>本義是書簽，</a:t>
            </a:r>
            <a:endParaRPr lang="en-US" altLang="zh-TW" sz="4100" dirty="0">
              <a:solidFill>
                <a:srgbClr val="033F06"/>
              </a:solidFill>
              <a:latin typeface="華康宗楷體 Std W7" pitchFamily="66" charset="-120"/>
              <a:ea typeface="華康宗楷體 Std W7" pitchFamily="66" charset="-120"/>
            </a:endParaRPr>
          </a:p>
          <a:p>
            <a:pPr marL="731520" lvl="2" indent="0">
              <a:buNone/>
            </a:pPr>
            <a:r>
              <a:rPr lang="zh-TW" altLang="en-US" sz="3800" dirty="0">
                <a:solidFill>
                  <a:srgbClr val="033F06"/>
                </a:solidFill>
                <a:latin typeface="華康宗楷體 Std W7" pitchFamily="66" charset="-120"/>
                <a:ea typeface="華康宗楷體 Std W7" pitchFamily="66" charset="-120"/>
              </a:rPr>
              <a:t>→今常用於檢查的意思。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29282"/>
            <a:ext cx="792088" cy="786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758559"/>
            <a:ext cx="1232927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2997801"/>
      </p:ext>
    </p:extLst>
  </p:cSld>
  <p:clrMapOvr>
    <a:masterClrMapping/>
  </p:clrMapOvr>
  <p:transition spd="med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69" y="4221088"/>
            <a:ext cx="2446574" cy="24350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395" y="2187371"/>
            <a:ext cx="1472192" cy="14649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528" y="1037912"/>
            <a:ext cx="866374" cy="86213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63" y="404662"/>
            <a:ext cx="453818" cy="45159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360887"/>
            <a:ext cx="585816" cy="5829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標題 1"/>
          <p:cNvSpPr>
            <a:spLocks noGrp="1"/>
          </p:cNvSpPr>
          <p:nvPr>
            <p:ph type="title"/>
          </p:nvPr>
        </p:nvSpPr>
        <p:spPr>
          <a:xfrm>
            <a:off x="2682655" y="2246163"/>
            <a:ext cx="6120680" cy="2229447"/>
          </a:xfrm>
        </p:spPr>
        <p:txBody>
          <a:bodyPr>
            <a:noAutofit/>
          </a:bodyPr>
          <a:lstStyle/>
          <a:p>
            <a:pPr algn="ctr"/>
            <a:r>
              <a:rPr lang="zh-TW" altLang="en-US" sz="7200" b="1" u="sng" dirty="0">
                <a:solidFill>
                  <a:srgbClr val="033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二、</a:t>
            </a:r>
            <a:r>
              <a:rPr lang="zh-TW" altLang="en-US" sz="8000" b="1" u="sng" dirty="0">
                <a:solidFill>
                  <a:srgbClr val="033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許慎說法</a:t>
            </a:r>
          </a:p>
        </p:txBody>
      </p:sp>
    </p:spTree>
    <p:extLst>
      <p:ext uri="{BB962C8B-B14F-4D97-AF65-F5344CB8AC3E}">
        <p14:creationId xmlns:p14="http://schemas.microsoft.com/office/powerpoint/2010/main" val="3235605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4464496" cy="882352"/>
          </a:xfrm>
        </p:spPr>
        <p:txBody>
          <a:bodyPr>
            <a:normAutofit/>
          </a:bodyPr>
          <a:lstStyle/>
          <a:p>
            <a:r>
              <a:rPr lang="en-US" altLang="zh-TW" sz="4000" b="1" u="sng" dirty="0"/>
              <a:t>《</a:t>
            </a:r>
            <a:r>
              <a:rPr lang="zh-TW" altLang="en-US" sz="4000" b="1" u="sng" dirty="0"/>
              <a:t>說文解字．序</a:t>
            </a:r>
            <a:r>
              <a:rPr lang="en-US" altLang="zh-TW" sz="4000" b="1" u="sng" dirty="0"/>
              <a:t>》</a:t>
            </a:r>
            <a:endParaRPr lang="zh-TW" altLang="en-US" sz="4000" b="1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51520" y="1336799"/>
            <a:ext cx="8352928" cy="4972521"/>
          </a:xfrm>
        </p:spPr>
        <p:txBody>
          <a:bodyPr>
            <a:noAutofit/>
          </a:bodyPr>
          <a:lstStyle/>
          <a:p>
            <a:r>
              <a:rPr lang="zh-TW" altLang="zh-TW" sz="4000" dirty="0"/>
              <a:t>《周禮》：</a:t>
            </a:r>
            <a:endParaRPr lang="en-US" altLang="zh-TW" sz="4000" dirty="0"/>
          </a:p>
          <a:p>
            <a:pPr marL="365760" lvl="1" indent="0">
              <a:buNone/>
            </a:pPr>
            <a:r>
              <a:rPr lang="zh-TW" altLang="zh-TW" sz="3800" dirty="0"/>
              <a:t>八歲入小學，保氏教國子，先以六書。</a:t>
            </a:r>
            <a:endParaRPr lang="en-US" altLang="zh-TW" sz="3800" dirty="0"/>
          </a:p>
          <a:p>
            <a:pPr marL="365760" lvl="1" indent="0">
              <a:buNone/>
            </a:pPr>
            <a:endParaRPr lang="en-US" altLang="zh-TW" sz="1100" dirty="0"/>
          </a:p>
          <a:p>
            <a:pPr lvl="1"/>
            <a:r>
              <a:rPr lang="zh-TW" altLang="zh-TW" sz="4000" dirty="0"/>
              <a:t>一曰</a:t>
            </a:r>
            <a:r>
              <a:rPr lang="zh-TW" altLang="zh-TW" sz="4000" b="1" dirty="0"/>
              <a:t>指事</a:t>
            </a:r>
            <a:r>
              <a:rPr lang="zh-TW" altLang="zh-TW" sz="4000" dirty="0"/>
              <a:t>。指事者，視而可識，察而見意，</a:t>
            </a:r>
            <a:r>
              <a:rPr lang="zh-TW" altLang="en-US" sz="4000" dirty="0"/>
              <a:t>「</a:t>
            </a:r>
            <a:r>
              <a:rPr lang="zh-TW" altLang="zh-TW" sz="4000" dirty="0"/>
              <a:t>上、下</a:t>
            </a:r>
            <a:r>
              <a:rPr lang="zh-TW" altLang="en-US" sz="4000" dirty="0"/>
              <a:t>」</a:t>
            </a:r>
            <a:r>
              <a:rPr lang="zh-TW" altLang="zh-TW" sz="4000" dirty="0"/>
              <a:t>是也。</a:t>
            </a:r>
            <a:endParaRPr lang="en-US" altLang="zh-TW" sz="4000" dirty="0"/>
          </a:p>
          <a:p>
            <a:pPr lvl="1"/>
            <a:endParaRPr lang="en-US" altLang="zh-TW" sz="1100" dirty="0"/>
          </a:p>
          <a:p>
            <a:pPr lvl="1"/>
            <a:r>
              <a:rPr lang="zh-TW" altLang="zh-TW" sz="4000" dirty="0"/>
              <a:t>二曰</a:t>
            </a:r>
            <a:r>
              <a:rPr lang="zh-TW" altLang="zh-TW" sz="4000" b="1" dirty="0"/>
              <a:t>象形</a:t>
            </a:r>
            <a:r>
              <a:rPr lang="zh-TW" altLang="zh-TW" sz="4000" dirty="0"/>
              <a:t>。象形者，畫成其物，隨體詰詘，</a:t>
            </a:r>
            <a:r>
              <a:rPr lang="zh-TW" altLang="en-US" sz="4000" dirty="0"/>
              <a:t>「</a:t>
            </a:r>
            <a:r>
              <a:rPr lang="zh-TW" altLang="zh-TW" sz="4000" dirty="0"/>
              <a:t>日、月</a:t>
            </a:r>
            <a:r>
              <a:rPr lang="zh-TW" altLang="en-US" sz="4000" dirty="0"/>
              <a:t>」</a:t>
            </a:r>
            <a:r>
              <a:rPr lang="zh-TW" altLang="zh-TW" sz="4000" dirty="0"/>
              <a:t>是也。</a:t>
            </a:r>
            <a:endParaRPr lang="en-US" altLang="zh-TW" sz="4000" dirty="0"/>
          </a:p>
        </p:txBody>
      </p:sp>
    </p:spTree>
    <p:extLst>
      <p:ext uri="{BB962C8B-B14F-4D97-AF65-F5344CB8AC3E}">
        <p14:creationId xmlns:p14="http://schemas.microsoft.com/office/powerpoint/2010/main" val="701747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424936" cy="6453336"/>
          </a:xfrm>
        </p:spPr>
        <p:txBody>
          <a:bodyPr>
            <a:noAutofit/>
          </a:bodyPr>
          <a:lstStyle/>
          <a:p>
            <a:pPr lvl="1">
              <a:buClr>
                <a:srgbClr val="7FD13B"/>
              </a:buClr>
            </a:pPr>
            <a:r>
              <a:rPr lang="zh-TW" altLang="zh-TW" sz="4400" b="1" u="sng" dirty="0">
                <a:solidFill>
                  <a:srgbClr val="12841D"/>
                </a:solidFill>
              </a:rPr>
              <a:t>三曰形聲。形聲者，以事為名，取譬相成，</a:t>
            </a:r>
            <a:r>
              <a:rPr lang="zh-TW" altLang="en-US" sz="4400" b="1" u="sng" dirty="0">
                <a:solidFill>
                  <a:srgbClr val="12841D"/>
                </a:solidFill>
              </a:rPr>
              <a:t>「</a:t>
            </a:r>
            <a:r>
              <a:rPr lang="zh-TW" altLang="zh-TW" sz="4400" b="1" u="sng" dirty="0">
                <a:solidFill>
                  <a:srgbClr val="12841D"/>
                </a:solidFill>
              </a:rPr>
              <a:t>江、河</a:t>
            </a:r>
            <a:r>
              <a:rPr lang="zh-TW" altLang="en-US" sz="4400" b="1" u="sng" dirty="0">
                <a:solidFill>
                  <a:srgbClr val="12841D"/>
                </a:solidFill>
              </a:rPr>
              <a:t>」</a:t>
            </a:r>
            <a:r>
              <a:rPr lang="zh-TW" altLang="zh-TW" sz="4400" b="1" u="sng" dirty="0">
                <a:solidFill>
                  <a:srgbClr val="12841D"/>
                </a:solidFill>
              </a:rPr>
              <a:t>是也</a:t>
            </a:r>
            <a:r>
              <a:rPr lang="zh-TW" altLang="zh-TW" sz="4400" dirty="0">
                <a:solidFill>
                  <a:srgbClr val="12841D"/>
                </a:solidFill>
              </a:rPr>
              <a:t>。</a:t>
            </a:r>
            <a:endParaRPr lang="zh-TW" altLang="en-US" sz="4400" dirty="0">
              <a:solidFill>
                <a:srgbClr val="12841D"/>
              </a:solidFill>
            </a:endParaRPr>
          </a:p>
          <a:p>
            <a:pPr lvl="1">
              <a:buClr>
                <a:srgbClr val="7FD13B"/>
              </a:buClr>
            </a:pPr>
            <a:endParaRPr lang="en-US" altLang="zh-TW" sz="1100" dirty="0"/>
          </a:p>
          <a:p>
            <a:pPr lvl="1">
              <a:buClr>
                <a:srgbClr val="7FD13B"/>
              </a:buClr>
            </a:pPr>
            <a:r>
              <a:rPr lang="zh-TW" altLang="zh-TW" sz="4000" dirty="0"/>
              <a:t>四曰</a:t>
            </a:r>
            <a:r>
              <a:rPr lang="zh-TW" altLang="zh-TW" sz="4000" b="1" dirty="0"/>
              <a:t>會意</a:t>
            </a:r>
            <a:r>
              <a:rPr lang="zh-TW" altLang="zh-TW" sz="4000" dirty="0"/>
              <a:t>。會意者，比類合誼，以見指</a:t>
            </a:r>
            <a:r>
              <a:rPr lang="zh-TW" altLang="en-US" sz="4000" dirty="0"/>
              <a:t>撝</a:t>
            </a:r>
            <a:r>
              <a:rPr lang="zh-TW" altLang="zh-TW" sz="4000" dirty="0"/>
              <a:t>，「武、信」是也。</a:t>
            </a:r>
            <a:endParaRPr lang="en-US" altLang="zh-TW" sz="4000" dirty="0"/>
          </a:p>
          <a:p>
            <a:pPr lvl="1">
              <a:buClr>
                <a:srgbClr val="7FD13B"/>
              </a:buClr>
            </a:pPr>
            <a:endParaRPr lang="en-US" altLang="zh-TW" sz="1000" dirty="0"/>
          </a:p>
          <a:p>
            <a:pPr lvl="1">
              <a:buClr>
                <a:srgbClr val="7FD13B"/>
              </a:buClr>
            </a:pPr>
            <a:r>
              <a:rPr lang="zh-TW" altLang="zh-TW" sz="4000" dirty="0"/>
              <a:t>五曰</a:t>
            </a:r>
            <a:r>
              <a:rPr lang="zh-TW" altLang="zh-TW" sz="4000" b="1" dirty="0"/>
              <a:t>轉注</a:t>
            </a:r>
            <a:r>
              <a:rPr lang="zh-TW" altLang="zh-TW" sz="4000" dirty="0"/>
              <a:t>。轉注者，建類一首，同意相受，「考、老」是也。</a:t>
            </a:r>
            <a:endParaRPr lang="en-US" altLang="zh-TW" sz="4000" dirty="0"/>
          </a:p>
          <a:p>
            <a:pPr lvl="1">
              <a:buClr>
                <a:srgbClr val="7FD13B"/>
              </a:buClr>
            </a:pPr>
            <a:endParaRPr lang="en-US" altLang="zh-TW" sz="1000" dirty="0"/>
          </a:p>
          <a:p>
            <a:pPr lvl="1">
              <a:buClr>
                <a:srgbClr val="7FD13B"/>
              </a:buClr>
            </a:pPr>
            <a:r>
              <a:rPr lang="zh-TW" altLang="zh-TW" sz="4000" dirty="0"/>
              <a:t>六曰</a:t>
            </a:r>
            <a:r>
              <a:rPr lang="zh-TW" altLang="zh-TW" sz="4000" b="1" dirty="0"/>
              <a:t>假借</a:t>
            </a:r>
            <a:r>
              <a:rPr lang="zh-TW" altLang="zh-TW" sz="4000" dirty="0"/>
              <a:t>。假借者，本無其事，依聲託事，「令、長」是也。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99449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67544" y="764704"/>
            <a:ext cx="8352928" cy="5665840"/>
          </a:xfrm>
        </p:spPr>
        <p:txBody>
          <a:bodyPr>
            <a:normAutofit/>
          </a:bodyPr>
          <a:lstStyle/>
          <a:p>
            <a:r>
              <a:rPr lang="zh-TW" altLang="en-US" sz="4400" dirty="0"/>
              <a:t>王筠</a:t>
            </a:r>
            <a:r>
              <a:rPr lang="en-US" altLang="zh-TW" sz="4400" dirty="0"/>
              <a:t>《</a:t>
            </a:r>
            <a:r>
              <a:rPr lang="zh-TW" altLang="en-US" sz="4400" dirty="0"/>
              <a:t>說文句讀</a:t>
            </a:r>
            <a:r>
              <a:rPr lang="en-US" altLang="zh-TW" sz="4400" dirty="0"/>
              <a:t>》</a:t>
            </a:r>
            <a:r>
              <a:rPr lang="zh-TW" altLang="en-US" sz="4400" dirty="0"/>
              <a:t>：</a:t>
            </a:r>
            <a:endParaRPr lang="en-US" altLang="zh-TW" sz="4400" dirty="0"/>
          </a:p>
          <a:p>
            <a:endParaRPr lang="en-US" altLang="zh-TW" sz="1400" dirty="0"/>
          </a:p>
          <a:p>
            <a:pPr marL="0" indent="0">
              <a:buNone/>
            </a:pPr>
            <a:r>
              <a:rPr lang="zh-TW" altLang="en-US" sz="4000" dirty="0"/>
              <a:t>「</a:t>
            </a:r>
            <a:r>
              <a:rPr lang="zh-TW" altLang="zh-TW" sz="4000" dirty="0"/>
              <a:t>凡象形指事之文，其聲必在字外，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400" dirty="0">
                <a:solidFill>
                  <a:srgbClr val="12841D"/>
                </a:solidFill>
              </a:rPr>
              <a:t>　</a:t>
            </a:r>
            <a:r>
              <a:rPr lang="zh-TW" altLang="zh-TW" sz="4400" b="1" u="sng" dirty="0">
                <a:solidFill>
                  <a:srgbClr val="12841D"/>
                </a:solidFill>
              </a:rPr>
              <a:t>形聲之文，其聲必在字中。</a:t>
            </a:r>
            <a:endParaRPr lang="en-US" altLang="zh-TW" sz="4400" b="1" u="sng" dirty="0">
              <a:solidFill>
                <a:srgbClr val="12841D"/>
              </a:solidFill>
            </a:endParaRPr>
          </a:p>
          <a:p>
            <a:pPr marL="0" indent="0">
              <a:buNone/>
            </a:pPr>
            <a:r>
              <a:rPr lang="zh-TW" altLang="en-US" sz="4000" dirty="0"/>
              <a:t>　</a:t>
            </a:r>
            <a:r>
              <a:rPr lang="zh-TW" altLang="zh-TW" sz="4000" dirty="0"/>
              <a:t>會意雖兼二者，而有聲者較少，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　</a:t>
            </a:r>
            <a:r>
              <a:rPr lang="zh-TW" altLang="zh-TW" sz="4000" dirty="0"/>
              <a:t>既兩者皆義，而義有主從，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　</a:t>
            </a:r>
            <a:r>
              <a:rPr lang="zh-TW" altLang="zh-TW" sz="4000" dirty="0"/>
              <a:t>當入主義所在之部，此定例也。</a:t>
            </a:r>
            <a:r>
              <a:rPr lang="zh-TW" altLang="en-US" sz="4000" dirty="0"/>
              <a:t>」</a:t>
            </a:r>
          </a:p>
        </p:txBody>
      </p:sp>
    </p:spTree>
    <p:extLst>
      <p:ext uri="{BB962C8B-B14F-4D97-AF65-F5344CB8AC3E}">
        <p14:creationId xmlns:p14="http://schemas.microsoft.com/office/powerpoint/2010/main" val="3159024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5085184"/>
            <a:ext cx="8208912" cy="1575048"/>
          </a:xfrm>
        </p:spPr>
        <p:txBody>
          <a:bodyPr>
            <a:noAutofit/>
          </a:bodyPr>
          <a:lstStyle/>
          <a:p>
            <a:r>
              <a:rPr lang="en-US" altLang="zh-TW" sz="2400" dirty="0"/>
              <a:t>※</a:t>
            </a:r>
            <a:r>
              <a:rPr lang="zh-TW" altLang="en-US" sz="2400" dirty="0"/>
              <a:t>參考</a:t>
            </a:r>
            <a:b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國立臺灣師範大學／國文研究所／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／</a:t>
            </a:r>
            <a:r>
              <a:rPr lang="zh-TW" altLang="en-US" sz="2000" dirty="0"/>
              <a:t>博士</a:t>
            </a:r>
            <a:br>
              <a:rPr lang="en-US" altLang="zh-TW" sz="2000" dirty="0"/>
            </a:br>
            <a:r>
              <a:rPr lang="zh-TW" altLang="en-US" sz="2000" dirty="0"/>
              <a:t>　研究生</a:t>
            </a:r>
            <a:r>
              <a:rPr lang="en-US" altLang="zh-TW" sz="2000" dirty="0"/>
              <a:t>:</a:t>
            </a:r>
            <a:r>
              <a:rPr lang="zh-TW" altLang="en-US" sz="2000" dirty="0"/>
              <a:t>金鐘讚　指導教授</a:t>
            </a:r>
            <a:r>
              <a:rPr lang="en-US" altLang="zh-TW" sz="2000" dirty="0"/>
              <a:t>:</a:t>
            </a:r>
            <a:r>
              <a:rPr lang="zh-TW" altLang="en-US" sz="2000" dirty="0"/>
              <a:t>陳新雄</a:t>
            </a:r>
            <a:br>
              <a:rPr lang="en-US" altLang="zh-TW" sz="2000" dirty="0"/>
            </a:br>
            <a:r>
              <a:rPr lang="zh-TW" altLang="en-US" sz="2000" dirty="0"/>
              <a:t>　</a:t>
            </a:r>
            <a:r>
              <a:rPr lang="en-US" altLang="zh-TW" sz="2000" b="1" dirty="0">
                <a:hlinkClick r:id="rId2"/>
              </a:rPr>
              <a:t>〈</a:t>
            </a:r>
            <a:r>
              <a:rPr lang="zh-TW" altLang="en-US" sz="2000" b="1" dirty="0">
                <a:hlinkClick r:id="rId2"/>
              </a:rPr>
              <a:t>許慎說文會意字與形聲字歸類之原則研究</a:t>
            </a:r>
            <a:r>
              <a:rPr lang="en-US" altLang="zh-TW" sz="2000" b="1" dirty="0">
                <a:hlinkClick r:id="rId2"/>
              </a:rPr>
              <a:t>〉</a:t>
            </a:r>
            <a:endParaRPr lang="zh-TW" altLang="en-US" sz="2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95536" y="2276872"/>
            <a:ext cx="8424936" cy="2520280"/>
          </a:xfrm>
        </p:spPr>
        <p:txBody>
          <a:bodyPr>
            <a:normAutofit/>
          </a:bodyPr>
          <a:lstStyle/>
          <a:p>
            <a:r>
              <a:rPr lang="zh-TW" altLang="zh-TW" sz="4400" dirty="0"/>
              <a:t>《說文》形聲字</a:t>
            </a:r>
            <a:r>
              <a:rPr lang="zh-TW" altLang="en-US" sz="4400" dirty="0"/>
              <a:t>：</a:t>
            </a:r>
            <a:endParaRPr lang="en-US" altLang="zh-TW" sz="4400" dirty="0"/>
          </a:p>
          <a:p>
            <a:pPr marL="0" indent="0">
              <a:buNone/>
            </a:pPr>
            <a:r>
              <a:rPr lang="zh-TW" altLang="en-US" sz="4000" dirty="0"/>
              <a:t>　</a:t>
            </a:r>
            <a:r>
              <a:rPr lang="zh-TW" altLang="zh-TW" sz="4000" dirty="0"/>
              <a:t>除</a:t>
            </a:r>
            <a:r>
              <a:rPr lang="zh-TW" altLang="zh-TW" sz="4000" b="1" u="sng" dirty="0">
                <a:solidFill>
                  <a:srgbClr val="12841D"/>
                </a:solidFill>
              </a:rPr>
              <a:t>本字作為部首</a:t>
            </a:r>
            <a:r>
              <a:rPr lang="zh-TW" altLang="zh-TW" sz="4000" dirty="0"/>
              <a:t>之例</a:t>
            </a:r>
            <a:r>
              <a:rPr lang="zh-TW" altLang="en-US" sz="4000" dirty="0"/>
              <a:t>以外</a:t>
            </a:r>
            <a:r>
              <a:rPr lang="zh-TW" altLang="zh-TW" sz="4000" dirty="0"/>
              <a:t>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b="1" dirty="0">
                <a:solidFill>
                  <a:srgbClr val="12841D"/>
                </a:solidFill>
              </a:rPr>
              <a:t>　</a:t>
            </a:r>
            <a:r>
              <a:rPr lang="zh-TW" altLang="zh-TW" sz="4000" b="1" u="sng" dirty="0">
                <a:solidFill>
                  <a:srgbClr val="12841D"/>
                </a:solidFill>
              </a:rPr>
              <a:t>一律以形符為部首</a:t>
            </a:r>
            <a:r>
              <a:rPr lang="zh-TW" altLang="en-US" sz="4000" dirty="0"/>
              <a:t>，</a:t>
            </a:r>
            <a:r>
              <a:rPr lang="zh-TW" altLang="zh-TW" sz="4000" dirty="0"/>
              <a:t>無一例外。</a:t>
            </a:r>
            <a:endParaRPr lang="en-US" altLang="zh-TW" sz="4000" dirty="0"/>
          </a:p>
        </p:txBody>
      </p:sp>
      <p:sp>
        <p:nvSpPr>
          <p:cNvPr id="4" name="文字方塊 3"/>
          <p:cNvSpPr txBox="1"/>
          <p:nvPr/>
        </p:nvSpPr>
        <p:spPr>
          <a:xfrm>
            <a:off x="179512" y="260648"/>
            <a:ext cx="82809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000" b="1" u="sng" cap="small" dirty="0">
                <a:solidFill>
                  <a:srgbClr val="022C04"/>
                </a:solidFill>
                <a:latin typeface="標楷體" pitchFamily="65" charset="-120"/>
                <a:ea typeface="標楷體" pitchFamily="65" charset="-120"/>
                <a:cs typeface="+mj-cs"/>
              </a:rPr>
              <a:t>〈</a:t>
            </a:r>
            <a:r>
              <a:rPr lang="zh-TW" altLang="en-US" sz="4000" b="1" u="sng" cap="small" dirty="0">
                <a:solidFill>
                  <a:srgbClr val="022C04"/>
                </a:solidFill>
                <a:latin typeface="標楷體" pitchFamily="65" charset="-120"/>
                <a:ea typeface="標楷體" pitchFamily="65" charset="-120"/>
                <a:cs typeface="+mj-cs"/>
              </a:rPr>
              <a:t>許慎說文會意字與</a:t>
            </a:r>
            <a:endParaRPr lang="en-US" altLang="zh-TW" sz="4000" b="1" u="sng" cap="small" dirty="0">
              <a:solidFill>
                <a:srgbClr val="022C04"/>
              </a:solidFill>
              <a:latin typeface="標楷體" pitchFamily="65" charset="-120"/>
              <a:ea typeface="標楷體" pitchFamily="65" charset="-120"/>
              <a:cs typeface="+mj-cs"/>
            </a:endParaRPr>
          </a:p>
          <a:p>
            <a:pPr algn="r"/>
            <a:r>
              <a:rPr lang="zh-TW" altLang="en-US" sz="4000" b="1" u="sng" cap="small" dirty="0">
                <a:solidFill>
                  <a:srgbClr val="022C04"/>
                </a:solidFill>
                <a:latin typeface="標楷體" pitchFamily="65" charset="-120"/>
                <a:ea typeface="標楷體" pitchFamily="65" charset="-120"/>
                <a:cs typeface="+mj-cs"/>
              </a:rPr>
              <a:t>形聲字歸類之原則研究</a:t>
            </a:r>
            <a:r>
              <a:rPr lang="en-US" altLang="zh-TW" sz="4000" b="1" u="sng" cap="small" dirty="0">
                <a:solidFill>
                  <a:srgbClr val="022C04"/>
                </a:solidFill>
                <a:latin typeface="標楷體" pitchFamily="65" charset="-120"/>
                <a:ea typeface="標楷體" pitchFamily="65" charset="-120"/>
                <a:cs typeface="+mj-cs"/>
              </a:rPr>
              <a:t>〉</a:t>
            </a:r>
            <a:endParaRPr lang="zh-TW" altLang="en-US" sz="4000" b="1" u="sng" cap="small" dirty="0">
              <a:solidFill>
                <a:srgbClr val="022C04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8725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51520" y="476672"/>
            <a:ext cx="8352928" cy="5953872"/>
          </a:xfrm>
        </p:spPr>
        <p:txBody>
          <a:bodyPr>
            <a:normAutofit/>
          </a:bodyPr>
          <a:lstStyle/>
          <a:p>
            <a:r>
              <a:rPr lang="zh-TW" altLang="en-US" sz="4000" dirty="0"/>
              <a:t>許慎歸類會意、形聲字時，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　除了考察聲韻關係，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　必定參考形體之間的意義上之關係。</a:t>
            </a:r>
            <a:endParaRPr lang="en-US" altLang="zh-TW" sz="4000" dirty="0"/>
          </a:p>
          <a:p>
            <a:pPr marL="0" indent="0">
              <a:buNone/>
            </a:pPr>
            <a:endParaRPr lang="en-US" altLang="zh-TW" sz="2800" dirty="0"/>
          </a:p>
          <a:p>
            <a:pPr lvl="0">
              <a:buClr>
                <a:srgbClr val="7FD13B"/>
              </a:buClr>
            </a:pPr>
            <a:r>
              <a:rPr lang="zh-TW" altLang="en-US" sz="4000" dirty="0"/>
              <a:t>以下例子更能支持這種推論：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3600" dirty="0"/>
              <a:t>（每組第二個字是從第一個字「得聲」，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　第三個字是從第二個字「得聲」，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　紅字者為許慎的會意字）</a:t>
            </a:r>
          </a:p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80652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>
          <a:xfrm>
            <a:off x="498241" y="692696"/>
            <a:ext cx="8333481" cy="50177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4000" dirty="0"/>
              <a:t>至</a:t>
            </a:r>
            <a:r>
              <a:rPr lang="zh-TW" altLang="en-US" sz="3600" dirty="0"/>
              <a:t>，鳥非从高下至地也。</a:t>
            </a:r>
            <a:r>
              <a:rPr lang="zh-TW" altLang="en-US" sz="3200" dirty="0"/>
              <a:t>（脂利切十二部）</a:t>
            </a:r>
            <a:endParaRPr lang="en-US" altLang="zh-TW" sz="3200" dirty="0"/>
          </a:p>
          <a:p>
            <a:pPr marL="0" indent="0">
              <a:buNone/>
            </a:pPr>
            <a:r>
              <a:rPr lang="zh-TW" altLang="en-US" sz="4000" dirty="0">
                <a:solidFill>
                  <a:srgbClr val="FF0000"/>
                </a:solidFill>
              </a:rPr>
              <a:t>致</a:t>
            </a:r>
            <a:r>
              <a:rPr lang="zh-TW" altLang="en-US" sz="3600" dirty="0"/>
              <a:t>，送詣也。从夊从至。</a:t>
            </a:r>
            <a:r>
              <a:rPr lang="zh-TW" altLang="en-US" sz="3200" dirty="0"/>
              <a:t>（陟利切十二部）</a:t>
            </a:r>
            <a:endParaRPr lang="en-US" altLang="zh-TW" sz="3200" dirty="0"/>
          </a:p>
          <a:p>
            <a:pPr marL="0" indent="0">
              <a:buNone/>
            </a:pPr>
            <a:r>
              <a:rPr lang="zh-TW" altLang="en-US" sz="4000" dirty="0"/>
              <a:t>緻</a:t>
            </a:r>
            <a:r>
              <a:rPr lang="zh-TW" altLang="en-US" sz="3600" dirty="0"/>
              <a:t>，密也。从夊致聲。</a:t>
            </a:r>
            <a:r>
              <a:rPr lang="zh-TW" altLang="en-US" sz="3200" dirty="0"/>
              <a:t>（直利切十五部）</a:t>
            </a:r>
            <a:endParaRPr lang="en-US" altLang="zh-TW" sz="3200" dirty="0"/>
          </a:p>
          <a:p>
            <a:pPr marL="0" indent="0">
              <a:buNone/>
            </a:pPr>
            <a:endParaRPr lang="en-US" altLang="zh-TW" sz="3600" dirty="0"/>
          </a:p>
          <a:p>
            <a:pPr marL="0" indent="0">
              <a:buNone/>
            </a:pPr>
            <a:r>
              <a:rPr lang="zh-TW" altLang="en-US" sz="4000" dirty="0"/>
              <a:t>元</a:t>
            </a:r>
            <a:r>
              <a:rPr lang="zh-TW" altLang="en-US" sz="3600" dirty="0"/>
              <a:t>，始也。</a:t>
            </a:r>
            <a:r>
              <a:rPr lang="zh-TW" altLang="en-US" sz="3200" dirty="0"/>
              <a:t>（愚袁切十四部）</a:t>
            </a:r>
            <a:endParaRPr lang="en-US" altLang="zh-TW" sz="3200" dirty="0"/>
          </a:p>
          <a:p>
            <a:pPr marL="0" indent="0">
              <a:buNone/>
            </a:pPr>
            <a:r>
              <a:rPr lang="zh-TW" altLang="en-US" sz="4000" dirty="0"/>
              <a:t>完</a:t>
            </a:r>
            <a:r>
              <a:rPr lang="zh-TW" altLang="en-US" sz="3600" dirty="0"/>
              <a:t>，全也。从宀元聲。</a:t>
            </a:r>
            <a:r>
              <a:rPr lang="zh-TW" altLang="en-US" sz="3200" dirty="0"/>
              <a:t>（胡官切十四部）</a:t>
            </a:r>
            <a:endParaRPr lang="en-US" altLang="zh-TW" sz="3200" dirty="0"/>
          </a:p>
          <a:p>
            <a:pPr marL="0" indent="0">
              <a:buNone/>
            </a:pPr>
            <a:r>
              <a:rPr lang="zh-TW" altLang="en-US" sz="4000" dirty="0">
                <a:solidFill>
                  <a:srgbClr val="FF0000"/>
                </a:solidFill>
              </a:rPr>
              <a:t>俒</a:t>
            </a:r>
            <a:r>
              <a:rPr lang="zh-TW" altLang="en-US" sz="3600" dirty="0"/>
              <a:t>，完也。从人从完。</a:t>
            </a:r>
            <a:r>
              <a:rPr lang="zh-TW" altLang="en-US" sz="3200" dirty="0"/>
              <a:t>（直利切十五部）</a:t>
            </a:r>
            <a:endParaRPr lang="en-US" altLang="zh-TW" sz="3200" dirty="0"/>
          </a:p>
        </p:txBody>
      </p:sp>
      <p:sp>
        <p:nvSpPr>
          <p:cNvPr id="6" name="左大括弧 5"/>
          <p:cNvSpPr/>
          <p:nvPr/>
        </p:nvSpPr>
        <p:spPr>
          <a:xfrm>
            <a:off x="138201" y="908720"/>
            <a:ext cx="360040" cy="1656184"/>
          </a:xfrm>
          <a:prstGeom prst="leftBrace">
            <a:avLst>
              <a:gd name="adj1" fmla="val 5750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7" name="左大括弧 6"/>
          <p:cNvSpPr/>
          <p:nvPr/>
        </p:nvSpPr>
        <p:spPr>
          <a:xfrm>
            <a:off x="138201" y="3573016"/>
            <a:ext cx="361231" cy="1800200"/>
          </a:xfrm>
          <a:prstGeom prst="leftBrace">
            <a:avLst>
              <a:gd name="adj1" fmla="val 5750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689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043608" y="1196752"/>
            <a:ext cx="7272808" cy="4320480"/>
          </a:xfrm>
        </p:spPr>
        <p:txBody>
          <a:bodyPr>
            <a:normAutofit/>
          </a:bodyPr>
          <a:lstStyle/>
          <a:p>
            <a:r>
              <a:rPr lang="zh-TW" altLang="en-US" sz="4000" dirty="0"/>
              <a:t>會意與形聲字之區分跟</a:t>
            </a:r>
            <a:r>
              <a:rPr lang="zh-TW" altLang="en-US" sz="4400" b="1" u="sng" dirty="0">
                <a:solidFill>
                  <a:srgbClr val="12841D"/>
                </a:solidFill>
              </a:rPr>
              <a:t>意義</a:t>
            </a:r>
            <a:endParaRPr lang="en-US" altLang="zh-TW" sz="4400" b="1" u="sng" dirty="0">
              <a:solidFill>
                <a:srgbClr val="12841D"/>
              </a:solidFill>
            </a:endParaRPr>
          </a:p>
          <a:p>
            <a:pPr marL="0" indent="0">
              <a:buNone/>
            </a:pPr>
            <a:r>
              <a:rPr lang="zh-TW" altLang="en-US" sz="4400" dirty="0">
                <a:solidFill>
                  <a:srgbClr val="12841D"/>
                </a:solidFill>
              </a:rPr>
              <a:t>　</a:t>
            </a:r>
            <a:r>
              <a:rPr lang="zh-TW" altLang="en-US" sz="4000" dirty="0"/>
              <a:t>有非常密切的關係。</a:t>
            </a:r>
            <a:endParaRPr lang="en-US" altLang="zh-TW" sz="4000" dirty="0"/>
          </a:p>
          <a:p>
            <a:endParaRPr lang="en-US" altLang="zh-TW" sz="4000" dirty="0"/>
          </a:p>
          <a:p>
            <a:r>
              <a:rPr lang="zh-TW" altLang="en-US" sz="4000" dirty="0"/>
              <a:t>具有聲符功能之形體，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　不兼義者都歸於形聲。</a:t>
            </a:r>
          </a:p>
        </p:txBody>
      </p:sp>
    </p:spTree>
    <p:extLst>
      <p:ext uri="{BB962C8B-B14F-4D97-AF65-F5344CB8AC3E}">
        <p14:creationId xmlns:p14="http://schemas.microsoft.com/office/powerpoint/2010/main" val="3790960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69" y="4221088"/>
            <a:ext cx="2446574" cy="24350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395" y="2187371"/>
            <a:ext cx="1472192" cy="14649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528" y="1037912"/>
            <a:ext cx="866374" cy="86213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63" y="404662"/>
            <a:ext cx="453818" cy="45159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360887"/>
            <a:ext cx="585816" cy="5829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標題 1"/>
          <p:cNvSpPr txBox="1">
            <a:spLocks/>
          </p:cNvSpPr>
          <p:nvPr/>
        </p:nvSpPr>
        <p:spPr>
          <a:xfrm>
            <a:off x="2682655" y="2085392"/>
            <a:ext cx="6120680" cy="2550989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rgbClr val="022C04"/>
                </a:solidFill>
                <a:latin typeface="標楷體" pitchFamily="65" charset="-120"/>
                <a:ea typeface="標楷體" pitchFamily="65" charset="-120"/>
                <a:cs typeface="+mj-cs"/>
              </a:defRPr>
            </a:lvl1pPr>
          </a:lstStyle>
          <a:p>
            <a:r>
              <a:rPr lang="zh-TW" altLang="en-US" sz="7200" b="1" u="sng" dirty="0">
                <a:solidFill>
                  <a:srgbClr val="033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三、</a:t>
            </a:r>
            <a:endParaRPr lang="en-US" altLang="zh-TW" sz="7200" b="1" u="sng" dirty="0">
              <a:solidFill>
                <a:srgbClr val="033F0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zh-TW" altLang="en-US" sz="7200" b="1" u="sng" dirty="0">
                <a:solidFill>
                  <a:srgbClr val="033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其他學者</a:t>
            </a:r>
            <a:r>
              <a:rPr lang="zh-TW" altLang="en-US" sz="8000" b="1" u="sng" dirty="0">
                <a:solidFill>
                  <a:srgbClr val="033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說法</a:t>
            </a:r>
          </a:p>
        </p:txBody>
      </p:sp>
    </p:spTree>
    <p:extLst>
      <p:ext uri="{BB962C8B-B14F-4D97-AF65-F5344CB8AC3E}">
        <p14:creationId xmlns:p14="http://schemas.microsoft.com/office/powerpoint/2010/main" val="3522677429"/>
      </p:ext>
    </p:extLst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u="sng" dirty="0"/>
              <a:t>大綱</a:t>
            </a:r>
            <a:r>
              <a:rPr lang="en-US" altLang="zh-TW" sz="4800" b="1" u="sng" dirty="0"/>
              <a:t>/</a:t>
            </a:r>
            <a:r>
              <a:rPr lang="zh-TW" altLang="en-US" sz="4800" b="1" u="sng" dirty="0"/>
              <a:t>流程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11560" y="1556792"/>
            <a:ext cx="6840760" cy="4873752"/>
          </a:xfrm>
        </p:spPr>
        <p:txBody>
          <a:bodyPr>
            <a:normAutofit/>
          </a:bodyPr>
          <a:lstStyle/>
          <a:p>
            <a:r>
              <a:rPr lang="zh-TW" altLang="en-US" sz="4400" dirty="0"/>
              <a:t>一、簡介</a:t>
            </a:r>
          </a:p>
          <a:p>
            <a:r>
              <a:rPr lang="zh-TW" altLang="en-US" sz="4400" dirty="0"/>
              <a:t>二、許慎說法</a:t>
            </a:r>
          </a:p>
          <a:p>
            <a:r>
              <a:rPr lang="zh-TW" altLang="en-US" sz="4400" dirty="0"/>
              <a:t>三、其他學者說法</a:t>
            </a:r>
          </a:p>
          <a:p>
            <a:r>
              <a:rPr lang="zh-TW" altLang="en-US" sz="4400" dirty="0"/>
              <a:t>四、分類方式與舉例</a:t>
            </a:r>
          </a:p>
          <a:p>
            <a:r>
              <a:rPr lang="zh-TW" altLang="en-US" sz="4400" dirty="0"/>
              <a:t>五、形聲兼會意</a:t>
            </a:r>
          </a:p>
          <a:p>
            <a:r>
              <a:rPr lang="zh-TW" altLang="en-US" sz="4400" dirty="0"/>
              <a:t>六、總結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046008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832" y="829491"/>
            <a:ext cx="834039" cy="828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2929" y="142438"/>
            <a:ext cx="1383974" cy="1374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294874"/>
            <a:ext cx="616463" cy="612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6909550"/>
      </p:ext>
    </p:extLst>
  </p:cSld>
  <p:clrMapOvr>
    <a:masterClrMapping/>
  </p:clrMapOvr>
  <p:transition spd="med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787208" cy="868958"/>
          </a:xfrm>
        </p:spPr>
        <p:txBody>
          <a:bodyPr>
            <a:normAutofit/>
          </a:bodyPr>
          <a:lstStyle/>
          <a:p>
            <a:r>
              <a:rPr lang="zh-TW" altLang="en-US" sz="4400" b="1" u="sng" dirty="0"/>
              <a:t>一、主半形半聲者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7992888" cy="4824536"/>
          </a:xfrm>
        </p:spPr>
        <p:txBody>
          <a:bodyPr>
            <a:noAutofit/>
          </a:bodyPr>
          <a:lstStyle/>
          <a:p>
            <a:r>
              <a:rPr lang="zh-TW" altLang="en-US" sz="4000" dirty="0"/>
              <a:t>（一）</a:t>
            </a:r>
            <a:r>
              <a:rPr lang="zh-TW" altLang="en-US" sz="4400" b="1" dirty="0"/>
              <a:t>漢 賈公彥</a:t>
            </a:r>
          </a:p>
          <a:p>
            <a:pPr lvl="1"/>
            <a:r>
              <a:rPr lang="zh-TW" altLang="en-US" sz="4000" dirty="0"/>
              <a:t> 諧聲者，即形聲一也，</a:t>
            </a:r>
            <a:endParaRPr lang="en-US" altLang="zh-TW" sz="4000" dirty="0"/>
          </a:p>
          <a:p>
            <a:pPr marL="365760" lvl="1" indent="0">
              <a:buNone/>
            </a:pPr>
            <a:r>
              <a:rPr lang="zh-TW" altLang="en-US" sz="4000" dirty="0"/>
              <a:t>　江河之類是也，</a:t>
            </a:r>
            <a:endParaRPr lang="en-US" altLang="zh-TW" sz="4000" dirty="0"/>
          </a:p>
          <a:p>
            <a:pPr marL="365760" lvl="1" indent="0">
              <a:buNone/>
            </a:pPr>
            <a:r>
              <a:rPr lang="zh-TW" altLang="en-US" sz="4000" dirty="0"/>
              <a:t>　皆以水為形、以工可為聲，</a:t>
            </a:r>
            <a:endParaRPr lang="en-US" altLang="zh-TW" sz="4000" dirty="0"/>
          </a:p>
          <a:p>
            <a:pPr marL="365760" lvl="1" indent="0">
              <a:buNone/>
            </a:pPr>
            <a:r>
              <a:rPr lang="zh-TW" altLang="en-US" sz="4000" dirty="0"/>
              <a:t>　但書有六體，形聲實多</a:t>
            </a:r>
            <a:r>
              <a:rPr lang="en-US" altLang="zh-TW" sz="4000" dirty="0"/>
              <a:t>……</a:t>
            </a:r>
            <a:r>
              <a:rPr lang="zh-TW" altLang="en-US" sz="4000" dirty="0"/>
              <a:t>。</a:t>
            </a:r>
            <a:endParaRPr lang="en-US" altLang="zh-TW" sz="700" dirty="0"/>
          </a:p>
        </p:txBody>
      </p:sp>
    </p:spTree>
    <p:extLst>
      <p:ext uri="{BB962C8B-B14F-4D97-AF65-F5344CB8AC3E}">
        <p14:creationId xmlns:p14="http://schemas.microsoft.com/office/powerpoint/2010/main" val="2382522665"/>
      </p:ext>
    </p:extLst>
  </p:cSld>
  <p:clrMapOvr>
    <a:masterClrMapping/>
  </p:clrMapOvr>
  <p:transition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79512" y="332656"/>
            <a:ext cx="8964488" cy="6192688"/>
          </a:xfrm>
        </p:spPr>
        <p:txBody>
          <a:bodyPr>
            <a:noAutofit/>
          </a:bodyPr>
          <a:lstStyle/>
          <a:p>
            <a:pPr lvl="0">
              <a:buClr>
                <a:srgbClr val="7FD13B"/>
              </a:buClr>
            </a:pPr>
            <a:r>
              <a:rPr lang="zh-TW" altLang="en-US" sz="3600" dirty="0"/>
              <a:t>（二）</a:t>
            </a:r>
            <a:r>
              <a:rPr lang="zh-TW" altLang="en-US" sz="4000" b="1" dirty="0"/>
              <a:t>南唐 徐鍇</a:t>
            </a:r>
            <a:endParaRPr lang="zh-TW" altLang="en-US" sz="3600" b="1" dirty="0"/>
          </a:p>
          <a:p>
            <a:pPr lvl="1">
              <a:buClr>
                <a:srgbClr val="7FD13B"/>
              </a:buClr>
            </a:pPr>
            <a:r>
              <a:rPr lang="zh-TW" altLang="en-US" sz="3200" dirty="0"/>
              <a:t> 形聲者，以形配聲，班固謂之象聲，</a:t>
            </a:r>
            <a:endParaRPr lang="en-US" altLang="zh-TW" sz="3200" dirty="0"/>
          </a:p>
          <a:p>
            <a:pPr marL="365760" lvl="1" indent="0">
              <a:buClr>
                <a:srgbClr val="7FD13B"/>
              </a:buClr>
              <a:buNone/>
            </a:pPr>
            <a:r>
              <a:rPr lang="zh-TW" altLang="en-US" sz="3200" dirty="0"/>
              <a:t>　鄭玄注</a:t>
            </a:r>
            <a:r>
              <a:rPr lang="en-US" altLang="zh-TW" sz="3200" dirty="0"/>
              <a:t>《</a:t>
            </a:r>
            <a:r>
              <a:rPr lang="zh-TW" altLang="en-US" sz="3200" dirty="0"/>
              <a:t>周禮</a:t>
            </a:r>
            <a:r>
              <a:rPr lang="en-US" altLang="zh-TW" sz="3200" dirty="0"/>
              <a:t>》</a:t>
            </a:r>
            <a:r>
              <a:rPr lang="zh-TW" altLang="en-US" sz="3200" dirty="0"/>
              <a:t>謂之龤聲。象則形也，</a:t>
            </a:r>
            <a:endParaRPr lang="en-US" altLang="zh-TW" sz="3200" dirty="0"/>
          </a:p>
          <a:p>
            <a:pPr marL="365760" lvl="1" indent="0">
              <a:buClr>
                <a:srgbClr val="7FD13B"/>
              </a:buClr>
              <a:buNone/>
            </a:pPr>
            <a:r>
              <a:rPr lang="zh-TW" altLang="en-US" sz="3200" dirty="0"/>
              <a:t>　龤聲言以形龤和其聲，其實一也，江河是也。</a:t>
            </a:r>
            <a:endParaRPr lang="en-US" altLang="zh-TW" sz="3200" dirty="0"/>
          </a:p>
          <a:p>
            <a:pPr marL="365760" lvl="1" indent="0">
              <a:buClr>
                <a:srgbClr val="7FD13B"/>
              </a:buClr>
              <a:buNone/>
            </a:pPr>
            <a:r>
              <a:rPr lang="zh-TW" altLang="en-US" sz="3200" dirty="0"/>
              <a:t>　水，其象也；工可，其聲也。</a:t>
            </a:r>
            <a:endParaRPr lang="en-US" altLang="zh-TW" sz="3600" dirty="0"/>
          </a:p>
          <a:p>
            <a:endParaRPr lang="en-US" altLang="zh-TW" sz="2000" dirty="0"/>
          </a:p>
          <a:p>
            <a:r>
              <a:rPr lang="zh-TW" altLang="en-US" sz="3600" dirty="0"/>
              <a:t>（三）</a:t>
            </a:r>
            <a:r>
              <a:rPr lang="zh-TW" altLang="en-US" sz="4000" b="1" dirty="0"/>
              <a:t>南宋 張有</a:t>
            </a:r>
          </a:p>
          <a:p>
            <a:pPr lvl="1"/>
            <a:r>
              <a:rPr lang="zh-TW" altLang="en-US" sz="3200" dirty="0"/>
              <a:t>諧聲者，或主母以定形，因母以主意，</a:t>
            </a:r>
            <a:endParaRPr lang="en-US" altLang="zh-TW" sz="3200" dirty="0"/>
          </a:p>
          <a:p>
            <a:pPr marL="365760" lvl="1" indent="0">
              <a:buNone/>
            </a:pPr>
            <a:r>
              <a:rPr lang="zh-TW" altLang="en-US" sz="3200" dirty="0"/>
              <a:t>　而附佗字為子，以調和其聲者也。</a:t>
            </a:r>
            <a:endParaRPr lang="en-US" altLang="zh-TW" sz="3200" dirty="0"/>
          </a:p>
          <a:p>
            <a:pPr marL="365760" lvl="1" indent="0">
              <a:buNone/>
            </a:pPr>
            <a:r>
              <a:rPr lang="zh-TW" altLang="en-US" sz="3200" dirty="0"/>
              <a:t>　如鵝鴨江河之類。</a:t>
            </a:r>
            <a:endParaRPr lang="en-US" altLang="zh-TW" sz="3200" dirty="0"/>
          </a:p>
        </p:txBody>
      </p:sp>
    </p:spTree>
    <p:extLst>
      <p:ext uri="{BB962C8B-B14F-4D97-AF65-F5344CB8AC3E}">
        <p14:creationId xmlns:p14="http://schemas.microsoft.com/office/powerpoint/2010/main" val="2994688048"/>
      </p:ext>
    </p:extLst>
  </p:cSld>
  <p:clrMapOvr>
    <a:masterClrMapping/>
  </p:clrMapOvr>
  <p:transition>
    <p:randomBar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676456" cy="6264696"/>
          </a:xfrm>
        </p:spPr>
        <p:txBody>
          <a:bodyPr>
            <a:normAutofit/>
          </a:bodyPr>
          <a:lstStyle/>
          <a:p>
            <a:pPr marL="365760" lvl="1" indent="0">
              <a:buNone/>
            </a:pPr>
            <a:endParaRPr lang="zh-TW" altLang="en-US" sz="900" dirty="0"/>
          </a:p>
          <a:p>
            <a:r>
              <a:rPr lang="zh-TW" altLang="en-US" sz="3600" dirty="0"/>
              <a:t>（四）</a:t>
            </a:r>
            <a:r>
              <a:rPr lang="zh-TW" altLang="en-US" sz="4000" b="1" dirty="0"/>
              <a:t>民國 蔣伯潛</a:t>
            </a:r>
            <a:endParaRPr lang="en-US" altLang="zh-TW" sz="4000" b="1" dirty="0"/>
          </a:p>
          <a:p>
            <a:endParaRPr lang="zh-TW" altLang="en-US" sz="900" b="1" dirty="0"/>
          </a:p>
          <a:p>
            <a:pPr lvl="1">
              <a:spcBef>
                <a:spcPts val="600"/>
              </a:spcBef>
            </a:pPr>
            <a:r>
              <a:rPr lang="zh-TW" altLang="en-US" sz="3600" dirty="0"/>
              <a:t>「</a:t>
            </a:r>
            <a:r>
              <a:rPr lang="zh-TW" altLang="en-US" sz="3600" b="1" dirty="0"/>
              <a:t>以事為名</a:t>
            </a:r>
            <a:r>
              <a:rPr lang="zh-TW" altLang="en-US" sz="3600" dirty="0"/>
              <a:t>」者，猶言以事物造字，</a:t>
            </a:r>
            <a:endParaRPr lang="en-US" altLang="zh-TW" sz="3600" dirty="0"/>
          </a:p>
          <a:p>
            <a:pPr marL="365760" lvl="1" indent="0">
              <a:spcBef>
                <a:spcPts val="600"/>
              </a:spcBef>
              <a:buNone/>
            </a:pPr>
            <a:r>
              <a:rPr lang="zh-TW" altLang="en-US" sz="3600" dirty="0"/>
              <a:t>　此指表義之「</a:t>
            </a:r>
            <a:r>
              <a:rPr lang="zh-TW" altLang="en-US" sz="3600" b="1" dirty="0"/>
              <a:t>形</a:t>
            </a:r>
            <a:r>
              <a:rPr lang="zh-TW" altLang="en-US" sz="3600" dirty="0"/>
              <a:t>」。</a:t>
            </a:r>
            <a:endParaRPr lang="en-US" altLang="zh-TW" sz="3600" dirty="0"/>
          </a:p>
          <a:p>
            <a:pPr marL="365760" lvl="1" indent="0">
              <a:buNone/>
            </a:pPr>
            <a:endParaRPr lang="en-US" altLang="zh-TW" sz="1000" dirty="0"/>
          </a:p>
          <a:p>
            <a:pPr lvl="1">
              <a:spcBef>
                <a:spcPts val="600"/>
              </a:spcBef>
            </a:pPr>
            <a:r>
              <a:rPr lang="zh-TW" altLang="en-US" sz="3600" dirty="0"/>
              <a:t>「</a:t>
            </a:r>
            <a:r>
              <a:rPr lang="zh-TW" altLang="en-US" sz="3600" b="1" dirty="0"/>
              <a:t>取譬相成</a:t>
            </a:r>
            <a:r>
              <a:rPr lang="zh-TW" altLang="en-US" sz="3600" dirty="0"/>
              <a:t>」者，則謂取譬於語言中</a:t>
            </a:r>
            <a:endParaRPr lang="en-US" altLang="zh-TW" sz="3600" dirty="0"/>
          </a:p>
          <a:p>
            <a:pPr marL="365760" lvl="1" indent="0">
              <a:spcBef>
                <a:spcPts val="600"/>
              </a:spcBef>
              <a:buNone/>
            </a:pPr>
            <a:r>
              <a:rPr lang="zh-TW" altLang="en-US" sz="3600" dirty="0"/>
              <a:t>　呼此物之聲，合於表義之形以成新字，</a:t>
            </a:r>
            <a:endParaRPr lang="en-US" altLang="zh-TW" sz="3600" dirty="0"/>
          </a:p>
          <a:p>
            <a:pPr marL="365760" lvl="1" indent="0">
              <a:spcBef>
                <a:spcPts val="600"/>
              </a:spcBef>
              <a:buNone/>
            </a:pPr>
            <a:r>
              <a:rPr lang="zh-TW" altLang="en-US" sz="3600" dirty="0"/>
              <a:t>　此指表音之「</a:t>
            </a:r>
            <a:r>
              <a:rPr lang="zh-TW" altLang="en-US" sz="3600" b="1" dirty="0"/>
              <a:t>聲</a:t>
            </a:r>
            <a:r>
              <a:rPr lang="zh-TW" altLang="en-US" sz="3600" dirty="0"/>
              <a:t>」。</a:t>
            </a:r>
            <a:endParaRPr lang="en-US" altLang="zh-TW" sz="3600" dirty="0"/>
          </a:p>
          <a:p>
            <a:pPr lvl="1"/>
            <a:endParaRPr lang="en-US" altLang="zh-TW" sz="900" dirty="0"/>
          </a:p>
          <a:p>
            <a:pPr lvl="1"/>
            <a:r>
              <a:rPr lang="zh-TW" altLang="en-US" sz="3600" dirty="0"/>
              <a:t>合「形」與「聲」以造成新字，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　故曰「形聲」。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29455170"/>
      </p:ext>
    </p:extLst>
  </p:cSld>
  <p:clrMapOvr>
    <a:masterClrMapping/>
  </p:clrMapOvr>
  <p:transition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116631"/>
            <a:ext cx="7787208" cy="754955"/>
          </a:xfrm>
        </p:spPr>
        <p:txBody>
          <a:bodyPr>
            <a:noAutofit/>
          </a:bodyPr>
          <a:lstStyle/>
          <a:p>
            <a:r>
              <a:rPr lang="zh-TW" altLang="en-US" sz="4400" b="1" u="sng" dirty="0"/>
              <a:t>二、主半義半聲者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-2853" y="908720"/>
            <a:ext cx="8820472" cy="5805264"/>
          </a:xfrm>
        </p:spPr>
        <p:txBody>
          <a:bodyPr>
            <a:noAutofit/>
          </a:bodyPr>
          <a:lstStyle/>
          <a:p>
            <a:r>
              <a:rPr lang="zh-TW" altLang="en-US" sz="3600" dirty="0"/>
              <a:t>（一）</a:t>
            </a:r>
            <a:r>
              <a:rPr lang="zh-TW" altLang="en-US" sz="4000" b="1" dirty="0"/>
              <a:t>南宋 鄭樵</a:t>
            </a:r>
          </a:p>
          <a:p>
            <a:pPr lvl="1"/>
            <a:r>
              <a:rPr lang="zh-TW" altLang="en-US" sz="3600" dirty="0"/>
              <a:t>諧聲與五書同出，五書有窮，諧聲無窮；五書尚義，諧聲尚聲，天下有有窮之義，而有無窮之聲。</a:t>
            </a:r>
            <a:endParaRPr lang="en-US" altLang="zh-TW" sz="3600" dirty="0"/>
          </a:p>
          <a:p>
            <a:pPr lvl="1">
              <a:spcBef>
                <a:spcPts val="400"/>
              </a:spcBef>
            </a:pPr>
            <a:r>
              <a:rPr lang="zh-TW" altLang="en-US" sz="3600" dirty="0"/>
              <a:t>擬之而後言，議之而後動者，義也。</a:t>
            </a:r>
            <a:endParaRPr lang="en-US" altLang="zh-TW" sz="3600" dirty="0"/>
          </a:p>
          <a:p>
            <a:pPr marL="365760" lvl="1" indent="0">
              <a:spcBef>
                <a:spcPts val="400"/>
              </a:spcBef>
              <a:buNone/>
            </a:pPr>
            <a:r>
              <a:rPr lang="zh-TW" altLang="en-US" sz="3600" dirty="0"/>
              <a:t> 不疾而速，不行而至者，聲也。</a:t>
            </a:r>
            <a:endParaRPr lang="en-US" altLang="zh-TW" sz="3600" dirty="0"/>
          </a:p>
          <a:p>
            <a:pPr marL="365760" lvl="1" indent="0">
              <a:spcBef>
                <a:spcPts val="400"/>
              </a:spcBef>
              <a:buNone/>
            </a:pPr>
            <a:r>
              <a:rPr lang="zh-TW" altLang="en-US" sz="3600" dirty="0"/>
              <a:t> 作者之謂聖，述者之謂明，五書作者也。</a:t>
            </a:r>
            <a:endParaRPr lang="en-US" altLang="zh-TW" sz="3600" dirty="0"/>
          </a:p>
          <a:p>
            <a:pPr marL="365760" lvl="1" indent="0">
              <a:spcBef>
                <a:spcPts val="400"/>
              </a:spcBef>
              <a:buNone/>
            </a:pPr>
            <a:r>
              <a:rPr lang="zh-TW" altLang="en-US" sz="3600" dirty="0"/>
              <a:t> 諧聲，述者也。</a:t>
            </a:r>
            <a:endParaRPr lang="en-US" altLang="zh-TW" sz="3600" dirty="0"/>
          </a:p>
          <a:p>
            <a:pPr marL="365760" lvl="1" indent="0">
              <a:spcBef>
                <a:spcPts val="400"/>
              </a:spcBef>
              <a:buNone/>
            </a:pPr>
            <a:r>
              <a:rPr lang="zh-TW" altLang="en-US" sz="3600" dirty="0"/>
              <a:t> 諧聲者，觸聲成字，不可勝舉。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79277110"/>
      </p:ext>
    </p:extLst>
  </p:cSld>
  <p:clrMapOvr>
    <a:masterClrMapping/>
  </p:clrMapOvr>
  <p:transition>
    <p:randomBar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424936" cy="6453336"/>
          </a:xfrm>
        </p:spPr>
        <p:txBody>
          <a:bodyPr>
            <a:noAutofit/>
          </a:bodyPr>
          <a:lstStyle/>
          <a:p>
            <a:r>
              <a:rPr lang="zh-TW" altLang="en-US" sz="3600" dirty="0"/>
              <a:t>（二）</a:t>
            </a:r>
            <a:r>
              <a:rPr lang="zh-TW" altLang="en-US" sz="4000" b="1" dirty="0"/>
              <a:t>明 趙古則</a:t>
            </a:r>
          </a:p>
          <a:p>
            <a:pPr lvl="1">
              <a:spcBef>
                <a:spcPts val="600"/>
              </a:spcBef>
            </a:pPr>
            <a:r>
              <a:rPr lang="zh-TW" altLang="en-US" sz="3600" dirty="0"/>
              <a:t>六書之要，在乎諧聲。聲原於虛，</a:t>
            </a:r>
            <a:endParaRPr lang="en-US" altLang="zh-TW" sz="3600" dirty="0"/>
          </a:p>
          <a:p>
            <a:pPr marL="365760" lvl="1" indent="0">
              <a:spcBef>
                <a:spcPts val="600"/>
              </a:spcBef>
              <a:buNone/>
            </a:pPr>
            <a:r>
              <a:rPr lang="zh-TW" altLang="en-US" sz="3600" dirty="0"/>
              <a:t> 妙於物而無不諧故也。然其為字，</a:t>
            </a:r>
            <a:endParaRPr lang="en-US" altLang="zh-TW" sz="3600" dirty="0"/>
          </a:p>
          <a:p>
            <a:pPr marL="365760" lvl="1" indent="0">
              <a:spcBef>
                <a:spcPts val="600"/>
              </a:spcBef>
              <a:buNone/>
            </a:pPr>
            <a:r>
              <a:rPr lang="zh-TW" altLang="en-US" sz="3600" dirty="0"/>
              <a:t> 則主母斧定形。因母斧主意，</a:t>
            </a:r>
            <a:endParaRPr lang="en-US" altLang="zh-TW" sz="3600" dirty="0"/>
          </a:p>
          <a:p>
            <a:pPr marL="365760" lvl="1" indent="0">
              <a:spcBef>
                <a:spcPts val="600"/>
              </a:spcBef>
              <a:buNone/>
            </a:pPr>
            <a:r>
              <a:rPr lang="zh-TW" altLang="en-US" sz="3600" dirty="0"/>
              <a:t> 而附佗字為子，斧調和其聲者也。</a:t>
            </a:r>
          </a:p>
          <a:p>
            <a:endParaRPr lang="en-US" altLang="zh-TW" sz="1200" dirty="0"/>
          </a:p>
          <a:p>
            <a:r>
              <a:rPr lang="zh-TW" altLang="en-US" sz="3600" dirty="0"/>
              <a:t>（三）</a:t>
            </a:r>
            <a:r>
              <a:rPr lang="zh-TW" altLang="en-US" sz="4000" b="1" dirty="0"/>
              <a:t>明 趙宦光</a:t>
            </a:r>
          </a:p>
          <a:p>
            <a:pPr lvl="1">
              <a:spcBef>
                <a:spcPts val="600"/>
              </a:spcBef>
            </a:pPr>
            <a:r>
              <a:rPr lang="zh-TW" altLang="en-US" sz="3700" dirty="0"/>
              <a:t>聲者，意義慼也。二文共事，</a:t>
            </a:r>
            <a:endParaRPr lang="en-US" altLang="zh-TW" sz="3700" dirty="0"/>
          </a:p>
          <a:p>
            <a:pPr marL="365760" lvl="1" indent="0">
              <a:spcBef>
                <a:spcPts val="600"/>
              </a:spcBef>
              <a:buNone/>
            </a:pPr>
            <a:r>
              <a:rPr lang="zh-TW" altLang="en-US" sz="3700" dirty="0"/>
              <a:t> 冓結而成。半表義、半持聲，</a:t>
            </a:r>
            <a:endParaRPr lang="en-US" altLang="zh-TW" sz="3700" dirty="0"/>
          </a:p>
          <a:p>
            <a:pPr marL="365760" lvl="1" indent="0">
              <a:spcBef>
                <a:spcPts val="600"/>
              </a:spcBef>
              <a:buNone/>
            </a:pPr>
            <a:r>
              <a:rPr lang="zh-TW" altLang="en-US" sz="3700" dirty="0"/>
              <a:t> 匕生之道具，而字滋廣矣。</a:t>
            </a:r>
          </a:p>
        </p:txBody>
      </p:sp>
    </p:spTree>
    <p:extLst>
      <p:ext uri="{BB962C8B-B14F-4D97-AF65-F5344CB8AC3E}">
        <p14:creationId xmlns:p14="http://schemas.microsoft.com/office/powerpoint/2010/main" val="390965959"/>
      </p:ext>
    </p:extLst>
  </p:cSld>
  <p:clrMapOvr>
    <a:masterClrMapping/>
  </p:clrMapOvr>
  <p:transition>
    <p:randomBar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79512" y="404664"/>
            <a:ext cx="8496944" cy="5976664"/>
          </a:xfrm>
        </p:spPr>
        <p:txBody>
          <a:bodyPr>
            <a:noAutofit/>
          </a:bodyPr>
          <a:lstStyle/>
          <a:p>
            <a:r>
              <a:rPr lang="zh-TW" altLang="en-US" sz="3600" dirty="0"/>
              <a:t>（四）</a:t>
            </a:r>
            <a:r>
              <a:rPr lang="zh-TW" altLang="en-US" sz="4000" b="1" dirty="0"/>
              <a:t>清 段玉裁</a:t>
            </a:r>
          </a:p>
          <a:p>
            <a:pPr lvl="1"/>
            <a:r>
              <a:rPr lang="zh-TW" altLang="en-US" sz="3700" dirty="0"/>
              <a:t>形聲即象聲也，其字半主義、半主聲。</a:t>
            </a:r>
            <a:endParaRPr lang="en-US" altLang="zh-TW" sz="3700" dirty="0"/>
          </a:p>
          <a:p>
            <a:pPr marL="365760" lvl="1" indent="0">
              <a:buNone/>
            </a:pPr>
            <a:r>
              <a:rPr lang="zh-TW" altLang="en-US" sz="3700" dirty="0"/>
              <a:t> 半主義者，取其義而形之；</a:t>
            </a:r>
            <a:endParaRPr lang="en-US" altLang="zh-TW" sz="3700" dirty="0"/>
          </a:p>
          <a:p>
            <a:pPr marL="365760" lvl="1" indent="0">
              <a:buNone/>
            </a:pPr>
            <a:r>
              <a:rPr lang="zh-TW" altLang="en-US" sz="3700" dirty="0"/>
              <a:t> 半主聲者，取其聲而形之。</a:t>
            </a:r>
            <a:endParaRPr lang="en-US" altLang="zh-TW" sz="3700" dirty="0"/>
          </a:p>
          <a:p>
            <a:pPr marL="365760" lvl="1" indent="0">
              <a:buNone/>
            </a:pPr>
            <a:r>
              <a:rPr lang="zh-TW" altLang="en-US" sz="3700" dirty="0"/>
              <a:t> 不言義者，不待言也。</a:t>
            </a:r>
            <a:endParaRPr lang="en-US" altLang="zh-TW" sz="3700" dirty="0"/>
          </a:p>
          <a:p>
            <a:pPr marL="365760" lvl="1" indent="0">
              <a:buNone/>
            </a:pPr>
            <a:r>
              <a:rPr lang="zh-TW" altLang="en-US" sz="3700" dirty="0"/>
              <a:t> 得其聲之近似，故曰象聲、曰形聲。</a:t>
            </a:r>
          </a:p>
          <a:p>
            <a:pPr marL="365760" lvl="1" indent="0">
              <a:buNone/>
            </a:pPr>
            <a:r>
              <a:rPr lang="zh-TW" altLang="en-US" sz="3700" dirty="0"/>
              <a:t> 又曰：以事為名，謂半義也；</a:t>
            </a:r>
            <a:endParaRPr lang="en-US" altLang="zh-TW" sz="3700" dirty="0"/>
          </a:p>
          <a:p>
            <a:pPr marL="365760" lvl="1" indent="0">
              <a:buNone/>
            </a:pPr>
            <a:r>
              <a:rPr lang="zh-TW" altLang="en-US" sz="3700" dirty="0"/>
              <a:t> 取譬相成，謂半聲也。</a:t>
            </a:r>
          </a:p>
        </p:txBody>
      </p:sp>
    </p:spTree>
    <p:extLst>
      <p:ext uri="{BB962C8B-B14F-4D97-AF65-F5344CB8AC3E}">
        <p14:creationId xmlns:p14="http://schemas.microsoft.com/office/powerpoint/2010/main" val="1758937256"/>
      </p:ext>
    </p:extLst>
  </p:cSld>
  <p:clrMapOvr>
    <a:masterClrMapping/>
  </p:clrMapOvr>
  <p:transition>
    <p:randomBar dir="vert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435280" cy="1440160"/>
          </a:xfrm>
        </p:spPr>
        <p:txBody>
          <a:bodyPr>
            <a:noAutofit/>
          </a:bodyPr>
          <a:lstStyle/>
          <a:p>
            <a:r>
              <a:rPr lang="zh-TW" altLang="en-US" sz="4400" b="1" u="sng" dirty="0"/>
              <a:t>三、形為主，聲為輔</a:t>
            </a:r>
            <a:br>
              <a:rPr lang="en-US" altLang="zh-TW" sz="4400" b="1" u="sng" dirty="0"/>
            </a:br>
            <a:r>
              <a:rPr lang="zh-TW" altLang="en-US" sz="4400" b="1" dirty="0"/>
              <a:t>　──</a:t>
            </a:r>
            <a:r>
              <a:rPr lang="zh-TW" altLang="en-US" sz="4400" b="1" u="sng" dirty="0"/>
              <a:t>初有形無聲者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95536" y="2344288"/>
            <a:ext cx="8064896" cy="2740896"/>
          </a:xfrm>
        </p:spPr>
        <p:txBody>
          <a:bodyPr>
            <a:noAutofit/>
          </a:bodyPr>
          <a:lstStyle/>
          <a:p>
            <a:r>
              <a:rPr lang="zh-TW" altLang="en-US" sz="4000" dirty="0"/>
              <a:t>（一）</a:t>
            </a:r>
            <a:r>
              <a:rPr lang="zh-TW" altLang="en-US" sz="4400" b="1" dirty="0"/>
              <a:t>南唐 徐鍇</a:t>
            </a:r>
          </a:p>
          <a:p>
            <a:pPr lvl="1"/>
            <a:r>
              <a:rPr lang="zh-TW" altLang="en-US" sz="4000" dirty="0"/>
              <a:t>形聲者，實也。形體不相遠，　不可以別，故以聲配之為分異。</a:t>
            </a:r>
          </a:p>
        </p:txBody>
      </p:sp>
    </p:spTree>
    <p:extLst>
      <p:ext uri="{BB962C8B-B14F-4D97-AF65-F5344CB8AC3E}">
        <p14:creationId xmlns:p14="http://schemas.microsoft.com/office/powerpoint/2010/main" val="467634827"/>
      </p:ext>
    </p:extLst>
  </p:cSld>
  <p:clrMapOvr>
    <a:masterClrMapping/>
  </p:clrMapOvr>
  <p:transition>
    <p:randomBar dir="vert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748464" cy="6597352"/>
          </a:xfrm>
        </p:spPr>
        <p:txBody>
          <a:bodyPr>
            <a:noAutofit/>
          </a:bodyPr>
          <a:lstStyle/>
          <a:p>
            <a:r>
              <a:rPr lang="zh-TW" altLang="en-US" sz="3600" dirty="0"/>
              <a:t>（二）</a:t>
            </a:r>
            <a:r>
              <a:rPr lang="zh-TW" altLang="en-US" sz="4000" b="1" dirty="0"/>
              <a:t>元 楊桓</a:t>
            </a:r>
          </a:p>
          <a:p>
            <a:pPr lvl="1"/>
            <a:r>
              <a:rPr lang="zh-TW" altLang="en-US" sz="3700" dirty="0"/>
              <a:t>形聲者何，形者非專指象形而言也，蓋總其象形會意，符主賓言之也。　主為形，賓為聲也。　　　　　　　蓋有此形必有聲符為主偁呼，</a:t>
            </a:r>
            <a:r>
              <a:rPr lang="en-US" altLang="zh-TW" sz="3700" dirty="0"/>
              <a:t>……</a:t>
            </a:r>
            <a:r>
              <a:rPr lang="zh-TW" altLang="en-US" sz="3700" dirty="0"/>
              <a:t>　故必於形之旁取一文一字，直坿其聲，使人呼之，而自知其何形何意也，　故謂之形聲。</a:t>
            </a:r>
          </a:p>
          <a:p>
            <a:pPr lvl="1"/>
            <a:r>
              <a:rPr lang="zh-TW" altLang="en-US" sz="3700" dirty="0"/>
              <a:t>又曰：故於形之旁，取一文一字，　直坿其聲，使人見之，因名符逑實，因聲符朙形也。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3336604"/>
      </p:ext>
    </p:extLst>
  </p:cSld>
  <p:clrMapOvr>
    <a:masterClrMapping/>
  </p:clrMapOvr>
  <p:transition>
    <p:randomBar dir="vert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07504" y="1124744"/>
            <a:ext cx="8856984" cy="4873752"/>
          </a:xfrm>
        </p:spPr>
        <p:txBody>
          <a:bodyPr/>
          <a:lstStyle/>
          <a:p>
            <a:r>
              <a:rPr lang="zh-TW" altLang="en-US" sz="3600" dirty="0"/>
              <a:t>（三）</a:t>
            </a:r>
            <a:r>
              <a:rPr lang="zh-TW" altLang="en-US" sz="4000" b="1" dirty="0"/>
              <a:t>明 張位</a:t>
            </a:r>
          </a:p>
          <a:p>
            <a:pPr lvl="1"/>
            <a:r>
              <a:rPr lang="zh-TW" altLang="en-US" sz="3700" dirty="0"/>
              <a:t>諧聲謂本一字斧定其體，</a:t>
            </a:r>
            <a:endParaRPr lang="en-US" altLang="zh-TW" sz="3700" dirty="0"/>
          </a:p>
          <a:p>
            <a:pPr marL="365760" lvl="1" indent="0">
              <a:buNone/>
            </a:pPr>
            <a:r>
              <a:rPr lang="zh-TW" altLang="en-US" sz="3700" dirty="0"/>
              <a:t> 而坿佗字以諧其聲也。</a:t>
            </a:r>
            <a:endParaRPr lang="en-US" altLang="zh-TW" sz="3700" dirty="0"/>
          </a:p>
          <a:p>
            <a:pPr marL="365760" lvl="1" indent="0">
              <a:buNone/>
            </a:pPr>
            <a:r>
              <a:rPr lang="zh-TW" altLang="en-US" sz="3700" dirty="0"/>
              <a:t> 如江、河左从水斧定其體，諧聲在右；</a:t>
            </a:r>
            <a:endParaRPr lang="en-US" altLang="zh-TW" sz="3700" dirty="0"/>
          </a:p>
          <a:p>
            <a:pPr marL="365760" lvl="1" indent="0">
              <a:buNone/>
            </a:pPr>
            <a:r>
              <a:rPr lang="zh-TW" altLang="en-US" sz="3700" dirty="0"/>
              <a:t> 鵝、鴨右从鳥斧定其體，而謂聲在左。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6374619"/>
      </p:ext>
    </p:extLst>
  </p:cSld>
  <p:clrMapOvr>
    <a:masterClrMapping/>
  </p:clrMapOvr>
  <p:transition>
    <p:randomBar dir="vert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435280" cy="1498178"/>
          </a:xfrm>
        </p:spPr>
        <p:txBody>
          <a:bodyPr>
            <a:noAutofit/>
          </a:bodyPr>
          <a:lstStyle/>
          <a:p>
            <a:r>
              <a:rPr lang="zh-TW" altLang="en-US" sz="4400" b="1" u="sng" dirty="0"/>
              <a:t>四、聲為主，形為輔</a:t>
            </a:r>
            <a:br>
              <a:rPr lang="en-US" altLang="zh-TW" sz="4400" b="1" u="sng" dirty="0"/>
            </a:br>
            <a:r>
              <a:rPr lang="zh-TW" altLang="en-US" sz="4400" b="1" dirty="0"/>
              <a:t>　</a:t>
            </a:r>
            <a:r>
              <a:rPr lang="zh-TW" altLang="en-US" sz="4400" dirty="0"/>
              <a:t>──</a:t>
            </a:r>
            <a:r>
              <a:rPr lang="zh-TW" altLang="en-US" sz="4400" b="1" u="sng" dirty="0"/>
              <a:t>初有聲無形者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539552" y="1956839"/>
            <a:ext cx="8064896" cy="4424489"/>
          </a:xfrm>
        </p:spPr>
        <p:txBody>
          <a:bodyPr>
            <a:normAutofit/>
          </a:bodyPr>
          <a:lstStyle/>
          <a:p>
            <a:r>
              <a:rPr lang="zh-TW" altLang="en-US" sz="3600" dirty="0"/>
              <a:t>（一）</a:t>
            </a:r>
            <a:r>
              <a:rPr lang="zh-TW" altLang="en-US" sz="4000" b="1" dirty="0"/>
              <a:t>清 黃以周</a:t>
            </a:r>
            <a:endParaRPr lang="en-US" altLang="zh-TW" sz="4000" b="1" dirty="0"/>
          </a:p>
          <a:p>
            <a:endParaRPr lang="zh-TW" altLang="en-US" sz="1000" b="1" dirty="0"/>
          </a:p>
          <a:p>
            <a:pPr lvl="1"/>
            <a:r>
              <a:rPr lang="zh-TW" altLang="en-US" sz="3700" dirty="0"/>
              <a:t>舊解以形聲為半主形、半主聲，　非許意。</a:t>
            </a:r>
            <a:endParaRPr lang="en-US" altLang="zh-TW" sz="3700" dirty="0"/>
          </a:p>
          <a:p>
            <a:pPr lvl="1"/>
            <a:r>
              <a:rPr lang="zh-TW" altLang="en-US" sz="3700" dirty="0"/>
              <a:t>許舉江河為例者，江河為有聲之物，字从工可，其最初之諧聲字也。</a:t>
            </a:r>
          </a:p>
        </p:txBody>
      </p:sp>
    </p:spTree>
    <p:extLst>
      <p:ext uri="{BB962C8B-B14F-4D97-AF65-F5344CB8AC3E}">
        <p14:creationId xmlns:p14="http://schemas.microsoft.com/office/powerpoint/2010/main" val="1461337766"/>
      </p:ext>
    </p:extLst>
  </p:cSld>
  <p:clrMapOvr>
    <a:masterClrMapping/>
  </p:clrMapOvr>
  <p:transition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69" y="4221088"/>
            <a:ext cx="2446574" cy="24350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395" y="2187371"/>
            <a:ext cx="1472192" cy="14649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528" y="1037912"/>
            <a:ext cx="866374" cy="86213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63" y="404662"/>
            <a:ext cx="453818" cy="45159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360887"/>
            <a:ext cx="585816" cy="5829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標題 1"/>
          <p:cNvSpPr>
            <a:spLocks noGrp="1"/>
          </p:cNvSpPr>
          <p:nvPr>
            <p:ph type="title"/>
          </p:nvPr>
        </p:nvSpPr>
        <p:spPr>
          <a:xfrm>
            <a:off x="2987824" y="2639713"/>
            <a:ext cx="5688632" cy="2025300"/>
          </a:xfrm>
        </p:spPr>
        <p:txBody>
          <a:bodyPr>
            <a:noAutofit/>
          </a:bodyPr>
          <a:lstStyle/>
          <a:p>
            <a:pPr algn="ctr"/>
            <a:r>
              <a:rPr lang="zh-TW" altLang="en-US" sz="8000" b="1" u="sng" dirty="0">
                <a:solidFill>
                  <a:srgbClr val="033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一、</a:t>
            </a:r>
            <a:r>
              <a:rPr lang="zh-TW" altLang="en-US" sz="8800" b="1" u="sng" dirty="0">
                <a:solidFill>
                  <a:srgbClr val="033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簡介</a:t>
            </a:r>
          </a:p>
        </p:txBody>
      </p:sp>
    </p:spTree>
    <p:extLst>
      <p:ext uri="{BB962C8B-B14F-4D97-AF65-F5344CB8AC3E}">
        <p14:creationId xmlns:p14="http://schemas.microsoft.com/office/powerpoint/2010/main" val="3165820974"/>
      </p:ext>
    </p:extLst>
  </p:cSld>
  <p:clrMapOvr>
    <a:masterClrMapping/>
  </p:clrMapOvr>
  <p:transition spd="med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79512" y="332656"/>
            <a:ext cx="8640960" cy="5688632"/>
          </a:xfrm>
        </p:spPr>
        <p:txBody>
          <a:bodyPr>
            <a:noAutofit/>
          </a:bodyPr>
          <a:lstStyle/>
          <a:p>
            <a:r>
              <a:rPr lang="zh-TW" altLang="en-US" sz="3600" dirty="0"/>
              <a:t>（二）</a:t>
            </a:r>
            <a:r>
              <a:rPr lang="zh-TW" altLang="en-US" sz="4000" b="1" dirty="0"/>
              <a:t>清 廖平</a:t>
            </a:r>
            <a:endParaRPr lang="en-US" altLang="zh-TW" sz="4000" b="1" dirty="0"/>
          </a:p>
          <a:p>
            <a:endParaRPr lang="zh-TW" altLang="en-US" sz="1000" b="1" dirty="0"/>
          </a:p>
          <a:p>
            <a:pPr lvl="1"/>
            <a:r>
              <a:rPr lang="zh-TW" altLang="en-US" sz="3600" dirty="0"/>
              <a:t>象聲即後來之假借，其初有聲無形也。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 當夏殷之際，只有形事二者，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 而水木之名則與物相始，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 如江河松柏，未造字之先已有此名，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 即所謂本無其字是也。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 因其名近工可公白，即借音以名之，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 所謂依聲託事是也。</a:t>
            </a:r>
          </a:p>
        </p:txBody>
      </p:sp>
    </p:spTree>
    <p:extLst>
      <p:ext uri="{BB962C8B-B14F-4D97-AF65-F5344CB8AC3E}">
        <p14:creationId xmlns:p14="http://schemas.microsoft.com/office/powerpoint/2010/main" val="2144573242"/>
      </p:ext>
    </p:extLst>
  </p:cSld>
  <p:clrMapOvr>
    <a:masterClrMapping/>
  </p:clrMapOvr>
  <p:transition>
    <p:randomBar dir="vert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352928" cy="5737848"/>
          </a:xfrm>
        </p:spPr>
        <p:txBody>
          <a:bodyPr>
            <a:normAutofit/>
          </a:bodyPr>
          <a:lstStyle/>
          <a:p>
            <a:pPr lvl="1"/>
            <a:r>
              <a:rPr lang="en-US" altLang="zh-TW" sz="3600" dirty="0"/>
              <a:t>……</a:t>
            </a:r>
            <a:r>
              <a:rPr lang="zh-TW" altLang="en-US" sz="3600" dirty="0"/>
              <a:t>此為象聲之本，故以聲為主，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 亦如假借無本字，但以聲為主也。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 通行既久，乃各加偏旁，工可加水，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 公白加木，遂為形聲本字。</a:t>
            </a:r>
          </a:p>
          <a:p>
            <a:pPr lvl="1"/>
            <a:r>
              <a:rPr lang="zh-TW" altLang="en-US" sz="3600" dirty="0"/>
              <a:t>又曰：象聲字其初只如假借取聲而已，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 無形屬偏旁也，故以象聲為名。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 假借已久，後人於假字依類加形，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 遂成本字，故四象此門最繁雜。</a:t>
            </a:r>
          </a:p>
        </p:txBody>
      </p:sp>
    </p:spTree>
    <p:extLst>
      <p:ext uri="{BB962C8B-B14F-4D97-AF65-F5344CB8AC3E}">
        <p14:creationId xmlns:p14="http://schemas.microsoft.com/office/powerpoint/2010/main" val="3072583437"/>
      </p:ext>
    </p:extLst>
  </p:cSld>
  <p:clrMapOvr>
    <a:masterClrMapping/>
  </p:clrMapOvr>
  <p:transition>
    <p:randomBar dir="vert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787208" cy="940966"/>
          </a:xfrm>
        </p:spPr>
        <p:txBody>
          <a:bodyPr>
            <a:noAutofit/>
          </a:bodyPr>
          <a:lstStyle/>
          <a:p>
            <a:r>
              <a:rPr lang="zh-TW" altLang="en-US" sz="4400" b="1" u="sng" dirty="0"/>
              <a:t>五、聲即義（或「聲符兼義」）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8208912" cy="4873752"/>
          </a:xfrm>
        </p:spPr>
        <p:txBody>
          <a:bodyPr>
            <a:normAutofit/>
          </a:bodyPr>
          <a:lstStyle/>
          <a:p>
            <a:r>
              <a:rPr lang="zh-TW" altLang="en-US" sz="3600" dirty="0"/>
              <a:t>（一）</a:t>
            </a:r>
            <a:r>
              <a:rPr lang="zh-TW" altLang="en-US" sz="4000" b="1" dirty="0"/>
              <a:t>南宋 鄭樵</a:t>
            </a:r>
          </a:p>
          <a:p>
            <a:pPr lvl="1"/>
            <a:r>
              <a:rPr lang="zh-TW" altLang="en-US" sz="3700" dirty="0"/>
              <a:t>母主形，子主聲者，諧聲之義也。</a:t>
            </a:r>
            <a:endParaRPr lang="en-US" altLang="zh-TW" sz="3700" dirty="0"/>
          </a:p>
          <a:p>
            <a:pPr marL="365760" lvl="1" indent="0">
              <a:buNone/>
            </a:pPr>
            <a:r>
              <a:rPr lang="zh-TW" altLang="en-US" sz="3700" dirty="0"/>
              <a:t> 然有子母同聲者，有母主聲者，</a:t>
            </a:r>
            <a:endParaRPr lang="en-US" altLang="zh-TW" sz="3700" dirty="0"/>
          </a:p>
          <a:p>
            <a:pPr marL="365760" lvl="1" indent="0">
              <a:buNone/>
            </a:pPr>
            <a:r>
              <a:rPr lang="zh-TW" altLang="en-US" sz="3700" dirty="0"/>
              <a:t> 有主聲不主義者，有子母互為聲者，</a:t>
            </a:r>
            <a:endParaRPr lang="en-US" altLang="zh-TW" sz="3700" dirty="0"/>
          </a:p>
          <a:p>
            <a:pPr marL="365760" lvl="1" indent="0">
              <a:buNone/>
            </a:pPr>
            <a:r>
              <a:rPr lang="zh-TW" altLang="en-US" sz="3700" dirty="0"/>
              <a:t> 有三體主聲者，有諧聲而兼會意者，</a:t>
            </a:r>
            <a:endParaRPr lang="en-US" altLang="zh-TW" sz="3700" dirty="0"/>
          </a:p>
          <a:p>
            <a:pPr marL="365760" lvl="1" indent="0">
              <a:buNone/>
            </a:pPr>
            <a:r>
              <a:rPr lang="zh-TW" altLang="en-US" sz="3700" dirty="0"/>
              <a:t> 則曰聲兼意。</a:t>
            </a:r>
          </a:p>
        </p:txBody>
      </p:sp>
    </p:spTree>
    <p:extLst>
      <p:ext uri="{BB962C8B-B14F-4D97-AF65-F5344CB8AC3E}">
        <p14:creationId xmlns:p14="http://schemas.microsoft.com/office/powerpoint/2010/main" val="769597713"/>
      </p:ext>
    </p:extLst>
  </p:cSld>
  <p:clrMapOvr>
    <a:masterClrMapping/>
  </p:clrMapOvr>
  <p:transition>
    <p:randomBar dir="vert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51520" y="404664"/>
            <a:ext cx="8496944" cy="6097888"/>
          </a:xfrm>
        </p:spPr>
        <p:txBody>
          <a:bodyPr>
            <a:normAutofit/>
          </a:bodyPr>
          <a:lstStyle/>
          <a:p>
            <a:r>
              <a:rPr lang="zh-TW" altLang="en-US" sz="3600" dirty="0"/>
              <a:t>（二）</a:t>
            </a:r>
            <a:r>
              <a:rPr lang="zh-TW" altLang="en-US" sz="4000" b="1" dirty="0"/>
              <a:t>清 段玉裁</a:t>
            </a:r>
            <a:endParaRPr lang="en-US" altLang="zh-TW" sz="4000" b="1" dirty="0"/>
          </a:p>
          <a:p>
            <a:endParaRPr lang="zh-TW" altLang="en-US" sz="1400" b="1" dirty="0"/>
          </a:p>
          <a:p>
            <a:pPr lvl="1"/>
            <a:r>
              <a:rPr lang="zh-TW" altLang="en-US" sz="3700" dirty="0"/>
              <a:t>聲與義同源，</a:t>
            </a:r>
            <a:endParaRPr lang="en-US" altLang="zh-TW" sz="3700" dirty="0"/>
          </a:p>
          <a:p>
            <a:pPr marL="365760" lvl="1" indent="0">
              <a:buNone/>
            </a:pPr>
            <a:r>
              <a:rPr lang="zh-TW" altLang="en-US" sz="3700" dirty="0"/>
              <a:t> 故龤聲之偏旁多與字義相近，</a:t>
            </a:r>
            <a:endParaRPr lang="en-US" altLang="zh-TW" sz="3700" dirty="0"/>
          </a:p>
          <a:p>
            <a:pPr marL="365760" lvl="1" indent="0">
              <a:buNone/>
            </a:pPr>
            <a:r>
              <a:rPr lang="zh-TW" altLang="en-US" sz="3700" dirty="0"/>
              <a:t> 此會意形聲兩兼之字致多也。</a:t>
            </a:r>
          </a:p>
          <a:p>
            <a:pPr lvl="1"/>
            <a:endParaRPr lang="en-US" altLang="zh-TW" sz="2000" dirty="0"/>
          </a:p>
          <a:p>
            <a:pPr lvl="1"/>
            <a:r>
              <a:rPr lang="en-US" altLang="zh-TW" sz="3700" dirty="0"/>
              <a:t>《</a:t>
            </a:r>
            <a:r>
              <a:rPr lang="zh-TW" altLang="en-US" sz="3700" dirty="0"/>
              <a:t>說文</a:t>
            </a:r>
            <a:r>
              <a:rPr lang="en-US" altLang="zh-TW" sz="3700" dirty="0"/>
              <a:t>》</a:t>
            </a:r>
            <a:r>
              <a:rPr lang="zh-TW" altLang="en-US" sz="3700" dirty="0"/>
              <a:t>或稱其會意，略其形聲；</a:t>
            </a:r>
            <a:endParaRPr lang="en-US" altLang="zh-TW" sz="3700" dirty="0"/>
          </a:p>
          <a:p>
            <a:pPr marL="365760" lvl="1" indent="0">
              <a:buNone/>
            </a:pPr>
            <a:r>
              <a:rPr lang="zh-TW" altLang="en-US" sz="3700" dirty="0"/>
              <a:t> 或稱其形聲，略其會意，雖則渻文，</a:t>
            </a:r>
            <a:endParaRPr lang="en-US" altLang="zh-TW" sz="3700" dirty="0"/>
          </a:p>
          <a:p>
            <a:pPr marL="365760" lvl="1" indent="0">
              <a:buNone/>
            </a:pPr>
            <a:r>
              <a:rPr lang="zh-TW" altLang="en-US" sz="3700" dirty="0"/>
              <a:t> 實欲戶見，不知此則聲與義隔。</a:t>
            </a:r>
          </a:p>
          <a:p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44252936"/>
      </p:ext>
    </p:extLst>
  </p:cSld>
  <p:clrMapOvr>
    <a:masterClrMapping/>
  </p:clrMapOvr>
  <p:transition>
    <p:randomBar dir="vert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51520" y="116632"/>
            <a:ext cx="8568952" cy="6597352"/>
          </a:xfrm>
        </p:spPr>
        <p:txBody>
          <a:bodyPr>
            <a:noAutofit/>
          </a:bodyPr>
          <a:lstStyle/>
          <a:p>
            <a:r>
              <a:rPr lang="zh-TW" altLang="en-US" sz="3600" dirty="0"/>
              <a:t>（三）</a:t>
            </a:r>
            <a:r>
              <a:rPr lang="zh-TW" altLang="en-US" sz="4000" b="1" dirty="0"/>
              <a:t>民國 章太炎（炳麟）</a:t>
            </a:r>
            <a:endParaRPr lang="en-US" altLang="zh-TW" sz="4000" b="1" dirty="0"/>
          </a:p>
          <a:p>
            <a:pPr lvl="1">
              <a:spcBef>
                <a:spcPts val="600"/>
              </a:spcBef>
            </a:pPr>
            <a:r>
              <a:rPr lang="zh-TW" altLang="en-US" sz="3600" dirty="0"/>
              <a:t>語言之始，</a:t>
            </a:r>
            <a:endParaRPr lang="en-US" altLang="zh-TW" sz="3600" dirty="0"/>
          </a:p>
          <a:p>
            <a:pPr marL="365760" lvl="1" indent="0">
              <a:spcBef>
                <a:spcPts val="600"/>
              </a:spcBef>
              <a:buNone/>
            </a:pPr>
            <a:r>
              <a:rPr lang="zh-TW" altLang="en-US" sz="3600" dirty="0"/>
              <a:t> 誼相同者，多從一聲而變；</a:t>
            </a:r>
            <a:endParaRPr lang="en-US" altLang="zh-TW" sz="3600" dirty="0"/>
          </a:p>
          <a:p>
            <a:pPr marL="365760" lvl="1" indent="0">
              <a:spcBef>
                <a:spcPts val="600"/>
              </a:spcBef>
              <a:buNone/>
            </a:pPr>
            <a:r>
              <a:rPr lang="zh-TW" altLang="en-US" sz="3600" dirty="0"/>
              <a:t> 誼相近者，多從一聲而變；</a:t>
            </a:r>
            <a:endParaRPr lang="en-US" altLang="zh-TW" sz="3600" dirty="0"/>
          </a:p>
          <a:p>
            <a:pPr marL="365760" lvl="1" indent="0">
              <a:spcBef>
                <a:spcPts val="600"/>
              </a:spcBef>
              <a:buNone/>
            </a:pPr>
            <a:r>
              <a:rPr lang="zh-TW" altLang="en-US" sz="3600" dirty="0"/>
              <a:t> 誼相對相反者，亦多從一聲而變。</a:t>
            </a:r>
            <a:endParaRPr lang="en-US" altLang="zh-TW" sz="3600" dirty="0"/>
          </a:p>
          <a:p>
            <a:pPr marL="365760" lvl="1" indent="0">
              <a:spcBef>
                <a:spcPts val="0"/>
              </a:spcBef>
              <a:buNone/>
            </a:pPr>
            <a:endParaRPr lang="en-US" altLang="zh-TW" sz="1200" dirty="0"/>
          </a:p>
          <a:p>
            <a:pPr marL="274320" lvl="1">
              <a:spcBef>
                <a:spcPts val="600"/>
              </a:spcBef>
              <a:buClr>
                <a:srgbClr val="7FD13B"/>
              </a:buClr>
              <a:buSzPct val="70000"/>
              <a:buFont typeface="Wingdings"/>
              <a:buChar char=""/>
            </a:pPr>
            <a:r>
              <a:rPr lang="zh-TW" altLang="en-US" sz="3600" dirty="0"/>
              <a:t>（四）</a:t>
            </a:r>
            <a:r>
              <a:rPr lang="zh-TW" altLang="en-US" sz="4000" b="1" dirty="0"/>
              <a:t>民國 黃侃（季剛）</a:t>
            </a:r>
            <a:endParaRPr lang="en-US" altLang="zh-TW" sz="4000" b="1" dirty="0"/>
          </a:p>
          <a:p>
            <a:pPr lvl="1">
              <a:spcBef>
                <a:spcPts val="600"/>
              </a:spcBef>
            </a:pPr>
            <a:r>
              <a:rPr lang="zh-TW" altLang="en-US" sz="3600" dirty="0"/>
              <a:t>形聲之字雖以取聲為主，</a:t>
            </a:r>
            <a:endParaRPr lang="en-US" altLang="zh-TW" sz="3600" dirty="0"/>
          </a:p>
          <a:p>
            <a:pPr marL="365760" lvl="1" indent="0">
              <a:spcBef>
                <a:spcPts val="600"/>
              </a:spcBef>
              <a:buNone/>
            </a:pPr>
            <a:r>
              <a:rPr lang="zh-TW" altLang="en-US" sz="3600" dirty="0"/>
              <a:t> 然所取之聲必兼形、義方為正派。</a:t>
            </a:r>
            <a:endParaRPr lang="en-US" altLang="zh-TW" sz="3600" dirty="0"/>
          </a:p>
          <a:p>
            <a:pPr marL="365760" lvl="1" indent="0">
              <a:spcBef>
                <a:spcPts val="600"/>
              </a:spcBef>
              <a:buNone/>
            </a:pPr>
            <a:r>
              <a:rPr lang="zh-TW" altLang="en-US" sz="3600" dirty="0"/>
              <a:t> 蓋同音之字甚多，若不就義擇取之，</a:t>
            </a:r>
            <a:endParaRPr lang="en-US" altLang="zh-TW" sz="3600" dirty="0"/>
          </a:p>
          <a:p>
            <a:pPr marL="365760" lvl="1" indent="0">
              <a:spcBef>
                <a:spcPts val="600"/>
              </a:spcBef>
              <a:buNone/>
            </a:pPr>
            <a:r>
              <a:rPr lang="zh-TW" altLang="en-US" sz="3600" dirty="0"/>
              <a:t> 則何所適從也。</a:t>
            </a:r>
            <a:endParaRPr lang="en-US" altLang="zh-TW" sz="3600" dirty="0"/>
          </a:p>
        </p:txBody>
      </p:sp>
    </p:spTree>
    <p:extLst>
      <p:ext uri="{BB962C8B-B14F-4D97-AF65-F5344CB8AC3E}">
        <p14:creationId xmlns:p14="http://schemas.microsoft.com/office/powerpoint/2010/main" val="3420274535"/>
      </p:ext>
    </p:extLst>
  </p:cSld>
  <p:clrMapOvr>
    <a:masterClrMapping/>
  </p:clrMapOvr>
  <p:transition>
    <p:randomBar dir="vert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69" y="4221088"/>
            <a:ext cx="2446574" cy="24350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395" y="2187371"/>
            <a:ext cx="1472192" cy="14649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528" y="1037912"/>
            <a:ext cx="866374" cy="86213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63" y="404662"/>
            <a:ext cx="453818" cy="45159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360887"/>
            <a:ext cx="585816" cy="5829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標題 1"/>
          <p:cNvSpPr txBox="1">
            <a:spLocks/>
          </p:cNvSpPr>
          <p:nvPr/>
        </p:nvSpPr>
        <p:spPr>
          <a:xfrm>
            <a:off x="2682655" y="2085392"/>
            <a:ext cx="6120680" cy="2550989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rgbClr val="022C04"/>
                </a:solidFill>
                <a:latin typeface="標楷體" pitchFamily="65" charset="-120"/>
                <a:ea typeface="標楷體" pitchFamily="65" charset="-120"/>
                <a:cs typeface="+mj-cs"/>
              </a:defRPr>
            </a:lvl1pPr>
          </a:lstStyle>
          <a:p>
            <a:r>
              <a:rPr lang="zh-TW" altLang="en-US" sz="6000" b="1" u="sng" dirty="0">
                <a:solidFill>
                  <a:srgbClr val="033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四、</a:t>
            </a:r>
            <a:endParaRPr lang="en-US" altLang="zh-TW" sz="6000" b="1" u="sng" dirty="0">
              <a:solidFill>
                <a:srgbClr val="033F0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zh-TW" altLang="en-US" sz="6600" b="1" u="sng" dirty="0">
                <a:solidFill>
                  <a:srgbClr val="033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分類方式與舉例</a:t>
            </a:r>
            <a:endParaRPr lang="zh-TW" altLang="en-US" sz="7200" b="1" u="sng" dirty="0">
              <a:solidFill>
                <a:srgbClr val="033F0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659705"/>
      </p:ext>
    </p:extLst>
  </p:cSld>
  <p:clrMapOvr>
    <a:masterClrMapping/>
  </p:clrMapOvr>
  <p:transition>
    <p:pull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787208" cy="914400"/>
          </a:xfrm>
        </p:spPr>
        <p:txBody>
          <a:bodyPr>
            <a:normAutofit/>
          </a:bodyPr>
          <a:lstStyle/>
          <a:p>
            <a:r>
              <a:rPr lang="zh-TW" altLang="en-US" sz="4000" b="1" u="sng" dirty="0"/>
              <a:t>從段玉裁</a:t>
            </a:r>
            <a:r>
              <a:rPr lang="en-US" altLang="zh-TW" sz="4000" b="1" u="sng" dirty="0"/>
              <a:t>〈</a:t>
            </a:r>
            <a:r>
              <a:rPr lang="zh-TW" altLang="en-US" sz="4000" b="1" u="sng" dirty="0"/>
              <a:t>注</a:t>
            </a:r>
            <a:r>
              <a:rPr lang="en-US" altLang="zh-TW" sz="4000" b="1" u="sng" dirty="0"/>
              <a:t>〉</a:t>
            </a:r>
            <a:r>
              <a:rPr lang="zh-TW" altLang="en-US" sz="4000" b="1" u="sng" dirty="0"/>
              <a:t>看分類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268760"/>
            <a:ext cx="8352928" cy="532859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zh-TW" altLang="en-US" sz="3600" dirty="0"/>
              <a:t>其別於指事、象形者，</a:t>
            </a:r>
            <a:endParaRPr lang="en-US" altLang="zh-TW" sz="3600" dirty="0"/>
          </a:p>
          <a:p>
            <a:pPr marL="0" indent="0">
              <a:spcBef>
                <a:spcPts val="0"/>
              </a:spcBef>
              <a:buNone/>
            </a:pPr>
            <a:r>
              <a:rPr lang="zh-TW" altLang="en-US" sz="3600" dirty="0"/>
              <a:t> 指事、象形獨體，形聲合體；</a:t>
            </a:r>
            <a:endParaRPr lang="en-US" altLang="zh-TW" sz="3600" dirty="0"/>
          </a:p>
          <a:p>
            <a:pPr marL="0" indent="0">
              <a:spcBef>
                <a:spcPts val="0"/>
              </a:spcBef>
              <a:buNone/>
            </a:pPr>
            <a:endParaRPr lang="en-US" altLang="zh-TW" sz="1200" dirty="0"/>
          </a:p>
          <a:p>
            <a:pPr>
              <a:spcBef>
                <a:spcPts val="0"/>
              </a:spcBef>
            </a:pPr>
            <a:r>
              <a:rPr lang="zh-TW" altLang="en-US" sz="3600" dirty="0"/>
              <a:t>其別於會意者，</a:t>
            </a:r>
            <a:endParaRPr lang="en-US" altLang="zh-TW" sz="3600" dirty="0"/>
          </a:p>
          <a:p>
            <a:pPr marL="0" indent="0">
              <a:spcBef>
                <a:spcPts val="0"/>
              </a:spcBef>
              <a:buNone/>
            </a:pPr>
            <a:r>
              <a:rPr lang="zh-TW" altLang="en-US" sz="3600" dirty="0"/>
              <a:t> 會意合體主義，形聲合體主聲。</a:t>
            </a:r>
            <a:endParaRPr lang="en-US" altLang="zh-TW" sz="3600" dirty="0"/>
          </a:p>
          <a:p>
            <a:pPr marL="0" indent="0">
              <a:spcBef>
                <a:spcPts val="0"/>
              </a:spcBef>
              <a:buNone/>
            </a:pPr>
            <a:r>
              <a:rPr lang="zh-TW" altLang="en-US" sz="3600" dirty="0"/>
              <a:t> 聲或在左，或在右，或在上，或在下，</a:t>
            </a:r>
            <a:endParaRPr lang="en-US" altLang="zh-TW" sz="3600" dirty="0"/>
          </a:p>
          <a:p>
            <a:pPr marL="0" indent="0">
              <a:spcBef>
                <a:spcPts val="0"/>
              </a:spcBef>
              <a:buNone/>
            </a:pPr>
            <a:r>
              <a:rPr lang="zh-TW" altLang="en-US" sz="3600" dirty="0"/>
              <a:t> 或在中，或在外；亦有一字二聲者、</a:t>
            </a:r>
            <a:endParaRPr lang="en-US" altLang="zh-TW" sz="3600" dirty="0"/>
          </a:p>
          <a:p>
            <a:pPr marL="0" indent="0">
              <a:spcBef>
                <a:spcPts val="0"/>
              </a:spcBef>
              <a:buNone/>
            </a:pPr>
            <a:r>
              <a:rPr lang="zh-TW" altLang="en-US" sz="3600" dirty="0"/>
              <a:t> 亦聲者，會意而兼形聲也、有省聲者，</a:t>
            </a:r>
            <a:endParaRPr lang="en-US" altLang="zh-TW" sz="3600" dirty="0"/>
          </a:p>
          <a:p>
            <a:pPr marL="0" indent="0">
              <a:spcBef>
                <a:spcPts val="0"/>
              </a:spcBef>
              <a:buNone/>
            </a:pPr>
            <a:r>
              <a:rPr lang="zh-TW" altLang="en-US" sz="3600" dirty="0"/>
              <a:t> 既非會意又不得其聲，</a:t>
            </a:r>
            <a:endParaRPr lang="en-US" altLang="zh-TW" sz="3600" dirty="0"/>
          </a:p>
          <a:p>
            <a:pPr marL="0" indent="0">
              <a:spcBef>
                <a:spcPts val="0"/>
              </a:spcBef>
              <a:buNone/>
            </a:pPr>
            <a:r>
              <a:rPr lang="zh-TW" altLang="en-US" sz="3600" dirty="0"/>
              <a:t> 則知省某字為之聲也。</a:t>
            </a:r>
          </a:p>
        </p:txBody>
      </p:sp>
    </p:spTree>
    <p:extLst>
      <p:ext uri="{BB962C8B-B14F-4D97-AF65-F5344CB8AC3E}">
        <p14:creationId xmlns:p14="http://schemas.microsoft.com/office/powerpoint/2010/main" val="2680360380"/>
      </p:ext>
    </p:extLst>
  </p:cSld>
  <p:clrMapOvr>
    <a:masterClrMapping/>
  </p:clrMapOvr>
  <p:transition>
    <p:pull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8742" y="188640"/>
            <a:ext cx="7787208" cy="940966"/>
          </a:xfrm>
        </p:spPr>
        <p:txBody>
          <a:bodyPr>
            <a:normAutofit/>
          </a:bodyPr>
          <a:lstStyle/>
          <a:p>
            <a:r>
              <a:rPr lang="zh-TW" altLang="en-US" sz="4000" b="1" u="sng" dirty="0">
                <a:solidFill>
                  <a:srgbClr val="022C04"/>
                </a:solidFill>
                <a:latin typeface="標楷體" pitchFamily="65" charset="-120"/>
                <a:ea typeface="標楷體" pitchFamily="65" charset="-120"/>
              </a:rPr>
              <a:t>從段玉裁</a:t>
            </a:r>
            <a:r>
              <a:rPr lang="en-US" altLang="zh-TW" sz="4000" b="1" u="sng" dirty="0">
                <a:solidFill>
                  <a:srgbClr val="022C04"/>
                </a:solidFill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4000" b="1" u="sng" dirty="0">
                <a:solidFill>
                  <a:srgbClr val="022C04"/>
                </a:solidFill>
                <a:latin typeface="標楷體" pitchFamily="65" charset="-120"/>
                <a:ea typeface="標楷體" pitchFamily="65" charset="-120"/>
              </a:rPr>
              <a:t>注</a:t>
            </a:r>
            <a:r>
              <a:rPr lang="en-US" altLang="zh-TW" sz="4000" b="1" u="sng" dirty="0">
                <a:solidFill>
                  <a:srgbClr val="022C04"/>
                </a:solidFill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4000" b="1" u="sng" dirty="0">
                <a:solidFill>
                  <a:srgbClr val="022C04"/>
                </a:solidFill>
                <a:latin typeface="標楷體" pitchFamily="65" charset="-120"/>
                <a:ea typeface="標楷體" pitchFamily="65" charset="-120"/>
              </a:rPr>
              <a:t>看分類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11510" y="1340768"/>
            <a:ext cx="7787208" cy="1656184"/>
          </a:xfrm>
        </p:spPr>
        <p:txBody>
          <a:bodyPr>
            <a:noAutofit/>
          </a:bodyPr>
          <a:lstStyle/>
          <a:p>
            <a:r>
              <a:rPr lang="zh-TW" altLang="en-US" sz="4400" dirty="0"/>
              <a:t>聲或在左，或在右，或在上，</a:t>
            </a:r>
            <a:endParaRPr lang="en-US" altLang="zh-TW" sz="4400" dirty="0"/>
          </a:p>
          <a:p>
            <a:pPr marL="0" indent="0">
              <a:buNone/>
            </a:pPr>
            <a:r>
              <a:rPr lang="zh-TW" altLang="en-US" sz="4400" dirty="0"/>
              <a:t> 　或在下，或在中，或在外：</a:t>
            </a:r>
            <a:endParaRPr lang="en-US" altLang="zh-TW" sz="44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556146" y="3284984"/>
            <a:ext cx="302485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0080" lvl="1" indent="-274320">
              <a:spcBef>
                <a:spcPts val="1200"/>
              </a:spcBef>
              <a:buClr>
                <a:srgbClr val="7FD13B"/>
              </a:buClr>
              <a:buSzPct val="80000"/>
              <a:buFont typeface="Wingdings 2"/>
              <a:buChar char=""/>
            </a:pPr>
            <a:r>
              <a:rPr lang="zh-TW" altLang="en-US" sz="4000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左形右聲。</a:t>
            </a:r>
            <a:endParaRPr lang="en-US" altLang="zh-TW" sz="4000" dirty="0">
              <a:solidFill>
                <a:srgbClr val="033F06"/>
              </a:solidFill>
              <a:latin typeface="標楷體" pitchFamily="65" charset="-120"/>
              <a:ea typeface="標楷體" pitchFamily="65" charset="-120"/>
            </a:endParaRPr>
          </a:p>
          <a:p>
            <a:pPr marL="640080" lvl="1" indent="-274320">
              <a:spcBef>
                <a:spcPts val="1200"/>
              </a:spcBef>
              <a:buClr>
                <a:srgbClr val="7FD13B"/>
              </a:buClr>
              <a:buSzPct val="80000"/>
              <a:buFont typeface="Wingdings 2"/>
              <a:buChar char=""/>
            </a:pPr>
            <a:r>
              <a:rPr lang="zh-TW" altLang="en-US" sz="4000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右形左聲。</a:t>
            </a:r>
            <a:endParaRPr lang="en-US" altLang="zh-TW" sz="4000" dirty="0">
              <a:solidFill>
                <a:srgbClr val="033F06"/>
              </a:solidFill>
              <a:latin typeface="標楷體" pitchFamily="65" charset="-120"/>
              <a:ea typeface="標楷體" pitchFamily="65" charset="-120"/>
            </a:endParaRPr>
          </a:p>
          <a:p>
            <a:pPr marL="640080" lvl="1" indent="-274320">
              <a:spcBef>
                <a:spcPts val="1200"/>
              </a:spcBef>
              <a:buClr>
                <a:srgbClr val="7FD13B"/>
              </a:buClr>
              <a:buSzPct val="80000"/>
              <a:buFont typeface="Wingdings 2"/>
              <a:buChar char=""/>
            </a:pPr>
            <a:r>
              <a:rPr lang="zh-TW" altLang="en-US" sz="4000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上形下聲。</a:t>
            </a:r>
            <a:endParaRPr lang="en-US" altLang="zh-TW" sz="4000" dirty="0">
              <a:solidFill>
                <a:srgbClr val="033F06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4355976" y="3284984"/>
            <a:ext cx="35283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0080" lvl="1" indent="-274320">
              <a:spcBef>
                <a:spcPts val="1200"/>
              </a:spcBef>
              <a:buClr>
                <a:srgbClr val="7FD13B"/>
              </a:buClr>
              <a:buSzPct val="80000"/>
              <a:buFont typeface="Wingdings 2"/>
              <a:buChar char=""/>
            </a:pPr>
            <a:r>
              <a:rPr lang="zh-TW" altLang="en-US" sz="4000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下形上聲。 </a:t>
            </a:r>
            <a:endParaRPr lang="en-US" altLang="zh-TW" sz="4000" dirty="0">
              <a:solidFill>
                <a:srgbClr val="033F06"/>
              </a:solidFill>
              <a:latin typeface="標楷體" pitchFamily="65" charset="-120"/>
              <a:ea typeface="標楷體" pitchFamily="65" charset="-120"/>
            </a:endParaRPr>
          </a:p>
          <a:p>
            <a:pPr marL="640080" lvl="1" indent="-274320">
              <a:spcBef>
                <a:spcPts val="1200"/>
              </a:spcBef>
              <a:buClr>
                <a:srgbClr val="7FD13B"/>
              </a:buClr>
              <a:buSzPct val="80000"/>
              <a:buFont typeface="Wingdings 2"/>
              <a:buChar char=""/>
            </a:pPr>
            <a:r>
              <a:rPr lang="zh-TW" altLang="en-US" sz="4000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外形內聲。 </a:t>
            </a:r>
            <a:endParaRPr lang="en-US" altLang="zh-TW" sz="4000" dirty="0">
              <a:solidFill>
                <a:srgbClr val="033F06"/>
              </a:solidFill>
              <a:latin typeface="標楷體" pitchFamily="65" charset="-120"/>
              <a:ea typeface="標楷體" pitchFamily="65" charset="-120"/>
            </a:endParaRPr>
          </a:p>
          <a:p>
            <a:pPr marL="640080" lvl="1" indent="-274320">
              <a:spcBef>
                <a:spcPts val="1200"/>
              </a:spcBef>
              <a:buClr>
                <a:srgbClr val="7FD13B"/>
              </a:buClr>
              <a:buSzPct val="80000"/>
              <a:buFont typeface="Wingdings 2"/>
              <a:buChar char=""/>
            </a:pPr>
            <a:r>
              <a:rPr lang="zh-TW" altLang="en-US" sz="4000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內形外聲。</a:t>
            </a:r>
          </a:p>
        </p:txBody>
      </p:sp>
    </p:spTree>
    <p:extLst>
      <p:ext uri="{BB962C8B-B14F-4D97-AF65-F5344CB8AC3E}">
        <p14:creationId xmlns:p14="http://schemas.microsoft.com/office/powerpoint/2010/main" val="1458162017"/>
      </p:ext>
    </p:extLst>
  </p:cSld>
  <p:clrMapOvr>
    <a:masterClrMapping/>
  </p:clrMapOvr>
  <p:transition>
    <p:pull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3"/>
          <p:cNvSpPr>
            <a:spLocks noGrp="1"/>
          </p:cNvSpPr>
          <p:nvPr>
            <p:ph sz="quarter" idx="1"/>
          </p:nvPr>
        </p:nvSpPr>
        <p:spPr>
          <a:xfrm>
            <a:off x="467544" y="332656"/>
            <a:ext cx="8136904" cy="6097888"/>
          </a:xfrm>
        </p:spPr>
        <p:txBody>
          <a:bodyPr>
            <a:normAutofit/>
          </a:bodyPr>
          <a:lstStyle/>
          <a:p>
            <a:r>
              <a:rPr lang="zh-TW" altLang="en-US" sz="4400" dirty="0"/>
              <a:t>一字二聲者、亦聲者，</a:t>
            </a:r>
            <a:endParaRPr lang="en-US" altLang="zh-TW" sz="4400" dirty="0"/>
          </a:p>
          <a:p>
            <a:pPr marL="0" indent="0">
              <a:buNone/>
            </a:pPr>
            <a:r>
              <a:rPr lang="zh-TW" altLang="en-US" sz="4400" dirty="0"/>
              <a:t>　會意而兼形聲也、有省聲者，</a:t>
            </a:r>
            <a:endParaRPr lang="en-US" altLang="zh-TW" sz="4400" dirty="0"/>
          </a:p>
          <a:p>
            <a:pPr marL="0" indent="0">
              <a:buNone/>
            </a:pPr>
            <a:r>
              <a:rPr lang="zh-TW" altLang="en-US" sz="4400" dirty="0"/>
              <a:t>　既非會意又不得其聲，</a:t>
            </a:r>
            <a:endParaRPr lang="en-US" altLang="zh-TW" sz="4400" dirty="0"/>
          </a:p>
          <a:p>
            <a:pPr marL="0" indent="0">
              <a:buNone/>
            </a:pPr>
            <a:r>
              <a:rPr lang="zh-TW" altLang="en-US" sz="4400" dirty="0"/>
              <a:t>　則知省某字為之聲也：</a:t>
            </a:r>
            <a:endParaRPr lang="en-US" altLang="zh-TW" sz="4400" dirty="0"/>
          </a:p>
          <a:p>
            <a:pPr marL="0" indent="0">
              <a:buNone/>
            </a:pPr>
            <a:endParaRPr lang="en-US" altLang="zh-TW" sz="1100" dirty="0"/>
          </a:p>
          <a:p>
            <a:pPr lvl="1"/>
            <a:r>
              <a:rPr lang="zh-TW" altLang="en-US" sz="4000" dirty="0"/>
              <a:t>一字二聲者</a:t>
            </a:r>
            <a:endParaRPr lang="en-US" altLang="zh-TW" sz="4000" dirty="0"/>
          </a:p>
          <a:p>
            <a:pPr lvl="1"/>
            <a:r>
              <a:rPr lang="zh-TW" altLang="en-US" sz="4000" dirty="0"/>
              <a:t>亦聲者</a:t>
            </a:r>
            <a:endParaRPr lang="en-US" altLang="zh-TW" sz="4000" dirty="0"/>
          </a:p>
          <a:p>
            <a:pPr lvl="1"/>
            <a:r>
              <a:rPr lang="zh-TW" altLang="en-US" sz="4000" dirty="0"/>
              <a:t>省聲者</a:t>
            </a:r>
          </a:p>
        </p:txBody>
      </p:sp>
    </p:spTree>
    <p:extLst>
      <p:ext uri="{BB962C8B-B14F-4D97-AF65-F5344CB8AC3E}">
        <p14:creationId xmlns:p14="http://schemas.microsoft.com/office/powerpoint/2010/main" val="4065807059"/>
      </p:ext>
    </p:extLst>
  </p:cSld>
  <p:clrMapOvr>
    <a:masterClrMapping/>
  </p:clrMapOvr>
  <p:transition>
    <p:pull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467600" cy="868958"/>
          </a:xfrm>
        </p:spPr>
        <p:txBody>
          <a:bodyPr>
            <a:normAutofit/>
          </a:bodyPr>
          <a:lstStyle/>
          <a:p>
            <a:r>
              <a:rPr lang="zh-TW" altLang="en-US" sz="4000" b="1" u="sng" dirty="0">
                <a:solidFill>
                  <a:srgbClr val="022C04"/>
                </a:solidFill>
                <a:latin typeface="標楷體" pitchFamily="65" charset="-120"/>
                <a:ea typeface="標楷體" pitchFamily="65" charset="-120"/>
              </a:rPr>
              <a:t>依李梵</a:t>
            </a:r>
            <a:r>
              <a:rPr lang="en-US" altLang="zh-TW" sz="4000" b="1" u="sng" dirty="0">
                <a:solidFill>
                  <a:srgbClr val="022C04"/>
                </a:solidFill>
                <a:latin typeface="標楷體" pitchFamily="65" charset="-120"/>
                <a:ea typeface="標楷體" pitchFamily="65" charset="-120"/>
              </a:rPr>
              <a:t>《</a:t>
            </a:r>
            <a:r>
              <a:rPr lang="zh-TW" altLang="en-US" sz="4000" b="1" u="sng" dirty="0">
                <a:solidFill>
                  <a:srgbClr val="022C04"/>
                </a:solidFill>
                <a:latin typeface="標楷體" pitchFamily="65" charset="-120"/>
                <a:ea typeface="標楷體" pitchFamily="65" charset="-120"/>
              </a:rPr>
              <a:t>文字的故事</a:t>
            </a:r>
            <a:r>
              <a:rPr lang="en-US" altLang="zh-TW" sz="4000" b="1" u="sng" dirty="0">
                <a:solidFill>
                  <a:srgbClr val="022C04"/>
                </a:solidFill>
                <a:latin typeface="標楷體" pitchFamily="65" charset="-120"/>
                <a:ea typeface="標楷體" pitchFamily="65" charset="-120"/>
              </a:rPr>
              <a:t>》</a:t>
            </a:r>
            <a:r>
              <a:rPr lang="zh-TW" altLang="en-US" sz="4000" b="1" u="sng" dirty="0">
                <a:solidFill>
                  <a:srgbClr val="022C04"/>
                </a:solidFill>
                <a:latin typeface="標楷體" pitchFamily="65" charset="-120"/>
                <a:ea typeface="標楷體" pitchFamily="65" charset="-120"/>
              </a:rPr>
              <a:t>說分類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-167665" y="2276872"/>
            <a:ext cx="4500500" cy="3888432"/>
          </a:xfrm>
        </p:spPr>
        <p:txBody>
          <a:bodyPr>
            <a:noAutofit/>
          </a:bodyPr>
          <a:lstStyle/>
          <a:p>
            <a:pPr lvl="1"/>
            <a:r>
              <a:rPr lang="zh-TW" altLang="en-US" sz="3200" b="1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左形右聲</a:t>
            </a:r>
            <a:r>
              <a:rPr lang="zh-TW" altLang="en-US" sz="3200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200" dirty="0">
                <a:solidFill>
                  <a:srgbClr val="12841D"/>
                </a:solidFill>
                <a:latin typeface="標楷體" pitchFamily="65" charset="-120"/>
                <a:ea typeface="標楷體" pitchFamily="65" charset="-120"/>
              </a:rPr>
              <a:t>媽、惜</a:t>
            </a:r>
            <a:endParaRPr lang="en-US" altLang="zh-TW" sz="3200" dirty="0">
              <a:solidFill>
                <a:srgbClr val="12841D"/>
              </a:solidFill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sz="3200" b="1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左聲右形</a:t>
            </a:r>
            <a:r>
              <a:rPr lang="zh-TW" altLang="en-US" sz="3200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200" dirty="0">
                <a:solidFill>
                  <a:srgbClr val="12841D"/>
                </a:solidFill>
                <a:latin typeface="標楷體" pitchFamily="65" charset="-120"/>
                <a:ea typeface="標楷體" pitchFamily="65" charset="-120"/>
              </a:rPr>
              <a:t>頂、錦</a:t>
            </a:r>
            <a:endParaRPr lang="en-US" altLang="zh-TW" sz="3200" dirty="0">
              <a:solidFill>
                <a:srgbClr val="12841D"/>
              </a:solidFill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sz="3200" b="1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上形下聲</a:t>
            </a:r>
            <a:r>
              <a:rPr lang="zh-TW" altLang="en-US" sz="3200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200" dirty="0">
                <a:solidFill>
                  <a:srgbClr val="12841D"/>
                </a:solidFill>
                <a:latin typeface="標楷體" pitchFamily="65" charset="-120"/>
                <a:ea typeface="標楷體" pitchFamily="65" charset="-120"/>
              </a:rPr>
              <a:t>篇、草</a:t>
            </a:r>
            <a:endParaRPr lang="en-US" altLang="zh-TW" sz="3200" dirty="0">
              <a:solidFill>
                <a:srgbClr val="12841D"/>
              </a:solidFill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sz="3200" b="1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上聲下形</a:t>
            </a:r>
            <a:r>
              <a:rPr lang="zh-TW" altLang="en-US" sz="3200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200" dirty="0">
                <a:solidFill>
                  <a:srgbClr val="12841D"/>
                </a:solidFill>
                <a:latin typeface="標楷體" pitchFamily="65" charset="-120"/>
                <a:ea typeface="標楷體" pitchFamily="65" charset="-120"/>
              </a:rPr>
              <a:t>盒、裝</a:t>
            </a:r>
            <a:endParaRPr lang="en-US" altLang="zh-TW" sz="3200" dirty="0">
              <a:solidFill>
                <a:srgbClr val="12841D"/>
              </a:solidFill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sz="3200" b="1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外形內聲</a:t>
            </a:r>
            <a:r>
              <a:rPr lang="zh-TW" altLang="en-US" sz="3200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200" dirty="0">
                <a:solidFill>
                  <a:srgbClr val="12841D"/>
                </a:solidFill>
                <a:latin typeface="標楷體" pitchFamily="65" charset="-120"/>
                <a:ea typeface="標楷體" pitchFamily="65" charset="-120"/>
              </a:rPr>
              <a:t>固、圍</a:t>
            </a:r>
            <a:endParaRPr lang="en-US" altLang="zh-TW" sz="3200" dirty="0">
              <a:solidFill>
                <a:srgbClr val="12841D"/>
              </a:solidFill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sz="3200" b="1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外聲內形</a:t>
            </a:r>
            <a:r>
              <a:rPr lang="zh-TW" altLang="en-US" sz="3200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200" dirty="0">
                <a:solidFill>
                  <a:srgbClr val="12841D"/>
                </a:solidFill>
                <a:latin typeface="標楷體" pitchFamily="65" charset="-120"/>
                <a:ea typeface="標楷體" pitchFamily="65" charset="-120"/>
              </a:rPr>
              <a:t>聞、問</a:t>
            </a:r>
            <a:endParaRPr lang="en-US" altLang="zh-TW" sz="3200" dirty="0">
              <a:solidFill>
                <a:srgbClr val="12841D"/>
              </a:solidFill>
              <a:latin typeface="標楷體" pitchFamily="65" charset="-120"/>
              <a:ea typeface="標楷體" pitchFamily="65" charset="-120"/>
            </a:endParaRPr>
          </a:p>
          <a:p>
            <a:pPr marL="365760" lvl="1" indent="0">
              <a:buNone/>
            </a:pPr>
            <a:endParaRPr lang="zh-TW" altLang="en-US" sz="3200" dirty="0">
              <a:solidFill>
                <a:srgbClr val="033F06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923928" y="2276872"/>
            <a:ext cx="5004048" cy="3789129"/>
          </a:xfrm>
        </p:spPr>
        <p:txBody>
          <a:bodyPr>
            <a:noAutofit/>
          </a:bodyPr>
          <a:lstStyle/>
          <a:p>
            <a:pPr lvl="1"/>
            <a:r>
              <a:rPr lang="zh-TW" altLang="en-US" sz="3200" b="1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形居一角</a:t>
            </a:r>
            <a:r>
              <a:rPr lang="zh-TW" altLang="en-US" sz="3200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200" dirty="0">
                <a:solidFill>
                  <a:srgbClr val="12841D"/>
                </a:solidFill>
                <a:latin typeface="標楷體" pitchFamily="65" charset="-120"/>
                <a:ea typeface="標楷體" pitchFamily="65" charset="-120"/>
              </a:rPr>
              <a:t>荊、穎</a:t>
            </a:r>
            <a:endParaRPr lang="en-US" altLang="zh-TW" sz="3200" dirty="0">
              <a:solidFill>
                <a:srgbClr val="12841D"/>
              </a:solidFill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sz="3200" b="1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聲居一角</a:t>
            </a:r>
            <a:r>
              <a:rPr lang="zh-TW" altLang="en-US" sz="3200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200" dirty="0">
                <a:solidFill>
                  <a:srgbClr val="12841D"/>
                </a:solidFill>
                <a:latin typeface="標楷體" pitchFamily="65" charset="-120"/>
                <a:ea typeface="標楷體" pitchFamily="65" charset="-120"/>
              </a:rPr>
              <a:t>徒、徙</a:t>
            </a:r>
            <a:endParaRPr lang="en-US" altLang="zh-TW" sz="3200" dirty="0">
              <a:solidFill>
                <a:srgbClr val="12841D"/>
              </a:solidFill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sz="3200" b="1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形被拆開、聲居中間</a:t>
            </a:r>
            <a:r>
              <a:rPr lang="zh-TW" altLang="en-US" sz="3200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200" dirty="0">
                <a:solidFill>
                  <a:srgbClr val="12841D"/>
                </a:solidFill>
                <a:latin typeface="標楷體" pitchFamily="65" charset="-120"/>
                <a:ea typeface="標楷體" pitchFamily="65" charset="-120"/>
              </a:rPr>
              <a:t>衙、裹</a:t>
            </a:r>
            <a:endParaRPr lang="en-US" altLang="zh-TW" sz="3200" dirty="0">
              <a:solidFill>
                <a:srgbClr val="12841D"/>
              </a:solidFill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sz="3200" b="1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聲被拆開、形居中間</a:t>
            </a:r>
            <a:r>
              <a:rPr lang="zh-TW" altLang="en-US" sz="3200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200" dirty="0">
                <a:solidFill>
                  <a:srgbClr val="12841D"/>
                </a:solidFill>
                <a:latin typeface="標楷體" pitchFamily="65" charset="-120"/>
                <a:ea typeface="標楷體" pitchFamily="65" charset="-120"/>
              </a:rPr>
              <a:t>辯、辯</a:t>
            </a:r>
            <a:endParaRPr lang="en-US" altLang="zh-TW" sz="3200" dirty="0">
              <a:solidFill>
                <a:srgbClr val="12841D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79512" y="1196751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7FD13B"/>
              </a:buClr>
              <a:buSzPct val="70000"/>
              <a:buFont typeface="Wingdings"/>
              <a:buChar char=""/>
            </a:pPr>
            <a:r>
              <a:rPr lang="zh-TW" altLang="en-US" sz="3600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聲旁和形旁的配合大體有以下十種形式：</a:t>
            </a:r>
            <a:endParaRPr lang="en-US" altLang="zh-TW" sz="3600" dirty="0">
              <a:solidFill>
                <a:srgbClr val="033F06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4360229"/>
      </p:ext>
    </p:extLst>
  </p:cSld>
  <p:clrMapOvr>
    <a:masterClrMapping/>
  </p:clrMapOvr>
  <p:transition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sz="quarter" idx="1"/>
          </p:nvPr>
        </p:nvSpPr>
        <p:spPr>
          <a:xfrm>
            <a:off x="323528" y="188640"/>
            <a:ext cx="8424936" cy="6669360"/>
          </a:xfrm>
        </p:spPr>
        <p:txBody>
          <a:bodyPr>
            <a:noAutofit/>
          </a:bodyPr>
          <a:lstStyle/>
          <a:p>
            <a:pPr algn="l"/>
            <a:r>
              <a:rPr lang="zh-TW" altLang="en-US" sz="4000" b="1" dirty="0"/>
              <a:t>許慎</a:t>
            </a:r>
            <a:r>
              <a:rPr lang="zh-TW" altLang="en-US" sz="4000" dirty="0"/>
              <a:t>：</a:t>
            </a:r>
            <a:endParaRPr lang="en-US" altLang="zh-TW" sz="4000" dirty="0"/>
          </a:p>
          <a:p>
            <a:pPr lvl="1"/>
            <a:r>
              <a:rPr lang="zh-TW" altLang="en-US" sz="3700" dirty="0"/>
              <a:t>「形聲者，</a:t>
            </a:r>
            <a:r>
              <a:rPr lang="zh-TW" altLang="en-US" sz="4000" b="1" u="sng" dirty="0">
                <a:solidFill>
                  <a:srgbClr val="12841D"/>
                </a:solidFill>
              </a:rPr>
              <a:t>以事為名，取譬相成</a:t>
            </a:r>
            <a:r>
              <a:rPr lang="zh-TW" altLang="en-US" sz="3700" dirty="0"/>
              <a:t>，</a:t>
            </a:r>
            <a:r>
              <a:rPr lang="en-US" altLang="zh-TW" sz="3700" dirty="0"/>
              <a:t>『</a:t>
            </a:r>
            <a:r>
              <a:rPr lang="zh-TW" altLang="en-US" sz="3700" dirty="0"/>
              <a:t>江</a:t>
            </a:r>
            <a:r>
              <a:rPr lang="en-US" altLang="zh-TW" sz="3700" dirty="0"/>
              <a:t>』</a:t>
            </a:r>
            <a:r>
              <a:rPr lang="zh-TW" altLang="en-US" sz="3700" dirty="0"/>
              <a:t>、</a:t>
            </a:r>
            <a:r>
              <a:rPr lang="en-US" altLang="zh-TW" sz="3700" dirty="0"/>
              <a:t>『</a:t>
            </a:r>
            <a:r>
              <a:rPr lang="zh-TW" altLang="en-US" sz="3700" dirty="0"/>
              <a:t>河</a:t>
            </a:r>
            <a:r>
              <a:rPr lang="en-US" altLang="zh-TW" sz="3700" dirty="0"/>
              <a:t>』</a:t>
            </a:r>
            <a:r>
              <a:rPr lang="zh-TW" altLang="en-US" sz="3700" dirty="0"/>
              <a:t>是也」。</a:t>
            </a:r>
            <a:br>
              <a:rPr lang="zh-TW" altLang="en-US" sz="3700" dirty="0">
                <a:solidFill>
                  <a:schemeClr val="tx1"/>
                </a:solidFill>
              </a:rPr>
            </a:br>
            <a:endParaRPr lang="en-US" altLang="zh-TW" sz="1100" dirty="0">
              <a:solidFill>
                <a:schemeClr val="tx1"/>
              </a:solidFill>
            </a:endParaRPr>
          </a:p>
          <a:p>
            <a:pPr algn="l"/>
            <a:r>
              <a:rPr lang="zh-TW" altLang="en-US" sz="4000" b="1" dirty="0"/>
              <a:t>段玉裁</a:t>
            </a:r>
            <a:r>
              <a:rPr lang="zh-TW" altLang="en-US" sz="4000" dirty="0"/>
              <a:t>注解：</a:t>
            </a:r>
            <a:endParaRPr lang="en-US" altLang="zh-TW" sz="4000" dirty="0"/>
          </a:p>
          <a:p>
            <a:pPr lvl="1"/>
            <a:r>
              <a:rPr lang="zh-TW" altLang="en-US" sz="3700" dirty="0"/>
              <a:t>「</a:t>
            </a:r>
            <a:r>
              <a:rPr lang="en-US" altLang="zh-TW" sz="3700" dirty="0"/>
              <a:t>『</a:t>
            </a:r>
            <a:r>
              <a:rPr lang="zh-TW" altLang="en-US" sz="4000" b="1" u="sng" dirty="0">
                <a:solidFill>
                  <a:srgbClr val="12841D"/>
                </a:solidFill>
              </a:rPr>
              <a:t>以事為名</a:t>
            </a:r>
            <a:r>
              <a:rPr lang="en-US" altLang="zh-TW" sz="3700" dirty="0"/>
              <a:t>』</a:t>
            </a:r>
            <a:r>
              <a:rPr lang="zh-TW" altLang="en-US" sz="3700" dirty="0"/>
              <a:t>，為半義也；</a:t>
            </a:r>
            <a:endParaRPr lang="en-US" altLang="zh-TW" sz="3700" dirty="0"/>
          </a:p>
          <a:p>
            <a:pPr marL="360000" lvl="1" indent="0">
              <a:buNone/>
            </a:pPr>
            <a:r>
              <a:rPr lang="zh-TW" altLang="en-US" sz="3700" dirty="0"/>
              <a:t>　 </a:t>
            </a:r>
            <a:r>
              <a:rPr lang="en-US" altLang="zh-TW" sz="3700" dirty="0"/>
              <a:t>『</a:t>
            </a:r>
            <a:r>
              <a:rPr lang="zh-TW" altLang="en-US" sz="4000" b="1" u="sng" dirty="0">
                <a:solidFill>
                  <a:srgbClr val="12841D"/>
                </a:solidFill>
              </a:rPr>
              <a:t>取譬相成</a:t>
            </a:r>
            <a:r>
              <a:rPr lang="en-US" altLang="zh-TW" sz="3700" dirty="0"/>
              <a:t>』</a:t>
            </a:r>
            <a:r>
              <a:rPr lang="zh-TW" altLang="en-US" sz="3700" dirty="0"/>
              <a:t>，謂半聲也。」</a:t>
            </a:r>
            <a:endParaRPr lang="en-US" altLang="zh-TW" sz="3700" dirty="0"/>
          </a:p>
          <a:p>
            <a:pPr marL="360000" lvl="1" indent="0">
              <a:buNone/>
            </a:pPr>
            <a:endParaRPr lang="en-US" altLang="zh-TW" sz="1600" dirty="0"/>
          </a:p>
          <a:p>
            <a:pPr>
              <a:buClr>
                <a:srgbClr val="7FD13B"/>
              </a:buClr>
            </a:pPr>
            <a:r>
              <a:rPr lang="zh-TW" altLang="en-US" sz="3600" b="1" dirty="0">
                <a:solidFill>
                  <a:schemeClr val="bg2">
                    <a:lumMod val="10000"/>
                  </a:schemeClr>
                </a:solidFill>
              </a:rPr>
              <a:t>所謂形聲字，</a:t>
            </a:r>
            <a:endParaRPr lang="en-US" altLang="zh-TW" sz="3600" dirty="0"/>
          </a:p>
          <a:p>
            <a:pPr marL="360000" lvl="0" indent="0">
              <a:spcBef>
                <a:spcPts val="0"/>
              </a:spcBef>
              <a:buClrTx/>
              <a:buSzTx/>
              <a:buNone/>
            </a:pPr>
            <a:r>
              <a:rPr lang="zh-TW" altLang="en-US" sz="3600" b="1" dirty="0">
                <a:solidFill>
                  <a:schemeClr val="bg2">
                    <a:lumMod val="10000"/>
                  </a:schemeClr>
                </a:solidFill>
              </a:rPr>
              <a:t>即是先取一篇旁表示類屬（形符），</a:t>
            </a:r>
            <a:endParaRPr lang="en-US" altLang="zh-TW" sz="3600" b="1" dirty="0">
              <a:solidFill>
                <a:schemeClr val="bg2">
                  <a:lumMod val="10000"/>
                </a:schemeClr>
              </a:solidFill>
            </a:endParaRPr>
          </a:p>
          <a:p>
            <a:pPr marL="360000" lvl="0" indent="0">
              <a:spcBef>
                <a:spcPts val="0"/>
              </a:spcBef>
              <a:buClrTx/>
              <a:buSzTx/>
              <a:buNone/>
            </a:pPr>
            <a:r>
              <a:rPr lang="zh-TW" altLang="en-US" sz="3600" b="1" dirty="0">
                <a:solidFill>
                  <a:schemeClr val="bg2">
                    <a:lumMod val="10000"/>
                  </a:schemeClr>
                </a:solidFill>
              </a:rPr>
              <a:t>再取另一篇旁表示讀音（聲符）。</a:t>
            </a:r>
            <a:endParaRPr lang="en-US" altLang="zh-TW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782428"/>
      </p:ext>
    </p:extLst>
  </p:cSld>
  <p:clrMapOvr>
    <a:masterClrMapping/>
  </p:clrMapOvr>
  <p:transition spd="med">
    <p:push dir="u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7787208" cy="868958"/>
          </a:xfrm>
        </p:spPr>
        <p:txBody>
          <a:bodyPr>
            <a:normAutofit/>
          </a:bodyPr>
          <a:lstStyle/>
          <a:p>
            <a:r>
              <a:rPr lang="zh-TW" altLang="en-US" sz="4000" b="1" u="sng" dirty="0"/>
              <a:t>據裘錫圭</a:t>
            </a:r>
            <a:r>
              <a:rPr lang="en-US" altLang="zh-TW" sz="4000" b="1" u="sng" dirty="0"/>
              <a:t>《</a:t>
            </a:r>
            <a:r>
              <a:rPr lang="zh-TW" altLang="en-US" sz="4000" b="1" u="sng" dirty="0"/>
              <a:t>文字學概要</a:t>
            </a:r>
            <a:r>
              <a:rPr lang="en-US" altLang="zh-TW" sz="4000" b="1" u="sng" dirty="0"/>
              <a:t>》</a:t>
            </a:r>
            <a:r>
              <a:rPr lang="zh-TW" altLang="en-US" sz="4000" b="1" u="sng" dirty="0"/>
              <a:t>知分類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424936" cy="4873752"/>
          </a:xfrm>
        </p:spPr>
        <p:txBody>
          <a:bodyPr>
            <a:noAutofit/>
          </a:bodyPr>
          <a:lstStyle/>
          <a:p>
            <a:r>
              <a:rPr lang="zh-TW" altLang="en-US" sz="3200" b="1" dirty="0"/>
              <a:t>左形右聲</a:t>
            </a:r>
            <a:r>
              <a:rPr lang="zh-TW" altLang="en-US" sz="3200" dirty="0"/>
              <a:t>：</a:t>
            </a:r>
            <a:r>
              <a:rPr lang="zh-TW" altLang="en-US" sz="3200" dirty="0">
                <a:solidFill>
                  <a:srgbClr val="12841D"/>
                </a:solidFill>
              </a:rPr>
              <a:t>防</a:t>
            </a:r>
            <a:r>
              <a:rPr lang="zh-TW" altLang="en-US" sz="2800" dirty="0"/>
              <a:t>（从阜方聲）</a:t>
            </a:r>
            <a:r>
              <a:rPr lang="zh-TW" altLang="en-US" sz="3200" dirty="0"/>
              <a:t>、</a:t>
            </a:r>
            <a:r>
              <a:rPr lang="zh-TW" altLang="en-US" sz="3200" dirty="0">
                <a:solidFill>
                  <a:srgbClr val="12841D"/>
                </a:solidFill>
              </a:rPr>
              <a:t>祥</a:t>
            </a:r>
            <a:r>
              <a:rPr lang="zh-TW" altLang="en-US" sz="2800" dirty="0"/>
              <a:t>（从示羊聲）</a:t>
            </a:r>
          </a:p>
          <a:p>
            <a:r>
              <a:rPr lang="zh-TW" altLang="en-US" sz="3200" b="1" dirty="0"/>
              <a:t>右形左聲</a:t>
            </a:r>
            <a:r>
              <a:rPr lang="zh-TW" altLang="en-US" sz="3200" dirty="0"/>
              <a:t>：</a:t>
            </a:r>
            <a:r>
              <a:rPr lang="zh-TW" altLang="en-US" sz="3200" dirty="0">
                <a:solidFill>
                  <a:srgbClr val="12841D"/>
                </a:solidFill>
              </a:rPr>
              <a:t>祁</a:t>
            </a:r>
            <a:r>
              <a:rPr lang="zh-TW" altLang="en-US" sz="2800" dirty="0"/>
              <a:t>（从邑示聲）</a:t>
            </a:r>
            <a:r>
              <a:rPr lang="zh-TW" altLang="en-US" sz="3200" dirty="0"/>
              <a:t>、</a:t>
            </a:r>
            <a:r>
              <a:rPr lang="zh-TW" altLang="en-US" sz="3200" dirty="0">
                <a:solidFill>
                  <a:srgbClr val="12841D"/>
                </a:solidFill>
              </a:rPr>
              <a:t>欣</a:t>
            </a:r>
            <a:r>
              <a:rPr lang="zh-TW" altLang="en-US" sz="2800" dirty="0"/>
              <a:t>（从欠斤聲）</a:t>
            </a:r>
          </a:p>
          <a:p>
            <a:r>
              <a:rPr lang="zh-TW" altLang="en-US" sz="3200" b="1" dirty="0"/>
              <a:t>上形下聲</a:t>
            </a:r>
            <a:r>
              <a:rPr lang="zh-TW" altLang="en-US" sz="3200" dirty="0"/>
              <a:t>：</a:t>
            </a:r>
            <a:r>
              <a:rPr lang="zh-TW" altLang="en-US" sz="3200" dirty="0">
                <a:solidFill>
                  <a:srgbClr val="12841D"/>
                </a:solidFill>
              </a:rPr>
              <a:t>宇</a:t>
            </a:r>
            <a:r>
              <a:rPr lang="zh-TW" altLang="en-US" sz="2800" dirty="0"/>
              <a:t>（从宀于聲）</a:t>
            </a:r>
            <a:r>
              <a:rPr lang="zh-TW" altLang="en-US" sz="3200" dirty="0"/>
              <a:t>、</a:t>
            </a:r>
            <a:r>
              <a:rPr lang="zh-TW" altLang="en-US" sz="3200" dirty="0">
                <a:solidFill>
                  <a:srgbClr val="12841D"/>
                </a:solidFill>
              </a:rPr>
              <a:t>楚</a:t>
            </a:r>
            <a:r>
              <a:rPr lang="zh-TW" altLang="en-US" sz="2800" dirty="0"/>
              <a:t>（从林疋聲）</a:t>
            </a:r>
          </a:p>
          <a:p>
            <a:r>
              <a:rPr lang="zh-TW" altLang="en-US" sz="3200" b="1" dirty="0"/>
              <a:t>下形上聲</a:t>
            </a:r>
            <a:r>
              <a:rPr lang="zh-TW" altLang="en-US" sz="3200" dirty="0"/>
              <a:t>：</a:t>
            </a:r>
            <a:r>
              <a:rPr lang="zh-TW" altLang="en-US" sz="3200" dirty="0">
                <a:solidFill>
                  <a:srgbClr val="12841D"/>
                </a:solidFill>
              </a:rPr>
              <a:t>盂</a:t>
            </a:r>
            <a:r>
              <a:rPr lang="zh-TW" altLang="en-US" sz="2800" dirty="0"/>
              <a:t>（从皿于聲）</a:t>
            </a:r>
            <a:r>
              <a:rPr lang="zh-TW" altLang="en-US" sz="3200" dirty="0"/>
              <a:t>、</a:t>
            </a:r>
            <a:r>
              <a:rPr lang="zh-TW" altLang="en-US" sz="3200" dirty="0">
                <a:solidFill>
                  <a:srgbClr val="12841D"/>
                </a:solidFill>
              </a:rPr>
              <a:t>禁</a:t>
            </a:r>
            <a:r>
              <a:rPr lang="zh-TW" altLang="en-US" sz="2800" dirty="0"/>
              <a:t>（從示林聲）</a:t>
            </a:r>
          </a:p>
          <a:p>
            <a:r>
              <a:rPr lang="zh-TW" altLang="en-US" sz="3200" b="1" dirty="0"/>
              <a:t>聲占一角</a:t>
            </a:r>
            <a:r>
              <a:rPr lang="zh-TW" altLang="en-US" sz="3200" dirty="0"/>
              <a:t>：</a:t>
            </a:r>
            <a:r>
              <a:rPr lang="zh-TW" altLang="en-US" sz="3200" dirty="0">
                <a:solidFill>
                  <a:srgbClr val="12841D"/>
                </a:solidFill>
              </a:rPr>
              <a:t>房</a:t>
            </a:r>
            <a:r>
              <a:rPr lang="zh-TW" altLang="en-US" sz="2800" dirty="0"/>
              <a:t>（从戶方聲）</a:t>
            </a:r>
            <a:r>
              <a:rPr lang="zh-TW" altLang="en-US" sz="3200" dirty="0"/>
              <a:t>、</a:t>
            </a:r>
            <a:r>
              <a:rPr lang="zh-TW" altLang="en-US" sz="3200" dirty="0">
                <a:solidFill>
                  <a:srgbClr val="12841D"/>
                </a:solidFill>
              </a:rPr>
              <a:t>病</a:t>
            </a:r>
            <a:r>
              <a:rPr lang="zh-TW" altLang="en-US" sz="2800" dirty="0"/>
              <a:t>（从疒丙聲）</a:t>
            </a:r>
          </a:p>
          <a:p>
            <a:r>
              <a:rPr lang="zh-TW" altLang="en-US" sz="3200" b="1" dirty="0"/>
              <a:t>形占一角</a:t>
            </a:r>
            <a:r>
              <a:rPr lang="zh-TW" altLang="en-US" sz="3200" dirty="0"/>
              <a:t>：</a:t>
            </a:r>
            <a:r>
              <a:rPr lang="zh-TW" altLang="en-US" sz="3200" dirty="0">
                <a:solidFill>
                  <a:srgbClr val="12841D"/>
                </a:solidFill>
              </a:rPr>
              <a:t>穎</a:t>
            </a:r>
            <a:r>
              <a:rPr lang="zh-TW" altLang="en-US" sz="2800" dirty="0"/>
              <a:t>（从禾頃聲）</a:t>
            </a:r>
            <a:r>
              <a:rPr lang="zh-TW" altLang="en-US" sz="3200" dirty="0"/>
              <a:t>、</a:t>
            </a:r>
            <a:r>
              <a:rPr lang="zh-TW" altLang="en-US" sz="3200" dirty="0">
                <a:solidFill>
                  <a:srgbClr val="12841D"/>
                </a:solidFill>
              </a:rPr>
              <a:t>滕</a:t>
            </a:r>
            <a:r>
              <a:rPr lang="zh-TW" altLang="en-US" sz="2800" dirty="0"/>
              <a:t>（从水朕聲）</a:t>
            </a:r>
          </a:p>
          <a:p>
            <a:r>
              <a:rPr lang="zh-TW" altLang="en-US" sz="3200" b="1" dirty="0"/>
              <a:t>形外聲內</a:t>
            </a:r>
            <a:r>
              <a:rPr lang="zh-TW" altLang="en-US" sz="3200" dirty="0"/>
              <a:t>：</a:t>
            </a:r>
            <a:r>
              <a:rPr lang="zh-TW" altLang="en-US" sz="3200" dirty="0">
                <a:solidFill>
                  <a:srgbClr val="12841D"/>
                </a:solidFill>
              </a:rPr>
              <a:t>閣</a:t>
            </a:r>
            <a:r>
              <a:rPr lang="zh-TW" altLang="en-US" sz="2800" dirty="0"/>
              <a:t>（从門各聲）</a:t>
            </a:r>
            <a:r>
              <a:rPr lang="zh-TW" altLang="en-US" sz="3200" dirty="0"/>
              <a:t>、</a:t>
            </a:r>
            <a:r>
              <a:rPr lang="zh-TW" altLang="en-US" sz="3200" dirty="0">
                <a:solidFill>
                  <a:srgbClr val="12841D"/>
                </a:solidFill>
              </a:rPr>
              <a:t>衷</a:t>
            </a:r>
            <a:r>
              <a:rPr lang="zh-TW" altLang="en-US" sz="2800" dirty="0"/>
              <a:t>（从衣中聲）</a:t>
            </a:r>
          </a:p>
          <a:p>
            <a:r>
              <a:rPr lang="zh-TW" altLang="en-US" sz="3200" b="1" dirty="0"/>
              <a:t>聲外形內</a:t>
            </a:r>
            <a:r>
              <a:rPr lang="zh-TW" altLang="en-US" sz="3200" dirty="0"/>
              <a:t>：</a:t>
            </a:r>
            <a:r>
              <a:rPr lang="zh-TW" altLang="en-US" sz="3200" dirty="0">
                <a:solidFill>
                  <a:srgbClr val="12841D"/>
                </a:solidFill>
              </a:rPr>
              <a:t>齏</a:t>
            </a:r>
            <a:r>
              <a:rPr lang="zh-TW" altLang="en-US" sz="2800" dirty="0"/>
              <a:t>（从韭齊聲）</a:t>
            </a:r>
            <a:r>
              <a:rPr lang="zh-TW" altLang="en-US" sz="3200" dirty="0"/>
              <a:t>、</a:t>
            </a:r>
            <a:r>
              <a:rPr lang="zh-TW" altLang="en-US" sz="3200" dirty="0">
                <a:solidFill>
                  <a:srgbClr val="12841D"/>
                </a:solidFill>
              </a:rPr>
              <a:t>聞</a:t>
            </a:r>
            <a:r>
              <a:rPr lang="zh-TW" altLang="en-US" sz="2800" dirty="0"/>
              <a:t>（从門耳聲）</a:t>
            </a:r>
            <a:endParaRPr lang="en-US" altLang="zh-TW" sz="2800" dirty="0"/>
          </a:p>
        </p:txBody>
      </p:sp>
    </p:spTree>
    <p:extLst>
      <p:ext uri="{BB962C8B-B14F-4D97-AF65-F5344CB8AC3E}">
        <p14:creationId xmlns:p14="http://schemas.microsoft.com/office/powerpoint/2010/main" val="2684959960"/>
      </p:ext>
    </p:extLst>
  </p:cSld>
  <p:clrMapOvr>
    <a:masterClrMapping/>
  </p:clrMapOvr>
  <p:transition>
    <p:pull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67544" y="188640"/>
            <a:ext cx="4258816" cy="795362"/>
          </a:xfrm>
        </p:spPr>
        <p:txBody>
          <a:bodyPr>
            <a:normAutofit/>
          </a:bodyPr>
          <a:lstStyle/>
          <a:p>
            <a:r>
              <a:rPr lang="zh-TW" altLang="en-US" sz="4000" b="1" u="sng" dirty="0">
                <a:solidFill>
                  <a:srgbClr val="022C04"/>
                </a:solidFill>
                <a:latin typeface="標楷體" pitchFamily="65" charset="-120"/>
                <a:ea typeface="標楷體" pitchFamily="65" charset="-120"/>
              </a:rPr>
              <a:t>兩家分類比較</a:t>
            </a:r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>
          <a:xfrm>
            <a:off x="539552" y="1196752"/>
            <a:ext cx="3657600" cy="658368"/>
          </a:xfrm>
        </p:spPr>
        <p:txBody>
          <a:bodyPr/>
          <a:lstStyle/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李梵</a:t>
            </a:r>
          </a:p>
        </p:txBody>
      </p:sp>
      <p:sp>
        <p:nvSpPr>
          <p:cNvPr id="7" name="內容版面配置區 6"/>
          <p:cNvSpPr>
            <a:spLocks noGrp="1"/>
          </p:cNvSpPr>
          <p:nvPr>
            <p:ph sz="half" idx="2"/>
          </p:nvPr>
        </p:nvSpPr>
        <p:spPr>
          <a:xfrm>
            <a:off x="467544" y="1916832"/>
            <a:ext cx="3657600" cy="4680520"/>
          </a:xfrm>
        </p:spPr>
        <p:txBody>
          <a:bodyPr>
            <a:noAutofit/>
          </a:bodyPr>
          <a:lstStyle/>
          <a:p>
            <a:r>
              <a:rPr lang="zh-TW" altLang="en-US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左形右聲</a:t>
            </a:r>
            <a:endParaRPr lang="en-US" altLang="zh-TW" dirty="0">
              <a:solidFill>
                <a:srgbClr val="033F06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左聲右形</a:t>
            </a:r>
            <a:endParaRPr lang="en-US" altLang="zh-TW" dirty="0">
              <a:solidFill>
                <a:srgbClr val="033F06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上形下聲</a:t>
            </a:r>
            <a:endParaRPr lang="en-US" altLang="zh-TW" dirty="0">
              <a:solidFill>
                <a:srgbClr val="033F06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上聲下形</a:t>
            </a:r>
            <a:endParaRPr lang="en-US" altLang="zh-TW" dirty="0">
              <a:solidFill>
                <a:srgbClr val="033F06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外形內聲</a:t>
            </a:r>
            <a:endParaRPr lang="en-US" altLang="zh-TW" dirty="0">
              <a:solidFill>
                <a:srgbClr val="033F06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外聲內形</a:t>
            </a:r>
            <a:endParaRPr lang="en-US" altLang="zh-TW" dirty="0">
              <a:solidFill>
                <a:srgbClr val="033F06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形居一角</a:t>
            </a:r>
            <a:endParaRPr lang="en-US" altLang="zh-TW" dirty="0">
              <a:solidFill>
                <a:srgbClr val="033F06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聲居一角</a:t>
            </a:r>
            <a:endParaRPr lang="en-US" altLang="zh-TW" dirty="0">
              <a:solidFill>
                <a:srgbClr val="033F06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形被拆開、聲居中間</a:t>
            </a:r>
            <a:endParaRPr lang="en-US" altLang="zh-TW" dirty="0">
              <a:solidFill>
                <a:srgbClr val="033F06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聲被拆開、形居中間</a:t>
            </a:r>
          </a:p>
        </p:txBody>
      </p:sp>
      <p:sp>
        <p:nvSpPr>
          <p:cNvPr id="8" name="文字版面配置區 7"/>
          <p:cNvSpPr>
            <a:spLocks noGrp="1"/>
          </p:cNvSpPr>
          <p:nvPr>
            <p:ph type="body" sz="quarter" idx="3"/>
          </p:nvPr>
        </p:nvSpPr>
        <p:spPr>
          <a:xfrm>
            <a:off x="4716016" y="1196752"/>
            <a:ext cx="3657600" cy="658368"/>
          </a:xfrm>
        </p:spPr>
        <p:txBody>
          <a:bodyPr/>
          <a:lstStyle/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裘錫圭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4"/>
          </p:nvPr>
        </p:nvSpPr>
        <p:spPr>
          <a:xfrm>
            <a:off x="5004048" y="1916832"/>
            <a:ext cx="2592288" cy="388620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046008"/>
                </a:solidFill>
                <a:latin typeface="標楷體" pitchFamily="65" charset="-120"/>
                <a:ea typeface="標楷體" pitchFamily="65" charset="-120"/>
              </a:rPr>
              <a:t>左形右聲</a:t>
            </a:r>
          </a:p>
          <a:p>
            <a:r>
              <a:rPr lang="zh-TW" altLang="en-US" dirty="0">
                <a:solidFill>
                  <a:srgbClr val="046008"/>
                </a:solidFill>
                <a:latin typeface="標楷體" pitchFamily="65" charset="-120"/>
                <a:ea typeface="標楷體" pitchFamily="65" charset="-120"/>
              </a:rPr>
              <a:t>右形左聲</a:t>
            </a:r>
          </a:p>
          <a:p>
            <a:r>
              <a:rPr lang="zh-TW" altLang="en-US" dirty="0">
                <a:solidFill>
                  <a:srgbClr val="046008"/>
                </a:solidFill>
                <a:latin typeface="標楷體" pitchFamily="65" charset="-120"/>
                <a:ea typeface="標楷體" pitchFamily="65" charset="-120"/>
              </a:rPr>
              <a:t>上形下聲</a:t>
            </a:r>
          </a:p>
          <a:p>
            <a:r>
              <a:rPr lang="zh-TW" altLang="en-US" dirty="0">
                <a:solidFill>
                  <a:srgbClr val="046008"/>
                </a:solidFill>
                <a:latin typeface="標楷體" pitchFamily="65" charset="-120"/>
                <a:ea typeface="標楷體" pitchFamily="65" charset="-120"/>
              </a:rPr>
              <a:t>下形上聲</a:t>
            </a:r>
            <a:endParaRPr lang="en-US" altLang="zh-TW" dirty="0">
              <a:solidFill>
                <a:srgbClr val="046008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solidFill>
                  <a:srgbClr val="046008"/>
                </a:solidFill>
                <a:latin typeface="標楷體" pitchFamily="65" charset="-120"/>
                <a:ea typeface="標楷體" pitchFamily="65" charset="-120"/>
              </a:rPr>
              <a:t>聲占一角</a:t>
            </a:r>
          </a:p>
          <a:p>
            <a:r>
              <a:rPr lang="zh-TW" altLang="en-US" dirty="0">
                <a:solidFill>
                  <a:srgbClr val="046008"/>
                </a:solidFill>
                <a:latin typeface="標楷體" pitchFamily="65" charset="-120"/>
                <a:ea typeface="標楷體" pitchFamily="65" charset="-120"/>
              </a:rPr>
              <a:t>形占一角</a:t>
            </a:r>
          </a:p>
          <a:p>
            <a:r>
              <a:rPr lang="zh-TW" altLang="en-US" dirty="0">
                <a:solidFill>
                  <a:srgbClr val="046008"/>
                </a:solidFill>
                <a:latin typeface="標楷體" pitchFamily="65" charset="-120"/>
                <a:ea typeface="標楷體" pitchFamily="65" charset="-120"/>
              </a:rPr>
              <a:t>形外聲內</a:t>
            </a:r>
          </a:p>
          <a:p>
            <a:r>
              <a:rPr lang="zh-TW" altLang="en-US" dirty="0">
                <a:solidFill>
                  <a:srgbClr val="046008"/>
                </a:solidFill>
                <a:latin typeface="標楷體" pitchFamily="65" charset="-120"/>
                <a:ea typeface="標楷體" pitchFamily="65" charset="-120"/>
              </a:rPr>
              <a:t>聲外形內</a:t>
            </a:r>
          </a:p>
        </p:txBody>
      </p:sp>
    </p:spTree>
    <p:extLst>
      <p:ext uri="{BB962C8B-B14F-4D97-AF65-F5344CB8AC3E}">
        <p14:creationId xmlns:p14="http://schemas.microsoft.com/office/powerpoint/2010/main" val="189747200"/>
      </p:ext>
    </p:extLst>
  </p:cSld>
  <p:clrMapOvr>
    <a:masterClrMapping/>
  </p:clrMapOvr>
  <p:transition>
    <p:pull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4608512" cy="720080"/>
          </a:xfrm>
        </p:spPr>
        <p:txBody>
          <a:bodyPr>
            <a:normAutofit/>
          </a:bodyPr>
          <a:lstStyle/>
          <a:p>
            <a:r>
              <a:rPr lang="zh-TW" altLang="en-US" sz="4000" b="1" u="sng" dirty="0"/>
              <a:t>形聲字的來源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124744"/>
            <a:ext cx="7787208" cy="511256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zh-TW" altLang="zh-TW" sz="3600" dirty="0"/>
              <a:t>在表意字上加注音符</a:t>
            </a:r>
          </a:p>
          <a:p>
            <a:pPr>
              <a:spcBef>
                <a:spcPts val="1200"/>
              </a:spcBef>
            </a:pPr>
            <a:r>
              <a:rPr lang="zh-TW" altLang="zh-TW" sz="3600" dirty="0"/>
              <a:t>把表意字字型的一部分改換成音符</a:t>
            </a:r>
          </a:p>
          <a:p>
            <a:pPr>
              <a:spcBef>
                <a:spcPts val="1200"/>
              </a:spcBef>
            </a:pPr>
            <a:r>
              <a:rPr lang="zh-TW" altLang="zh-TW" sz="3600" dirty="0"/>
              <a:t>在已有的文字上加注意符</a:t>
            </a:r>
          </a:p>
          <a:p>
            <a:pPr lvl="1">
              <a:spcBef>
                <a:spcPts val="1200"/>
              </a:spcBef>
            </a:pPr>
            <a:r>
              <a:rPr lang="zh-TW" altLang="zh-TW" sz="3600" dirty="0"/>
              <a:t>為明確假借義而加意符</a:t>
            </a:r>
          </a:p>
          <a:p>
            <a:pPr lvl="1">
              <a:spcBef>
                <a:spcPts val="1200"/>
              </a:spcBef>
            </a:pPr>
            <a:r>
              <a:rPr lang="zh-TW" altLang="zh-TW" sz="3600" dirty="0"/>
              <a:t>為明確引申義而加意符</a:t>
            </a:r>
          </a:p>
          <a:p>
            <a:pPr lvl="1">
              <a:spcBef>
                <a:spcPts val="1200"/>
              </a:spcBef>
            </a:pPr>
            <a:r>
              <a:rPr lang="zh-TW" altLang="zh-TW" sz="3600" dirty="0"/>
              <a:t>為明確本意而加意符</a:t>
            </a:r>
          </a:p>
          <a:p>
            <a:pPr>
              <a:spcBef>
                <a:spcPts val="1200"/>
              </a:spcBef>
            </a:pPr>
            <a:r>
              <a:rPr lang="zh-TW" altLang="zh-TW" sz="3600" dirty="0"/>
              <a:t>改換形聲字偏旁</a:t>
            </a:r>
          </a:p>
        </p:txBody>
      </p:sp>
    </p:spTree>
    <p:extLst>
      <p:ext uri="{BB962C8B-B14F-4D97-AF65-F5344CB8AC3E}">
        <p14:creationId xmlns:p14="http://schemas.microsoft.com/office/powerpoint/2010/main" val="2991549530"/>
      </p:ext>
    </p:extLst>
  </p:cSld>
  <p:clrMapOvr>
    <a:masterClrMapping/>
  </p:clrMapOvr>
  <p:transition>
    <p:pull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259632" y="1124744"/>
            <a:ext cx="6912768" cy="4608512"/>
          </a:xfrm>
        </p:spPr>
        <p:txBody>
          <a:bodyPr/>
          <a:lstStyle/>
          <a:p>
            <a:r>
              <a:rPr lang="zh-TW" altLang="en-US" sz="3600" dirty="0"/>
              <a:t>表意字使用意符，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　也可以稱為意符字。</a:t>
            </a:r>
            <a:endParaRPr lang="en-US" altLang="zh-TW" sz="3600" dirty="0"/>
          </a:p>
          <a:p>
            <a:r>
              <a:rPr lang="zh-TW" altLang="en-US" sz="3600" dirty="0"/>
              <a:t>假借字使用音符，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　也可以稱為表音字或音符字。</a:t>
            </a:r>
            <a:endParaRPr lang="en-US" altLang="zh-TW" sz="3600" dirty="0"/>
          </a:p>
          <a:p>
            <a:r>
              <a:rPr lang="zh-TW" altLang="en-US" sz="3600" dirty="0"/>
              <a:t>形聲字同時使用意符和音符，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　也可以稱為半表意半表音字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　或意符音符字。</a:t>
            </a:r>
          </a:p>
          <a:p>
            <a:endParaRPr lang="zh-TW" altLang="en-US" dirty="0"/>
          </a:p>
        </p:txBody>
      </p:sp>
      <p:sp>
        <p:nvSpPr>
          <p:cNvPr id="4" name="書卷 (水平) 3"/>
          <p:cNvSpPr/>
          <p:nvPr/>
        </p:nvSpPr>
        <p:spPr>
          <a:xfrm>
            <a:off x="53890" y="188640"/>
            <a:ext cx="8568952" cy="6453336"/>
          </a:xfrm>
          <a:prstGeom prst="horizontalScroll">
            <a:avLst>
              <a:gd name="adj" fmla="val 1206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156516"/>
      </p:ext>
    </p:extLst>
  </p:cSld>
  <p:clrMapOvr>
    <a:masterClrMapping/>
  </p:clrMapOvr>
  <p:transition>
    <p:pull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787208" cy="998984"/>
          </a:xfrm>
        </p:spPr>
        <p:txBody>
          <a:bodyPr>
            <a:normAutofit/>
          </a:bodyPr>
          <a:lstStyle/>
          <a:p>
            <a:r>
              <a:rPr lang="zh-TW" altLang="en-US" sz="4000" b="1" u="sng" dirty="0"/>
              <a:t>一字二聲者（多聲多形）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556792"/>
            <a:ext cx="8640960" cy="4873752"/>
          </a:xfrm>
        </p:spPr>
        <p:txBody>
          <a:bodyPr>
            <a:normAutofit/>
          </a:bodyPr>
          <a:lstStyle/>
          <a:p>
            <a:r>
              <a:rPr lang="zh-TW" altLang="zh-TW" sz="4000" b="1" dirty="0"/>
              <a:t>多聲</a:t>
            </a:r>
            <a:r>
              <a:rPr lang="zh-TW" altLang="zh-TW" sz="3600" dirty="0"/>
              <a:t>：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zh-TW" sz="3600" dirty="0"/>
              <a:t>「大概是由於在形聲字上加注音符而成</a:t>
            </a:r>
            <a:r>
              <a:rPr lang="zh-TW" altLang="en-US" sz="3600" dirty="0"/>
              <a:t>。</a:t>
            </a:r>
            <a:r>
              <a:rPr lang="zh-TW" altLang="zh-TW" sz="3600" dirty="0"/>
              <a:t>」</a:t>
            </a:r>
          </a:p>
          <a:p>
            <a:endParaRPr lang="en-US" altLang="zh-TW" sz="2800" b="1" dirty="0"/>
          </a:p>
          <a:p>
            <a:r>
              <a:rPr lang="zh-TW" altLang="zh-TW" sz="4000" b="1" dirty="0"/>
              <a:t>多形</a:t>
            </a:r>
            <a:r>
              <a:rPr lang="zh-TW" altLang="zh-TW" sz="3600" dirty="0"/>
              <a:t>：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zh-TW" sz="3600" dirty="0"/>
              <a:t>「可以看做多形的形聲字，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　</a:t>
            </a:r>
            <a:r>
              <a:rPr lang="zh-TW" altLang="zh-TW" sz="3600" dirty="0"/>
              <a:t>大概絕大多數是由於在表意字上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　</a:t>
            </a:r>
            <a:r>
              <a:rPr lang="zh-TW" altLang="zh-TW" sz="3600" dirty="0"/>
              <a:t>加注音符或在形聲字上加注意符而的</a:t>
            </a:r>
            <a:r>
              <a:rPr lang="zh-TW" altLang="en-US" sz="3600" dirty="0"/>
              <a:t>。</a:t>
            </a:r>
            <a:r>
              <a:rPr lang="zh-TW" altLang="zh-TW" sz="3600" dirty="0"/>
              <a:t>」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771007696"/>
      </p:ext>
    </p:extLst>
  </p:cSld>
  <p:clrMapOvr>
    <a:masterClrMapping/>
  </p:clrMapOvr>
  <p:transition>
    <p:pull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188639"/>
            <a:ext cx="6851104" cy="775493"/>
          </a:xfrm>
        </p:spPr>
        <p:txBody>
          <a:bodyPr>
            <a:normAutofit/>
          </a:bodyPr>
          <a:lstStyle/>
          <a:p>
            <a:r>
              <a:rPr lang="zh-TW" altLang="en-US" sz="4000" b="1" u="sng" dirty="0"/>
              <a:t>多聲形聲字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124744"/>
            <a:ext cx="8064896" cy="5616624"/>
          </a:xfrm>
        </p:spPr>
        <p:txBody>
          <a:bodyPr>
            <a:normAutofit/>
          </a:bodyPr>
          <a:lstStyle/>
          <a:p>
            <a:r>
              <a:rPr lang="en-US" altLang="zh-TW" sz="3600" dirty="0"/>
              <a:t>《</a:t>
            </a:r>
            <a:r>
              <a:rPr lang="zh-TW" altLang="en-US" sz="3600" dirty="0"/>
              <a:t>說文</a:t>
            </a:r>
            <a:r>
              <a:rPr lang="en-US" altLang="zh-TW" sz="3600" dirty="0"/>
              <a:t>》</a:t>
            </a:r>
            <a:r>
              <a:rPr lang="zh-TW" altLang="en-US" sz="3600" dirty="0"/>
              <a:t>明確說成从二聲的形聲字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　有「竊」和「䪡」</a:t>
            </a:r>
            <a:r>
              <a:rPr lang="en-US" altLang="zh-TW" sz="3600" dirty="0"/>
              <a:t>(</a:t>
            </a:r>
            <a:r>
              <a:rPr lang="zh-TW" altLang="en-US" sz="3600" dirty="0"/>
              <a:t>齏</a:t>
            </a:r>
            <a:r>
              <a:rPr lang="en-US" altLang="zh-TW" sz="3600" dirty="0"/>
              <a:t>)</a:t>
            </a:r>
            <a:r>
              <a:rPr lang="zh-TW" altLang="en-US" sz="3600" dirty="0"/>
              <a:t>。</a:t>
            </a:r>
            <a:endParaRPr lang="en-US" altLang="zh-TW" sz="3600" dirty="0"/>
          </a:p>
          <a:p>
            <a:pPr lvl="1"/>
            <a:r>
              <a:rPr lang="en-US" altLang="zh-TW" sz="3600" dirty="0">
                <a:latin typeface="+mn-ea"/>
              </a:rPr>
              <a:t>《</a:t>
            </a:r>
            <a:r>
              <a:rPr lang="zh-TW" altLang="en-US" sz="3600" dirty="0">
                <a:latin typeface="+mn-ea"/>
              </a:rPr>
              <a:t>說文</a:t>
            </a:r>
            <a:r>
              <a:rPr lang="en-US" altLang="zh-TW" sz="3600" dirty="0">
                <a:latin typeface="+mn-ea"/>
              </a:rPr>
              <a:t>》</a:t>
            </a:r>
            <a:r>
              <a:rPr lang="zh-TW" altLang="en-US" sz="3600" dirty="0">
                <a:latin typeface="+mn-ea"/>
              </a:rPr>
              <a:t>：「</a:t>
            </a:r>
            <a:r>
              <a:rPr lang="zh-TW" altLang="en-US" sz="3600" dirty="0">
                <a:latin typeface="說文標篆體" pitchFamily="65" charset="-122"/>
                <a:ea typeface="說文標篆體" pitchFamily="65" charset="-122"/>
              </a:rPr>
              <a:t>竊</a:t>
            </a:r>
            <a:r>
              <a:rPr lang="zh-TW" altLang="en-US" sz="3600" dirty="0"/>
              <a:t>　盜自中出約竊。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　从穴，从米，　、廿皆聲。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　廿，古文疾。　，古文偰。」</a:t>
            </a:r>
            <a:endParaRPr lang="en-US" altLang="zh-TW" sz="3600" dirty="0"/>
          </a:p>
          <a:p>
            <a:pPr marL="365760" lvl="1" indent="0">
              <a:buNone/>
            </a:pPr>
            <a:endParaRPr lang="en-US" altLang="zh-TW" sz="900" dirty="0"/>
          </a:p>
          <a:p>
            <a:pPr lvl="1">
              <a:spcBef>
                <a:spcPts val="600"/>
              </a:spcBef>
            </a:pPr>
            <a:r>
              <a:rPr lang="zh-TW" altLang="en-US" sz="3600" dirty="0"/>
              <a:t>有人認為「竊」本是個會意字，</a:t>
            </a:r>
            <a:endParaRPr lang="en-US" altLang="zh-TW" sz="3600" dirty="0"/>
          </a:p>
          <a:p>
            <a:pPr marL="365760" lvl="1" indent="0">
              <a:spcBef>
                <a:spcPts val="600"/>
              </a:spcBef>
              <a:buNone/>
            </a:pPr>
            <a:r>
              <a:rPr lang="zh-TW" altLang="en-US" sz="3600" dirty="0"/>
              <a:t>　「乃鼠穿穴咬物盜米之象」</a:t>
            </a:r>
            <a:endParaRPr lang="en-US" altLang="zh-TW" sz="3600" dirty="0"/>
          </a:p>
          <a:p>
            <a:pPr marL="365760" lvl="1" indent="0">
              <a:spcBef>
                <a:spcPts val="600"/>
              </a:spcBef>
              <a:buNone/>
            </a:pPr>
            <a:r>
              <a:rPr lang="zh-TW" altLang="en-US" sz="3600" dirty="0"/>
              <a:t>　（高亨</a:t>
            </a:r>
            <a:r>
              <a:rPr lang="en-US" altLang="zh-TW" sz="3600" dirty="0"/>
              <a:t>《</a:t>
            </a:r>
            <a:r>
              <a:rPr lang="zh-TW" altLang="en-US" sz="3600" dirty="0"/>
              <a:t>文字形義學概論</a:t>
            </a:r>
            <a:r>
              <a:rPr lang="en-US" altLang="zh-TW" sz="3600" dirty="0"/>
              <a:t>》</a:t>
            </a:r>
            <a:r>
              <a:rPr lang="zh-TW" altLang="en-US" sz="36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677117519"/>
      </p:ext>
    </p:extLst>
  </p:cSld>
  <p:clrMapOvr>
    <a:masterClrMapping/>
  </p:clrMapOvr>
  <p:transition>
    <p:pull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332656"/>
            <a:ext cx="8424936" cy="6264696"/>
          </a:xfrm>
        </p:spPr>
        <p:txBody>
          <a:bodyPr>
            <a:noAutofit/>
          </a:bodyPr>
          <a:lstStyle/>
          <a:p>
            <a:r>
              <a:rPr lang="en-US" altLang="zh-TW" sz="3600" dirty="0">
                <a:latin typeface="+mn-ea"/>
              </a:rPr>
              <a:t>《</a:t>
            </a:r>
            <a:r>
              <a:rPr lang="zh-TW" altLang="en-US" sz="3600" dirty="0">
                <a:latin typeface="+mn-ea"/>
              </a:rPr>
              <a:t>說文</a:t>
            </a:r>
            <a:r>
              <a:rPr lang="en-US" altLang="zh-TW" sz="3600" dirty="0">
                <a:latin typeface="+mn-ea"/>
              </a:rPr>
              <a:t>》</a:t>
            </a:r>
            <a:r>
              <a:rPr lang="zh-TW" altLang="en-US" sz="3600" dirty="0">
                <a:latin typeface="+mn-ea"/>
              </a:rPr>
              <a:t>：「</a:t>
            </a:r>
            <a:r>
              <a:rPr lang="zh-TW" altLang="en-US" sz="3600" dirty="0">
                <a:latin typeface="說文標篆體" pitchFamily="65" charset="-122"/>
                <a:ea typeface="說文標篆體" pitchFamily="65" charset="-122"/>
              </a:rPr>
              <a:t>䪢　</a:t>
            </a:r>
            <a:r>
              <a:rPr lang="zh-TW" altLang="en-US" sz="3600" dirty="0"/>
              <a:t>𩐌也。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　从韭，次、　皆聲。</a:t>
            </a:r>
            <a:r>
              <a:rPr lang="zh-TW" altLang="en-US" sz="3600" dirty="0">
                <a:latin typeface="說文標篆體" pitchFamily="65" charset="-122"/>
                <a:ea typeface="說文標篆體" pitchFamily="65" charset="-122"/>
              </a:rPr>
              <a:t>齏</a:t>
            </a:r>
            <a:r>
              <a:rPr lang="zh-TW" altLang="en-US" sz="3600" dirty="0"/>
              <a:t>，䪡或从齊。」</a:t>
            </a:r>
            <a:endParaRPr lang="en-US" altLang="zh-TW" sz="3600" dirty="0"/>
          </a:p>
          <a:p>
            <a:pPr lvl="1"/>
            <a:endParaRPr lang="en-US" altLang="zh-TW" sz="1000" dirty="0"/>
          </a:p>
          <a:p>
            <a:pPr lvl="1"/>
            <a:r>
              <a:rPr lang="zh-TW" altLang="en-US" sz="3200" dirty="0"/>
              <a:t>形聲字偶爾也有加注音符的情況。</a:t>
            </a:r>
            <a:endParaRPr lang="en-US" altLang="zh-TW" sz="3200" dirty="0"/>
          </a:p>
          <a:p>
            <a:pPr marL="365760" lvl="1" indent="0">
              <a:buNone/>
            </a:pPr>
            <a:r>
              <a:rPr lang="zh-TW" altLang="en-US" sz="3200" dirty="0"/>
              <a:t> 「䪡」字可能本來是从「韭」「　」聲</a:t>
            </a:r>
            <a:endParaRPr lang="en-US" altLang="zh-TW" sz="3200" dirty="0"/>
          </a:p>
          <a:p>
            <a:pPr marL="365760" lvl="1" indent="0">
              <a:buNone/>
            </a:pPr>
            <a:r>
              <a:rPr lang="zh-TW" altLang="en-US" sz="3200" dirty="0"/>
              <a:t> 或从「韭」「次」聲的一般形聲字，</a:t>
            </a:r>
            <a:endParaRPr lang="en-US" altLang="zh-TW" sz="3200" dirty="0"/>
          </a:p>
          <a:p>
            <a:pPr marL="365760" lvl="1" indent="0">
              <a:buNone/>
            </a:pPr>
            <a:r>
              <a:rPr lang="zh-TW" altLang="en-US" sz="3200" dirty="0"/>
              <a:t> 後來加注一個音符就成為二聲的形聲字。</a:t>
            </a:r>
            <a:endParaRPr lang="en-US" altLang="zh-TW" sz="3200" dirty="0"/>
          </a:p>
          <a:p>
            <a:pPr marL="365760" lvl="1" indent="0">
              <a:buNone/>
            </a:pPr>
            <a:endParaRPr lang="en-US" altLang="zh-TW" sz="1000" dirty="0"/>
          </a:p>
          <a:p>
            <a:pPr lvl="1"/>
            <a:r>
              <a:rPr lang="zh-TW" altLang="en-US" sz="3200" dirty="0"/>
              <a:t>石鼓文裡有「　」字，</a:t>
            </a:r>
            <a:endParaRPr lang="en-US" altLang="zh-TW" sz="3200" dirty="0"/>
          </a:p>
          <a:p>
            <a:pPr marL="365760" lvl="1" indent="0">
              <a:buNone/>
            </a:pPr>
            <a:r>
              <a:rPr lang="zh-TW" altLang="en-US" sz="3200" dirty="0"/>
              <a:t> 王國維認為「䪡」就是以此字為聲旁。</a:t>
            </a:r>
            <a:endParaRPr lang="en-US" altLang="zh-TW" sz="3200" dirty="0"/>
          </a:p>
          <a:p>
            <a:pPr marL="365760" lvl="1" indent="0">
              <a:buNone/>
            </a:pPr>
            <a:r>
              <a:rPr lang="zh-TW" altLang="en-US" sz="3200" dirty="0"/>
              <a:t> 若確是如此，「䪡」就只是一形一聲的字。</a:t>
            </a:r>
          </a:p>
        </p:txBody>
      </p:sp>
    </p:spTree>
    <p:extLst>
      <p:ext uri="{BB962C8B-B14F-4D97-AF65-F5344CB8AC3E}">
        <p14:creationId xmlns:p14="http://schemas.microsoft.com/office/powerpoint/2010/main" val="1346693079"/>
      </p:ext>
    </p:extLst>
  </p:cSld>
  <p:clrMapOvr>
    <a:masterClrMapping/>
  </p:clrMapOvr>
  <p:transition>
    <p:pull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3898776" cy="796950"/>
          </a:xfrm>
        </p:spPr>
        <p:txBody>
          <a:bodyPr>
            <a:normAutofit/>
          </a:bodyPr>
          <a:lstStyle/>
          <a:p>
            <a:r>
              <a:rPr lang="zh-TW" altLang="en-US" sz="4000" b="1" u="sng" dirty="0"/>
              <a:t>多形形聲字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124744"/>
            <a:ext cx="8424936" cy="5305800"/>
          </a:xfrm>
        </p:spPr>
        <p:txBody>
          <a:bodyPr>
            <a:normAutofit/>
          </a:bodyPr>
          <a:lstStyle/>
          <a:p>
            <a:r>
              <a:rPr lang="en-US" altLang="zh-TW" sz="4000" dirty="0"/>
              <a:t>《</a:t>
            </a:r>
            <a:r>
              <a:rPr lang="zh-TW" altLang="en-US" sz="4000" dirty="0"/>
              <a:t>說文</a:t>
            </a:r>
            <a:r>
              <a:rPr lang="en-US" altLang="zh-TW" sz="4000" dirty="0"/>
              <a:t>》</a:t>
            </a:r>
            <a:r>
              <a:rPr lang="zh-TW" altLang="en-US" sz="4000" dirty="0"/>
              <a:t>：「</a:t>
            </a:r>
            <a:r>
              <a:rPr lang="zh-TW" altLang="en-US" sz="4000" dirty="0">
                <a:latin typeface="說文標篆體" pitchFamily="65" charset="-122"/>
                <a:ea typeface="說文標篆體" pitchFamily="65" charset="-122"/>
              </a:rPr>
              <a:t>寶</a:t>
            </a:r>
            <a:r>
              <a:rPr lang="zh-TW" altLang="en-US" sz="4000" dirty="0"/>
              <a:t>　珍也。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　从宀，从玉，从貝，缶聲。」</a:t>
            </a:r>
            <a:endParaRPr lang="en-US" altLang="zh-TW" sz="4000" dirty="0"/>
          </a:p>
          <a:p>
            <a:pPr marL="0" indent="0">
              <a:buNone/>
            </a:pPr>
            <a:endParaRPr lang="en-US" altLang="zh-TW" sz="900" dirty="0"/>
          </a:p>
          <a:p>
            <a:pPr lvl="1"/>
            <a:r>
              <a:rPr lang="zh-TW" altLang="en-US" sz="3600" dirty="0"/>
              <a:t>寶字在甲骨文寫作　，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 表示屋子裏有貝、玉等寶物，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 本是一個會意字。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 周代金文才加注「缶」聲而成形聲字</a:t>
            </a:r>
            <a:endParaRPr lang="en-US" altLang="zh-TW" sz="3600" dirty="0"/>
          </a:p>
          <a:p>
            <a:pPr marL="365760" lvl="1" indent="0">
              <a:buNone/>
            </a:pPr>
            <a:endParaRPr lang="en-US" altLang="zh-TW" sz="800" dirty="0"/>
          </a:p>
          <a:p>
            <a:pPr lvl="1"/>
            <a:r>
              <a:rPr lang="zh-TW" altLang="en-US" sz="3600" dirty="0"/>
              <a:t>會意字＋音符→多形形聲字</a:t>
            </a:r>
            <a:endParaRPr lang="en-US" altLang="zh-TW" sz="3600" dirty="0"/>
          </a:p>
        </p:txBody>
      </p:sp>
    </p:spTree>
    <p:extLst>
      <p:ext uri="{BB962C8B-B14F-4D97-AF65-F5344CB8AC3E}">
        <p14:creationId xmlns:p14="http://schemas.microsoft.com/office/powerpoint/2010/main" val="2759248758"/>
      </p:ext>
    </p:extLst>
  </p:cSld>
  <p:clrMapOvr>
    <a:masterClrMapping/>
  </p:clrMapOvr>
  <p:transition>
    <p:pull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3322712" cy="940966"/>
          </a:xfrm>
        </p:spPr>
        <p:txBody>
          <a:bodyPr>
            <a:normAutofit/>
          </a:bodyPr>
          <a:lstStyle/>
          <a:p>
            <a:r>
              <a:rPr lang="zh-TW" altLang="en-US" sz="4000" b="1" u="sng" dirty="0"/>
              <a:t>多形形聲字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/>
              <a:t>《</a:t>
            </a:r>
            <a:r>
              <a:rPr lang="zh-TW" altLang="en-US" sz="4000" dirty="0"/>
              <a:t>說文</a:t>
            </a:r>
            <a:r>
              <a:rPr lang="en-US" altLang="zh-TW" sz="4000" dirty="0"/>
              <a:t>》</a:t>
            </a:r>
            <a:r>
              <a:rPr lang="zh-TW" altLang="en-US" sz="4000" dirty="0"/>
              <a:t>：「</a:t>
            </a:r>
            <a:r>
              <a:rPr lang="zh-TW" altLang="en-US" sz="4000" dirty="0">
                <a:latin typeface="說文標篆體" pitchFamily="65" charset="-122"/>
                <a:ea typeface="說文標篆體" pitchFamily="65" charset="-122"/>
              </a:rPr>
              <a:t>菹</a:t>
            </a:r>
            <a:r>
              <a:rPr lang="zh-TW" altLang="en-US" sz="4000" dirty="0"/>
              <a:t>　酢菜也。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　从艸，沮聲。𦼬，或从皿。」</a:t>
            </a:r>
            <a:endParaRPr lang="en-US" altLang="zh-TW" sz="4000" dirty="0"/>
          </a:p>
          <a:p>
            <a:pPr marL="0" indent="0">
              <a:buNone/>
            </a:pPr>
            <a:endParaRPr lang="en-US" altLang="zh-TW" sz="1400" dirty="0"/>
          </a:p>
          <a:p>
            <a:pPr lvl="1"/>
            <a:r>
              <a:rPr lang="zh-TW" altLang="en-US" sz="4000" dirty="0"/>
              <a:t>形聲字＋意符→多形形聲字</a:t>
            </a:r>
          </a:p>
        </p:txBody>
      </p:sp>
    </p:spTree>
    <p:extLst>
      <p:ext uri="{BB962C8B-B14F-4D97-AF65-F5344CB8AC3E}">
        <p14:creationId xmlns:p14="http://schemas.microsoft.com/office/powerpoint/2010/main" val="3535816805"/>
      </p:ext>
    </p:extLst>
  </p:cSld>
  <p:clrMapOvr>
    <a:masterClrMapping/>
  </p:clrMapOvr>
  <p:transition>
    <p:pull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787208" cy="868958"/>
          </a:xfrm>
        </p:spPr>
        <p:txBody>
          <a:bodyPr>
            <a:normAutofit/>
          </a:bodyPr>
          <a:lstStyle/>
          <a:p>
            <a:r>
              <a:rPr lang="zh-TW" altLang="en-US" sz="4000" b="1" u="sng" dirty="0"/>
              <a:t>省聲者（省聲省形）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484784"/>
            <a:ext cx="8136904" cy="5017768"/>
          </a:xfrm>
        </p:spPr>
        <p:txBody>
          <a:bodyPr>
            <a:noAutofit/>
          </a:bodyPr>
          <a:lstStyle/>
          <a:p>
            <a:r>
              <a:rPr lang="zh-TW" altLang="zh-TW" sz="4000" b="1" dirty="0"/>
              <a:t>省聲</a:t>
            </a:r>
            <a:r>
              <a:rPr lang="zh-TW" altLang="zh-TW" sz="3600" dirty="0"/>
              <a:t>：省聲情況可以區分為三類：</a:t>
            </a:r>
            <a:endParaRPr lang="en-US" altLang="zh-TW" sz="3600" dirty="0"/>
          </a:p>
          <a:p>
            <a:pPr marL="365760" lvl="1"/>
            <a:r>
              <a:rPr lang="zh-TW" altLang="zh-TW" sz="3600" dirty="0"/>
              <a:t>把字型繁複或佔面積太大的形聲旁</a:t>
            </a:r>
            <a:endParaRPr lang="en-US" altLang="zh-TW" sz="3600" dirty="0"/>
          </a:p>
          <a:p>
            <a:pPr marL="91440" lvl="1" indent="0">
              <a:buNone/>
            </a:pPr>
            <a:r>
              <a:rPr lang="zh-TW" altLang="en-US" sz="3600" dirty="0"/>
              <a:t> </a:t>
            </a:r>
            <a:r>
              <a:rPr lang="zh-TW" altLang="zh-TW" sz="3600" dirty="0"/>
              <a:t>省去一部分</a:t>
            </a:r>
            <a:r>
              <a:rPr lang="zh-TW" altLang="en-US" sz="3600" dirty="0"/>
              <a:t>。</a:t>
            </a:r>
            <a:endParaRPr lang="en-US" altLang="zh-TW" sz="3600" dirty="0"/>
          </a:p>
          <a:p>
            <a:pPr marL="91440" lvl="1" indent="0">
              <a:buNone/>
            </a:pPr>
            <a:endParaRPr lang="en-US" altLang="zh-TW" sz="900" dirty="0"/>
          </a:p>
          <a:p>
            <a:pPr marL="365760" lvl="1"/>
            <a:r>
              <a:rPr lang="zh-TW" altLang="zh-TW" sz="3600" dirty="0"/>
              <a:t>省去聲旁的一部分，</a:t>
            </a:r>
            <a:endParaRPr lang="en-US" altLang="zh-TW" sz="3600" dirty="0"/>
          </a:p>
          <a:p>
            <a:pPr marL="91440" lvl="1" indent="0">
              <a:buNone/>
            </a:pPr>
            <a:r>
              <a:rPr lang="zh-TW" altLang="en-US" sz="3600" dirty="0"/>
              <a:t> </a:t>
            </a:r>
            <a:r>
              <a:rPr lang="zh-TW" altLang="zh-TW" sz="3600" dirty="0"/>
              <a:t>空出的位置就用來安置形旁</a:t>
            </a:r>
            <a:r>
              <a:rPr lang="zh-TW" altLang="en-US" sz="3600" dirty="0"/>
              <a:t>。</a:t>
            </a:r>
            <a:endParaRPr lang="en-US" altLang="zh-TW" sz="3600" dirty="0"/>
          </a:p>
          <a:p>
            <a:pPr marL="91440" lvl="1" indent="0">
              <a:buNone/>
            </a:pPr>
            <a:endParaRPr lang="en-US" altLang="zh-TW" sz="900" dirty="0"/>
          </a:p>
          <a:p>
            <a:pPr marL="365760" lvl="1"/>
            <a:r>
              <a:rPr lang="zh-TW" altLang="zh-TW" sz="3600" dirty="0"/>
              <a:t>聲旁和形旁用部分筆畫或一個偏旁</a:t>
            </a:r>
            <a:r>
              <a:rPr lang="zh-TW" altLang="en-US" sz="3600" dirty="0"/>
              <a:t>。</a:t>
            </a:r>
            <a:endParaRPr lang="zh-TW" altLang="zh-TW" sz="3600" dirty="0"/>
          </a:p>
        </p:txBody>
      </p:sp>
    </p:spTree>
    <p:extLst>
      <p:ext uri="{BB962C8B-B14F-4D97-AF65-F5344CB8AC3E}">
        <p14:creationId xmlns:p14="http://schemas.microsoft.com/office/powerpoint/2010/main" val="3682588404"/>
      </p:ext>
    </p:extLst>
  </p:cSld>
  <p:clrMapOvr>
    <a:masterClrMapping/>
  </p:clrMapOvr>
  <p:transition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3456384" cy="792088"/>
          </a:xfrm>
        </p:spPr>
        <p:txBody>
          <a:bodyPr>
            <a:normAutofit/>
          </a:bodyPr>
          <a:lstStyle/>
          <a:p>
            <a:r>
              <a:rPr lang="zh-TW" altLang="en-US" sz="4400" b="1" u="sng" dirty="0"/>
              <a:t>形符與聲符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51520" y="1628800"/>
            <a:ext cx="8568952" cy="4464496"/>
          </a:xfrm>
        </p:spPr>
        <p:txBody>
          <a:bodyPr>
            <a:noAutofit/>
          </a:bodyPr>
          <a:lstStyle/>
          <a:p>
            <a:r>
              <a:rPr lang="zh-TW" altLang="en-US" sz="4400" dirty="0"/>
              <a:t>形聲字的造字素材</a:t>
            </a:r>
            <a:endParaRPr lang="en-US" altLang="zh-TW" sz="4400" dirty="0"/>
          </a:p>
          <a:p>
            <a:pPr lvl="1"/>
            <a:r>
              <a:rPr lang="zh-TW" altLang="en-US" sz="4000" dirty="0"/>
              <a:t>純表意的象形、指事與會意字皆可。</a:t>
            </a:r>
            <a:endParaRPr lang="en-US" altLang="zh-TW" sz="4000" dirty="0"/>
          </a:p>
          <a:p>
            <a:endParaRPr lang="en-US" altLang="zh-TW" sz="3200" dirty="0"/>
          </a:p>
          <a:p>
            <a:r>
              <a:rPr lang="zh-TW" altLang="en-US" sz="4800" b="1" u="sng" dirty="0">
                <a:solidFill>
                  <a:srgbClr val="12841D"/>
                </a:solidFill>
              </a:rPr>
              <a:t>形符</a:t>
            </a:r>
            <a:r>
              <a:rPr lang="zh-TW" altLang="en-US" sz="4400" dirty="0"/>
              <a:t>的來源主要是</a:t>
            </a:r>
            <a:r>
              <a:rPr lang="zh-TW" altLang="en-US" sz="4800" b="1" u="sng" dirty="0">
                <a:solidFill>
                  <a:srgbClr val="12841D"/>
                </a:solidFill>
              </a:rPr>
              <a:t>象形字</a:t>
            </a:r>
            <a:r>
              <a:rPr lang="zh-TW" altLang="en-US" sz="4400" dirty="0">
                <a:solidFill>
                  <a:srgbClr val="046008"/>
                </a:solidFill>
              </a:rPr>
              <a:t>。</a:t>
            </a:r>
            <a:endParaRPr lang="en-US" altLang="zh-TW" sz="4400" dirty="0">
              <a:solidFill>
                <a:srgbClr val="046008"/>
              </a:solidFill>
            </a:endParaRPr>
          </a:p>
          <a:p>
            <a:pPr lvl="1"/>
            <a:r>
              <a:rPr lang="zh-TW" altLang="en-US" sz="4000" dirty="0"/>
              <a:t>如「衣、心」。</a:t>
            </a:r>
            <a:endParaRPr lang="en-US" altLang="zh-TW" sz="4000" dirty="0"/>
          </a:p>
        </p:txBody>
      </p:sp>
    </p:spTree>
    <p:extLst>
      <p:ext uri="{BB962C8B-B14F-4D97-AF65-F5344CB8AC3E}">
        <p14:creationId xmlns:p14="http://schemas.microsoft.com/office/powerpoint/2010/main" val="2069633079"/>
      </p:ext>
    </p:extLst>
  </p:cSld>
  <p:clrMapOvr>
    <a:masterClrMapping/>
  </p:clrMapOvr>
  <p:transition spd="med">
    <p:push dir="u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67544" y="1268760"/>
            <a:ext cx="8424936" cy="5161784"/>
          </a:xfrm>
        </p:spPr>
        <p:txBody>
          <a:bodyPr/>
          <a:lstStyle/>
          <a:p>
            <a:r>
              <a:rPr lang="zh-TW" altLang="en-US" sz="4000" dirty="0"/>
              <a:t>省形：</a:t>
            </a:r>
            <a:r>
              <a:rPr lang="zh-TW" altLang="en-US" sz="3600" dirty="0"/>
              <a:t>省形情況可以區分為兩類：</a:t>
            </a:r>
          </a:p>
          <a:p>
            <a:pPr lvl="1"/>
            <a:endParaRPr lang="en-US" altLang="zh-TW" sz="1000" dirty="0"/>
          </a:p>
          <a:p>
            <a:pPr lvl="1"/>
            <a:r>
              <a:rPr lang="zh-TW" altLang="en-US" sz="3600" dirty="0"/>
              <a:t>把字形繁複的形旁省去一部分。</a:t>
            </a:r>
            <a:endParaRPr lang="en-US" altLang="zh-TW" sz="3600" dirty="0"/>
          </a:p>
          <a:p>
            <a:pPr lvl="1"/>
            <a:endParaRPr lang="zh-TW" altLang="en-US" sz="1000" dirty="0"/>
          </a:p>
          <a:p>
            <a:pPr lvl="1"/>
            <a:r>
              <a:rPr lang="zh-TW" altLang="en-US" sz="3600" dirty="0"/>
              <a:t>省去形旁的一部分，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 空出的位置就用來安置聲旁。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90393687"/>
      </p:ext>
    </p:extLst>
  </p:cSld>
  <p:clrMapOvr>
    <a:masterClrMapping/>
  </p:clrMapOvr>
  <p:transition>
    <p:pull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3970784" cy="868958"/>
          </a:xfrm>
        </p:spPr>
        <p:txBody>
          <a:bodyPr>
            <a:normAutofit/>
          </a:bodyPr>
          <a:lstStyle/>
          <a:p>
            <a:r>
              <a:rPr lang="zh-TW" altLang="en-US" sz="4000" b="1" u="sng" dirty="0"/>
              <a:t>省聲形聲字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340768"/>
            <a:ext cx="8424936" cy="4873752"/>
          </a:xfrm>
        </p:spPr>
        <p:txBody>
          <a:bodyPr>
            <a:noAutofit/>
          </a:bodyPr>
          <a:lstStyle/>
          <a:p>
            <a:r>
              <a:rPr lang="zh-TW" altLang="zh-TW" sz="3600" dirty="0"/>
              <a:t>把字型繁複或佔面積太大的形聲旁省去一部分</a:t>
            </a:r>
            <a:r>
              <a:rPr lang="zh-TW" altLang="en-US" sz="3600" dirty="0"/>
              <a:t>：</a:t>
            </a:r>
            <a:endParaRPr lang="en-US" altLang="zh-TW" sz="3600" dirty="0"/>
          </a:p>
          <a:p>
            <a:pPr lvl="1"/>
            <a:r>
              <a:rPr lang="en-US" altLang="zh-TW" sz="3200" dirty="0"/>
              <a:t>《</a:t>
            </a:r>
            <a:r>
              <a:rPr lang="zh-TW" altLang="en-US" sz="3200" dirty="0"/>
              <a:t>說文</a:t>
            </a:r>
            <a:r>
              <a:rPr lang="en-US" altLang="zh-TW" sz="3200" dirty="0"/>
              <a:t>》</a:t>
            </a:r>
            <a:r>
              <a:rPr lang="zh-TW" altLang="en-US" sz="3200" dirty="0"/>
              <a:t>：「</a:t>
            </a:r>
            <a:r>
              <a:rPr lang="zh-TW" altLang="en-US" sz="4400" dirty="0">
                <a:latin typeface="說文標篆體" pitchFamily="65" charset="-122"/>
                <a:ea typeface="說文標篆體" pitchFamily="65" charset="-122"/>
              </a:rPr>
              <a:t>秋</a:t>
            </a:r>
            <a:r>
              <a:rPr lang="en-US" altLang="zh-TW" sz="3200" dirty="0"/>
              <a:t>……</a:t>
            </a:r>
            <a:r>
              <a:rPr lang="zh-TW" altLang="en-US" sz="3200" dirty="0"/>
              <a:t>从禾，𪚰省聲。　，籀文不省」</a:t>
            </a:r>
            <a:endParaRPr lang="en-US" altLang="zh-TW" sz="3200" dirty="0"/>
          </a:p>
          <a:p>
            <a:pPr lvl="1"/>
            <a:endParaRPr lang="en-US" altLang="zh-TW" sz="1800" dirty="0"/>
          </a:p>
          <a:p>
            <a:r>
              <a:rPr lang="zh-TW" altLang="zh-TW" sz="3600" dirty="0"/>
              <a:t>省去聲旁的一部分，空出的位置就用來安置形旁</a:t>
            </a:r>
            <a:r>
              <a:rPr lang="zh-TW" altLang="en-US" sz="3600" dirty="0"/>
              <a:t>：</a:t>
            </a:r>
            <a:endParaRPr lang="en-US" altLang="zh-TW" sz="3600" dirty="0"/>
          </a:p>
          <a:p>
            <a:pPr lvl="1"/>
            <a:r>
              <a:rPr lang="en-US" altLang="zh-TW" sz="3600" dirty="0"/>
              <a:t>《</a:t>
            </a:r>
            <a:r>
              <a:rPr lang="zh-TW" altLang="en-US" sz="3600" dirty="0"/>
              <a:t>說文</a:t>
            </a:r>
            <a:r>
              <a:rPr lang="en-US" altLang="zh-TW" sz="3600" dirty="0"/>
              <a:t>》</a:t>
            </a:r>
            <a:r>
              <a:rPr lang="zh-TW" altLang="en-US" sz="3600" dirty="0"/>
              <a:t>：「</a:t>
            </a:r>
            <a:r>
              <a:rPr lang="zh-TW" altLang="en-US" sz="4400" dirty="0">
                <a:latin typeface="說文標篆體" pitchFamily="65" charset="-122"/>
                <a:ea typeface="說文標篆體" pitchFamily="65" charset="-122"/>
              </a:rPr>
              <a:t>夜</a:t>
            </a:r>
            <a:r>
              <a:rPr lang="en-US" altLang="zh-TW" sz="3600" dirty="0"/>
              <a:t>……</a:t>
            </a:r>
            <a:r>
              <a:rPr lang="zh-TW" altLang="en-US" sz="3600" dirty="0"/>
              <a:t>从夕，亦省聲。」</a:t>
            </a:r>
            <a:endParaRPr lang="en-US" altLang="zh-TW" sz="3600" dirty="0"/>
          </a:p>
        </p:txBody>
      </p:sp>
    </p:spTree>
    <p:extLst>
      <p:ext uri="{BB962C8B-B14F-4D97-AF65-F5344CB8AC3E}">
        <p14:creationId xmlns:p14="http://schemas.microsoft.com/office/powerpoint/2010/main" val="1640471970"/>
      </p:ext>
    </p:extLst>
  </p:cSld>
  <p:clrMapOvr>
    <a:masterClrMapping/>
  </p:clrMapOvr>
  <p:transition>
    <p:pull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4042792" cy="868958"/>
          </a:xfrm>
        </p:spPr>
        <p:txBody>
          <a:bodyPr>
            <a:normAutofit/>
          </a:bodyPr>
          <a:lstStyle/>
          <a:p>
            <a:r>
              <a:rPr lang="zh-TW" altLang="en-US" sz="4000" b="1" u="sng" dirty="0"/>
              <a:t>省聲形聲字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556792"/>
            <a:ext cx="8208912" cy="4873752"/>
          </a:xfrm>
        </p:spPr>
        <p:txBody>
          <a:bodyPr>
            <a:noAutofit/>
          </a:bodyPr>
          <a:lstStyle/>
          <a:p>
            <a:r>
              <a:rPr lang="zh-TW" altLang="zh-TW" sz="4000" dirty="0"/>
              <a:t>聲旁和形旁用部分筆畫或一個偏旁</a:t>
            </a:r>
            <a:endParaRPr lang="en-US" altLang="zh-TW" sz="4000" dirty="0"/>
          </a:p>
          <a:p>
            <a:pPr lvl="1"/>
            <a:endParaRPr lang="en-US" altLang="zh-TW" sz="900" dirty="0"/>
          </a:p>
          <a:p>
            <a:pPr lvl="1"/>
            <a:r>
              <a:rPr lang="en-US" altLang="zh-TW" sz="3200" dirty="0"/>
              <a:t>《</a:t>
            </a:r>
            <a:r>
              <a:rPr lang="zh-TW" altLang="en-US" sz="3200" dirty="0"/>
              <a:t>說文</a:t>
            </a:r>
            <a:r>
              <a:rPr lang="en-US" altLang="zh-TW" sz="3200" dirty="0"/>
              <a:t>》</a:t>
            </a:r>
            <a:r>
              <a:rPr lang="zh-TW" altLang="en-US" sz="3200" dirty="0"/>
              <a:t>：「</a:t>
            </a:r>
            <a:r>
              <a:rPr lang="zh-TW" altLang="en-US" sz="3200" dirty="0">
                <a:latin typeface="說文標篆體" pitchFamily="65" charset="-122"/>
                <a:ea typeface="說文標篆體" pitchFamily="65" charset="-122"/>
              </a:rPr>
              <a:t>齋</a:t>
            </a:r>
            <a:r>
              <a:rPr lang="zh-TW" altLang="en-US" sz="3200" dirty="0"/>
              <a:t>　</a:t>
            </a:r>
            <a:r>
              <a:rPr lang="en-US" altLang="zh-TW" sz="3200" dirty="0"/>
              <a:t>……</a:t>
            </a:r>
            <a:r>
              <a:rPr lang="zh-TW" altLang="en-US" sz="3200" dirty="0"/>
              <a:t>从示，齊省聲。」</a:t>
            </a:r>
            <a:endParaRPr lang="en-US" altLang="zh-TW" sz="3200" dirty="0"/>
          </a:p>
          <a:p>
            <a:pPr lvl="1"/>
            <a:endParaRPr lang="en-US" altLang="zh-TW" sz="1000" dirty="0"/>
          </a:p>
          <a:p>
            <a:pPr lvl="1"/>
            <a:r>
              <a:rPr lang="zh-TW" altLang="en-US" sz="3600" dirty="0"/>
              <a:t>「齋」字中間的二橫畫，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　既可看作「示」的上部，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　也可看作「齊」的下部，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　實際上是聲旁和形旁合用的比畫。</a:t>
            </a:r>
            <a:endParaRPr lang="en-US" altLang="zh-TW" sz="3600" dirty="0"/>
          </a:p>
        </p:txBody>
      </p:sp>
    </p:spTree>
    <p:extLst>
      <p:ext uri="{BB962C8B-B14F-4D97-AF65-F5344CB8AC3E}">
        <p14:creationId xmlns:p14="http://schemas.microsoft.com/office/powerpoint/2010/main" val="1024807550"/>
      </p:ext>
    </p:extLst>
  </p:cSld>
  <p:clrMapOvr>
    <a:masterClrMapping/>
  </p:clrMapOvr>
  <p:transition>
    <p:pull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3394720" cy="868958"/>
          </a:xfrm>
        </p:spPr>
        <p:txBody>
          <a:bodyPr>
            <a:normAutofit/>
          </a:bodyPr>
          <a:lstStyle/>
          <a:p>
            <a:r>
              <a:rPr lang="zh-TW" altLang="en-US" sz="4000" b="1" u="sng" dirty="0"/>
              <a:t>省形形聲字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268760"/>
            <a:ext cx="8352928" cy="5472608"/>
          </a:xfrm>
        </p:spPr>
        <p:txBody>
          <a:bodyPr>
            <a:noAutofit/>
          </a:bodyPr>
          <a:lstStyle/>
          <a:p>
            <a:r>
              <a:rPr lang="zh-TW" altLang="zh-TW" sz="3600" dirty="0"/>
              <a:t>把字形繁複的形旁省去一部分</a:t>
            </a:r>
            <a:endParaRPr lang="en-US" altLang="zh-TW" sz="3600" dirty="0"/>
          </a:p>
          <a:p>
            <a:pPr lvl="1"/>
            <a:r>
              <a:rPr lang="en-US" altLang="zh-TW" sz="3200" dirty="0"/>
              <a:t>《</a:t>
            </a:r>
            <a:r>
              <a:rPr lang="zh-TW" altLang="en-US" sz="3200" dirty="0"/>
              <a:t>說文</a:t>
            </a:r>
            <a:r>
              <a:rPr lang="en-US" altLang="zh-TW" sz="3200" dirty="0"/>
              <a:t>》</a:t>
            </a:r>
            <a:r>
              <a:rPr lang="zh-TW" altLang="en-US" sz="3200" dirty="0"/>
              <a:t>：「</a:t>
            </a:r>
            <a:r>
              <a:rPr lang="zh-TW" altLang="en-US" sz="3200" dirty="0">
                <a:latin typeface="說文標篆體" pitchFamily="65" charset="-122"/>
                <a:ea typeface="說文標篆體" pitchFamily="65" charset="-122"/>
              </a:rPr>
              <a:t>曐</a:t>
            </a:r>
            <a:r>
              <a:rPr lang="en-US" altLang="zh-TW" sz="3200" dirty="0"/>
              <a:t>……</a:t>
            </a:r>
            <a:r>
              <a:rPr lang="zh-TW" altLang="en-US" sz="3200" dirty="0"/>
              <a:t>从晶，生聲。</a:t>
            </a:r>
            <a:endParaRPr lang="en-US" altLang="zh-TW" sz="3200" dirty="0"/>
          </a:p>
          <a:p>
            <a:pPr marL="365760" lvl="1" indent="0">
              <a:buNone/>
            </a:pPr>
            <a:r>
              <a:rPr lang="zh-TW" altLang="en-US" sz="3200" dirty="0"/>
              <a:t>　</a:t>
            </a:r>
            <a:r>
              <a:rPr lang="en-US" altLang="zh-TW" sz="3200" dirty="0"/>
              <a:t>……</a:t>
            </a:r>
            <a:r>
              <a:rPr lang="zh-TW" altLang="en-US" sz="3200" dirty="0">
                <a:latin typeface="說文標篆體" pitchFamily="65" charset="-122"/>
                <a:ea typeface="說文標篆體" pitchFamily="65" charset="-122"/>
              </a:rPr>
              <a:t>星</a:t>
            </a:r>
            <a:r>
              <a:rPr lang="zh-TW" altLang="en-US" sz="3200" dirty="0"/>
              <a:t>，曐或省。」</a:t>
            </a:r>
            <a:endParaRPr lang="en-US" altLang="zh-TW" sz="3200" dirty="0"/>
          </a:p>
          <a:p>
            <a:pPr marL="365760" lvl="1" indent="0">
              <a:buNone/>
            </a:pPr>
            <a:endParaRPr lang="en-US" altLang="zh-TW" sz="1000" dirty="0"/>
          </a:p>
          <a:p>
            <a:r>
              <a:rPr lang="zh-TW" altLang="zh-TW" sz="3600" dirty="0"/>
              <a:t>省去形旁的一部分，空出的位置就用來安置聲旁</a:t>
            </a:r>
            <a:endParaRPr lang="en-US" altLang="zh-TW" sz="3600" dirty="0"/>
          </a:p>
          <a:p>
            <a:pPr lvl="1"/>
            <a:r>
              <a:rPr lang="en-US" altLang="zh-TW" sz="3200" dirty="0"/>
              <a:t>《</a:t>
            </a:r>
            <a:r>
              <a:rPr lang="zh-TW" altLang="en-US" sz="3200" dirty="0"/>
              <a:t>說文</a:t>
            </a:r>
            <a:r>
              <a:rPr lang="en-US" altLang="zh-TW" sz="3200" dirty="0"/>
              <a:t>》</a:t>
            </a:r>
            <a:r>
              <a:rPr lang="zh-TW" altLang="en-US" sz="3200" dirty="0"/>
              <a:t>：「</a:t>
            </a:r>
            <a:r>
              <a:rPr lang="zh-TW" altLang="en-US" sz="3200" dirty="0">
                <a:latin typeface="說文標篆體" pitchFamily="65" charset="-122"/>
                <a:ea typeface="說文標篆體" pitchFamily="65" charset="-122"/>
              </a:rPr>
              <a:t>考　</a:t>
            </a:r>
            <a:r>
              <a:rPr lang="zh-TW" altLang="en-US" sz="3200" dirty="0"/>
              <a:t>老也。从老省，ㄎ聲。」</a:t>
            </a:r>
            <a:endParaRPr lang="en-US" altLang="zh-TW" sz="3200" dirty="0"/>
          </a:p>
          <a:p>
            <a:pPr lvl="1">
              <a:buNone/>
            </a:pPr>
            <a:endParaRPr lang="en-US" altLang="zh-TW" sz="3600" dirty="0">
              <a:latin typeface="說文標篆體" pitchFamily="65" charset="-122"/>
              <a:ea typeface="說文標篆體" pitchFamily="65" charset="-122"/>
            </a:endParaRPr>
          </a:p>
          <a:p>
            <a:pPr lvl="1">
              <a:buNone/>
            </a:pPr>
            <a:r>
              <a:rPr lang="zh-TW" altLang="en-US" sz="3600" dirty="0">
                <a:latin typeface="說文標篆體" pitchFamily="65" charset="-122"/>
                <a:ea typeface="說文標篆體" pitchFamily="65" charset="-122"/>
              </a:rPr>
              <a:t>老　</a:t>
            </a:r>
            <a:r>
              <a:rPr lang="zh-TW" altLang="en-US" sz="3600" dirty="0"/>
              <a:t>ｖｓ　</a:t>
            </a:r>
            <a:r>
              <a:rPr lang="zh-TW" altLang="en-US" sz="3600" dirty="0">
                <a:latin typeface="說文標篆體" pitchFamily="65" charset="-122"/>
                <a:ea typeface="說文標篆體" pitchFamily="65" charset="-122"/>
              </a:rPr>
              <a:t>考</a:t>
            </a:r>
          </a:p>
        </p:txBody>
      </p:sp>
    </p:spTree>
    <p:extLst>
      <p:ext uri="{BB962C8B-B14F-4D97-AF65-F5344CB8AC3E}">
        <p14:creationId xmlns:p14="http://schemas.microsoft.com/office/powerpoint/2010/main" val="1122626505"/>
      </p:ext>
    </p:extLst>
  </p:cSld>
  <p:clrMapOvr>
    <a:masterClrMapping/>
  </p:clrMapOvr>
  <p:transition>
    <p:pull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69" y="4221088"/>
            <a:ext cx="2446574" cy="24350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395" y="2187371"/>
            <a:ext cx="1472192" cy="14649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528" y="1037912"/>
            <a:ext cx="866374" cy="86213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63" y="404662"/>
            <a:ext cx="453818" cy="45159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360887"/>
            <a:ext cx="585816" cy="5829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標題 1"/>
          <p:cNvSpPr txBox="1">
            <a:spLocks/>
          </p:cNvSpPr>
          <p:nvPr/>
        </p:nvSpPr>
        <p:spPr>
          <a:xfrm>
            <a:off x="2987824" y="2186788"/>
            <a:ext cx="5777777" cy="2550989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rgbClr val="022C04"/>
                </a:solidFill>
                <a:latin typeface="標楷體" pitchFamily="65" charset="-120"/>
                <a:ea typeface="標楷體" pitchFamily="65" charset="-120"/>
                <a:cs typeface="+mj-cs"/>
              </a:defRPr>
            </a:lvl1pPr>
          </a:lstStyle>
          <a:p>
            <a:r>
              <a:rPr lang="zh-TW" altLang="en-US" sz="6600" b="1" u="sng" dirty="0">
                <a:solidFill>
                  <a:srgbClr val="033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五、</a:t>
            </a:r>
            <a:endParaRPr lang="en-US" altLang="zh-TW" sz="6600" b="1" u="sng" dirty="0">
              <a:solidFill>
                <a:srgbClr val="033F0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zh-TW" altLang="en-US" sz="7200" b="1" u="sng" dirty="0">
                <a:solidFill>
                  <a:srgbClr val="033F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形聲兼會意</a:t>
            </a:r>
            <a:endParaRPr lang="zh-TW" altLang="en-US" sz="8000" b="1" u="sng" dirty="0">
              <a:solidFill>
                <a:srgbClr val="033F0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939272"/>
      </p:ext>
    </p:extLst>
  </p:cSld>
  <p:clrMapOvr>
    <a:masterClrMapping/>
  </p:clrMapOvr>
  <p:transition>
    <p:cover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07504" y="908720"/>
            <a:ext cx="8764984" cy="5509963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zh-TW" altLang="zh-TW" sz="4000" dirty="0"/>
              <a:t>清</a:t>
            </a:r>
            <a:r>
              <a:rPr lang="zh-TW" altLang="en-US" sz="4000" dirty="0"/>
              <a:t> </a:t>
            </a:r>
            <a:r>
              <a:rPr lang="zh-TW" altLang="zh-TW" sz="4000" b="1" dirty="0"/>
              <a:t>段玉裁</a:t>
            </a:r>
            <a:r>
              <a:rPr lang="zh-TW" altLang="zh-TW" sz="4000" dirty="0"/>
              <a:t>《說文解字注》</a:t>
            </a:r>
            <a:endParaRPr lang="zh-TW" altLang="en-US" sz="4000" dirty="0"/>
          </a:p>
          <a:p>
            <a:pPr lvl="1">
              <a:spcBef>
                <a:spcPts val="0"/>
              </a:spcBef>
            </a:pPr>
            <a:r>
              <a:rPr lang="zh-TW" altLang="zh-TW" sz="3700" dirty="0"/>
              <a:t>「聲與義同源，</a:t>
            </a:r>
            <a:endParaRPr lang="en-US" altLang="zh-TW" sz="3700" dirty="0"/>
          </a:p>
          <a:p>
            <a:pPr marL="365760" lvl="1" indent="0">
              <a:spcBef>
                <a:spcPts val="0"/>
              </a:spcBef>
              <a:buNone/>
            </a:pPr>
            <a:r>
              <a:rPr lang="zh-TW" altLang="en-US" sz="3700" dirty="0"/>
              <a:t>　 </a:t>
            </a:r>
            <a:r>
              <a:rPr lang="zh-TW" altLang="zh-TW" sz="3700" dirty="0"/>
              <a:t>故諧聲之偏旁多與字義相近，</a:t>
            </a:r>
            <a:endParaRPr lang="en-US" altLang="zh-TW" sz="3700" dirty="0"/>
          </a:p>
          <a:p>
            <a:pPr marL="365760" lvl="1" indent="0">
              <a:spcBef>
                <a:spcPts val="0"/>
              </a:spcBef>
              <a:buNone/>
            </a:pPr>
            <a:r>
              <a:rPr lang="zh-TW" altLang="en-US" sz="3700" dirty="0"/>
              <a:t>　 </a:t>
            </a:r>
            <a:r>
              <a:rPr lang="zh-TW" altLang="zh-TW" sz="3700" dirty="0"/>
              <a:t>此會意形聲兩兼之字致多也。</a:t>
            </a:r>
            <a:endParaRPr lang="en-US" altLang="zh-TW" sz="3700" dirty="0"/>
          </a:p>
          <a:p>
            <a:pPr marL="365760" lvl="1" indent="0">
              <a:spcBef>
                <a:spcPts val="0"/>
              </a:spcBef>
              <a:buNone/>
            </a:pPr>
            <a:r>
              <a:rPr lang="zh-TW" altLang="en-US" sz="3700" dirty="0"/>
              <a:t> 　說</a:t>
            </a:r>
            <a:r>
              <a:rPr lang="zh-TW" altLang="zh-TW" sz="3700" dirty="0"/>
              <a:t>文或稱會意，略其形聲，</a:t>
            </a:r>
            <a:endParaRPr lang="en-US" altLang="zh-TW" sz="3700" dirty="0"/>
          </a:p>
          <a:p>
            <a:pPr marL="365760" lvl="1" indent="0">
              <a:spcBef>
                <a:spcPts val="0"/>
              </a:spcBef>
              <a:buNone/>
            </a:pPr>
            <a:r>
              <a:rPr lang="zh-TW" altLang="en-US" sz="3700" dirty="0"/>
              <a:t> 　</a:t>
            </a:r>
            <a:r>
              <a:rPr lang="zh-TW" altLang="zh-TW" sz="3700" dirty="0"/>
              <a:t>或稱其形聲，略其會意，雖或渻文，</a:t>
            </a:r>
            <a:endParaRPr lang="en-US" altLang="zh-TW" sz="3700" dirty="0"/>
          </a:p>
          <a:p>
            <a:pPr marL="365760" lvl="1" indent="0">
              <a:spcBef>
                <a:spcPts val="0"/>
              </a:spcBef>
              <a:buNone/>
            </a:pPr>
            <a:r>
              <a:rPr lang="zh-TW" altLang="en-US" sz="3700" dirty="0"/>
              <a:t> 　</a:t>
            </a:r>
            <a:r>
              <a:rPr lang="zh-TW" altLang="zh-TW" sz="3700" dirty="0"/>
              <a:t>實欲互見，不知此則聲與義隔，</a:t>
            </a:r>
            <a:endParaRPr lang="en-US" altLang="zh-TW" sz="3700" dirty="0"/>
          </a:p>
          <a:p>
            <a:pPr marL="365760" lvl="1" indent="0">
              <a:spcBef>
                <a:spcPts val="0"/>
              </a:spcBef>
              <a:buNone/>
            </a:pPr>
            <a:r>
              <a:rPr lang="zh-TW" altLang="en-US" sz="3700" dirty="0"/>
              <a:t> 　</a:t>
            </a:r>
            <a:r>
              <a:rPr lang="zh-TW" altLang="zh-TW" sz="3700" dirty="0"/>
              <a:t>又或如宋人字說，祇有會意，</a:t>
            </a:r>
            <a:endParaRPr lang="en-US" altLang="zh-TW" sz="3700" dirty="0"/>
          </a:p>
          <a:p>
            <a:pPr marL="365760" lvl="1" indent="0">
              <a:spcBef>
                <a:spcPts val="0"/>
              </a:spcBef>
              <a:buNone/>
            </a:pPr>
            <a:r>
              <a:rPr lang="zh-TW" altLang="en-US" sz="3700" dirty="0"/>
              <a:t> 　</a:t>
            </a:r>
            <a:r>
              <a:rPr lang="zh-TW" altLang="zh-TW" sz="3700" dirty="0"/>
              <a:t>別無形聲，其失均誣矣。」</a:t>
            </a:r>
            <a:endParaRPr lang="en-US" altLang="zh-TW" sz="37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323528" y="32618"/>
            <a:ext cx="38164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b="1" u="sng" cap="small" dirty="0">
                <a:solidFill>
                  <a:srgbClr val="022C04"/>
                </a:solidFill>
                <a:latin typeface="標楷體" pitchFamily="65" charset="-120"/>
                <a:ea typeface="標楷體" pitchFamily="65" charset="-120"/>
                <a:cs typeface="+mj-cs"/>
              </a:rPr>
              <a:t>形聲兼會意</a:t>
            </a:r>
          </a:p>
        </p:txBody>
      </p:sp>
    </p:spTree>
    <p:extLst>
      <p:ext uri="{BB962C8B-B14F-4D97-AF65-F5344CB8AC3E}">
        <p14:creationId xmlns:p14="http://schemas.microsoft.com/office/powerpoint/2010/main" val="2640857957"/>
      </p:ext>
    </p:extLst>
  </p:cSld>
  <p:clrMapOvr>
    <a:masterClrMapping/>
  </p:clrMapOvr>
  <p:transition>
    <p:cover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787208" cy="940966"/>
          </a:xfrm>
        </p:spPr>
        <p:txBody>
          <a:bodyPr>
            <a:normAutofit/>
          </a:bodyPr>
          <a:lstStyle/>
          <a:p>
            <a:r>
              <a:rPr lang="zh-TW" altLang="zh-TW" sz="4000" b="1" u="sng" dirty="0"/>
              <a:t>謝雲飛《中國文字學通論》</a:t>
            </a:r>
            <a:endParaRPr lang="zh-TW" altLang="en-US" sz="40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87016" y="1412776"/>
            <a:ext cx="7813376" cy="4752528"/>
          </a:xfrm>
        </p:spPr>
        <p:txBody>
          <a:bodyPr>
            <a:noAutofit/>
          </a:bodyPr>
          <a:lstStyle/>
          <a:p>
            <a:pPr>
              <a:spcBef>
                <a:spcPts val="900"/>
              </a:spcBef>
            </a:pPr>
            <a:r>
              <a:rPr lang="zh-TW" altLang="zh-TW" sz="4400" dirty="0"/>
              <a:t>段氏說文條例：</a:t>
            </a:r>
          </a:p>
          <a:p>
            <a:pPr lvl="1">
              <a:spcBef>
                <a:spcPts val="900"/>
              </a:spcBef>
            </a:pPr>
            <a:r>
              <a:rPr lang="zh-TW" altLang="zh-TW" sz="4000" dirty="0"/>
              <a:t>凡形聲字多兼會意</a:t>
            </a:r>
            <a:endParaRPr lang="en-US" altLang="zh-TW" sz="4000" dirty="0"/>
          </a:p>
          <a:p>
            <a:pPr lvl="1">
              <a:spcBef>
                <a:spcPts val="900"/>
              </a:spcBef>
            </a:pPr>
            <a:r>
              <a:rPr lang="zh-TW" altLang="zh-TW" sz="4000" dirty="0"/>
              <a:t>八篇上衣部裨字下段注云：</a:t>
            </a:r>
            <a:endParaRPr lang="en-US" altLang="zh-TW" sz="4000" dirty="0"/>
          </a:p>
          <a:p>
            <a:pPr marL="365760" lvl="1" indent="0">
              <a:spcBef>
                <a:spcPts val="900"/>
              </a:spcBef>
              <a:buNone/>
            </a:pPr>
            <a:r>
              <a:rPr lang="zh-TW" altLang="zh-TW" sz="4000" dirty="0"/>
              <a:t>「會部曰：朇，益也。</a:t>
            </a:r>
            <a:endParaRPr lang="en-US" altLang="zh-TW" sz="4000" dirty="0"/>
          </a:p>
          <a:p>
            <a:pPr marL="365760" lvl="1" indent="0">
              <a:spcBef>
                <a:spcPts val="900"/>
              </a:spcBef>
              <a:buNone/>
            </a:pPr>
            <a:r>
              <a:rPr lang="zh-TW" altLang="en-US" sz="4000" dirty="0"/>
              <a:t>　</a:t>
            </a:r>
            <a:r>
              <a:rPr lang="zh-TW" altLang="zh-TW" sz="4000" dirty="0"/>
              <a:t>土部曰：埤，增也。</a:t>
            </a:r>
            <a:endParaRPr lang="en-US" altLang="zh-TW" sz="4000" dirty="0"/>
          </a:p>
          <a:p>
            <a:pPr marL="365760" lvl="1" indent="0">
              <a:spcBef>
                <a:spcPts val="900"/>
              </a:spcBef>
              <a:buNone/>
            </a:pPr>
            <a:r>
              <a:rPr lang="zh-TW" altLang="en-US" sz="4000" dirty="0"/>
              <a:t>　</a:t>
            </a:r>
            <a:r>
              <a:rPr lang="zh-TW" altLang="zh-TW" sz="4000" dirty="0"/>
              <a:t>皆字義而音義同。」</a:t>
            </a:r>
            <a:endParaRPr lang="en-US" altLang="zh-TW" sz="4000" dirty="0"/>
          </a:p>
        </p:txBody>
      </p:sp>
    </p:spTree>
    <p:extLst>
      <p:ext uri="{BB962C8B-B14F-4D97-AF65-F5344CB8AC3E}">
        <p14:creationId xmlns:p14="http://schemas.microsoft.com/office/powerpoint/2010/main" val="50895165"/>
      </p:ext>
    </p:extLst>
  </p:cSld>
  <p:clrMapOvr>
    <a:masterClrMapping/>
  </p:clrMapOvr>
  <p:transition>
    <p:cover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51520" y="836712"/>
            <a:ext cx="8496944" cy="5184576"/>
          </a:xfrm>
        </p:spPr>
        <p:txBody>
          <a:bodyPr>
            <a:normAutofit/>
          </a:bodyPr>
          <a:lstStyle/>
          <a:p>
            <a:pPr lvl="1"/>
            <a:r>
              <a:rPr lang="zh-TW" altLang="en-US" sz="4000" dirty="0"/>
              <a:t>二篇上牛部犫</a:t>
            </a:r>
            <a:r>
              <a:rPr lang="zh-TW" altLang="en-US" sz="2800" dirty="0"/>
              <a:t>（ㄔㄡ）</a:t>
            </a:r>
            <a:r>
              <a:rPr lang="zh-TW" altLang="en-US" sz="4000" dirty="0"/>
              <a:t>字下段注云：</a:t>
            </a:r>
          </a:p>
          <a:p>
            <a:pPr marL="365760" lvl="1" indent="0">
              <a:buNone/>
            </a:pPr>
            <a:r>
              <a:rPr lang="zh-TW" altLang="en-US" sz="4000" dirty="0"/>
              <a:t>「凡形聲多兼會意，犫从言，</a:t>
            </a:r>
            <a:endParaRPr lang="en-US" altLang="zh-TW" sz="4000" dirty="0"/>
          </a:p>
          <a:p>
            <a:pPr marL="365760" lvl="1" indent="0">
              <a:buNone/>
            </a:pPr>
            <a:r>
              <a:rPr lang="zh-TW" altLang="en-US" sz="4000" dirty="0"/>
              <a:t>　故牛息聲之字从之。」</a:t>
            </a:r>
            <a:endParaRPr lang="en-US" altLang="zh-TW" sz="4000" dirty="0"/>
          </a:p>
          <a:p>
            <a:pPr marL="365760" lvl="1" indent="0">
              <a:buNone/>
            </a:pPr>
            <a:endParaRPr lang="zh-TW" altLang="en-US" sz="3200" dirty="0"/>
          </a:p>
          <a:p>
            <a:pPr lvl="1"/>
            <a:r>
              <a:rPr lang="zh-TW" altLang="en-US" sz="4000" dirty="0"/>
              <a:t>十一篇上水部池字下段注曰：</a:t>
            </a:r>
            <a:endParaRPr lang="en-US" altLang="zh-TW" sz="4000" dirty="0"/>
          </a:p>
          <a:p>
            <a:pPr marL="365760" lvl="1" indent="0">
              <a:buNone/>
            </a:pPr>
            <a:r>
              <a:rPr lang="zh-TW" altLang="en-US" sz="4000" dirty="0"/>
              <a:t>「夫形聲之字多含會意。」</a:t>
            </a:r>
          </a:p>
        </p:txBody>
      </p:sp>
    </p:spTree>
    <p:extLst>
      <p:ext uri="{BB962C8B-B14F-4D97-AF65-F5344CB8AC3E}">
        <p14:creationId xmlns:p14="http://schemas.microsoft.com/office/powerpoint/2010/main" val="3228503319"/>
      </p:ext>
    </p:extLst>
  </p:cSld>
  <p:clrMapOvr>
    <a:masterClrMapping/>
  </p:clrMapOvr>
  <p:transition>
    <p:cover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787208" cy="864096"/>
          </a:xfrm>
        </p:spPr>
        <p:txBody>
          <a:bodyPr>
            <a:normAutofit/>
          </a:bodyPr>
          <a:lstStyle/>
          <a:p>
            <a:r>
              <a:rPr lang="zh-TW" altLang="zh-TW" sz="4000" b="1" u="sng" dirty="0"/>
              <a:t>〈古籀之變與籀篆之變〉</a:t>
            </a:r>
            <a:r>
              <a:rPr lang="en-US" altLang="zh-TW" sz="4000" b="1" dirty="0"/>
              <a:t>-1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8280920" cy="4873752"/>
          </a:xfrm>
        </p:spPr>
        <p:txBody>
          <a:bodyPr>
            <a:normAutofit/>
          </a:bodyPr>
          <a:lstStyle/>
          <a:p>
            <a:r>
              <a:rPr lang="zh-TW" altLang="zh-TW" sz="4000" b="1" dirty="0"/>
              <a:t>加形</a:t>
            </a:r>
            <a:r>
              <a:rPr lang="zh-TW" altLang="zh-TW" sz="4000" dirty="0"/>
              <a:t>，也就是所謂的繁化，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由於古時字少，文字往往會在義上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加以引申或在形上假借以配合語言，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如果一再引申或假借，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往往使文字的本義隱晦不明，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小篆就從籀文上再加形，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使意義更加明確。</a:t>
            </a:r>
          </a:p>
        </p:txBody>
      </p:sp>
    </p:spTree>
    <p:extLst>
      <p:ext uri="{BB962C8B-B14F-4D97-AF65-F5344CB8AC3E}">
        <p14:creationId xmlns:p14="http://schemas.microsoft.com/office/powerpoint/2010/main" val="2339251066"/>
      </p:ext>
    </p:extLst>
  </p:cSld>
  <p:clrMapOvr>
    <a:masterClrMapping/>
  </p:clrMapOvr>
  <p:transition>
    <p:cover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7787208" cy="868958"/>
          </a:xfrm>
        </p:spPr>
        <p:txBody>
          <a:bodyPr>
            <a:normAutofit/>
          </a:bodyPr>
          <a:lstStyle/>
          <a:p>
            <a:r>
              <a:rPr lang="zh-TW" altLang="zh-TW" sz="4000" b="1" u="sng" dirty="0"/>
              <a:t>〈古籀之變與籀篆之變〉</a:t>
            </a:r>
            <a:r>
              <a:rPr lang="en-US" altLang="zh-TW" sz="4000" dirty="0"/>
              <a:t>-2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8496944" cy="5184576"/>
          </a:xfrm>
        </p:spPr>
        <p:txBody>
          <a:bodyPr>
            <a:noAutofit/>
          </a:bodyPr>
          <a:lstStyle/>
          <a:p>
            <a:r>
              <a:rPr lang="zh-TW" altLang="zh-TW" sz="4000" b="1" dirty="0"/>
              <a:t>加聲</a:t>
            </a:r>
            <a:r>
              <a:rPr lang="zh-TW" altLang="zh-TW" sz="3600" dirty="0"/>
              <a:t>，早期文字的取象多半以象形為主，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 </a:t>
            </a:r>
            <a:r>
              <a:rPr lang="zh-TW" altLang="zh-TW" sz="3600" dirty="0"/>
              <a:t>但是由於從象形字的結構上讀不出音，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 </a:t>
            </a:r>
            <a:r>
              <a:rPr lang="zh-TW" altLang="zh-TW" sz="3600" dirty="0"/>
              <a:t>為要滿足文字是語言紀錄的基本功能，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 </a:t>
            </a:r>
            <a:r>
              <a:rPr lang="zh-TW" altLang="zh-TW" sz="3600" dirty="0"/>
              <a:t>要求能讀出音來，是自然而然的現象，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 </a:t>
            </a:r>
            <a:r>
              <a:rPr lang="zh-TW" altLang="zh-TW" sz="3600" dirty="0"/>
              <a:t>所以從籀文到小篆，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 </a:t>
            </a:r>
            <a:r>
              <a:rPr lang="zh-TW" altLang="zh-TW" sz="3600" dirty="0"/>
              <a:t>往往發生聲化的現象。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 </a:t>
            </a:r>
            <a:r>
              <a:rPr lang="zh-TW" altLang="zh-TW" sz="3600" dirty="0"/>
              <a:t>有時當文字本身不明確時，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 </a:t>
            </a:r>
            <a:r>
              <a:rPr lang="zh-TW" altLang="zh-TW" sz="3600" dirty="0"/>
              <a:t>也可用加聲的方法來做明顯的區別。</a:t>
            </a:r>
          </a:p>
        </p:txBody>
      </p:sp>
    </p:spTree>
    <p:extLst>
      <p:ext uri="{BB962C8B-B14F-4D97-AF65-F5344CB8AC3E}">
        <p14:creationId xmlns:p14="http://schemas.microsoft.com/office/powerpoint/2010/main" val="2525907988"/>
      </p:ext>
    </p:extLst>
  </p:cSld>
  <p:clrMapOvr>
    <a:masterClrMapping/>
  </p:clrMapOvr>
  <p:transition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640960" cy="6169896"/>
          </a:xfrm>
        </p:spPr>
        <p:txBody>
          <a:bodyPr>
            <a:normAutofit/>
          </a:bodyPr>
          <a:lstStyle/>
          <a:p>
            <a:pPr lvl="0">
              <a:buClr>
                <a:srgbClr val="7FD13B"/>
              </a:buClr>
            </a:pPr>
            <a:r>
              <a:rPr lang="zh-TW" altLang="en-US" sz="4400" b="1" u="sng" dirty="0">
                <a:solidFill>
                  <a:srgbClr val="12841D"/>
                </a:solidFill>
              </a:rPr>
              <a:t>聲符</a:t>
            </a:r>
            <a:r>
              <a:rPr lang="zh-TW" altLang="en-US" sz="4000" dirty="0"/>
              <a:t>的來源可以是：</a:t>
            </a:r>
            <a:endParaRPr lang="en-US" altLang="zh-TW" sz="4000" dirty="0"/>
          </a:p>
          <a:p>
            <a:pPr lvl="1">
              <a:buClr>
                <a:srgbClr val="7FD13B"/>
              </a:buClr>
            </a:pPr>
            <a:r>
              <a:rPr lang="zh-TW" altLang="en-US" sz="4000" b="1" dirty="0">
                <a:solidFill>
                  <a:srgbClr val="12841D"/>
                </a:solidFill>
              </a:rPr>
              <a:t>象形</a:t>
            </a:r>
            <a:r>
              <a:rPr lang="zh-TW" altLang="en-US" sz="3600" dirty="0"/>
              <a:t>（和字的「禾」）</a:t>
            </a:r>
            <a:endParaRPr lang="en-US" altLang="zh-TW" sz="3600" dirty="0"/>
          </a:p>
          <a:p>
            <a:pPr lvl="1">
              <a:buClr>
                <a:srgbClr val="7FD13B"/>
              </a:buClr>
            </a:pPr>
            <a:r>
              <a:rPr lang="zh-TW" altLang="en-US" sz="4000" b="1" dirty="0">
                <a:solidFill>
                  <a:srgbClr val="12841D"/>
                </a:solidFill>
              </a:rPr>
              <a:t>指事</a:t>
            </a:r>
            <a:r>
              <a:rPr lang="zh-TW" altLang="en-US" sz="3600" dirty="0"/>
              <a:t>（忍字的「刃」）</a:t>
            </a:r>
            <a:endParaRPr lang="en-US" altLang="zh-TW" sz="3600" dirty="0"/>
          </a:p>
          <a:p>
            <a:pPr lvl="1">
              <a:buClr>
                <a:srgbClr val="7FD13B"/>
              </a:buClr>
            </a:pPr>
            <a:r>
              <a:rPr lang="zh-TW" altLang="en-US" sz="4000" b="1" dirty="0">
                <a:solidFill>
                  <a:srgbClr val="12841D"/>
                </a:solidFill>
              </a:rPr>
              <a:t>會意</a:t>
            </a:r>
            <a:r>
              <a:rPr lang="zh-TW" altLang="en-US" sz="3600" dirty="0"/>
              <a:t>（</a:t>
            </a:r>
            <a:r>
              <a:rPr lang="zh-TW" altLang="en-US" sz="3700" dirty="0"/>
              <a:t>但字的「旦」）</a:t>
            </a:r>
            <a:endParaRPr lang="en-US" altLang="zh-TW" sz="3700" dirty="0"/>
          </a:p>
          <a:p>
            <a:pPr lvl="1">
              <a:buClr>
                <a:srgbClr val="7FD13B"/>
              </a:buClr>
            </a:pPr>
            <a:r>
              <a:rPr lang="zh-TW" altLang="en-US" sz="4000" b="1" u="sng" dirty="0">
                <a:solidFill>
                  <a:srgbClr val="12841D"/>
                </a:solidFill>
              </a:rPr>
              <a:t>形聲</a:t>
            </a:r>
            <a:endParaRPr lang="en-US" altLang="zh-TW" sz="4000" b="1" u="sng" dirty="0">
              <a:solidFill>
                <a:srgbClr val="12841D"/>
              </a:solidFill>
            </a:endParaRPr>
          </a:p>
          <a:p>
            <a:pPr marL="365760" lvl="1" indent="0">
              <a:buClr>
                <a:srgbClr val="7FD13B"/>
              </a:buClr>
              <a:buNone/>
            </a:pPr>
            <a:r>
              <a:rPr lang="zh-TW" altLang="en-US" sz="3600" dirty="0"/>
              <a:t>（「影」的景字，本身以京字作聲符。）</a:t>
            </a:r>
            <a:endParaRPr lang="en-US" altLang="zh-TW" sz="3600" dirty="0"/>
          </a:p>
          <a:p>
            <a:pPr marL="365760" lvl="1" indent="0">
              <a:buClr>
                <a:srgbClr val="7FD13B"/>
              </a:buClr>
              <a:buNone/>
            </a:pPr>
            <a:endParaRPr lang="en-US" altLang="zh-TW" sz="3200" dirty="0"/>
          </a:p>
          <a:p>
            <a:pPr marL="365760" lvl="1" indent="0">
              <a:buClr>
                <a:srgbClr val="7FD13B"/>
              </a:buClr>
              <a:buNone/>
            </a:pPr>
            <a:r>
              <a:rPr lang="zh-TW" altLang="en-US" sz="3700" dirty="0"/>
              <a:t>→產生</a:t>
            </a:r>
            <a:r>
              <a:rPr lang="zh-TW" altLang="en-US" sz="4000" b="1" u="sng" dirty="0">
                <a:solidFill>
                  <a:srgbClr val="12841D"/>
                </a:solidFill>
              </a:rPr>
              <a:t>形聲兼義、會意兼聲</a:t>
            </a:r>
            <a:r>
              <a:rPr lang="zh-TW" altLang="en-US" sz="3700" dirty="0"/>
              <a:t>說法。</a:t>
            </a:r>
          </a:p>
        </p:txBody>
      </p:sp>
    </p:spTree>
    <p:extLst>
      <p:ext uri="{BB962C8B-B14F-4D97-AF65-F5344CB8AC3E}">
        <p14:creationId xmlns:p14="http://schemas.microsoft.com/office/powerpoint/2010/main" val="1254892188"/>
      </p:ext>
    </p:extLst>
  </p:cSld>
  <p:clrMapOvr>
    <a:masterClrMapping/>
  </p:clrMapOvr>
  <p:transition spd="med">
    <p:push dir="u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787208" cy="868958"/>
          </a:xfrm>
        </p:spPr>
        <p:txBody>
          <a:bodyPr>
            <a:normAutofit/>
          </a:bodyPr>
          <a:lstStyle/>
          <a:p>
            <a:r>
              <a:rPr lang="zh-TW" altLang="zh-TW" sz="4000" b="1" u="sng" dirty="0"/>
              <a:t>王引之《經義述聞》</a:t>
            </a:r>
            <a:endParaRPr lang="zh-TW" altLang="en-US" sz="40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95536" y="1484784"/>
            <a:ext cx="8064896" cy="4873752"/>
          </a:xfrm>
        </p:spPr>
        <p:txBody>
          <a:bodyPr>
            <a:normAutofit/>
          </a:bodyPr>
          <a:lstStyle/>
          <a:p>
            <a:r>
              <a:rPr lang="zh-TW" altLang="zh-TW" sz="4000" dirty="0"/>
              <a:t>夫訓詁之要在聲音不在文字，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聲之相同相近者，義每不甚相遠，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故名字相沿不必皆其本字，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其所假借，今韻復多異音，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畫字體以為說，執今音以測義，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斯於古訓多所未達，不明其要故也。</a:t>
            </a:r>
          </a:p>
        </p:txBody>
      </p:sp>
    </p:spTree>
    <p:extLst>
      <p:ext uri="{BB962C8B-B14F-4D97-AF65-F5344CB8AC3E}">
        <p14:creationId xmlns:p14="http://schemas.microsoft.com/office/powerpoint/2010/main" val="3674790295"/>
      </p:ext>
    </p:extLst>
  </p:cSld>
  <p:clrMapOvr>
    <a:masterClrMapping/>
  </p:clrMapOvr>
  <p:transition>
    <p:cover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3970784" cy="854968"/>
          </a:xfrm>
        </p:spPr>
        <p:txBody>
          <a:bodyPr>
            <a:normAutofit/>
          </a:bodyPr>
          <a:lstStyle/>
          <a:p>
            <a:r>
              <a:rPr lang="zh-TW" altLang="zh-TW" sz="4000" b="1" u="sng" dirty="0"/>
              <a:t>聲符兼意符</a:t>
            </a:r>
            <a:endParaRPr lang="zh-TW" altLang="en-US" sz="40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755576" y="1484784"/>
            <a:ext cx="6624736" cy="4880014"/>
          </a:xfrm>
        </p:spPr>
        <p:txBody>
          <a:bodyPr>
            <a:normAutofit/>
          </a:bodyPr>
          <a:lstStyle/>
          <a:p>
            <a:r>
              <a:rPr lang="zh-TW" altLang="zh-TW" sz="4000" dirty="0"/>
              <a:t>形聲字形符表構意，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聲符表聲。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然而有極多形聲字，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聲符同時兼意符，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形聲與會意不分。</a:t>
            </a:r>
            <a:endParaRPr lang="zh-TW" altLang="zh-TW" sz="2800" dirty="0"/>
          </a:p>
        </p:txBody>
      </p:sp>
    </p:spTree>
    <p:extLst>
      <p:ext uri="{BB962C8B-B14F-4D97-AF65-F5344CB8AC3E}">
        <p14:creationId xmlns:p14="http://schemas.microsoft.com/office/powerpoint/2010/main" val="280466207"/>
      </p:ext>
    </p:extLst>
  </p:cSld>
  <p:clrMapOvr>
    <a:masterClrMapping/>
  </p:clrMapOvr>
  <p:transition>
    <p:cover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95536" y="1865461"/>
            <a:ext cx="8352928" cy="4718199"/>
          </a:xfrm>
        </p:spPr>
        <p:txBody>
          <a:bodyPr>
            <a:normAutofit/>
          </a:bodyPr>
          <a:lstStyle/>
          <a:p>
            <a:r>
              <a:rPr lang="en-US" altLang="zh-TW" sz="4000" dirty="0"/>
              <a:t>【</a:t>
            </a:r>
            <a:r>
              <a:rPr lang="zh-TW" altLang="en-US" sz="4000" dirty="0"/>
              <a:t>例</a:t>
            </a:r>
            <a:r>
              <a:rPr lang="en-US" altLang="zh-TW" sz="4000" dirty="0"/>
              <a:t>】</a:t>
            </a:r>
            <a:r>
              <a:rPr lang="zh-TW" altLang="en-US" sz="4000" b="1" dirty="0"/>
              <a:t>趾</a:t>
            </a:r>
            <a:r>
              <a:rPr lang="zh-TW" altLang="en-US" sz="4000" dirty="0"/>
              <a:t>，</a:t>
            </a:r>
            <a:r>
              <a:rPr lang="zh-TW" altLang="en-US" sz="4000" b="1" dirty="0"/>
              <a:t>從足，止聲</a:t>
            </a:r>
            <a:r>
              <a:rPr lang="zh-TW" altLang="en-US" sz="4000" dirty="0"/>
              <a:t>。</a:t>
            </a:r>
            <a:endParaRPr lang="en-US" altLang="zh-TW" sz="4000" dirty="0"/>
          </a:p>
          <a:p>
            <a:pPr lvl="1"/>
            <a:r>
              <a:rPr lang="zh-TW" altLang="en-US" sz="3600" dirty="0"/>
              <a:t>「止」甲骨文時象腳掌上腳趾之形，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 因此「止」不但是聲符，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 也是象形的形符。</a:t>
            </a:r>
          </a:p>
          <a:p>
            <a:pPr lvl="0">
              <a:buClr>
                <a:srgbClr val="7FD13B"/>
              </a:buClr>
            </a:pPr>
            <a:endParaRPr lang="en-US" altLang="zh-TW" sz="2800" dirty="0"/>
          </a:p>
          <a:p>
            <a:pPr lvl="0"/>
            <a:r>
              <a:rPr lang="zh-TW" altLang="en-US" sz="4000" b="1" dirty="0"/>
              <a:t>趾</a:t>
            </a:r>
            <a:r>
              <a:rPr lang="zh-TW" altLang="en-US" sz="3600" dirty="0"/>
              <a:t>，既是從足止聲的形聲字，</a:t>
            </a:r>
            <a:endParaRPr lang="en-US" altLang="zh-TW" sz="3600" dirty="0"/>
          </a:p>
          <a:p>
            <a:pPr marL="0" lvl="0" indent="0">
              <a:buNone/>
            </a:pPr>
            <a:r>
              <a:rPr lang="zh-TW" altLang="en-US" sz="3600" dirty="0"/>
              <a:t> 也是從足從止的合體象形字。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1719263" cy="1500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文字方塊 4"/>
          <p:cNvSpPr txBox="1"/>
          <p:nvPr/>
        </p:nvSpPr>
        <p:spPr>
          <a:xfrm>
            <a:off x="2000524" y="1104651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600"/>
              </a:spcBef>
              <a:buClr>
                <a:srgbClr val="7FD13B"/>
              </a:buClr>
              <a:buSzPct val="70000"/>
            </a:pPr>
            <a:r>
              <a:rPr lang="zh-TW" altLang="en-US" sz="2400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（←篆文）</a:t>
            </a:r>
          </a:p>
        </p:txBody>
      </p:sp>
    </p:spTree>
    <p:extLst>
      <p:ext uri="{BB962C8B-B14F-4D97-AF65-F5344CB8AC3E}">
        <p14:creationId xmlns:p14="http://schemas.microsoft.com/office/powerpoint/2010/main" val="566815179"/>
      </p:ext>
    </p:extLst>
  </p:cSld>
  <p:clrMapOvr>
    <a:masterClrMapping/>
  </p:clrMapOvr>
  <p:transition>
    <p:cover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827584" y="2006604"/>
            <a:ext cx="7632848" cy="4662756"/>
          </a:xfrm>
        </p:spPr>
        <p:txBody>
          <a:bodyPr>
            <a:noAutofit/>
          </a:bodyPr>
          <a:lstStyle/>
          <a:p>
            <a:r>
              <a:rPr lang="en-US" altLang="zh-TW" sz="4000" dirty="0"/>
              <a:t>【</a:t>
            </a:r>
            <a:r>
              <a:rPr lang="zh-TW" altLang="en-US" sz="4000" dirty="0"/>
              <a:t>例</a:t>
            </a:r>
            <a:r>
              <a:rPr lang="en-US" altLang="zh-TW" sz="4000" dirty="0"/>
              <a:t>】</a:t>
            </a:r>
            <a:r>
              <a:rPr lang="zh-TW" altLang="zh-TW" sz="4000" b="1" dirty="0"/>
              <a:t>嫁</a:t>
            </a:r>
            <a:r>
              <a:rPr lang="zh-TW" altLang="zh-TW" sz="3600" dirty="0"/>
              <a:t>《說文解字》</a:t>
            </a:r>
            <a:r>
              <a:rPr lang="zh-TW" altLang="en-US" sz="3600" dirty="0"/>
              <a:t>：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 </a:t>
            </a:r>
            <a:r>
              <a:rPr lang="zh-TW" altLang="zh-TW" sz="3600" dirty="0"/>
              <a:t>「嫁，女適人也。</a:t>
            </a:r>
            <a:r>
              <a:rPr lang="zh-TW" altLang="zh-TW" sz="3600" b="1" dirty="0"/>
              <a:t>從女家聲</a:t>
            </a:r>
            <a:r>
              <a:rPr lang="zh-TW" altLang="zh-TW" sz="3600" dirty="0"/>
              <a:t>。」</a:t>
            </a:r>
            <a:endParaRPr lang="en-US" altLang="zh-TW" sz="3600" dirty="0"/>
          </a:p>
          <a:p>
            <a:pPr lvl="1"/>
            <a:r>
              <a:rPr lang="zh-TW" altLang="zh-TW" sz="3600" dirty="0"/>
              <a:t>女子出嫁即是找到新夫家，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 </a:t>
            </a:r>
            <a:r>
              <a:rPr lang="zh-TW" altLang="zh-TW" sz="3600" dirty="0"/>
              <a:t>因此「家」是聲符，也是意符。</a:t>
            </a:r>
            <a:endParaRPr lang="en-US" altLang="zh-TW" sz="3600" dirty="0"/>
          </a:p>
          <a:p>
            <a:endParaRPr lang="en-US" altLang="zh-TW" sz="1200" dirty="0"/>
          </a:p>
          <a:p>
            <a:r>
              <a:rPr lang="zh-TW" altLang="zh-TW" sz="4000" dirty="0"/>
              <a:t>嫁</a:t>
            </a:r>
            <a:r>
              <a:rPr lang="zh-TW" altLang="zh-TW" sz="3600" dirty="0"/>
              <a:t>，既是從女家聲的形聲字，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 </a:t>
            </a:r>
            <a:r>
              <a:rPr lang="zh-TW" altLang="zh-TW" sz="3600" dirty="0"/>
              <a:t>也是從女從家的會意字。</a:t>
            </a:r>
          </a:p>
          <a:p>
            <a:endParaRPr lang="zh-TW" altLang="en-US" dirty="0"/>
          </a:p>
        </p:txBody>
      </p:sp>
      <p:pic>
        <p:nvPicPr>
          <p:cNvPr id="4" name="圖片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888" y="363530"/>
            <a:ext cx="1478816" cy="1481294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2000524" y="1056479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600"/>
              </a:spcBef>
              <a:buClr>
                <a:srgbClr val="7FD13B"/>
              </a:buClr>
              <a:buSzPct val="70000"/>
            </a:pPr>
            <a:r>
              <a:rPr lang="zh-TW" altLang="en-US" sz="2400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（←篆文）</a:t>
            </a:r>
          </a:p>
        </p:txBody>
      </p:sp>
    </p:spTree>
    <p:extLst>
      <p:ext uri="{BB962C8B-B14F-4D97-AF65-F5344CB8AC3E}">
        <p14:creationId xmlns:p14="http://schemas.microsoft.com/office/powerpoint/2010/main" val="3941721469"/>
      </p:ext>
    </p:extLst>
  </p:cSld>
  <p:clrMapOvr>
    <a:masterClrMapping/>
  </p:clrMapOvr>
  <p:transition>
    <p:cover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83568" y="2021801"/>
            <a:ext cx="7787208" cy="4647559"/>
          </a:xfrm>
        </p:spPr>
        <p:txBody>
          <a:bodyPr>
            <a:normAutofit/>
          </a:bodyPr>
          <a:lstStyle/>
          <a:p>
            <a:r>
              <a:rPr lang="en-US" altLang="zh-TW" sz="3600" dirty="0"/>
              <a:t>【</a:t>
            </a:r>
            <a:r>
              <a:rPr lang="zh-TW" altLang="en-US" sz="3600" dirty="0"/>
              <a:t>例</a:t>
            </a:r>
            <a:r>
              <a:rPr lang="en-US" altLang="zh-TW" sz="3600" dirty="0"/>
              <a:t>】</a:t>
            </a:r>
            <a:r>
              <a:rPr lang="zh-TW" altLang="zh-TW" sz="4000" b="1" dirty="0"/>
              <a:t>謎</a:t>
            </a:r>
            <a:r>
              <a:rPr lang="zh-TW" altLang="zh-TW" sz="3600" dirty="0"/>
              <a:t>《說文解字》：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 </a:t>
            </a:r>
            <a:r>
              <a:rPr lang="zh-TW" altLang="zh-TW" sz="3600" dirty="0"/>
              <a:t>「隱語也。</a:t>
            </a:r>
            <a:r>
              <a:rPr lang="zh-TW" altLang="zh-TW" sz="3600" b="1" dirty="0"/>
              <a:t>從言迷，迷亦聲</a:t>
            </a:r>
            <a:r>
              <a:rPr lang="zh-TW" altLang="zh-TW" sz="3600" dirty="0"/>
              <a:t>。」</a:t>
            </a:r>
            <a:endParaRPr lang="en-US" altLang="zh-TW" sz="3600" dirty="0"/>
          </a:p>
          <a:p>
            <a:pPr lvl="1"/>
            <a:r>
              <a:rPr lang="zh-TW" altLang="zh-TW" sz="3600" dirty="0"/>
              <a:t>指出「迷」是聲符又是意符，</a:t>
            </a:r>
            <a:endParaRPr lang="en-US" altLang="zh-TW" sz="3600" dirty="0"/>
          </a:p>
          <a:p>
            <a:pPr marL="365760" lvl="1" indent="0">
              <a:buNone/>
            </a:pPr>
            <a:r>
              <a:rPr lang="zh-TW" altLang="en-US" sz="3600" dirty="0"/>
              <a:t> </a:t>
            </a:r>
            <a:r>
              <a:rPr lang="zh-TW" altLang="zh-TW" sz="3600" dirty="0"/>
              <a:t>指令人生迷惑的言語。</a:t>
            </a:r>
            <a:endParaRPr lang="en-US" altLang="zh-TW" sz="3600" dirty="0"/>
          </a:p>
          <a:p>
            <a:pPr marL="365760" lvl="1" indent="0">
              <a:buNone/>
            </a:pPr>
            <a:endParaRPr lang="en-US" altLang="zh-TW" sz="1050" dirty="0"/>
          </a:p>
          <a:p>
            <a:r>
              <a:rPr lang="zh-TW" altLang="zh-TW" sz="4000" dirty="0"/>
              <a:t>謎</a:t>
            </a:r>
            <a:r>
              <a:rPr lang="zh-TW" altLang="zh-TW" sz="3600" dirty="0"/>
              <a:t>，既是從言迷聲的形聲字，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 </a:t>
            </a:r>
            <a:r>
              <a:rPr lang="zh-TW" altLang="zh-TW" sz="3600" dirty="0"/>
              <a:t>也是從言從迷的會意字。</a:t>
            </a:r>
          </a:p>
        </p:txBody>
      </p:sp>
      <p:pic>
        <p:nvPicPr>
          <p:cNvPr id="4" name="圖片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60648"/>
            <a:ext cx="1368152" cy="1440160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2000524" y="1104651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600"/>
              </a:spcBef>
              <a:buClr>
                <a:srgbClr val="7FD13B"/>
              </a:buClr>
              <a:buSzPct val="70000"/>
            </a:pPr>
            <a:r>
              <a:rPr lang="zh-TW" altLang="en-US" sz="2400" dirty="0">
                <a:solidFill>
                  <a:srgbClr val="033F06"/>
                </a:solidFill>
                <a:latin typeface="標楷體" pitchFamily="65" charset="-120"/>
                <a:ea typeface="標楷體" pitchFamily="65" charset="-120"/>
              </a:rPr>
              <a:t>（←篆文）</a:t>
            </a:r>
          </a:p>
        </p:txBody>
      </p:sp>
    </p:spTree>
    <p:extLst>
      <p:ext uri="{BB962C8B-B14F-4D97-AF65-F5344CB8AC3E}">
        <p14:creationId xmlns:p14="http://schemas.microsoft.com/office/powerpoint/2010/main" val="1403239231"/>
      </p:ext>
    </p:extLst>
  </p:cSld>
  <p:clrMapOvr>
    <a:masterClrMapping/>
  </p:clrMapOvr>
  <p:transition>
    <p:cover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6059016" cy="940966"/>
          </a:xfrm>
        </p:spPr>
        <p:txBody>
          <a:bodyPr>
            <a:normAutofit/>
          </a:bodyPr>
          <a:lstStyle/>
          <a:p>
            <a:r>
              <a:rPr lang="zh-TW" altLang="zh-TW" sz="4000" b="1" u="sng" dirty="0"/>
              <a:t>高明《中國古文字通論》</a:t>
            </a:r>
            <a:endParaRPr lang="zh-TW" altLang="en-US" sz="40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500174"/>
            <a:ext cx="8229600" cy="4929222"/>
          </a:xfrm>
        </p:spPr>
        <p:txBody>
          <a:bodyPr>
            <a:normAutofit/>
          </a:bodyPr>
          <a:lstStyle/>
          <a:p>
            <a:r>
              <a:rPr lang="zh-TW" altLang="zh-TW" sz="4000" dirty="0"/>
              <a:t>形聲字中的表音符不受任何限制，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只要是讀音相同即可取用，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聲符與字義沒有必然的聯繫。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但是，由於形聲字的數量很多，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其中難免有些形聲字的聲符和本字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詞意相同或相近</a:t>
            </a:r>
            <a:r>
              <a:rPr lang="zh-TW" altLang="en-US" sz="4000" dirty="0"/>
              <a:t>。</a:t>
            </a:r>
            <a:endParaRPr lang="zh-TW" altLang="zh-TW" sz="4000" dirty="0"/>
          </a:p>
        </p:txBody>
      </p:sp>
    </p:spTree>
    <p:extLst>
      <p:ext uri="{BB962C8B-B14F-4D97-AF65-F5344CB8AC3E}">
        <p14:creationId xmlns:p14="http://schemas.microsoft.com/office/powerpoint/2010/main" val="4205778251"/>
      </p:ext>
    </p:extLst>
  </p:cSld>
  <p:clrMapOvr>
    <a:masterClrMapping/>
  </p:clrMapOvr>
  <p:transition>
    <p:cover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507288" cy="1034616"/>
          </a:xfrm>
        </p:spPr>
        <p:txBody>
          <a:bodyPr>
            <a:normAutofit/>
          </a:bodyPr>
          <a:lstStyle/>
          <a:p>
            <a:r>
              <a:rPr lang="zh-TW" altLang="zh-TW" sz="4000" b="1" dirty="0"/>
              <a:t>能否稱「亦聲」或「會意兼形聲」？</a:t>
            </a:r>
            <a:endParaRPr lang="zh-TW" altLang="en-US" sz="40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23528" y="1772816"/>
            <a:ext cx="8229600" cy="4453096"/>
          </a:xfrm>
        </p:spPr>
        <p:txBody>
          <a:bodyPr>
            <a:noAutofit/>
          </a:bodyPr>
          <a:lstStyle/>
          <a:p>
            <a:r>
              <a:rPr lang="zh-TW" altLang="zh-TW" sz="4000" dirty="0"/>
              <a:t>不能</a:t>
            </a:r>
            <a:r>
              <a:rPr lang="zh-TW" altLang="en-US" sz="4000" dirty="0"/>
              <a:t>。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因為字義有本義和引申之義，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往往是時代愈晚引申之義愈廣泛，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因而引申之義可能和聲符意義相近，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雖然如此，但並不能稱之為「亦聲」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 </a:t>
            </a:r>
            <a:r>
              <a:rPr lang="zh-TW" altLang="zh-TW" sz="4000" dirty="0"/>
              <a:t>或「會意兼形聲」。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280821894"/>
      </p:ext>
    </p:extLst>
  </p:cSld>
  <p:clrMapOvr>
    <a:masterClrMapping/>
  </p:clrMapOvr>
  <p:transition>
    <p:cover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69" y="4221088"/>
            <a:ext cx="2446574" cy="24350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395" y="2187371"/>
            <a:ext cx="1472192" cy="14649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528" y="1037912"/>
            <a:ext cx="866374" cy="86213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63" y="404662"/>
            <a:ext cx="453818" cy="45159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360887"/>
            <a:ext cx="585816" cy="5829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標題 1"/>
          <p:cNvSpPr>
            <a:spLocks noGrp="1"/>
          </p:cNvSpPr>
          <p:nvPr>
            <p:ph type="title"/>
          </p:nvPr>
        </p:nvSpPr>
        <p:spPr>
          <a:xfrm>
            <a:off x="2987824" y="2639713"/>
            <a:ext cx="5688632" cy="2025300"/>
          </a:xfrm>
        </p:spPr>
        <p:txBody>
          <a:bodyPr>
            <a:noAutofit/>
          </a:bodyPr>
          <a:lstStyle/>
          <a:p>
            <a:pPr algn="ctr"/>
            <a:r>
              <a:rPr lang="en-US" altLang="zh-TW" sz="8800" b="1" u="sng" dirty="0">
                <a:solidFill>
                  <a:srgbClr val="1284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END.</a:t>
            </a:r>
            <a:endParaRPr lang="zh-TW" altLang="en-US" sz="8800" b="1" u="sng" dirty="0">
              <a:solidFill>
                <a:srgbClr val="12841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422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787208" cy="940966"/>
          </a:xfrm>
        </p:spPr>
        <p:txBody>
          <a:bodyPr>
            <a:normAutofit/>
          </a:bodyPr>
          <a:lstStyle/>
          <a:p>
            <a:r>
              <a:rPr lang="zh-TW" altLang="en-US" sz="4400" b="1" u="sng" dirty="0"/>
              <a:t>有邊讀邊，沒邊念中間？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67544" y="2060848"/>
            <a:ext cx="8229600" cy="3917031"/>
          </a:xfrm>
        </p:spPr>
        <p:txBody>
          <a:bodyPr>
            <a:noAutofit/>
          </a:bodyPr>
          <a:lstStyle/>
          <a:p>
            <a:r>
              <a:rPr lang="zh-TW" altLang="en-US" sz="4000" dirty="0"/>
              <a:t>甲骨文字裡，形聲字</a:t>
            </a:r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只占</a:t>
            </a:r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20%</a:t>
            </a:r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TW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《</a:t>
            </a:r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說文解字</a:t>
            </a:r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》</a:t>
            </a:r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中占</a:t>
            </a:r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82%</a:t>
            </a:r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TW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康熙字典到現代占有</a:t>
            </a:r>
            <a:r>
              <a:rPr lang="en-US" altLang="zh-TW" sz="4400" b="1" u="sng" dirty="0">
                <a:solidFill>
                  <a:srgbClr val="1284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90%</a:t>
            </a:r>
            <a:r>
              <a:rPr lang="zh-TW" altLang="en-US" sz="4400" b="1" u="sng" dirty="0">
                <a:solidFill>
                  <a:srgbClr val="1284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以上</a:t>
            </a:r>
            <a:r>
              <a:rPr lang="zh-TW" altLang="en-US" sz="4000" dirty="0">
                <a:solidFill>
                  <a:srgbClr val="0460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257744909"/>
      </p:ext>
    </p:extLst>
  </p:cSld>
  <p:clrMapOvr>
    <a:masterClrMapping/>
  </p:clrMapOvr>
  <p:transition spd="med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 txBox="1">
            <a:spLocks noGrp="1"/>
          </p:cNvSpPr>
          <p:nvPr>
            <p:ph sz="quarter" idx="1"/>
          </p:nvPr>
        </p:nvSpPr>
        <p:spPr>
          <a:xfrm>
            <a:off x="323528" y="620688"/>
            <a:ext cx="8568952" cy="485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zh-TW" altLang="en-US" sz="4000" dirty="0"/>
              <a:t>形聲字的強大生命力與創造力</a:t>
            </a:r>
            <a:endParaRPr lang="en-US" altLang="zh-TW" sz="3200" dirty="0"/>
          </a:p>
          <a:p>
            <a:pPr lvl="1">
              <a:spcAft>
                <a:spcPts val="1800"/>
              </a:spcAft>
            </a:pPr>
            <a:r>
              <a:rPr lang="zh-TW" altLang="en-US" sz="3700" dirty="0"/>
              <a:t>多數漢字的念法都可從聲符看出端倪。</a:t>
            </a:r>
          </a:p>
          <a:p>
            <a:pPr>
              <a:spcAft>
                <a:spcPts val="1800"/>
              </a:spcAft>
            </a:pPr>
            <a:endParaRPr lang="en-US" altLang="zh-TW" sz="2000" dirty="0"/>
          </a:p>
          <a:p>
            <a:pPr>
              <a:spcAft>
                <a:spcPts val="1800"/>
              </a:spcAft>
            </a:pPr>
            <a:r>
              <a:rPr lang="zh-TW" altLang="en-US" sz="4000" b="1" dirty="0">
                <a:solidFill>
                  <a:srgbClr val="033F06"/>
                </a:solidFill>
              </a:rPr>
              <a:t>範例</a:t>
            </a:r>
            <a:r>
              <a:rPr lang="en-US" altLang="zh-TW" sz="4000" dirty="0">
                <a:solidFill>
                  <a:srgbClr val="033F06"/>
                </a:solidFill>
              </a:rPr>
              <a:t>‧</a:t>
            </a:r>
            <a:r>
              <a:rPr lang="zh-TW" altLang="en-US" sz="4000" dirty="0">
                <a:solidFill>
                  <a:srgbClr val="033F06"/>
                </a:solidFill>
              </a:rPr>
              <a:t>應用在化學領域的命名用字：</a:t>
            </a:r>
            <a:endParaRPr lang="en-US" altLang="zh-TW" sz="4000" dirty="0">
              <a:solidFill>
                <a:srgbClr val="033F06"/>
              </a:solidFill>
            </a:endParaRPr>
          </a:p>
          <a:p>
            <a:pPr lvl="1"/>
            <a:r>
              <a:rPr lang="zh-TW" altLang="en-US" sz="3700" dirty="0">
                <a:solidFill>
                  <a:srgbClr val="033F06"/>
                </a:solidFill>
              </a:rPr>
              <a:t>羥（</a:t>
            </a:r>
            <a:r>
              <a:rPr lang="zh-TW" altLang="en-US" sz="4400" b="1" u="sng" dirty="0">
                <a:solidFill>
                  <a:srgbClr val="046008"/>
                </a:solidFill>
              </a:rPr>
              <a:t>氧</a:t>
            </a:r>
            <a:r>
              <a:rPr lang="zh-TW" altLang="en-US" sz="3700" dirty="0"/>
              <a:t>＋</a:t>
            </a:r>
            <a:r>
              <a:rPr lang="zh-TW" altLang="en-US" sz="4400" b="1" u="sng" dirty="0">
                <a:solidFill>
                  <a:srgbClr val="046008"/>
                </a:solidFill>
              </a:rPr>
              <a:t>氫</a:t>
            </a:r>
            <a:r>
              <a:rPr lang="zh-TW" altLang="en-US" sz="3700" dirty="0"/>
              <a:t>）、</a:t>
            </a:r>
            <a:r>
              <a:rPr lang="zh-TW" altLang="en-US" sz="3700" dirty="0">
                <a:solidFill>
                  <a:srgbClr val="033F06"/>
                </a:solidFill>
              </a:rPr>
              <a:t>羧</a:t>
            </a:r>
            <a:r>
              <a:rPr lang="zh-TW" altLang="en-US" sz="3700" dirty="0"/>
              <a:t>（</a:t>
            </a:r>
            <a:r>
              <a:rPr lang="zh-TW" altLang="en-US" sz="4400" b="1" u="sng" dirty="0">
                <a:solidFill>
                  <a:srgbClr val="046008"/>
                </a:solidFill>
              </a:rPr>
              <a:t>氧</a:t>
            </a:r>
            <a:r>
              <a:rPr lang="zh-TW" altLang="en-US" sz="3700" dirty="0"/>
              <a:t>＋</a:t>
            </a:r>
            <a:r>
              <a:rPr lang="zh-TW" altLang="en-US" sz="4400" b="1" u="sng" dirty="0">
                <a:solidFill>
                  <a:srgbClr val="046008"/>
                </a:solidFill>
              </a:rPr>
              <a:t>酸</a:t>
            </a:r>
            <a:r>
              <a:rPr lang="zh-TW" altLang="en-US" sz="3700" dirty="0">
                <a:solidFill>
                  <a:srgbClr val="033F06"/>
                </a:solidFill>
              </a:rPr>
              <a:t>）</a:t>
            </a:r>
            <a:endParaRPr lang="en-US" altLang="zh-TW" sz="3700" dirty="0">
              <a:solidFill>
                <a:srgbClr val="033F06"/>
              </a:solidFill>
            </a:endParaRPr>
          </a:p>
          <a:p>
            <a:pPr lvl="1"/>
            <a:r>
              <a:rPr lang="zh-TW" altLang="en-US" sz="3700" dirty="0">
                <a:solidFill>
                  <a:srgbClr val="033F06"/>
                </a:solidFill>
              </a:rPr>
              <a:t>鈧鈦釩鉻錳</a:t>
            </a:r>
            <a:r>
              <a:rPr lang="en-US" altLang="zh-TW" sz="3700" dirty="0">
                <a:solidFill>
                  <a:srgbClr val="033F06"/>
                </a:solidFill>
              </a:rPr>
              <a:t>……</a:t>
            </a:r>
            <a:r>
              <a:rPr lang="en-US" altLang="zh-TW" sz="3700" dirty="0">
                <a:solidFill>
                  <a:srgbClr val="033F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etc.</a:t>
            </a:r>
            <a:endParaRPr lang="zh-TW" altLang="en-US" sz="3700" dirty="0">
              <a:solidFill>
                <a:srgbClr val="033F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487096"/>
      </p:ext>
    </p:extLst>
  </p:cSld>
  <p:clrMapOvr>
    <a:masterClrMapping/>
  </p:clrMapOvr>
  <p:transition spd="med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51520" y="620688"/>
            <a:ext cx="8568952" cy="5472608"/>
          </a:xfrm>
        </p:spPr>
        <p:txBody>
          <a:bodyPr>
            <a:noAutofit/>
          </a:bodyPr>
          <a:lstStyle/>
          <a:p>
            <a:r>
              <a:rPr lang="zh-TW" altLang="en-US" sz="4000" dirty="0"/>
              <a:t>在現代漢語中，許多新出現的字，都可以用形聲的組合方法產生新字，代表著漢字由</a:t>
            </a:r>
            <a:r>
              <a:rPr lang="zh-TW" altLang="en-US" sz="4000" b="1" u="sng" dirty="0">
                <a:solidFill>
                  <a:srgbClr val="12841D"/>
                </a:solidFill>
              </a:rPr>
              <a:t>表意</a:t>
            </a:r>
            <a:r>
              <a:rPr lang="zh-TW" altLang="en-US" sz="4000" dirty="0"/>
              <a:t>走向</a:t>
            </a:r>
            <a:r>
              <a:rPr lang="zh-TW" altLang="en-US" sz="4000" b="1" u="sng" dirty="0">
                <a:solidFill>
                  <a:srgbClr val="12841D"/>
                </a:solidFill>
              </a:rPr>
              <a:t>表音</a:t>
            </a:r>
            <a:r>
              <a:rPr lang="zh-TW" altLang="en-US" sz="4000" dirty="0"/>
              <a:t>的發展，也形成了更有系統的文字法則。</a:t>
            </a:r>
            <a:endParaRPr lang="en-US" altLang="zh-TW" sz="4000" dirty="0"/>
          </a:p>
          <a:p>
            <a:endParaRPr lang="en-US" altLang="zh-TW" sz="4000" dirty="0"/>
          </a:p>
          <a:p>
            <a:r>
              <a:rPr lang="zh-TW" altLang="en-US" sz="4000" dirty="0">
                <a:latin typeface="華康宗楷體 Std W7" pitchFamily="66" charset="-120"/>
                <a:ea typeface="華康宗楷體 Std W7" pitchFamily="66" charset="-120"/>
              </a:rPr>
              <a:t>另外，正是因為時代的變化關係，有些形符已不能正確表示文字類別。</a:t>
            </a:r>
            <a:endParaRPr lang="en-US" altLang="zh-TW" sz="4000" dirty="0"/>
          </a:p>
        </p:txBody>
      </p:sp>
    </p:spTree>
    <p:extLst>
      <p:ext uri="{BB962C8B-B14F-4D97-AF65-F5344CB8AC3E}">
        <p14:creationId xmlns:p14="http://schemas.microsoft.com/office/powerpoint/2010/main" val="1713565885"/>
      </p:ext>
    </p:extLst>
  </p:cSld>
  <p:clrMapOvr>
    <a:masterClrMapping/>
  </p:clrMapOvr>
  <p:transition spd="med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297</TotalTime>
  <Words>4566</Words>
  <Application>Microsoft Office PowerPoint</Application>
  <PresentationFormat>如螢幕大小 (4:3)</PresentationFormat>
  <Paragraphs>484</Paragraphs>
  <Slides>67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67</vt:i4>
      </vt:variant>
    </vt:vector>
  </HeadingPairs>
  <TitlesOfParts>
    <vt:vector size="76" baseType="lpstr">
      <vt:lpstr>華康宗楷體 Std W7</vt:lpstr>
      <vt:lpstr>新細明體</vt:lpstr>
      <vt:lpstr>說文標篆體</vt:lpstr>
      <vt:lpstr>標楷體</vt:lpstr>
      <vt:lpstr>Century Schoolbook</vt:lpstr>
      <vt:lpstr>Times New Roman</vt:lpstr>
      <vt:lpstr>Wingdings</vt:lpstr>
      <vt:lpstr>Wingdings 2</vt:lpstr>
      <vt:lpstr>壁窗</vt:lpstr>
      <vt:lpstr>六書‧形聲</vt:lpstr>
      <vt:lpstr>大綱/流程</vt:lpstr>
      <vt:lpstr>一、簡介</vt:lpstr>
      <vt:lpstr>PowerPoint 簡報</vt:lpstr>
      <vt:lpstr>形符與聲符</vt:lpstr>
      <vt:lpstr>PowerPoint 簡報</vt:lpstr>
      <vt:lpstr>有邊讀邊，沒邊念中間？</vt:lpstr>
      <vt:lpstr>PowerPoint 簡報</vt:lpstr>
      <vt:lpstr>PowerPoint 簡報</vt:lpstr>
      <vt:lpstr>PowerPoint 簡報</vt:lpstr>
      <vt:lpstr>二、許慎說法</vt:lpstr>
      <vt:lpstr>《說文解字．序》</vt:lpstr>
      <vt:lpstr>PowerPoint 簡報</vt:lpstr>
      <vt:lpstr>PowerPoint 簡報</vt:lpstr>
      <vt:lpstr>※參考 　國立臺灣師範大學／國文研究所／80／博士 　研究生:金鐘讚　指導教授:陳新雄 　〈許慎說文會意字與形聲字歸類之原則研究〉</vt:lpstr>
      <vt:lpstr>PowerPoint 簡報</vt:lpstr>
      <vt:lpstr>PowerPoint 簡報</vt:lpstr>
      <vt:lpstr>PowerPoint 簡報</vt:lpstr>
      <vt:lpstr>PowerPoint 簡報</vt:lpstr>
      <vt:lpstr>一、主半形半聲者</vt:lpstr>
      <vt:lpstr>PowerPoint 簡報</vt:lpstr>
      <vt:lpstr>PowerPoint 簡報</vt:lpstr>
      <vt:lpstr>二、主半義半聲者</vt:lpstr>
      <vt:lpstr>PowerPoint 簡報</vt:lpstr>
      <vt:lpstr>PowerPoint 簡報</vt:lpstr>
      <vt:lpstr>三、形為主，聲為輔 　──初有形無聲者</vt:lpstr>
      <vt:lpstr>PowerPoint 簡報</vt:lpstr>
      <vt:lpstr>PowerPoint 簡報</vt:lpstr>
      <vt:lpstr>四、聲為主，形為輔 　──初有聲無形者</vt:lpstr>
      <vt:lpstr>PowerPoint 簡報</vt:lpstr>
      <vt:lpstr>PowerPoint 簡報</vt:lpstr>
      <vt:lpstr>五、聲即義（或「聲符兼義」）</vt:lpstr>
      <vt:lpstr>PowerPoint 簡報</vt:lpstr>
      <vt:lpstr>PowerPoint 簡報</vt:lpstr>
      <vt:lpstr>PowerPoint 簡報</vt:lpstr>
      <vt:lpstr>從段玉裁〈注〉看分類</vt:lpstr>
      <vt:lpstr>從段玉裁〈注〉看分類</vt:lpstr>
      <vt:lpstr>PowerPoint 簡報</vt:lpstr>
      <vt:lpstr>依李梵《文字的故事》說分類</vt:lpstr>
      <vt:lpstr>據裘錫圭《文字學概要》知分類</vt:lpstr>
      <vt:lpstr>兩家分類比較</vt:lpstr>
      <vt:lpstr>形聲字的來源</vt:lpstr>
      <vt:lpstr>PowerPoint 簡報</vt:lpstr>
      <vt:lpstr>一字二聲者（多聲多形）</vt:lpstr>
      <vt:lpstr>多聲形聲字</vt:lpstr>
      <vt:lpstr>PowerPoint 簡報</vt:lpstr>
      <vt:lpstr>多形形聲字</vt:lpstr>
      <vt:lpstr>多形形聲字</vt:lpstr>
      <vt:lpstr>省聲者（省聲省形）</vt:lpstr>
      <vt:lpstr>PowerPoint 簡報</vt:lpstr>
      <vt:lpstr>省聲形聲字</vt:lpstr>
      <vt:lpstr>省聲形聲字</vt:lpstr>
      <vt:lpstr>省形形聲字</vt:lpstr>
      <vt:lpstr>PowerPoint 簡報</vt:lpstr>
      <vt:lpstr>PowerPoint 簡報</vt:lpstr>
      <vt:lpstr>謝雲飛《中國文字學通論》</vt:lpstr>
      <vt:lpstr>PowerPoint 簡報</vt:lpstr>
      <vt:lpstr>〈古籀之變與籀篆之變〉-1</vt:lpstr>
      <vt:lpstr>〈古籀之變與籀篆之變〉-2</vt:lpstr>
      <vt:lpstr>王引之《經義述聞》</vt:lpstr>
      <vt:lpstr>聲符兼意符</vt:lpstr>
      <vt:lpstr>PowerPoint 簡報</vt:lpstr>
      <vt:lpstr>PowerPoint 簡報</vt:lpstr>
      <vt:lpstr>PowerPoint 簡報</vt:lpstr>
      <vt:lpstr>高明《中國古文字通論》</vt:lpstr>
      <vt:lpstr>能否稱「亦聲」或「會意兼形聲」？</vt:lpstr>
      <vt:lpstr>END.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隨影飄悠</dc:creator>
  <cp:lastModifiedBy>貴三 賴</cp:lastModifiedBy>
  <cp:revision>37</cp:revision>
  <dcterms:created xsi:type="dcterms:W3CDTF">2012-12-05T13:59:05Z</dcterms:created>
  <dcterms:modified xsi:type="dcterms:W3CDTF">2024-11-06T23:22:17Z</dcterms:modified>
</cp:coreProperties>
</file>