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handoutMasterIdLst>
    <p:handoutMasterId r:id="rId27"/>
  </p:handoutMasterIdLst>
  <p:sldIdLst>
    <p:sldId id="256" r:id="rId2"/>
    <p:sldId id="370" r:id="rId3"/>
    <p:sldId id="389" r:id="rId4"/>
    <p:sldId id="371" r:id="rId5"/>
    <p:sldId id="373" r:id="rId6"/>
    <p:sldId id="372" r:id="rId7"/>
    <p:sldId id="394" r:id="rId8"/>
    <p:sldId id="395" r:id="rId9"/>
    <p:sldId id="396" r:id="rId10"/>
    <p:sldId id="397" r:id="rId11"/>
    <p:sldId id="391" r:id="rId12"/>
    <p:sldId id="392" r:id="rId13"/>
    <p:sldId id="393" r:id="rId14"/>
    <p:sldId id="398" r:id="rId15"/>
    <p:sldId id="399" r:id="rId16"/>
    <p:sldId id="400" r:id="rId17"/>
    <p:sldId id="401" r:id="rId18"/>
    <p:sldId id="402" r:id="rId19"/>
    <p:sldId id="407" r:id="rId20"/>
    <p:sldId id="408" r:id="rId21"/>
    <p:sldId id="403" r:id="rId22"/>
    <p:sldId id="404" r:id="rId23"/>
    <p:sldId id="405" r:id="rId24"/>
    <p:sldId id="406" r:id="rId25"/>
    <p:sldId id="368" r:id="rId26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9" autoAdjust="0"/>
    <p:restoredTop sz="86443" autoAdjust="0"/>
  </p:normalViewPr>
  <p:slideViewPr>
    <p:cSldViewPr>
      <p:cViewPr varScale="1">
        <p:scale>
          <a:sx n="81" d="100"/>
          <a:sy n="81" d="100"/>
        </p:scale>
        <p:origin x="122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4" y="5909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0" d="100"/>
          <a:sy n="40" d="100"/>
        </p:scale>
        <p:origin x="-2414" y="-91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DF007-B328-482A-9755-DA1968A7AC45}" type="datetimeFigureOut">
              <a:rPr lang="zh-TW" altLang="en-US" smtClean="0"/>
              <a:pPr/>
              <a:t>2021/2/25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25C039-E620-4DCD-BA4E-51823AF7271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08143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5" name="Picture 3" descr="R0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006"/>
              <a:ext cx="4704" cy="1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 descr="R0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62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R0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864"/>
              <a:ext cx="5376" cy="2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 vert="horz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886200"/>
            <a:ext cx="45720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4EF44A9-AB58-423B-8EAC-3A256F91818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974128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15E07-1403-44A8-B4FC-01220F7D156D}" type="slidenum">
              <a:rPr lang="en-US" altLang="zh-TW"/>
              <a:pPr>
                <a:defRPr/>
              </a:pPr>
              <a:t>‹#›</a:t>
            </a:fld>
            <a:endParaRPr lang="en-US" altLang="zh-TW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42980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59550" y="762000"/>
            <a:ext cx="1898650" cy="5334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62013" y="762000"/>
            <a:ext cx="5545137" cy="53340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4A359-FE79-4EA5-A62D-3389CD2E5DB1}" type="slidenum">
              <a:rPr lang="en-US" altLang="zh-TW"/>
              <a:pPr>
                <a:defRPr/>
              </a:pPr>
              <a:t>‹#›</a:t>
            </a:fld>
            <a:endParaRPr lang="en-US" altLang="zh-TW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84571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F5359-05CE-4F98-875E-5BF4071130F6}" type="slidenum">
              <a:rPr lang="en-US" altLang="zh-TW"/>
              <a:pPr>
                <a:defRPr/>
              </a:pPr>
              <a:t>‹#›</a:t>
            </a:fld>
            <a:endParaRPr lang="en-US" altLang="zh-TW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76871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24133-4F7C-4B13-9261-89D65F059F20}" type="slidenum">
              <a:rPr lang="en-US" altLang="zh-TW"/>
              <a:pPr>
                <a:defRPr/>
              </a:pPr>
              <a:t>‹#›</a:t>
            </a:fld>
            <a:endParaRPr lang="en-US" altLang="zh-TW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61614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2438400" y="762000"/>
            <a:ext cx="29337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524500" y="762000"/>
            <a:ext cx="29337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DFF6B-B30C-473F-82F8-EDAFD2B3DC82}" type="slidenum">
              <a:rPr lang="en-US" altLang="zh-TW"/>
              <a:pPr>
                <a:defRPr/>
              </a:pPr>
              <a:t>‹#›</a:t>
            </a:fld>
            <a:endParaRPr lang="en-US" altLang="zh-TW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32132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0DC8A-42EF-473D-9E3F-B4BE8D4E8596}" type="slidenum">
              <a:rPr lang="en-US" altLang="zh-TW"/>
              <a:pPr>
                <a:defRPr/>
              </a:pPr>
              <a:t>‹#›</a:t>
            </a:fld>
            <a:endParaRPr lang="en-US" altLang="zh-TW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65027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D0513-3847-448F-A94D-D47FAA4A0602}" type="slidenum">
              <a:rPr lang="en-US" altLang="zh-TW"/>
              <a:pPr>
                <a:defRPr/>
              </a:pPr>
              <a:t>‹#›</a:t>
            </a:fld>
            <a:endParaRPr lang="en-US" altLang="zh-TW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62746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C4B01-ACEF-48F4-9223-54FCFC900731}" type="slidenum">
              <a:rPr lang="en-US" altLang="zh-TW"/>
              <a:pPr>
                <a:defRPr/>
              </a:pPr>
              <a:t>‹#›</a:t>
            </a:fld>
            <a:endParaRPr lang="en-US" altLang="zh-TW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86200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C71DE-639F-4FD7-9104-B6964F3AB6D4}" type="slidenum">
              <a:rPr lang="en-US" altLang="zh-TW"/>
              <a:pPr>
                <a:defRPr/>
              </a:pPr>
              <a:t>‹#›</a:t>
            </a:fld>
            <a:endParaRPr lang="en-US" altLang="zh-TW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59513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111AA-05AB-4982-8FD9-30C5550215D1}" type="slidenum">
              <a:rPr lang="en-US" altLang="zh-TW"/>
              <a:pPr>
                <a:defRPr/>
              </a:pPr>
              <a:t>‹#›</a:t>
            </a:fld>
            <a:endParaRPr lang="en-US" altLang="zh-TW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45573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0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03713"/>
            <a:ext cx="914400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R03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400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59538"/>
            <a:ext cx="381000" cy="381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99"/>
                </a:solidFill>
              </a:defRPr>
            </a:lvl1pPr>
          </a:lstStyle>
          <a:p>
            <a:pPr>
              <a:defRPr/>
            </a:pPr>
            <a:fld id="{451068F2-39FD-47E5-B3A0-9FB71AFD1FBC}" type="slidenum">
              <a:rPr lang="en-US" altLang="zh-TW"/>
              <a:pPr>
                <a:defRPr/>
              </a:pPr>
              <a:t>‹#›</a:t>
            </a:fld>
            <a:endParaRPr lang="en-US" altLang="zh-TW">
              <a:solidFill>
                <a:schemeClr val="tx1"/>
              </a:solidFill>
            </a:endParaRPr>
          </a:p>
        </p:txBody>
      </p:sp>
      <p:pic>
        <p:nvPicPr>
          <p:cNvPr id="1029" name="Picture 5" descr="R0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1685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762000"/>
            <a:ext cx="60198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按一下以編輯母片本文樣式</a:t>
            </a:r>
          </a:p>
          <a:p>
            <a:pPr lvl="1"/>
            <a:r>
              <a:rPr lang="zh-TW" altLang="en-US" smtClean="0"/>
              <a:t>第二層</a:t>
            </a:r>
            <a:endParaRPr lang="zh-TW" altLang="zh-TW" smtClean="0"/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zh-TW" smtClean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862013" y="774700"/>
            <a:ext cx="1143000" cy="5310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eaVert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build="p">
        <p:tmplLst>
          <p:tmpl lvl="1">
            <p:tnLst>
              <p:par>
                <p:cTn presetID="49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10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0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02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10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10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0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02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10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10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0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02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10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10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0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02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10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10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0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02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10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03" grpId="0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0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0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0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0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70000"/>
        <a:buFont typeface="Wingdings" pitchFamily="2" charset="2"/>
        <a:buChar char="|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70000"/>
        <a:buFont typeface="Wingdings" pitchFamily="2" charset="2"/>
        <a:buChar char="z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70000"/>
        <a:buFont typeface="Wingdings" pitchFamily="2" charset="2"/>
        <a:buChar char="]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70000"/>
        <a:buFont typeface="Wingdings" pitchFamily="2" charset="2"/>
        <a:buChar char="l"/>
        <a:defRPr kumimoji="1" sz="22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70000"/>
        <a:buFont typeface="Wingdings" pitchFamily="2" charset="2"/>
        <a:buChar char="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3300"/>
        </a:buClr>
        <a:buSzPct val="70000"/>
        <a:buFont typeface="Wingdings" pitchFamily="2" charset="2"/>
        <a:buChar char="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3300"/>
        </a:buClr>
        <a:buSzPct val="70000"/>
        <a:buFont typeface="Wingdings" pitchFamily="2" charset="2"/>
        <a:buChar char="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3300"/>
        </a:buClr>
        <a:buSzPct val="70000"/>
        <a:buFont typeface="Wingdings" pitchFamily="2" charset="2"/>
        <a:buChar char="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3300"/>
        </a:buClr>
        <a:buSzPct val="70000"/>
        <a:buFont typeface="Wingdings" pitchFamily="2" charset="2"/>
        <a:buChar char="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2764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altLang="zh-TW" sz="4400" b="1" dirty="0">
                <a:effectLst/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400" b="1" dirty="0">
                <a:effectLst/>
                <a:latin typeface="標楷體" pitchFamily="65" charset="-120"/>
                <a:ea typeface="標楷體" pitchFamily="65" charset="-120"/>
              </a:rPr>
            </a:br>
            <a:r>
              <a:rPr lang="zh-TW" altLang="en-US" sz="4400" b="1" dirty="0" smtClean="0">
                <a:effectLst/>
                <a:latin typeface="標楷體" pitchFamily="65" charset="-120"/>
                <a:ea typeface="標楷體" pitchFamily="65" charset="-120"/>
              </a:rPr>
              <a:t>經</a:t>
            </a:r>
            <a:r>
              <a:rPr lang="zh-TW" altLang="zh-TW" sz="4400" b="1" dirty="0" smtClean="0">
                <a:latin typeface="標楷體" pitchFamily="65" charset="-120"/>
                <a:ea typeface="標楷體" pitchFamily="65" charset="-120"/>
              </a:rPr>
              <a:t>學</a:t>
            </a:r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縱橫談</a:t>
            </a:r>
            <a:r>
              <a:rPr lang="zh-TW" altLang="en-US" sz="3600" b="1" dirty="0" smtClean="0"/>
              <a:t/>
            </a:r>
            <a:br>
              <a:rPr lang="zh-TW" altLang="en-US" sz="3600" b="1" dirty="0" smtClean="0"/>
            </a:br>
            <a:endParaRPr lang="zh-TW" altLang="en-US" sz="36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zh-TW" altLang="en-US" sz="2800" dirty="0" smtClean="0">
                <a:ea typeface="標楷體" pitchFamily="65" charset="-120"/>
              </a:rPr>
              <a:t>賴貴三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800" dirty="0" smtClean="0">
                <a:ea typeface="標楷體" pitchFamily="65" charset="-120"/>
              </a:rPr>
              <a:t>國立臺灣師範大學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800" dirty="0" smtClean="0">
                <a:ea typeface="標楷體" pitchFamily="65" charset="-120"/>
              </a:rPr>
              <a:t>國文學系教授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覃溪秋史師生法書墨寶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43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38400" y="893763"/>
            <a:ext cx="6019800" cy="507047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阮堂金正喜海天一笠像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099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48050" y="762000"/>
            <a:ext cx="4000500" cy="5334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韓國公州忠南歷史博物館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6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秋史金正喜畫像圖贊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5124" name="Picture 2" descr="E:\2012.4.14-15週六日外大驛公州與大田、週日晚外大春櫻資料夾\102___04\IMG_59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26035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秋史畫像與山海崇深匾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147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38400" y="1171575"/>
            <a:ext cx="6019800" cy="451485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秋史書致申緯紫霞詩稿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1267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38400" y="839788"/>
            <a:ext cx="6019800" cy="517842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zh-TW" dirty="0">
                <a:effectLst/>
                <a:latin typeface="標楷體" pitchFamily="65" charset="-120"/>
                <a:ea typeface="標楷體" pitchFamily="65" charset="-120"/>
              </a:rPr>
              <a:t>《阮堂先生全集》卷九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427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atinLnBrk="1"/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金正喜《仿懷人詩體歷敘舊聞，轉寄和舶大板浪華間諸名勝當有知之者十首》錄四首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latinLnBrk="1"/>
            <a:r>
              <a:rPr lang="en-US" altLang="zh-TW" sz="2800" dirty="0" smtClean="0">
                <a:ea typeface="標楷體" pitchFamily="65" charset="-120"/>
              </a:rPr>
              <a:t>1.</a:t>
            </a:r>
            <a:r>
              <a:rPr lang="zh-TW" altLang="zh-TW" sz="2800" dirty="0" smtClean="0">
                <a:ea typeface="標楷體" pitchFamily="65" charset="-120"/>
              </a:rPr>
              <a:t>唐以前舊文，尚今在足利。拙古破體書，恰是齊梁字。誰知百濟時，還後我之自。（足利學所藏古書似齊梁金石，百濟時購去者。）</a:t>
            </a:r>
            <a:endParaRPr lang="en-US" altLang="zh-TW" sz="2800" dirty="0" smtClean="0">
              <a:ea typeface="標楷體" pitchFamily="65" charset="-120"/>
            </a:endParaRPr>
          </a:p>
          <a:p>
            <a:pPr latinLnBrk="1"/>
            <a:r>
              <a:rPr lang="en-US" altLang="zh-TW" sz="2800" dirty="0" smtClean="0">
                <a:ea typeface="標楷體" pitchFamily="65" charset="-120"/>
              </a:rPr>
              <a:t>2.</a:t>
            </a:r>
            <a:r>
              <a:rPr lang="zh-TW" altLang="zh-TW" sz="2800" dirty="0" smtClean="0">
                <a:ea typeface="標楷體" pitchFamily="65" charset="-120"/>
              </a:rPr>
              <a:t>《七經》與《孟子》，《考文》析縷細。昔見阮夫子，嘖嘖嘆精詣。隨月樓中本，翻雕行之世。（余入中國，謁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阮芸臺先生，盛稱《七經孟子考文》以揚州隨月讀書樓本板刻通行。）</a:t>
            </a:r>
            <a:endParaRPr lang="zh-TW" altLang="en-US" sz="2800" dirty="0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zh-TW" dirty="0" smtClean="0">
                <a:effectLst/>
                <a:latin typeface="標楷體" pitchFamily="65" charset="-120"/>
                <a:ea typeface="標楷體" pitchFamily="65" charset="-120"/>
              </a:rPr>
              <a:t>《阮堂先生全集》卷九</a:t>
            </a:r>
            <a:endParaRPr lang="zh-TW" altLang="en-US" dirty="0"/>
          </a:p>
        </p:txBody>
      </p:sp>
      <p:sp>
        <p:nvSpPr>
          <p:cNvPr id="5529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atinLnBrk="1"/>
            <a:r>
              <a:rPr lang="en-US" altLang="zh-TW" dirty="0" smtClean="0">
                <a:ea typeface="標楷體" pitchFamily="65" charset="-120"/>
              </a:rPr>
              <a:t>3.</a:t>
            </a:r>
            <a:r>
              <a:rPr lang="zh-TW" altLang="zh-TW" dirty="0" smtClean="0">
                <a:ea typeface="標楷體" pitchFamily="65" charset="-120"/>
              </a:rPr>
              <a:t>隋唐殘本書，中國之所遺。并收佚存中，片羽亦珍奇。嗟哉《孝經注》，同歸梅頤偽。（《佚存叢書》收輯隋唐殘本書，《孝經注》是偽書也。）</a:t>
            </a:r>
          </a:p>
          <a:p>
            <a:r>
              <a:rPr lang="en-US" altLang="zh-TW" dirty="0" smtClean="0">
                <a:ea typeface="標楷體" pitchFamily="65" charset="-120"/>
              </a:rPr>
              <a:t>4.</a:t>
            </a:r>
            <a:r>
              <a:rPr lang="zh-TW" altLang="zh-TW" dirty="0" smtClean="0">
                <a:ea typeface="標楷體" pitchFamily="65" charset="-120"/>
              </a:rPr>
              <a:t>篆刻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有漢法，精雅蒹葭堂。古梅御油烟，直欲抗程方。借問長崎舶，西梅翰墨光。（顧西梅洛曾從商船入長崎，書法大為和人貴重。）</a:t>
            </a:r>
            <a:endParaRPr lang="zh-TW" altLang="en-US" dirty="0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zh-TW" dirty="0">
                <a:effectLst/>
                <a:latin typeface="標楷體" pitchFamily="65" charset="-120"/>
                <a:ea typeface="標楷體" pitchFamily="65" charset="-120"/>
              </a:rPr>
              <a:t>《阮堂先生全集》卷九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632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sz="2400" smtClean="0">
                <a:latin typeface="標楷體" pitchFamily="65" charset="-120"/>
                <a:ea typeface="標楷體" pitchFamily="65" charset="-120"/>
              </a:rPr>
              <a:t>金正喜《我入京與諸公相交，未曾以詩訂契，臨歸，不禁悵觸，漫筆口號》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40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2400" smtClean="0">
                <a:latin typeface="標楷體" pitchFamily="65" charset="-120"/>
                <a:ea typeface="標楷體" pitchFamily="65" charset="-120"/>
              </a:rPr>
              <a:t>我生九夷真可鄙，多愧結交中原士。樓前紅日夢裏明，蘇齋門下瓣香呈。後五百年唯是日，閱千萬人見先生。（用聯語）芸臺宛是畫中睹，（余曾藏芸臺小照。），經籍之海金石府。土華不蝕貞觀銅，腰間小碑千年古。（芸臺佩銅鑄貞觀碑。）化度始自螴蠹齋（心萒號。），攀覃緣阮并作梯。君是碧海掣鯨手，我有靈心通點犀。野雲墨妙天下聞，句竹圖曾海外見。況復古人如明月，卻從先生指端現。（野雲善摹古人真像，多贈我。）</a:t>
            </a:r>
            <a:endParaRPr lang="zh-TW" altLang="en-US" sz="2400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zh-TW" dirty="0" smtClean="0">
                <a:effectLst/>
                <a:latin typeface="標楷體" pitchFamily="65" charset="-120"/>
                <a:ea typeface="標楷體" pitchFamily="65" charset="-120"/>
              </a:rPr>
              <a:t>《阮堂先生全集》卷九</a:t>
            </a:r>
            <a:endParaRPr lang="zh-TW" altLang="en-US" dirty="0"/>
          </a:p>
        </p:txBody>
      </p:sp>
      <p:sp>
        <p:nvSpPr>
          <p:cNvPr id="5734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翁家兄弟聯雙璧，一生難遣愛錢癖。（蓄古錢屢巨萬。）靈芝有本醴有源，爾雅迭宕高一格。最憐劉伶作酒頌，（三山。）徐邈聊復時一中。（夢竹。）名家子弟曹玉水，秋水為神玉為髓。覃門高足劇清真，落筆長歌句有神。（介亭。）卻憶當初相逢日，但知有逢不有別。我今旋踵即萬里，地角天涯在一室。生憎化兒弄狡獪，人每喜圓輒示缺。煙雲過眼雪留爪，中有一段不磨滅。龍腦須引孔雀尾，琵琶相應蕤賓鐵。黯然銷魂別而已，鴨綠江水杯中渴。</a:t>
            </a:r>
            <a:endParaRPr lang="zh-TW" altLang="en-US" sz="2800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翁方綱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致金正喜札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〉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惟義理之學不可空作議論，處今日經學大備，六經如日中天之際，斷不可只管講性理道德之虛辭。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……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惟經傳中有一說、二說相歧出者，則必當剖析之。所以學問之事，惟有時刻敬奉聖言，曰多聞、曰闕疑、曰慎言，三者盡之矣。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四庫全書總目提要‧序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自漢京以後，垂二千年，儒者沿波，學凡六變：</a:t>
            </a:r>
          </a:p>
          <a:p>
            <a:r>
              <a:rPr lang="en-US" altLang="zh-TW" dirty="0" smtClean="0">
                <a:ea typeface="標楷體" pitchFamily="65" charset="-120"/>
              </a:rPr>
              <a:t>1.</a:t>
            </a:r>
            <a:r>
              <a:rPr lang="zh-TW" altLang="zh-TW" dirty="0" smtClean="0">
                <a:ea typeface="標楷體" pitchFamily="65" charset="-120"/>
              </a:rPr>
              <a:t>其初，專門授受，遞秉師承，非惟詁訓相傳，莫敢異同；即篇章字句，亦恪守所聞，其學篤實謹嚴，及其弊也拘。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翁氏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致曹文埴札</a:t>
            </a:r>
            <a:r>
              <a:rPr lang="en-US" altLang="zh-TW" dirty="0" smtClean="0"/>
              <a:t>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85984" y="785794"/>
            <a:ext cx="6019800" cy="5334000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聖人在上，實學光照乃得。萃漢儒之博贍與宋儒之精微，一以貫之。學者束髮受書皆從朱子章句集註始，及其後，見聞漸廣，必從事於攷證焉。則博綜漢唐注疏，以旁及諸家遞述之所得，皆所以資辨訂，而暢原委也。顧其間師友所問難名義、所剖析漸多，漸衍緒言日出，則攷證之途，又慮其旁涉，必以衷於義理者為準，則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博綜馬鄭，而勿畔程朱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 smtClean="0">
                <a:effectLst/>
                <a:latin typeface="標楷體" pitchFamily="65" charset="-120"/>
                <a:ea typeface="標楷體" pitchFamily="65" charset="-120"/>
              </a:rPr>
              <a:t>金正喜</a:t>
            </a:r>
            <a:r>
              <a:rPr lang="zh-TW" altLang="zh-TW" dirty="0" smtClean="0">
                <a:effectLst/>
                <a:latin typeface="標楷體" pitchFamily="65" charset="-120"/>
                <a:ea typeface="標楷體" pitchFamily="65" charset="-120"/>
              </a:rPr>
              <a:t>經學</a:t>
            </a:r>
            <a:r>
              <a:rPr lang="zh-TW" altLang="en-US" dirty="0" smtClean="0">
                <a:effectLst/>
                <a:latin typeface="標楷體" pitchFamily="65" charset="-120"/>
                <a:ea typeface="標楷體" pitchFamily="65" charset="-120"/>
              </a:rPr>
              <a:t>與實學師承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837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阮元《揅經室集‧自序》：室名「揅經」者，余幼學以經為近也。余之說經，推明古訓，實事求是而已，非敢立異也。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「推明古訓，實事求是」正足以說明阮元恪守漢學以古訓求義理的正統與傳統。</a:t>
            </a:r>
          </a:p>
          <a:p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師事北學派巨擘朴趾源弟子朴齊家，繼丁若鏞（茶山</a:t>
            </a:r>
            <a:r>
              <a:rPr lang="zh-TW" altLang="zh-TW" smtClean="0">
                <a:ea typeface="標楷體" pitchFamily="65" charset="-120"/>
              </a:rPr>
              <a:t>，</a:t>
            </a:r>
            <a:r>
              <a:rPr lang="en-US" altLang="zh-TW" smtClean="0">
                <a:ea typeface="標楷體" pitchFamily="65" charset="-120"/>
              </a:rPr>
              <a:t>1762-1836</a:t>
            </a:r>
            <a:r>
              <a:rPr lang="zh-TW" altLang="zh-TW" smtClean="0">
                <a:ea typeface="標楷體" pitchFamily="65" charset="-120"/>
              </a:rPr>
              <a:t>）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後發展實學核心人物。以經書、金石、考證為主。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翁方綱</a:t>
            </a:r>
            <a:r>
              <a:rPr lang="zh-TW" altLang="zh-TW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〈致金正喜札〉</a:t>
            </a:r>
            <a:endParaRPr lang="zh-TW" altLang="en-US" dirty="0"/>
          </a:p>
        </p:txBody>
      </p:sp>
      <p:sp>
        <p:nvSpPr>
          <p:cNvPr id="5939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歐陽永叔并《易‧繫辭》而疑之，《易》理難明，全恃聖人《十翼》，只因學者不能深思《彖傳》、《象傳》、《繫辭》、《說卦》諸篇，所以後人愈多其解說，而愈不明白也，只在人博聞約取，平心虛懷，細玩《彖傳》、《象傳》、《繫辭上下傳》、《說卦》、《文言傳》，已用之不盡矣。所以聖言云：「知者觀其《彖辭》，則思過半矣。」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翁方綱</a:t>
            </a:r>
            <a:r>
              <a:rPr lang="zh-TW" altLang="zh-TW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〈</a:t>
            </a:r>
            <a:r>
              <a:rPr lang="zh-TW" altLang="zh-TW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致金正喜札</a:t>
            </a:r>
            <a:r>
              <a:rPr lang="zh-TW" altLang="zh-TW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〉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041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有義理之學，有考訂之學。考訂之學，漢學也；義理之學，宋學也。其實適於大路則一而已矣。</a:t>
            </a: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千萬世仰瞻孔、孟心傳，自必恪守程、朱為指南之定程，士人束髮受讀，習程、朱大儒之論，及其後博涉群籍，見聞日廣，遂有薄視宋儒者，甚且有倍畔程、朱者，士林之蠹弊也。然而義理至宋儒日益精密矣，而宋時諸儒，自恃見理之明，往往或蔑視古之訓詁，即如《爾雅》、《說文》，實經訓所必資，豈可忽略。</a:t>
            </a:r>
            <a:endParaRPr lang="zh-TW" altLang="en-US" sz="2800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金正喜經學特色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411413" y="765175"/>
            <a:ext cx="6019800" cy="5334000"/>
          </a:xfrm>
        </p:spPr>
        <p:txBody>
          <a:bodyPr/>
          <a:lstStyle/>
          <a:p>
            <a:pPr>
              <a:defRPr/>
            </a:pP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「多聞、闕疑、慎言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」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兼容漢宋之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學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「博綜馬、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鄭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」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，而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「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勿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畔程、朱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」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治學風格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特質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一）存古精神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；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二）實事求是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；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三）金石書法學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；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四）考證樸學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；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五）聖賢之道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；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六）實踐躬行。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altLang="zh-TW" dirty="0" smtClean="0"/>
          </a:p>
          <a:p>
            <a:pPr>
              <a:defRPr/>
            </a:pPr>
            <a:endParaRPr lang="zh-TW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4400" smtClean="0">
                <a:ea typeface="標楷體" pitchFamily="65" charset="-120"/>
              </a:rPr>
              <a:t>問題討論與意見回饋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z="4000" smtClean="0">
                <a:ea typeface="標楷體" pitchFamily="65" charset="-120"/>
              </a:rPr>
              <a:t>易簡功夫終久大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sz="4000" smtClean="0">
                <a:ea typeface="標楷體" pitchFamily="65" charset="-120"/>
              </a:rPr>
              <a:t>  支離事業竟浮沈</a:t>
            </a:r>
          </a:p>
          <a:p>
            <a:pPr eaLnBrk="1" hangingPunct="1"/>
            <a:r>
              <a:rPr lang="zh-TW" altLang="en-US" sz="4000" smtClean="0">
                <a:ea typeface="標楷體" pitchFamily="65" charset="-120"/>
              </a:rPr>
              <a:t>舊學商量加邃密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sz="4000" smtClean="0">
                <a:ea typeface="標楷體" pitchFamily="65" charset="-120"/>
              </a:rPr>
              <a:t>   新知培養轉深沈</a:t>
            </a:r>
          </a:p>
        </p:txBody>
      </p:sp>
    </p:spTree>
    <p:extLst>
      <p:ext uri="{BB962C8B-B14F-4D97-AF65-F5344CB8AC3E}">
        <p14:creationId xmlns:p14="http://schemas.microsoft.com/office/powerpoint/2010/main" val="35735082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四庫全書總目提要‧序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ea typeface="標楷體" pitchFamily="65" charset="-120"/>
              </a:rPr>
              <a:t>2.</a:t>
            </a:r>
            <a:r>
              <a:rPr lang="zh-TW" altLang="zh-TW" dirty="0" smtClean="0">
                <a:ea typeface="標楷體" pitchFamily="65" charset="-120"/>
              </a:rPr>
              <a:t>王弼、王肅稍持異議，流風所扇，或信或疑；越孔、賈、啖、趙，以及北宋孫復、劉敞等，各自論說，不相統攝，及其弊也雜。</a:t>
            </a:r>
          </a:p>
          <a:p>
            <a:endParaRPr lang="zh-TW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四庫全書總目提要‧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483768" y="764704"/>
            <a:ext cx="6019800" cy="5334000"/>
          </a:xfrm>
        </p:spPr>
        <p:txBody>
          <a:bodyPr/>
          <a:lstStyle/>
          <a:p>
            <a:r>
              <a:rPr lang="en-US" altLang="zh-TW" dirty="0" smtClean="0">
                <a:ea typeface="標楷體" pitchFamily="65" charset="-120"/>
              </a:rPr>
              <a:t>3.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洛、閩繼起，道學大昌，擺落漢唐，獨研義理，凡經師舊說俱排斥，以為不足信，其學務別是非，及其弊也悍。學脈旁分，攀緣日眾，驅除異己，務定一尊。</a:t>
            </a:r>
          </a:p>
          <a:p>
            <a:endParaRPr lang="zh-TW" altLang="zh-TW" dirty="0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四庫全書總目提要‧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ea typeface="標楷體" pitchFamily="65" charset="-120"/>
              </a:rPr>
              <a:t>4.</a:t>
            </a:r>
            <a:r>
              <a:rPr lang="zh-TW" altLang="zh-TW" dirty="0" smtClean="0">
                <a:ea typeface="標楷體" pitchFamily="65" charset="-120"/>
              </a:rPr>
              <a:t>自宋末以逮明初，其學見異不遷，及其弊也黨。主持太過，勢有所偏，才辨聰明，激而橫決。</a:t>
            </a:r>
            <a:endParaRPr lang="en-US" altLang="zh-TW" dirty="0" smtClean="0">
              <a:ea typeface="標楷體" pitchFamily="65" charset="-120"/>
            </a:endParaRPr>
          </a:p>
          <a:p>
            <a:r>
              <a:rPr lang="en-US" altLang="zh-TW" dirty="0" smtClean="0">
                <a:ea typeface="標楷體" pitchFamily="65" charset="-120"/>
              </a:rPr>
              <a:t>5.</a:t>
            </a:r>
            <a:r>
              <a:rPr lang="zh-TW" altLang="zh-TW" dirty="0" smtClean="0">
                <a:ea typeface="標楷體" pitchFamily="65" charset="-120"/>
              </a:rPr>
              <a:t>自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明‧正德、嘉靖以後，其學各抒心得，及其弊也肆。空談臆斷，考證必疏，於是博雅之儒，引古義以抵其隙。</a:t>
            </a:r>
          </a:p>
          <a:p>
            <a:endParaRPr lang="zh-TW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四庫全書總目提要‧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ea typeface="標楷體" pitchFamily="65" charset="-120"/>
              </a:rPr>
              <a:t>6.</a:t>
            </a:r>
            <a:r>
              <a:rPr lang="zh-TW" altLang="zh-TW" dirty="0" smtClean="0">
                <a:ea typeface="標楷體" pitchFamily="65" charset="-120"/>
              </a:rPr>
              <a:t>國初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諸家，其學徵實不誣，及其弊也瑣。要其歸宿，則不過漢學、宋學兩家，互為勝負。夫漢學具有根柢，講學者以淺陋輕之，不足服漢儒也；宋學具有精微，讀書者以空疏薄之，亦不足服宋儒也。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消融門戶之見，而各取所長，則私心袪而公理出，公理出而經義明矣。蓋經者非他，即天下之公理而已。</a:t>
            </a:r>
            <a:endParaRPr lang="zh-TW" altLang="en-US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 smtClean="0"/>
          </a:p>
          <a:p>
            <a:endParaRPr lang="zh-TW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zh-TW" sz="36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翁方綱贈金正喜治學</a:t>
            </a:r>
            <a:r>
              <a:rPr lang="zh-TW" altLang="zh-TW" sz="360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箴言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17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攷古證今，山海崇深。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覈實在書，窮理在心。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一源勿貳，要津可尋。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貫澈萬卷，只此規箴。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翁方綱書贈秋史治學箴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195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38400" y="1579563"/>
            <a:ext cx="6019800" cy="369887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秋史隸書覃溪師贈箴言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9219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38400" y="1408113"/>
            <a:ext cx="6019800" cy="404177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學期報告">
  <a:themeElements>
    <a:clrScheme name="學期報告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學期報告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學期報告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學期報告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學期報告 3">
        <a:dk1>
          <a:srgbClr val="000000"/>
        </a:dk1>
        <a:lt1>
          <a:srgbClr val="FFFFCC"/>
        </a:lt1>
        <a:dk2>
          <a:srgbClr val="808000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學期報告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學期報告 5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學期報告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學期報告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學期報告</Template>
  <TotalTime>1093</TotalTime>
  <Words>1885</Words>
  <Application>Microsoft Office PowerPoint</Application>
  <PresentationFormat>如螢幕大小 (4:3)</PresentationFormat>
  <Paragraphs>69</Paragraphs>
  <Slides>25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30" baseType="lpstr">
      <vt:lpstr>新細明體</vt:lpstr>
      <vt:lpstr>標楷體</vt:lpstr>
      <vt:lpstr>Times New Roman</vt:lpstr>
      <vt:lpstr>Wingdings</vt:lpstr>
      <vt:lpstr>學期報告</vt:lpstr>
      <vt:lpstr> 經學縱橫談 </vt:lpstr>
      <vt:lpstr>四庫全書總目提要‧序</vt:lpstr>
      <vt:lpstr>四庫全書總目提要‧序</vt:lpstr>
      <vt:lpstr>四庫全書總目提要‧序</vt:lpstr>
      <vt:lpstr>四庫全書總目提要‧序</vt:lpstr>
      <vt:lpstr>四庫全書總目提要‧序</vt:lpstr>
      <vt:lpstr>翁方綱贈金正喜治學箴言</vt:lpstr>
      <vt:lpstr>翁方綱書贈秋史治學箴</vt:lpstr>
      <vt:lpstr>秋史隸書覃溪師贈箴言</vt:lpstr>
      <vt:lpstr>覃溪秋史師生法書墨寶</vt:lpstr>
      <vt:lpstr>阮堂金正喜海天一笠像</vt:lpstr>
      <vt:lpstr>韓國公州忠南歷史博物館 秋史金正喜畫像圖贊</vt:lpstr>
      <vt:lpstr>秋史畫像與山海崇深匾</vt:lpstr>
      <vt:lpstr>秋史書致申緯紫霞詩稿</vt:lpstr>
      <vt:lpstr>《阮堂先生全集》卷九</vt:lpstr>
      <vt:lpstr>《阮堂先生全集》卷九</vt:lpstr>
      <vt:lpstr>《阮堂先生全集》卷九</vt:lpstr>
      <vt:lpstr>《阮堂先生全集》卷九</vt:lpstr>
      <vt:lpstr>翁方綱〈致金正喜札〉</vt:lpstr>
      <vt:lpstr>翁氏〈致曹文埴札〉</vt:lpstr>
      <vt:lpstr>金正喜經學與實學師承</vt:lpstr>
      <vt:lpstr>翁方綱〈致金正喜札〉</vt:lpstr>
      <vt:lpstr>翁方綱〈致金正喜札〉</vt:lpstr>
      <vt:lpstr>金正喜經學特色</vt:lpstr>
      <vt:lpstr>問題討論與意見回饋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易學占筮開泰談</dc:title>
  <dc:creator>user</dc:creator>
  <cp:lastModifiedBy>Hewlett-Packard Company</cp:lastModifiedBy>
  <cp:revision>82</cp:revision>
  <dcterms:created xsi:type="dcterms:W3CDTF">2005-10-13T19:18:44Z</dcterms:created>
  <dcterms:modified xsi:type="dcterms:W3CDTF">2021-02-24T22:24:58Z</dcterms:modified>
</cp:coreProperties>
</file>