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257" r:id="rId2"/>
    <p:sldId id="316" r:id="rId3"/>
    <p:sldId id="317" r:id="rId4"/>
    <p:sldId id="318" r:id="rId5"/>
    <p:sldId id="319" r:id="rId6"/>
    <p:sldId id="320" r:id="rId7"/>
    <p:sldId id="321" r:id="rId8"/>
    <p:sldId id="258" r:id="rId9"/>
    <p:sldId id="260" r:id="rId10"/>
    <p:sldId id="268" r:id="rId11"/>
    <p:sldId id="269" r:id="rId12"/>
    <p:sldId id="270" r:id="rId13"/>
    <p:sldId id="261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89" r:id="rId33"/>
    <p:sldId id="290" r:id="rId34"/>
    <p:sldId id="262" r:id="rId35"/>
    <p:sldId id="291" r:id="rId36"/>
    <p:sldId id="292" r:id="rId37"/>
    <p:sldId id="293" r:id="rId38"/>
    <p:sldId id="26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264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265" r:id="rId57"/>
    <p:sldId id="310" r:id="rId58"/>
    <p:sldId id="311" r:id="rId59"/>
    <p:sldId id="312" r:id="rId60"/>
    <p:sldId id="266" r:id="rId61"/>
    <p:sldId id="313" r:id="rId62"/>
    <p:sldId id="314" r:id="rId63"/>
    <p:sldId id="315" r:id="rId64"/>
    <p:sldId id="267" r:id="rId65"/>
  </p:sldIdLst>
  <p:sldSz cx="12192000" cy="6858000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標楷體" panose="03000509000000000000" pitchFamily="65" charset="-120"/>
      <p:regular r:id="rId7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9AFB0-A27D-46A5-9E48-27F9D226868E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B0074-ECDC-4EE3-9DB6-6B9383AA32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823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31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2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64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13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844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38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72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3B80D-7D86-40D6-9D4D-C8C1DAA510CD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57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BF4C73-3675-8B36-6AE0-78FE66D8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3584154-FA9F-C8AC-5D56-89B26D905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C88EE0-D90A-FA76-8964-37D88F03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D15DE4-8A27-D72A-FCED-D7627B2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7DB11E-3BD8-E91D-3ADE-1E8D058C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21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1B8AF-CCE2-3F8D-CFFB-5A593DC9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33945F3-43D0-DC7A-C012-930F187B8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AACC7E-9750-59B6-8081-E3822B1E9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1AC7A53-16AC-A59C-8D19-3B7AFBFFC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B02EDAE-EB73-B5D5-A948-B920D1A1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B0FCDD4-8DDB-4BE3-15B6-100A99A4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28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17BBDC-8359-EDE1-6579-29CA403E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79B2053-78E4-77D6-3229-AA47F1CB8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0D3143-9D01-F0D7-0DE2-91FF0D34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9F3F24-0808-E185-F199-A99DD52C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37C308-E57F-727C-8516-64634EC4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968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E611BA0-D73C-0A09-91EC-4888AD165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99C38D9-A701-5228-FE5D-8344A763B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53E0E7-D220-AEE3-05DE-A6D071C01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F758F5-E6EA-4E0A-CE5E-B448B65A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BC37A6-9278-A4B3-9DD0-EAE8F68D9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16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714AEAF1-C9CA-42E2-F2E4-5A8103F88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3C38D7A-5F1D-5D5D-1F5D-504B8960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  <a:ea typeface="文鼎粗行楷" panose="02010609010101010101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09E91F-BF06-DF2E-8343-7F094C4A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7722BA-BAD8-6A1F-9E90-3E91306B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CA1CE2-C36B-998A-E21C-3F650EDE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1DDC99-BE8E-F911-6B04-D2632F4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1B1F8C36-B589-FC8C-D877-12A5A31576F4}"/>
              </a:ext>
            </a:extLst>
          </p:cNvPr>
          <p:cNvGrpSpPr/>
          <p:nvPr userDrawn="1"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500D0CC-040F-07E9-4D9C-5F66E095EBA7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1649D1DF-C5B4-DDB9-63DF-B9EAFC1D59DD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F96E607-0423-8494-636D-32F099802EEC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3">
                <a:extLst>
                  <a:ext uri="{FF2B5EF4-FFF2-40B4-BE49-F238E27FC236}">
                    <a16:creationId xmlns:a16="http://schemas.microsoft.com/office/drawing/2014/main" id="{F0EF2B47-C904-4149-BB56-F3CAAE39DE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4">
                <a:extLst>
                  <a:ext uri="{FF2B5EF4-FFF2-40B4-BE49-F238E27FC236}">
                    <a16:creationId xmlns:a16="http://schemas.microsoft.com/office/drawing/2014/main" id="{A8F5CC16-48EE-95F3-AC57-D1A41851FA32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5">
                <a:extLst>
                  <a:ext uri="{FF2B5EF4-FFF2-40B4-BE49-F238E27FC236}">
                    <a16:creationId xmlns:a16="http://schemas.microsoft.com/office/drawing/2014/main" id="{D51D1D13-D15E-BD85-CAA4-A82224A99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6">
                <a:extLst>
                  <a:ext uri="{FF2B5EF4-FFF2-40B4-BE49-F238E27FC236}">
                    <a16:creationId xmlns:a16="http://schemas.microsoft.com/office/drawing/2014/main" id="{E0B65A7E-AD1F-7B89-9806-682A4690EF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7">
                <a:extLst>
                  <a:ext uri="{FF2B5EF4-FFF2-40B4-BE49-F238E27FC236}">
                    <a16:creationId xmlns:a16="http://schemas.microsoft.com/office/drawing/2014/main" id="{03EC4A7C-72A7-29CF-01D1-4111AC267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38">
                <a:extLst>
                  <a:ext uri="{FF2B5EF4-FFF2-40B4-BE49-F238E27FC236}">
                    <a16:creationId xmlns:a16="http://schemas.microsoft.com/office/drawing/2014/main" id="{79043C07-E1DD-CFFE-9481-589A9C79E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AD593A5C-CA50-A953-1C0C-F5C7D812B104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9" name="直接连接符 25">
                <a:extLst>
                  <a:ext uri="{FF2B5EF4-FFF2-40B4-BE49-F238E27FC236}">
                    <a16:creationId xmlns:a16="http://schemas.microsoft.com/office/drawing/2014/main" id="{8391B770-3F8A-9E9E-B74D-1EF3FD1DD3CD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6">
                <a:extLst>
                  <a:ext uri="{FF2B5EF4-FFF2-40B4-BE49-F238E27FC236}">
                    <a16:creationId xmlns:a16="http://schemas.microsoft.com/office/drawing/2014/main" id="{4E97384D-6D84-E9BB-7E5C-7A4F934F0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7">
                <a:extLst>
                  <a:ext uri="{FF2B5EF4-FFF2-40B4-BE49-F238E27FC236}">
                    <a16:creationId xmlns:a16="http://schemas.microsoft.com/office/drawing/2014/main" id="{08D963B3-117C-3B2D-C11F-10999C5B00CC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28">
                <a:extLst>
                  <a:ext uri="{FF2B5EF4-FFF2-40B4-BE49-F238E27FC236}">
                    <a16:creationId xmlns:a16="http://schemas.microsoft.com/office/drawing/2014/main" id="{A70767A2-1B43-F68E-14D9-A8620534E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29">
                <a:extLst>
                  <a:ext uri="{FF2B5EF4-FFF2-40B4-BE49-F238E27FC236}">
                    <a16:creationId xmlns:a16="http://schemas.microsoft.com/office/drawing/2014/main" id="{2F6CEA4D-0733-0030-EF02-2CC610530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0">
                <a:extLst>
                  <a:ext uri="{FF2B5EF4-FFF2-40B4-BE49-F238E27FC236}">
                    <a16:creationId xmlns:a16="http://schemas.microsoft.com/office/drawing/2014/main" id="{BFAB22F6-9675-ABF4-170B-D5D9C7438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55B18351-A31D-D405-4855-D31578D7F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24274BC8-FC8C-44A9-43DB-6385280404F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3" name="组合 9">
                <a:extLst>
                  <a:ext uri="{FF2B5EF4-FFF2-40B4-BE49-F238E27FC236}">
                    <a16:creationId xmlns:a16="http://schemas.microsoft.com/office/drawing/2014/main" id="{A016F645-718D-A8E9-07B9-1AAEFE79AA0E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22" name="直接连接符 18">
                  <a:extLst>
                    <a:ext uri="{FF2B5EF4-FFF2-40B4-BE49-F238E27FC236}">
                      <a16:creationId xmlns:a16="http://schemas.microsoft.com/office/drawing/2014/main" id="{6D2D0B28-3046-2F59-4692-B76569E35026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19">
                  <a:extLst>
                    <a:ext uri="{FF2B5EF4-FFF2-40B4-BE49-F238E27FC236}">
                      <a16:creationId xmlns:a16="http://schemas.microsoft.com/office/drawing/2014/main" id="{1B739FD0-4078-68D8-9C68-EED898BD1C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0">
                  <a:extLst>
                    <a:ext uri="{FF2B5EF4-FFF2-40B4-BE49-F238E27FC236}">
                      <a16:creationId xmlns:a16="http://schemas.microsoft.com/office/drawing/2014/main" id="{7D8A922A-6597-D50E-41B4-136AD5DDA486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1">
                  <a:extLst>
                    <a:ext uri="{FF2B5EF4-FFF2-40B4-BE49-F238E27FC236}">
                      <a16:creationId xmlns:a16="http://schemas.microsoft.com/office/drawing/2014/main" id="{63BC6223-0273-A9AC-7AAC-E55CAF9F7D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2">
                  <a:extLst>
                    <a:ext uri="{FF2B5EF4-FFF2-40B4-BE49-F238E27FC236}">
                      <a16:creationId xmlns:a16="http://schemas.microsoft.com/office/drawing/2014/main" id="{C8DAF134-AEC7-091C-A23B-FF4CE0579F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3">
                  <a:extLst>
                    <a:ext uri="{FF2B5EF4-FFF2-40B4-BE49-F238E27FC236}">
                      <a16:creationId xmlns:a16="http://schemas.microsoft.com/office/drawing/2014/main" id="{17039D8B-52F0-9A7C-E009-213D95CE26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4">
                  <a:extLst>
                    <a:ext uri="{FF2B5EF4-FFF2-40B4-BE49-F238E27FC236}">
                      <a16:creationId xmlns:a16="http://schemas.microsoft.com/office/drawing/2014/main" id="{1E93367C-1600-F9B4-A9C7-DCF53FE613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10">
                <a:extLst>
                  <a:ext uri="{FF2B5EF4-FFF2-40B4-BE49-F238E27FC236}">
                    <a16:creationId xmlns:a16="http://schemas.microsoft.com/office/drawing/2014/main" id="{46166E0A-FA35-0CAD-D43D-8B532BEBB0B2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5" name="直接连接符 11">
                  <a:extLst>
                    <a:ext uri="{FF2B5EF4-FFF2-40B4-BE49-F238E27FC236}">
                      <a16:creationId xmlns:a16="http://schemas.microsoft.com/office/drawing/2014/main" id="{055105A2-B757-3E5B-EE1E-EE6D6548DF30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2">
                  <a:extLst>
                    <a:ext uri="{FF2B5EF4-FFF2-40B4-BE49-F238E27FC236}">
                      <a16:creationId xmlns:a16="http://schemas.microsoft.com/office/drawing/2014/main" id="{ADDAA12E-2817-959E-87A4-53DAFC1B7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3">
                  <a:extLst>
                    <a:ext uri="{FF2B5EF4-FFF2-40B4-BE49-F238E27FC236}">
                      <a16:creationId xmlns:a16="http://schemas.microsoft.com/office/drawing/2014/main" id="{506B39C0-97B7-F73D-E77B-CC49E772B496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4">
                  <a:extLst>
                    <a:ext uri="{FF2B5EF4-FFF2-40B4-BE49-F238E27FC236}">
                      <a16:creationId xmlns:a16="http://schemas.microsoft.com/office/drawing/2014/main" id="{55F4BBB1-607E-FBC9-1D0B-F650539C45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5">
                  <a:extLst>
                    <a:ext uri="{FF2B5EF4-FFF2-40B4-BE49-F238E27FC236}">
                      <a16:creationId xmlns:a16="http://schemas.microsoft.com/office/drawing/2014/main" id="{2D15D1D6-42B6-2404-9D1C-C3ECAF4EA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6">
                  <a:extLst>
                    <a:ext uri="{FF2B5EF4-FFF2-40B4-BE49-F238E27FC236}">
                      <a16:creationId xmlns:a16="http://schemas.microsoft.com/office/drawing/2014/main" id="{264CB4F5-2A70-87E8-66B5-F54C6D4A82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17">
                  <a:extLst>
                    <a:ext uri="{FF2B5EF4-FFF2-40B4-BE49-F238E27FC236}">
                      <a16:creationId xmlns:a16="http://schemas.microsoft.com/office/drawing/2014/main" id="{F68FB2F6-B3E5-8B69-424C-BBB4CDF603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71779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714AEAF1-C9CA-42E2-F2E4-5A8103F88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09E91F-BF06-DF2E-8343-7F094C4A7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8887"/>
            <a:ext cx="10515600" cy="5728076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7722BA-BAD8-6A1F-9E90-3E91306B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CA1CE2-C36B-998A-E21C-3F650EDE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1DDC99-BE8E-F911-6B04-D2632F4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组合 4">
            <a:extLst>
              <a:ext uri="{FF2B5EF4-FFF2-40B4-BE49-F238E27FC236}">
                <a16:creationId xmlns:a16="http://schemas.microsoft.com/office/drawing/2014/main" id="{4C4125EF-42F8-20E3-1BD5-1FEEDDCC5766}"/>
              </a:ext>
            </a:extLst>
          </p:cNvPr>
          <p:cNvGrpSpPr/>
          <p:nvPr userDrawn="1"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320E1E-19E6-9598-CD11-1E13B26385FB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336AC992-AA3B-5952-B26E-6545CAB35290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5" name="直接连接符 32">
                <a:extLst>
                  <a:ext uri="{FF2B5EF4-FFF2-40B4-BE49-F238E27FC236}">
                    <a16:creationId xmlns:a16="http://schemas.microsoft.com/office/drawing/2014/main" id="{01FC4846-DB1D-332A-5D64-AFF4433CEA70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3">
                <a:extLst>
                  <a:ext uri="{FF2B5EF4-FFF2-40B4-BE49-F238E27FC236}">
                    <a16:creationId xmlns:a16="http://schemas.microsoft.com/office/drawing/2014/main" id="{1097222B-F759-0F24-8A1F-3C6A0ECDC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4">
                <a:extLst>
                  <a:ext uri="{FF2B5EF4-FFF2-40B4-BE49-F238E27FC236}">
                    <a16:creationId xmlns:a16="http://schemas.microsoft.com/office/drawing/2014/main" id="{204B87D4-9EDE-E17A-226B-733C803D57D7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5">
                <a:extLst>
                  <a:ext uri="{FF2B5EF4-FFF2-40B4-BE49-F238E27FC236}">
                    <a16:creationId xmlns:a16="http://schemas.microsoft.com/office/drawing/2014/main" id="{8A9C5ED6-035F-F1EB-4D22-D7ECD89D0E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6">
                <a:extLst>
                  <a:ext uri="{FF2B5EF4-FFF2-40B4-BE49-F238E27FC236}">
                    <a16:creationId xmlns:a16="http://schemas.microsoft.com/office/drawing/2014/main" id="{E113B46B-125B-321B-522B-5F6FB30B57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7">
                <a:extLst>
                  <a:ext uri="{FF2B5EF4-FFF2-40B4-BE49-F238E27FC236}">
                    <a16:creationId xmlns:a16="http://schemas.microsoft.com/office/drawing/2014/main" id="{AC5844FC-EE27-E8B2-1B5F-73803A80E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8">
                <a:extLst>
                  <a:ext uri="{FF2B5EF4-FFF2-40B4-BE49-F238E27FC236}">
                    <a16:creationId xmlns:a16="http://schemas.microsoft.com/office/drawing/2014/main" id="{189866D8-A14D-7719-339E-8765F0978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7">
              <a:extLst>
                <a:ext uri="{FF2B5EF4-FFF2-40B4-BE49-F238E27FC236}">
                  <a16:creationId xmlns:a16="http://schemas.microsoft.com/office/drawing/2014/main" id="{811ABCA2-BD54-4AA6-4189-060F978DBC3E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8" name="直接连接符 25">
                <a:extLst>
                  <a:ext uri="{FF2B5EF4-FFF2-40B4-BE49-F238E27FC236}">
                    <a16:creationId xmlns:a16="http://schemas.microsoft.com/office/drawing/2014/main" id="{6AD4FEF8-93A9-A3CF-5C5F-23D9E6CEFA62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6">
                <a:extLst>
                  <a:ext uri="{FF2B5EF4-FFF2-40B4-BE49-F238E27FC236}">
                    <a16:creationId xmlns:a16="http://schemas.microsoft.com/office/drawing/2014/main" id="{F2752E2F-6D66-B89A-3B2E-8C0B4F750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7">
                <a:extLst>
                  <a:ext uri="{FF2B5EF4-FFF2-40B4-BE49-F238E27FC236}">
                    <a16:creationId xmlns:a16="http://schemas.microsoft.com/office/drawing/2014/main" id="{98856482-6832-49C1-E3B5-8DC3C2BBF11E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8">
                <a:extLst>
                  <a:ext uri="{FF2B5EF4-FFF2-40B4-BE49-F238E27FC236}">
                    <a16:creationId xmlns:a16="http://schemas.microsoft.com/office/drawing/2014/main" id="{19E08643-8D4D-99D2-5777-2E17926F4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29">
                <a:extLst>
                  <a:ext uri="{FF2B5EF4-FFF2-40B4-BE49-F238E27FC236}">
                    <a16:creationId xmlns:a16="http://schemas.microsoft.com/office/drawing/2014/main" id="{F7CE7A0C-CEC2-8210-A4BE-14F2F444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0">
                <a:extLst>
                  <a:ext uri="{FF2B5EF4-FFF2-40B4-BE49-F238E27FC236}">
                    <a16:creationId xmlns:a16="http://schemas.microsoft.com/office/drawing/2014/main" id="{D0B88763-E8A4-A714-8E06-DBD91F3E7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1">
                <a:extLst>
                  <a:ext uri="{FF2B5EF4-FFF2-40B4-BE49-F238E27FC236}">
                    <a16:creationId xmlns:a16="http://schemas.microsoft.com/office/drawing/2014/main" id="{4B4249C7-94E5-C855-9184-C9F8777D90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6ADB0D15-1700-11E2-66BD-B3E2EA815664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2" name="组合 9">
                <a:extLst>
                  <a:ext uri="{FF2B5EF4-FFF2-40B4-BE49-F238E27FC236}">
                    <a16:creationId xmlns:a16="http://schemas.microsoft.com/office/drawing/2014/main" id="{FC8C2F06-8208-AD0C-46A0-ABC20848D9CC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21" name="直接连接符 18">
                  <a:extLst>
                    <a:ext uri="{FF2B5EF4-FFF2-40B4-BE49-F238E27FC236}">
                      <a16:creationId xmlns:a16="http://schemas.microsoft.com/office/drawing/2014/main" id="{28713C50-3734-BC12-4E0E-63032CA5035D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19">
                  <a:extLst>
                    <a:ext uri="{FF2B5EF4-FFF2-40B4-BE49-F238E27FC236}">
                      <a16:creationId xmlns:a16="http://schemas.microsoft.com/office/drawing/2014/main" id="{32E9482E-D599-5935-73C6-54E626A746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0">
                  <a:extLst>
                    <a:ext uri="{FF2B5EF4-FFF2-40B4-BE49-F238E27FC236}">
                      <a16:creationId xmlns:a16="http://schemas.microsoft.com/office/drawing/2014/main" id="{DA25F84C-54A8-64E6-3F14-95358C4F5EB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1">
                  <a:extLst>
                    <a:ext uri="{FF2B5EF4-FFF2-40B4-BE49-F238E27FC236}">
                      <a16:creationId xmlns:a16="http://schemas.microsoft.com/office/drawing/2014/main" id="{0D99A54F-0DDB-E315-BD19-AA6D4FCAC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2">
                  <a:extLst>
                    <a:ext uri="{FF2B5EF4-FFF2-40B4-BE49-F238E27FC236}">
                      <a16:creationId xmlns:a16="http://schemas.microsoft.com/office/drawing/2014/main" id="{BB3035DB-1300-E159-93F6-4628128FB6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3">
                  <a:extLst>
                    <a:ext uri="{FF2B5EF4-FFF2-40B4-BE49-F238E27FC236}">
                      <a16:creationId xmlns:a16="http://schemas.microsoft.com/office/drawing/2014/main" id="{6D86CAD2-BFD9-2555-257F-A5D22191AD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4">
                  <a:extLst>
                    <a:ext uri="{FF2B5EF4-FFF2-40B4-BE49-F238E27FC236}">
                      <a16:creationId xmlns:a16="http://schemas.microsoft.com/office/drawing/2014/main" id="{6C7CF255-6D5F-03D7-0FEA-F553AB0BB1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10">
                <a:extLst>
                  <a:ext uri="{FF2B5EF4-FFF2-40B4-BE49-F238E27FC236}">
                    <a16:creationId xmlns:a16="http://schemas.microsoft.com/office/drawing/2014/main" id="{CD7DC126-10F1-0E63-4C67-084F1BB92443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4" name="直接连接符 11">
                  <a:extLst>
                    <a:ext uri="{FF2B5EF4-FFF2-40B4-BE49-F238E27FC236}">
                      <a16:creationId xmlns:a16="http://schemas.microsoft.com/office/drawing/2014/main" id="{27168969-A66D-7106-A6A6-634233941AF9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2">
                  <a:extLst>
                    <a:ext uri="{FF2B5EF4-FFF2-40B4-BE49-F238E27FC236}">
                      <a16:creationId xmlns:a16="http://schemas.microsoft.com/office/drawing/2014/main" id="{FE532356-9248-144A-8909-98CC959D1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3">
                  <a:extLst>
                    <a:ext uri="{FF2B5EF4-FFF2-40B4-BE49-F238E27FC236}">
                      <a16:creationId xmlns:a16="http://schemas.microsoft.com/office/drawing/2014/main" id="{2C3BCBF3-9AA1-D77F-F5D6-36D878782B19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4">
                  <a:extLst>
                    <a:ext uri="{FF2B5EF4-FFF2-40B4-BE49-F238E27FC236}">
                      <a16:creationId xmlns:a16="http://schemas.microsoft.com/office/drawing/2014/main" id="{D299D9A3-FB06-9683-24D8-0DB3E66DE7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5">
                  <a:extLst>
                    <a:ext uri="{FF2B5EF4-FFF2-40B4-BE49-F238E27FC236}">
                      <a16:creationId xmlns:a16="http://schemas.microsoft.com/office/drawing/2014/main" id="{2A971A6E-95BC-BA7E-0BFA-D9F4F016A4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6">
                  <a:extLst>
                    <a:ext uri="{FF2B5EF4-FFF2-40B4-BE49-F238E27FC236}">
                      <a16:creationId xmlns:a16="http://schemas.microsoft.com/office/drawing/2014/main" id="{C1CF4493-EFA9-A653-06C0-DCF1E732E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7">
                  <a:extLst>
                    <a:ext uri="{FF2B5EF4-FFF2-40B4-BE49-F238E27FC236}">
                      <a16:creationId xmlns:a16="http://schemas.microsoft.com/office/drawing/2014/main" id="{2F9A55E5-F06C-CFC0-1818-FD3DFC9AA2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4546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9EEC85-372A-E972-9645-C91630E7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47D1A6-6675-5FC8-3846-BFEC87890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3ECFC5-0D3E-D3EB-0EE5-19A9E9A9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A84C39-653D-108F-C171-8CDCD858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18F9B21-03D6-DE6B-4A81-924F4798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A61FF8D0-40D2-9B74-735C-EB3198A4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80A69D-8926-75D5-B161-1334C49F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  <a:ea typeface="文鼎粗行楷" panose="02010609010101010101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CD9F16-C79D-5F08-67F6-DF8EB5614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BD073C7-0589-BF2D-C48E-295BFE713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60A2FD8-5F97-A1E5-E0E1-9A809181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0224B6-BA60-D407-5B02-067C5B04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F8AADB-4640-5C94-A78C-3FA3FBF9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组合 4">
            <a:extLst>
              <a:ext uri="{FF2B5EF4-FFF2-40B4-BE49-F238E27FC236}">
                <a16:creationId xmlns:a16="http://schemas.microsoft.com/office/drawing/2014/main" id="{789BA0FF-2CA4-6513-B2B9-692E3AC2EEDA}"/>
              </a:ext>
            </a:extLst>
          </p:cNvPr>
          <p:cNvGrpSpPr/>
          <p:nvPr userDrawn="1"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40A5282-BC14-5C8C-9B94-34365EA59FB9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68914986-31F7-5412-85A9-FF640A096C65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7" name="直接连接符 32">
                <a:extLst>
                  <a:ext uri="{FF2B5EF4-FFF2-40B4-BE49-F238E27FC236}">
                    <a16:creationId xmlns:a16="http://schemas.microsoft.com/office/drawing/2014/main" id="{27FF3591-234F-1476-4E9D-3F30CBD1F9B8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3">
                <a:extLst>
                  <a:ext uri="{FF2B5EF4-FFF2-40B4-BE49-F238E27FC236}">
                    <a16:creationId xmlns:a16="http://schemas.microsoft.com/office/drawing/2014/main" id="{9294BF2B-F46B-A98E-3CCB-84952D6B65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4">
                <a:extLst>
                  <a:ext uri="{FF2B5EF4-FFF2-40B4-BE49-F238E27FC236}">
                    <a16:creationId xmlns:a16="http://schemas.microsoft.com/office/drawing/2014/main" id="{28C2401C-C95B-B40E-B174-93B281F113FC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5">
                <a:extLst>
                  <a:ext uri="{FF2B5EF4-FFF2-40B4-BE49-F238E27FC236}">
                    <a16:creationId xmlns:a16="http://schemas.microsoft.com/office/drawing/2014/main" id="{E193A727-D6A4-A11F-541D-CB9CE16384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6">
                <a:extLst>
                  <a:ext uri="{FF2B5EF4-FFF2-40B4-BE49-F238E27FC236}">
                    <a16:creationId xmlns:a16="http://schemas.microsoft.com/office/drawing/2014/main" id="{7ECFD74B-0E5E-EC1A-4908-DF30B092EE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37">
                <a:extLst>
                  <a:ext uri="{FF2B5EF4-FFF2-40B4-BE49-F238E27FC236}">
                    <a16:creationId xmlns:a16="http://schemas.microsoft.com/office/drawing/2014/main" id="{26AD17FF-BF3C-3A22-E4C8-E95BD2894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38">
                <a:extLst>
                  <a:ext uri="{FF2B5EF4-FFF2-40B4-BE49-F238E27FC236}">
                    <a16:creationId xmlns:a16="http://schemas.microsoft.com/office/drawing/2014/main" id="{AC77DE28-B59F-5905-33F0-631900B78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7">
              <a:extLst>
                <a:ext uri="{FF2B5EF4-FFF2-40B4-BE49-F238E27FC236}">
                  <a16:creationId xmlns:a16="http://schemas.microsoft.com/office/drawing/2014/main" id="{EDF0C652-C30A-589F-0735-D3DB040C69F2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30" name="直接连接符 25">
                <a:extLst>
                  <a:ext uri="{FF2B5EF4-FFF2-40B4-BE49-F238E27FC236}">
                    <a16:creationId xmlns:a16="http://schemas.microsoft.com/office/drawing/2014/main" id="{991A1245-9055-01E5-67E0-B79CFE867036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6">
                <a:extLst>
                  <a:ext uri="{FF2B5EF4-FFF2-40B4-BE49-F238E27FC236}">
                    <a16:creationId xmlns:a16="http://schemas.microsoft.com/office/drawing/2014/main" id="{7A44CD18-3E07-7461-FD9D-CA8E3DD83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27">
                <a:extLst>
                  <a:ext uri="{FF2B5EF4-FFF2-40B4-BE49-F238E27FC236}">
                    <a16:creationId xmlns:a16="http://schemas.microsoft.com/office/drawing/2014/main" id="{F9367F94-ADFC-6750-C7DC-1D38FB214025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28">
                <a:extLst>
                  <a:ext uri="{FF2B5EF4-FFF2-40B4-BE49-F238E27FC236}">
                    <a16:creationId xmlns:a16="http://schemas.microsoft.com/office/drawing/2014/main" id="{057ABCB3-FEB0-B587-CD91-1C46132A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29">
                <a:extLst>
                  <a:ext uri="{FF2B5EF4-FFF2-40B4-BE49-F238E27FC236}">
                    <a16:creationId xmlns:a16="http://schemas.microsoft.com/office/drawing/2014/main" id="{1001C8AD-B06E-5891-C4BD-BFB31BD1C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0">
                <a:extLst>
                  <a:ext uri="{FF2B5EF4-FFF2-40B4-BE49-F238E27FC236}">
                    <a16:creationId xmlns:a16="http://schemas.microsoft.com/office/drawing/2014/main" id="{EC4DBB00-C84B-FCED-DB96-2628D58B99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1">
                <a:extLst>
                  <a:ext uri="{FF2B5EF4-FFF2-40B4-BE49-F238E27FC236}">
                    <a16:creationId xmlns:a16="http://schemas.microsoft.com/office/drawing/2014/main" id="{B75BB0F3-8BB7-E99A-C75D-085A37E13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8">
              <a:extLst>
                <a:ext uri="{FF2B5EF4-FFF2-40B4-BE49-F238E27FC236}">
                  <a16:creationId xmlns:a16="http://schemas.microsoft.com/office/drawing/2014/main" id="{73AD9475-2F86-38E6-7D9F-4DC066005CC3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4" name="组合 9">
                <a:extLst>
                  <a:ext uri="{FF2B5EF4-FFF2-40B4-BE49-F238E27FC236}">
                    <a16:creationId xmlns:a16="http://schemas.microsoft.com/office/drawing/2014/main" id="{F8096067-3A54-497D-2755-508F2629D3A8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23" name="直接连接符 18">
                  <a:extLst>
                    <a:ext uri="{FF2B5EF4-FFF2-40B4-BE49-F238E27FC236}">
                      <a16:creationId xmlns:a16="http://schemas.microsoft.com/office/drawing/2014/main" id="{BA6CC656-E9ED-91E6-5D74-F405D7D6D2BB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19">
                  <a:extLst>
                    <a:ext uri="{FF2B5EF4-FFF2-40B4-BE49-F238E27FC236}">
                      <a16:creationId xmlns:a16="http://schemas.microsoft.com/office/drawing/2014/main" id="{E0AB94B2-4BF2-A4B2-F6CC-639DF37545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0">
                  <a:extLst>
                    <a:ext uri="{FF2B5EF4-FFF2-40B4-BE49-F238E27FC236}">
                      <a16:creationId xmlns:a16="http://schemas.microsoft.com/office/drawing/2014/main" id="{31C76F1B-BC1E-27C2-354C-01BC9E27470A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1">
                  <a:extLst>
                    <a:ext uri="{FF2B5EF4-FFF2-40B4-BE49-F238E27FC236}">
                      <a16:creationId xmlns:a16="http://schemas.microsoft.com/office/drawing/2014/main" id="{27DBCD11-0E92-6A92-282C-74EA8B7C1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2">
                  <a:extLst>
                    <a:ext uri="{FF2B5EF4-FFF2-40B4-BE49-F238E27FC236}">
                      <a16:creationId xmlns:a16="http://schemas.microsoft.com/office/drawing/2014/main" id="{56DC5EBF-9CCE-6098-DED1-EA1E729FD5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3">
                  <a:extLst>
                    <a:ext uri="{FF2B5EF4-FFF2-40B4-BE49-F238E27FC236}">
                      <a16:creationId xmlns:a16="http://schemas.microsoft.com/office/drawing/2014/main" id="{D72F260D-718B-F9A7-2595-DF3788F3B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4">
                  <a:extLst>
                    <a:ext uri="{FF2B5EF4-FFF2-40B4-BE49-F238E27FC236}">
                      <a16:creationId xmlns:a16="http://schemas.microsoft.com/office/drawing/2014/main" id="{711739FA-8998-3BA2-496C-A84B9CDD0D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10">
                <a:extLst>
                  <a:ext uri="{FF2B5EF4-FFF2-40B4-BE49-F238E27FC236}">
                    <a16:creationId xmlns:a16="http://schemas.microsoft.com/office/drawing/2014/main" id="{AD9DD0BD-8EC4-FABE-D4A6-BCC1A34E1C13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6" name="直接连接符 11">
                  <a:extLst>
                    <a:ext uri="{FF2B5EF4-FFF2-40B4-BE49-F238E27FC236}">
                      <a16:creationId xmlns:a16="http://schemas.microsoft.com/office/drawing/2014/main" id="{74CEF425-700E-5D49-03E1-D9CD2DA5885B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2">
                  <a:extLst>
                    <a:ext uri="{FF2B5EF4-FFF2-40B4-BE49-F238E27FC236}">
                      <a16:creationId xmlns:a16="http://schemas.microsoft.com/office/drawing/2014/main" id="{151C6964-56D9-4D38-B411-43A458467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3">
                  <a:extLst>
                    <a:ext uri="{FF2B5EF4-FFF2-40B4-BE49-F238E27FC236}">
                      <a16:creationId xmlns:a16="http://schemas.microsoft.com/office/drawing/2014/main" id="{DAC26B6A-2D69-EFD6-C7C2-1120787A4478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4">
                  <a:extLst>
                    <a:ext uri="{FF2B5EF4-FFF2-40B4-BE49-F238E27FC236}">
                      <a16:creationId xmlns:a16="http://schemas.microsoft.com/office/drawing/2014/main" id="{879C69F7-D174-E2E1-5D3C-0100E8502C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5">
                  <a:extLst>
                    <a:ext uri="{FF2B5EF4-FFF2-40B4-BE49-F238E27FC236}">
                      <a16:creationId xmlns:a16="http://schemas.microsoft.com/office/drawing/2014/main" id="{2F47F53D-95AF-3563-D2C7-7F14478204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16">
                  <a:extLst>
                    <a:ext uri="{FF2B5EF4-FFF2-40B4-BE49-F238E27FC236}">
                      <a16:creationId xmlns:a16="http://schemas.microsoft.com/office/drawing/2014/main" id="{7EDD8DF4-341F-9778-2552-F285724CE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17">
                  <a:extLst>
                    <a:ext uri="{FF2B5EF4-FFF2-40B4-BE49-F238E27FC236}">
                      <a16:creationId xmlns:a16="http://schemas.microsoft.com/office/drawing/2014/main" id="{5A1FF0ED-8B9D-FDB7-8737-1E6CCFCE2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14144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C949E7-536B-0540-AE8A-CE6B3794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EC792CC-ECBE-35F2-8D24-7AFAFD75A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F538B60-F805-A29C-28FB-2DBCD14F2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43FCF3-4C2D-259C-931A-0F2DF5734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DB47AAB-E391-2267-953C-CF47B3681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6AD3979-E79D-22A8-49A6-26CFAFA6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9E7747-3C7B-9CCA-282A-4976D288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38D8927-72CB-29C2-4C44-145E6587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2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5FA854-1CF1-5278-9CD9-1FC3BD43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B3DE581-805C-8337-F9DB-77D02B423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8268B96-81C5-76CE-0BED-9D4685E4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A04A77-C13C-2BFC-DDE2-EB98698A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938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6527BF4-C329-29A0-F979-48F2E352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AB3A83D-F878-7241-BBAF-14DFF6CA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B59E14-9FDD-4B76-009C-1EA7481F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00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C15A84-75F9-1DB9-CFF0-4F3552B4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C86699-489B-1451-7B7E-1D9299C3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AB7E67-FDEB-8CFA-E199-327C95806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40AD87C-5D3F-E33B-D665-1B9C0CAE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2B6F9A-5438-8ADF-904E-B9F789EE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2BBA6A-964D-5114-7796-47D73D82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30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8C054C2-4E0D-3431-CC6D-7D3526E4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1B6945-7161-5124-8918-62F2AF0F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F88BB5-17D9-4550-E2F2-B4E740088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FA5B6-3440-4A5D-9D26-89A2B49A51AA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35C6A7-27DE-0F5D-99FA-8ECB41CCD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8680B1-E77C-2B5E-ECC3-F4D0463F3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0FB24-0E1B-46CD-877F-7A0CAB1556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96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4E7ECD-FE6F-4E28-A14F-77006814A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D3AD129D-9031-4FBA-8A25-A8F47EA0A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635" y="5390772"/>
            <a:ext cx="2233684" cy="1208296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7F623317-69C0-4B6A-BB41-5F822944EDA3}"/>
              </a:ext>
            </a:extLst>
          </p:cNvPr>
          <p:cNvGrpSpPr/>
          <p:nvPr/>
        </p:nvGrpSpPr>
        <p:grpSpPr>
          <a:xfrm>
            <a:off x="328135" y="244873"/>
            <a:ext cx="11622085" cy="6368254"/>
            <a:chOff x="279400" y="244873"/>
            <a:chExt cx="11622085" cy="636825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69A4F18-79E6-4C0A-871C-3DA7CD89CDBE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C323A5AF-FCDE-40F3-986E-CBAF231C52D6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A4F09818-8BAC-4F99-8704-78170A45DBBC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8D830C1F-D7F3-4B9E-92E7-0E7753428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9B368A2-FB36-45AE-B4B5-991E24D152FD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8B2A4063-8585-498A-B3E5-8738CEFD74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EE7BBFB6-741E-450A-B566-EA3F2F76A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C9785600-4525-4BA4-84F0-5C8C05E9E7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F547F1E2-AEA0-47D7-B0EC-B0263828A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6A178D7-A3B6-4375-A9D2-98B24EBE5911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05DD61BA-1BCA-4BC5-8284-9C58AFB92C7D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511770CD-6AA4-45EA-8D67-963AC427F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10EE3EF0-D40C-44E6-BA43-AC2E9B0A87B7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B795283E-3D61-45AF-8A7C-BF2231F92C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6F4E17C-9C79-4E1F-9DD7-1298D3628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CB11BD93-D97F-4BB1-BED0-C5F196894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CD938A7B-F85C-413F-8C19-F1314BB5C8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0FC36198-E9A0-4A52-9F0D-D76EE9FE7331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718D6270-805E-472A-A648-0EBFECD19DC2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EE62B343-BE97-46FD-A341-DCE2960999E6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5B055B04-BB51-41CB-A256-36F25E9BF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ADAE417C-3A77-4FB8-956F-B328B317F232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C6EA2649-998C-4BC4-BFAC-7271022C0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C4585653-8AD8-4A08-86AC-E9E5B7AFE9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>
                  <a:extLst>
                    <a:ext uri="{FF2B5EF4-FFF2-40B4-BE49-F238E27FC236}">
                      <a16:creationId xmlns:a16="http://schemas.microsoft.com/office/drawing/2014/main" id="{322FA26C-7BD3-4243-B4CF-A2CFAEEE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64EC7FAF-EC5F-4DFE-9474-68E9996FA6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9D734294-4090-41C6-B602-866189E6452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798D4218-6F48-47ED-B7DB-8DD49423F0E8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A52BC655-2FFC-49E2-B74C-6A4FC3E208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B7EAE788-5031-4A90-AD87-6D9D98953EF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>
                  <a:extLst>
                    <a:ext uri="{FF2B5EF4-FFF2-40B4-BE49-F238E27FC236}">
                      <a16:creationId xmlns:a16="http://schemas.microsoft.com/office/drawing/2014/main" id="{C63F9E10-8598-4FFF-9091-45226B4B4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>
                  <a:extLst>
                    <a:ext uri="{FF2B5EF4-FFF2-40B4-BE49-F238E27FC236}">
                      <a16:creationId xmlns:a16="http://schemas.microsoft.com/office/drawing/2014/main" id="{40B3662E-BA13-49A6-8AE9-C31AEAAD0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6D36F169-7C3B-4811-8D6F-11C4097E4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CD708006-C342-468C-AEDD-38C75C0B3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DDA5AD01-92BE-42AD-9D02-9D1DE0539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30" y="-38771"/>
            <a:ext cx="4880763" cy="635686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34A72702-E7F5-467A-A0CC-4161C9E02A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6" y="-38771"/>
            <a:ext cx="3297752" cy="2990647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83FB5E2B-AD3C-45D9-A98F-29B8575793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42" y="4346584"/>
            <a:ext cx="2830793" cy="2236326"/>
          </a:xfrm>
          <a:prstGeom prst="rect">
            <a:avLst/>
          </a:prstGeom>
        </p:spPr>
      </p:pic>
      <p:sp>
        <p:nvSpPr>
          <p:cNvPr id="74" name="3">
            <a:extLst>
              <a:ext uri="{FF2B5EF4-FFF2-40B4-BE49-F238E27FC236}">
                <a16:creationId xmlns:a16="http://schemas.microsoft.com/office/drawing/2014/main" id="{A21407AD-6786-4C51-AA4D-DB6EB28DE9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83566" y="2063149"/>
            <a:ext cx="8847405" cy="2308324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algn="ctr"/>
            <a:r>
              <a:rPr lang="zh-TW" altLang="zh-TW" sz="4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「得知千載上，正賴古人書」</a:t>
            </a:r>
          </a:p>
          <a:p>
            <a:pPr algn="ctr"/>
            <a:r>
              <a:rPr lang="zh-TW" altLang="zh-TW" sz="4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——孔穎達《周易正義》</a:t>
            </a:r>
            <a:endParaRPr lang="en-US" altLang="zh-TW" sz="48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sz="48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善本考校與思想析論</a:t>
            </a: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BA3D9D67-4FA4-400D-BFE9-E1E51FF47C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175" y="5606492"/>
            <a:ext cx="601025" cy="61912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56FBEEF-29A0-B302-A790-8E8745A74D37}"/>
              </a:ext>
            </a:extLst>
          </p:cNvPr>
          <p:cNvSpPr txBox="1"/>
          <p:nvPr/>
        </p:nvSpPr>
        <p:spPr>
          <a:xfrm>
            <a:off x="2748560" y="4710001"/>
            <a:ext cx="5929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zh-TW" sz="32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賴貴三</a:t>
            </a:r>
            <a:r>
              <a:rPr lang="zh-TW" altLang="en-US" sz="32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（屯如，仁叔）</a:t>
            </a:r>
            <a:endParaRPr lang="en-US" altLang="zh-TW" sz="32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國立臺灣師範大學國文學系教授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8577859"/>
      </p:ext>
    </p:extLst>
  </p:cSld>
  <p:clrMapOvr>
    <a:masterClrMapping/>
  </p:clrMapOvr>
  <p:transition advTm="4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22D407-5D7A-630F-357E-7263BD5D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研究對象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0B0896-766B-50A9-24E6-1997F243C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dirty="0"/>
              <a:t>考校北京「中國國家圖書館」典藏現存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宋本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、臺灣師大總館與德國慕尼黑巴伐利亞州立圖書館（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Bayerische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Staatsbibliothek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München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TW" altLang="en-US" sz="3200" dirty="0"/>
              <a:t>二種明刊宋版</a:t>
            </a:r>
            <a:r>
              <a:rPr lang="en-US" altLang="zh-TW" sz="3200" dirty="0"/>
              <a:t>《</a:t>
            </a:r>
            <a:r>
              <a:rPr lang="zh-TW" altLang="en-US" sz="3200" dirty="0"/>
              <a:t>周易正義</a:t>
            </a:r>
            <a:r>
              <a:rPr lang="en-US" altLang="zh-TW" sz="3200" dirty="0"/>
              <a:t>》</a:t>
            </a:r>
            <a:r>
              <a:rPr lang="zh-TW" altLang="en-US" sz="3200" dirty="0"/>
              <a:t>，就此三種精善刊本，比較異同，以觀照古籍善本遺傳有緒之難得可貴。</a:t>
            </a:r>
            <a:endParaRPr lang="en-US" altLang="zh-TW" sz="3200" dirty="0"/>
          </a:p>
          <a:p>
            <a:endParaRPr lang="zh-TW" altLang="en-US" dirty="0"/>
          </a:p>
        </p:txBody>
      </p:sp>
      <p:pic>
        <p:nvPicPr>
          <p:cNvPr id="5" name="图片 44">
            <a:extLst>
              <a:ext uri="{FF2B5EF4-FFF2-40B4-BE49-F238E27FC236}">
                <a16:creationId xmlns:a16="http://schemas.microsoft.com/office/drawing/2014/main" id="{831C6214-DF02-25BA-C529-7F59B0CE9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58" y="267720"/>
            <a:ext cx="1974164" cy="1129148"/>
          </a:xfrm>
          <a:prstGeom prst="rect">
            <a:avLst/>
          </a:prstGeom>
        </p:spPr>
      </p:pic>
      <p:pic>
        <p:nvPicPr>
          <p:cNvPr id="6" name="图片 64">
            <a:extLst>
              <a:ext uri="{FF2B5EF4-FFF2-40B4-BE49-F238E27FC236}">
                <a16:creationId xmlns:a16="http://schemas.microsoft.com/office/drawing/2014/main" id="{14478A15-1372-D90B-E4C6-B15D6546F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581" y="3889356"/>
            <a:ext cx="3783159" cy="26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0801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1E75C6-2FA0-4DA3-1406-7AB55008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孔穎達的學術特色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63DD42-5129-1E5D-C96D-12F3C2BE1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初唐孔穎達（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574-648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五經正義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踵事增華，不獨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取三國魏王弼（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226-249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）、東晉韓康伯（？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？）注，凡諸釋義，亦多援據老、莊，貫穿玄宗；並交參佛理，融鏡內典。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夫帝王內蘊神明，外須玄默，使深不可測，度不可知。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稱「以蒙養正，以明夷莅政」，若其位居尊極，炫耀聰明，以才凌人，飾非拒諫，則上下情隔，君臣道乖，自古滅亡，莫不由此也。」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舊唐書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孔穎達列傳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》)</a:t>
            </a:r>
          </a:p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孔疏詮釋體要，融鑑古今，原原本本，開廣俊學之見，而通其障隔，既集漢晉以來經說義疏之大成，復開宋明儒學之先聲。（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龔鵬程碩士論文：「孔穎達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周易正義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研究」）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4363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1DE56-B1E1-C1F4-E80C-08E39BF6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924" y="1556361"/>
            <a:ext cx="3577206" cy="1325563"/>
          </a:xfrm>
        </p:spPr>
        <p:txBody>
          <a:bodyPr/>
          <a:lstStyle/>
          <a:p>
            <a:r>
              <a:rPr lang="zh-TW" altLang="en-US" dirty="0"/>
              <a:t>問題意識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7DFF5C-C21B-9F20-2F31-9654E8C3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912" y="3429608"/>
            <a:ext cx="4692242" cy="2907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dirty="0"/>
              <a:t>以孔氏</a:t>
            </a:r>
            <a:r>
              <a:rPr lang="en-US" altLang="zh-TW" sz="3200" dirty="0"/>
              <a:t>《</a:t>
            </a:r>
            <a:r>
              <a:rPr lang="zh-TW" altLang="en-US" sz="3200" dirty="0"/>
              <a:t>周易正義</a:t>
            </a:r>
            <a:r>
              <a:rPr lang="en-US" altLang="zh-TW" sz="3200" dirty="0"/>
              <a:t>》</a:t>
            </a:r>
            <a:r>
              <a:rPr lang="zh-TW" altLang="en-US" sz="3200" dirty="0"/>
              <a:t>為探討文本，析論其中儒、道與釋三家思想。</a:t>
            </a:r>
          </a:p>
        </p:txBody>
      </p:sp>
      <p:pic>
        <p:nvPicPr>
          <p:cNvPr id="4" name="图片 87">
            <a:extLst>
              <a:ext uri="{FF2B5EF4-FFF2-40B4-BE49-F238E27FC236}">
                <a16:creationId xmlns:a16="http://schemas.microsoft.com/office/drawing/2014/main" id="{AA280D96-AF83-B27F-5B38-24C1E75884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12" y="1975811"/>
            <a:ext cx="4976378" cy="2907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52013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第二節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99" y="2182697"/>
            <a:ext cx="5332623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宋本</a:t>
            </a:r>
            <a:r>
              <a:rPr lang="en-US" altLang="zh-TW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《</a:t>
            </a:r>
            <a:r>
              <a:rPr lang="zh-TW" altLang="en-US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周易</a:t>
            </a:r>
            <a:r>
              <a:rPr lang="en-US" altLang="zh-TW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》</a:t>
            </a:r>
            <a:r>
              <a:rPr lang="zh-TW" altLang="en-US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與明版孔穎達</a:t>
            </a:r>
            <a:r>
              <a:rPr lang="en-US" altLang="zh-TW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《</a:t>
            </a:r>
            <a:r>
              <a:rPr lang="zh-TW" altLang="en-US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周易正義</a:t>
            </a:r>
            <a:r>
              <a:rPr lang="en-US" altLang="zh-TW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》</a:t>
            </a:r>
            <a:r>
              <a:rPr lang="zh-TW" altLang="en-US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考校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378342"/>
      </p:ext>
    </p:extLst>
  </p:cSld>
  <p:clrMapOvr>
    <a:masterClrMapping/>
  </p:clrMapOvr>
  <p:transition advTm="4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4F2B0A-CF68-E6EA-3AAD-C2313C0E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（一）北京「中國國家圖書館」典藏</a:t>
            </a:r>
            <a:br>
              <a:rPr lang="en-US" altLang="zh-TW" dirty="0"/>
            </a:br>
            <a:r>
              <a:rPr lang="zh-TW" altLang="en-US" dirty="0"/>
              <a:t>宋本</a:t>
            </a:r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CC3F4D-C09C-46B6-3ABC-FB5645928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版框高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18.3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釐米、寬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釐米，包含四部分內容：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1.〔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三國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魏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〕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王弼注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上下經六卷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2.〔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東晉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〕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韓康伯注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繫辭傳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上下二卷、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說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卦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序卦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雜卦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三傳一卷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王弼撰，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〔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盛唐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〕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邢璹注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周易略例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一卷（以上合為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十卷）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4.〔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初唐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〕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陸德明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經典釋文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‧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，隨附於經傳本文、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王弼與韓康伯注文之後。</a:t>
            </a:r>
          </a:p>
        </p:txBody>
      </p:sp>
    </p:spTree>
    <p:extLst>
      <p:ext uri="{BB962C8B-B14F-4D97-AF65-F5344CB8AC3E}">
        <p14:creationId xmlns:p14="http://schemas.microsoft.com/office/powerpoint/2010/main" val="120561541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D6F4889-A4A6-3328-2C33-AD68DB3D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850" y="2597921"/>
            <a:ext cx="9868949" cy="357904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宋本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「周易上經  王弼註」楷書題名之後、「周易上經乾傳第一」之前，空白頁面左下角鈐有「錫山秦氏珍藏啚書」 長方陽文篆印，本版最後有清代秦蕙田（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1702-1764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）跋文，可據以判斷即其珍藏圖書鈐記。</a:t>
            </a:r>
          </a:p>
        </p:txBody>
      </p:sp>
      <p:pic>
        <p:nvPicPr>
          <p:cNvPr id="5" name="图片 48">
            <a:extLst>
              <a:ext uri="{FF2B5EF4-FFF2-40B4-BE49-F238E27FC236}">
                <a16:creationId xmlns:a16="http://schemas.microsoft.com/office/drawing/2014/main" id="{5F37F131-9C25-ECA5-F067-E4CD38187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73502" y="-172334"/>
            <a:ext cx="4097355" cy="4097355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58E69B13-6AD7-D6FB-ABCE-CD794ED24D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79809" y="-163366"/>
            <a:ext cx="3038062" cy="1688805"/>
          </a:xfrm>
          <a:prstGeom prst="rect">
            <a:avLst/>
          </a:prstGeom>
        </p:spPr>
      </p:pic>
      <p:pic>
        <p:nvPicPr>
          <p:cNvPr id="7" name="图片 48">
            <a:extLst>
              <a:ext uri="{FF2B5EF4-FFF2-40B4-BE49-F238E27FC236}">
                <a16:creationId xmlns:a16="http://schemas.microsoft.com/office/drawing/2014/main" id="{C197E114-1122-5168-81D0-86387BF63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41868" y="-527138"/>
            <a:ext cx="4097355" cy="4097355"/>
          </a:xfrm>
          <a:prstGeom prst="rect">
            <a:avLst/>
          </a:prstGeom>
        </p:spPr>
      </p:pic>
      <p:pic>
        <p:nvPicPr>
          <p:cNvPr id="8" name="图片 42">
            <a:extLst>
              <a:ext uri="{FF2B5EF4-FFF2-40B4-BE49-F238E27FC236}">
                <a16:creationId xmlns:a16="http://schemas.microsoft.com/office/drawing/2014/main" id="{601E5C06-B409-D54A-C1CF-DF202286E6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9" name="图片 44">
            <a:extLst>
              <a:ext uri="{FF2B5EF4-FFF2-40B4-BE49-F238E27FC236}">
                <a16:creationId xmlns:a16="http://schemas.microsoft.com/office/drawing/2014/main" id="{5F90546D-57EF-E7C0-6EA0-6E9B70C5F7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466" y="267720"/>
            <a:ext cx="2699456" cy="1543988"/>
          </a:xfrm>
          <a:prstGeom prst="rect">
            <a:avLst/>
          </a:prstGeom>
        </p:spPr>
      </p:pic>
      <p:pic>
        <p:nvPicPr>
          <p:cNvPr id="10" name="图片 46">
            <a:extLst>
              <a:ext uri="{FF2B5EF4-FFF2-40B4-BE49-F238E27FC236}">
                <a16:creationId xmlns:a16="http://schemas.microsoft.com/office/drawing/2014/main" id="{05316549-A959-0508-AAB3-0C779014E0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48175" y="-518170"/>
            <a:ext cx="3038062" cy="16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7095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96DFABBD-6CD4-3C0A-0C34-0A95FED2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‧</a:t>
            </a:r>
            <a:r>
              <a:rPr lang="zh-TW" altLang="en-US" dirty="0"/>
              <a:t>上經</a:t>
            </a:r>
            <a:r>
              <a:rPr lang="en-US" altLang="zh-TW" dirty="0"/>
              <a:t>‧</a:t>
            </a:r>
            <a:r>
              <a:rPr lang="zh-TW" altLang="en-US" dirty="0"/>
              <a:t>乾傳第一</a:t>
            </a:r>
            <a:r>
              <a:rPr lang="en-US" altLang="zh-TW" dirty="0"/>
              <a:t>》</a:t>
            </a:r>
            <a:r>
              <a:rPr lang="zh-TW" altLang="en-US" dirty="0"/>
              <a:t>典藏鈐印</a:t>
            </a:r>
          </a:p>
        </p:txBody>
      </p:sp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D0110774-63E6-E8B5-ABC7-FE2A5218C4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1456478"/>
            <a:ext cx="3800475" cy="5077569"/>
          </a:xfrm>
        </p:spPr>
      </p:pic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099C1466-57D9-503D-5AB4-1E7BA3F32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6478"/>
            <a:ext cx="6343650" cy="540152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）天頭</a:t>
            </a:r>
            <a:r>
              <a:rPr lang="en-US" altLang="zh-TW" sz="2600" dirty="0">
                <a:cs typeface="Times New Roman" panose="02020603050405020304" pitchFamily="18" charset="0"/>
              </a:rPr>
              <a:t>——</a:t>
            </a: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宋本、甲、平陽汪氏臧書印（以上陽文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篆印）、瞿氏鑒臧金石記（陰文篆印）、菰里（陽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文篆印）瞿鏞（陰文篆印）。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）右框外</a:t>
            </a:r>
            <a:r>
              <a:rPr lang="en-US" altLang="zh-TW" sz="2600" dirty="0">
                <a:cs typeface="Times New Roman" panose="02020603050405020304" pitchFamily="18" charset="0"/>
              </a:rPr>
              <a:t>——</a:t>
            </a: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秋浦（陽文篆印）、憲奎（陰文篆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印）、味經（陽文篆印）、秦蕙田印（陰文篆印）、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芸室（陰文篆印）、引之（陽文篆印）。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）題名下</a:t>
            </a:r>
            <a:r>
              <a:rPr lang="en-US" altLang="zh-TW" sz="2600" dirty="0">
                <a:cs typeface="Times New Roman" panose="02020603050405020304" pitchFamily="18" charset="0"/>
              </a:rPr>
              <a:t>——</a:t>
            </a: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□</a:t>
            </a: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（模糊難辨）、約齋（陽文篆印） 、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北京圖書館藏（陽文篆印）、毛、晉（俱陽文篆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印）、汪士鐘印（陰文篆印）、閬原父用（陽文篆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印）、乾學（陽文篆印）、徐健菴（陰文篆印）。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2809441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3FA907-0265-478E-F672-F4935572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周易略例第十</a:t>
            </a:r>
            <a:r>
              <a:rPr lang="en-US" altLang="zh-TW" dirty="0"/>
              <a:t>》</a:t>
            </a:r>
            <a:r>
              <a:rPr lang="zh-TW" altLang="en-US" dirty="0"/>
              <a:t>卷第十末五則題識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4CD558-AF02-F1B7-E043-F03CFC6503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）天啟七年丁卯歲三月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六日，董其昌觀于頑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仙廬。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ED09BD3-8298-C683-2C7F-3CDBDFA34D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3" y="1377188"/>
            <a:ext cx="3858935" cy="5145673"/>
          </a:xfr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5204FE09-39DF-43F2-89EC-D3497BEC8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099" y="2914505"/>
            <a:ext cx="3440968" cy="34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43945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07E88A-C70D-F921-DC43-DAA7CFD66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周易略例第十</a:t>
            </a:r>
            <a:r>
              <a:rPr lang="en-US" altLang="zh-TW" dirty="0"/>
              <a:t>》</a:t>
            </a:r>
            <a:r>
              <a:rPr lang="zh-TW" altLang="en-US" dirty="0"/>
              <a:t>卷第十末五則題識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29737A-0678-C3F6-ADE5-6E6220D9D4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）萬曆庚辰三月二日，文嘉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閱。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）崇禎壬申午日，黃子羽携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過清瑤嶼，與張異度同觀，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去先叔祖文水翁題識，時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已五十二年矣。  震孟。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（下鈐「文震孟印」陰文篆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印）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）崇禎甲戌陽月過趺影齋、焚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香觀，陸孟鳧、曹孟林、葛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君常在座。  文從簡。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3D9A154-426A-D2A5-9AFE-FD36CA7C4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83" y="1825625"/>
            <a:ext cx="3500147" cy="4667250"/>
          </a:xfrm>
        </p:spPr>
      </p:pic>
    </p:spTree>
    <p:extLst>
      <p:ext uri="{BB962C8B-B14F-4D97-AF65-F5344CB8AC3E}">
        <p14:creationId xmlns:p14="http://schemas.microsoft.com/office/powerpoint/2010/main" val="2719335199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DC0461-35AE-42D3-18F5-67365E20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周易略例第十</a:t>
            </a:r>
            <a:r>
              <a:rPr lang="en-US" altLang="zh-TW" dirty="0"/>
              <a:t>》</a:t>
            </a:r>
            <a:r>
              <a:rPr lang="zh-TW" altLang="en-US" dirty="0"/>
              <a:t>卷第十末五則題識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962C7E-D399-907E-74D2-D0D053C23A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）此真北宋佳本，人世存者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尠矣，宜董、文諸公欽愛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而珍異之。吾家世有舊刻，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久多散佚。此書得之玉峰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徐氏， 吉光片羽，為味經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窩藏書第一，子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孫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（子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子孫孫），其善守之。  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乾隆二十九年歲在甲申， 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味經秦蕙田識。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81875CC-821A-6149-C4C0-6E29F4634F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83" y="1825625"/>
            <a:ext cx="3500147" cy="4667250"/>
          </a:xfrm>
        </p:spPr>
      </p:pic>
    </p:spTree>
    <p:extLst>
      <p:ext uri="{BB962C8B-B14F-4D97-AF65-F5344CB8AC3E}">
        <p14:creationId xmlns:p14="http://schemas.microsoft.com/office/powerpoint/2010/main" val="330866484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揚州「史可法紀念館」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03" y="1949713"/>
            <a:ext cx="5274425" cy="395685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656" y="57378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3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30D2441-D724-339D-45E1-6455ADB2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（二）本校與慕尼黑巴伐利亞州立圖書館典藏明版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82E365D-108E-0974-9C19-4694C4F71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本校總圖書館八樓古籍善本室典藏之初唐孔穎達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周易正義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，係明萬曆十四年（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1586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）國子監刊本</a:t>
            </a:r>
            <a:r>
              <a:rPr lang="en-US" altLang="zh-TW" sz="3200" dirty="0">
                <a:cs typeface="Times New Roman" panose="02020603050405020304" pitchFamily="18" charset="0"/>
              </a:rPr>
              <a:t>——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皇明朝列大夫國子監祭酒，臣李長春等，奉勑重校刊。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原係中國瀋陽「東北大學寄存圖書」之古籍善本，全帙十四卷共七冊二函，唯已缺第六冊。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內容計有：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周易正義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九卷、陸德明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經典釋文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一卷與王弼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周易略例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一卷。版式：每半葉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行，每行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字；外型高廣：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公分。版面完善，字跡清晰，甚便閱讀對照，可謂善本。</a:t>
            </a:r>
          </a:p>
        </p:txBody>
      </p:sp>
    </p:spTree>
    <p:extLst>
      <p:ext uri="{BB962C8B-B14F-4D97-AF65-F5344CB8AC3E}">
        <p14:creationId xmlns:p14="http://schemas.microsoft.com/office/powerpoint/2010/main" val="2413498009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CC94C1-187E-B646-201F-C334710E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50" y="1619075"/>
            <a:ext cx="4595285" cy="4557888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德國慕尼黑巴伐利亞州立圖書館典藏明版</a:t>
            </a:r>
            <a:r>
              <a:rPr lang="en-US" altLang="zh-TW" sz="3200" dirty="0"/>
              <a:t>《</a:t>
            </a:r>
            <a:r>
              <a:rPr lang="zh-TW" altLang="en-US" sz="3200" dirty="0"/>
              <a:t>周易正義</a:t>
            </a:r>
            <a:r>
              <a:rPr lang="en-US" altLang="zh-TW" sz="3200" dirty="0"/>
              <a:t>》</a:t>
            </a:r>
            <a:r>
              <a:rPr lang="zh-TW" altLang="en-US" sz="3200" dirty="0"/>
              <a:t>全帙，與本校總館典藏為同一版本，本校缺遺之第六冊，適可以此本對照補全，可惜二本皆無典藏印記與題識，而德國本於</a:t>
            </a:r>
            <a:r>
              <a:rPr lang="en-US" altLang="zh-TW" sz="3200" dirty="0"/>
              <a:t>〈</a:t>
            </a:r>
            <a:r>
              <a:rPr lang="zh-TW" altLang="en-US" sz="3200" dirty="0"/>
              <a:t>乾傳第一</a:t>
            </a:r>
            <a:r>
              <a:rPr lang="en-US" altLang="zh-TW" sz="3200" dirty="0"/>
              <a:t>〉</a:t>
            </a:r>
            <a:r>
              <a:rPr lang="zh-TW" altLang="en-US" sz="3200" dirty="0"/>
              <a:t>葉一「疏」內可見一些閱讀硃圈。</a:t>
            </a:r>
          </a:p>
        </p:txBody>
      </p:sp>
      <p:grpSp>
        <p:nvGrpSpPr>
          <p:cNvPr id="4" name="组合 51">
            <a:extLst>
              <a:ext uri="{FF2B5EF4-FFF2-40B4-BE49-F238E27FC236}">
                <a16:creationId xmlns:a16="http://schemas.microsoft.com/office/drawing/2014/main" id="{793BC454-8EBA-607A-9F12-BC058B85FBDE}"/>
              </a:ext>
            </a:extLst>
          </p:cNvPr>
          <p:cNvGrpSpPr/>
          <p:nvPr/>
        </p:nvGrpSpPr>
        <p:grpSpPr>
          <a:xfrm>
            <a:off x="7172468" y="2835041"/>
            <a:ext cx="4349424" cy="3400435"/>
            <a:chOff x="891471" y="1719625"/>
            <a:chExt cx="4349424" cy="3400435"/>
          </a:xfrm>
        </p:grpSpPr>
        <p:sp>
          <p:nvSpPr>
            <p:cNvPr id="5" name="椭圆 52">
              <a:extLst>
                <a:ext uri="{FF2B5EF4-FFF2-40B4-BE49-F238E27FC236}">
                  <a16:creationId xmlns:a16="http://schemas.microsoft.com/office/drawing/2014/main" id="{DBC900F5-E693-76DB-DC7C-225DE8D4D688}"/>
                </a:ext>
              </a:extLst>
            </p:cNvPr>
            <p:cNvSpPr/>
            <p:nvPr/>
          </p:nvSpPr>
          <p:spPr>
            <a:xfrm>
              <a:off x="1532467" y="1719625"/>
              <a:ext cx="3067432" cy="3067432"/>
            </a:xfrm>
            <a:prstGeom prst="ellipse">
              <a:avLst/>
            </a:prstGeom>
            <a:solidFill>
              <a:srgbClr val="1C2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片 53">
              <a:extLst>
                <a:ext uri="{FF2B5EF4-FFF2-40B4-BE49-F238E27FC236}">
                  <a16:creationId xmlns:a16="http://schemas.microsoft.com/office/drawing/2014/main" id="{4A970F19-4E40-69E4-085A-D173E0615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937" y="2980803"/>
              <a:ext cx="3067432" cy="2139257"/>
            </a:xfrm>
            <a:prstGeom prst="rect">
              <a:avLst/>
            </a:prstGeom>
          </p:spPr>
        </p:pic>
        <p:pic>
          <p:nvPicPr>
            <p:cNvPr id="7" name="图片 54">
              <a:extLst>
                <a:ext uri="{FF2B5EF4-FFF2-40B4-BE49-F238E27FC236}">
                  <a16:creationId xmlns:a16="http://schemas.microsoft.com/office/drawing/2014/main" id="{2CB56748-B25B-5D90-BFCC-4458C000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471" y="3401490"/>
              <a:ext cx="1350276" cy="471572"/>
            </a:xfrm>
            <a:prstGeom prst="rect">
              <a:avLst/>
            </a:prstGeom>
          </p:spPr>
        </p:pic>
        <p:pic>
          <p:nvPicPr>
            <p:cNvPr id="8" name="图片 55">
              <a:extLst>
                <a:ext uri="{FF2B5EF4-FFF2-40B4-BE49-F238E27FC236}">
                  <a16:creationId xmlns:a16="http://schemas.microsoft.com/office/drawing/2014/main" id="{BCA8A9AF-27CD-52BD-6EC2-746FE3781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2843" y="2097355"/>
              <a:ext cx="1448052" cy="505719"/>
            </a:xfrm>
            <a:prstGeom prst="rect">
              <a:avLst/>
            </a:prstGeom>
          </p:spPr>
        </p:pic>
      </p:grpSp>
      <p:pic>
        <p:nvPicPr>
          <p:cNvPr id="9" name="图片 48">
            <a:extLst>
              <a:ext uri="{FF2B5EF4-FFF2-40B4-BE49-F238E27FC236}">
                <a16:creationId xmlns:a16="http://schemas.microsoft.com/office/drawing/2014/main" id="{0736AD88-B3BF-9F26-1FB2-6A2CDA4EF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88043" y="-172334"/>
            <a:ext cx="4097355" cy="4097355"/>
          </a:xfrm>
          <a:prstGeom prst="rect">
            <a:avLst/>
          </a:prstGeom>
        </p:spPr>
      </p:pic>
      <p:pic>
        <p:nvPicPr>
          <p:cNvPr id="10" name="图片 44">
            <a:extLst>
              <a:ext uri="{FF2B5EF4-FFF2-40B4-BE49-F238E27FC236}">
                <a16:creationId xmlns:a16="http://schemas.microsoft.com/office/drawing/2014/main" id="{81AF6679-01CF-7320-7071-CA21CD38B6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650" y="264920"/>
            <a:ext cx="1974164" cy="1129148"/>
          </a:xfrm>
          <a:prstGeom prst="rect">
            <a:avLst/>
          </a:prstGeom>
        </p:spPr>
      </p:pic>
      <p:pic>
        <p:nvPicPr>
          <p:cNvPr id="11" name="图片 46">
            <a:extLst>
              <a:ext uri="{FF2B5EF4-FFF2-40B4-BE49-F238E27FC236}">
                <a16:creationId xmlns:a16="http://schemas.microsoft.com/office/drawing/2014/main" id="{F0167978-E797-49AD-8658-AA4898E56D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94350" y="-163366"/>
            <a:ext cx="3038062" cy="16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604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920D95-E5C3-30F1-A28E-3CD04AA7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本校總館典藏「東北大學寄存圖書」</a:t>
            </a:r>
            <a:br>
              <a:rPr lang="en-US" altLang="zh-TW" dirty="0"/>
            </a:br>
            <a:r>
              <a:rPr lang="zh-TW" altLang="en-US" dirty="0"/>
              <a:t>明萬曆刊本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64CFDD7-4AF0-0EAD-5AB8-6FD1E3627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FAC54C9-CBC1-8FD5-9B7A-31476BF3C3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62508970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CBB76D8-8430-D177-A761-2B81C8898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/>
          <a:stretch/>
        </p:blipFill>
        <p:spPr>
          <a:xfrm rot="5400000">
            <a:off x="7185949" y="1761572"/>
            <a:ext cx="5760000" cy="333485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E5EC86-62EE-5069-F52F-0DB314B76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7"/>
          <a:stretch/>
        </p:blipFill>
        <p:spPr>
          <a:xfrm rot="5400000">
            <a:off x="3438190" y="1420795"/>
            <a:ext cx="5760000" cy="40164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ED26784-1250-EB75-FFAC-DC967684F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5"/>
          <a:stretch/>
        </p:blipFill>
        <p:spPr>
          <a:xfrm rot="5400000">
            <a:off x="-565389" y="1573012"/>
            <a:ext cx="5760000" cy="37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5271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77C1D7A-6BAD-D45B-6A6F-07C48CDB7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" b="4657"/>
          <a:stretch/>
        </p:blipFill>
        <p:spPr>
          <a:xfrm rot="5400000">
            <a:off x="5961938" y="1245405"/>
            <a:ext cx="5594261" cy="4095753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EEB6BC1-3425-9662-A353-7D219AC02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3" r="4627"/>
          <a:stretch/>
        </p:blipFill>
        <p:spPr>
          <a:xfrm rot="5400000">
            <a:off x="923824" y="1309721"/>
            <a:ext cx="5594260" cy="39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3166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9D9345B-4386-A9F6-BAE7-A98BE47AF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3347" y="1165224"/>
            <a:ext cx="5727700" cy="4295775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4A5E298-2854-B9BE-6E60-76DCEF48D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0"/>
          <a:stretch/>
        </p:blipFill>
        <p:spPr>
          <a:xfrm rot="5400000">
            <a:off x="784590" y="1357706"/>
            <a:ext cx="5709361" cy="39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9201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6E91DE2-D63E-A2E3-A20F-3C47CD02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德國慕尼黑巴伐利亞州立圖書館藏本書影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CBA6E692-D2B6-4450-A896-790100E471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3AC8B07C-8E40-98A3-8718-F49A6DE1E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712647565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7A2D4A3-6CEB-6C92-9068-126CA20B1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3"/>
          <a:stretch/>
        </p:blipFill>
        <p:spPr>
          <a:xfrm rot="5400000">
            <a:off x="-528648" y="1564433"/>
            <a:ext cx="5813561" cy="3600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5654D62-54C3-C4D5-0A92-2E579DFE9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 b="12542"/>
          <a:stretch/>
        </p:blipFill>
        <p:spPr>
          <a:xfrm rot="5400000">
            <a:off x="3248150" y="1564434"/>
            <a:ext cx="5813561" cy="360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45D501C-6D92-AA85-24AC-117D2774DB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8241" b="10910"/>
          <a:stretch/>
        </p:blipFill>
        <p:spPr>
          <a:xfrm rot="5400000">
            <a:off x="7024950" y="1564434"/>
            <a:ext cx="581355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22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C597F1D-BB0E-6CF5-7E9C-5D9F3450E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8"/>
          <a:stretch/>
        </p:blipFill>
        <p:spPr>
          <a:xfrm rot="5400000">
            <a:off x="-583553" y="1619809"/>
            <a:ext cx="6008220" cy="3777173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F9AF9B1-CF21-6D4C-1747-778BD0F29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b="8241"/>
          <a:stretch/>
        </p:blipFill>
        <p:spPr>
          <a:xfrm rot="5400000">
            <a:off x="3236932" y="1689554"/>
            <a:ext cx="5989377" cy="36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C4B6C3-4F78-890E-3665-9196F95269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4855"/>
          <a:stretch/>
        </p:blipFill>
        <p:spPr>
          <a:xfrm rot="5400000">
            <a:off x="6904911" y="1744051"/>
            <a:ext cx="6008220" cy="35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17881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7C9C3A9-22AE-2145-4429-530AC151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" b="8274"/>
          <a:stretch/>
        </p:blipFill>
        <p:spPr>
          <a:xfrm rot="5400000">
            <a:off x="5190690" y="1575032"/>
            <a:ext cx="5943597" cy="3707934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D34106E-8FCC-67F2-53EB-B2D0F3E9D6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b="8628"/>
          <a:stretch/>
        </p:blipFill>
        <p:spPr>
          <a:xfrm rot="5400000">
            <a:off x="1255412" y="1651372"/>
            <a:ext cx="5943597" cy="355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48645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揚州史公祠史忠正公墓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4" y="1834769"/>
            <a:ext cx="5801784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9384" y="59207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2824BDE-5A00-EA79-D36E-B66F21FE9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893"/>
          <a:stretch/>
        </p:blipFill>
        <p:spPr>
          <a:xfrm rot="5400000">
            <a:off x="7072669" y="1568697"/>
            <a:ext cx="5727700" cy="3638930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84B180B-C0A8-52C2-4F70-C81A71AEC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" b="10095"/>
          <a:stretch/>
        </p:blipFill>
        <p:spPr>
          <a:xfrm rot="5400000">
            <a:off x="3232148" y="1568699"/>
            <a:ext cx="5727701" cy="36389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B84AF87-0927-1113-A7A8-2387DE6FE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2" b="5202"/>
          <a:stretch/>
        </p:blipFill>
        <p:spPr>
          <a:xfrm rot="5400000">
            <a:off x="-549995" y="1627074"/>
            <a:ext cx="5680455" cy="35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587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820D7F8-5540-1169-5A1E-4C0E076A5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b="12433"/>
          <a:stretch/>
        </p:blipFill>
        <p:spPr>
          <a:xfrm rot="5400000">
            <a:off x="1364790" y="1664196"/>
            <a:ext cx="5821597" cy="3640823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83B0C9-C9C9-D07D-CCE5-BCA2D5421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b="11237"/>
          <a:stretch/>
        </p:blipFill>
        <p:spPr>
          <a:xfrm rot="5400000">
            <a:off x="5158403" y="1726725"/>
            <a:ext cx="5821597" cy="35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24700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2807BF1-C616-7765-6937-03A16394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清儒阮元重刊宋本</a:t>
            </a:r>
            <a:br>
              <a:rPr lang="en-US" altLang="zh-TW" dirty="0"/>
            </a:b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·</a:t>
            </a:r>
            <a:r>
              <a:rPr lang="zh-TW" altLang="en-US" dirty="0"/>
              <a:t>周易注疏</a:t>
            </a:r>
            <a:r>
              <a:rPr lang="en-US" altLang="zh-TW" dirty="0"/>
              <a:t>》</a:t>
            </a:r>
            <a:r>
              <a:rPr lang="zh-TW" altLang="en-US" dirty="0"/>
              <a:t>書影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C0C75DF6-C255-EF45-6E62-7121FC757A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229A374-E6A1-CB4E-8BD3-162B8BCBCC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361298700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2EC090A-4D7D-52E0-A7C2-39197B3355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940" y="1273564"/>
            <a:ext cx="5605699" cy="4204273"/>
          </a:xfr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C241668-E8DE-A876-E3B2-A29FDB419A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362" y="1273566"/>
            <a:ext cx="5605697" cy="4204272"/>
          </a:xfrm>
        </p:spPr>
      </p:pic>
    </p:spTree>
    <p:extLst>
      <p:ext uri="{BB962C8B-B14F-4D97-AF65-F5344CB8AC3E}">
        <p14:creationId xmlns:p14="http://schemas.microsoft.com/office/powerpoint/2010/main" val="2171536560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第三節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99" y="2182697"/>
            <a:ext cx="533262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儒道釋三家講論與《周易正義》關係探述</a:t>
            </a:r>
            <a:endParaRPr lang="zh-TW" altLang="en-US" sz="5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762708"/>
      </p:ext>
    </p:extLst>
  </p:cSld>
  <p:clrMapOvr>
    <a:masterClrMapping/>
  </p:clrMapOvr>
  <p:transition advTm="4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C46AE6-51C1-A99F-79BD-79D83015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80" y="365125"/>
            <a:ext cx="8166219" cy="1325563"/>
          </a:xfrm>
        </p:spPr>
        <p:txBody>
          <a:bodyPr/>
          <a:lstStyle/>
          <a:p>
            <a:r>
              <a:rPr lang="zh-TW" altLang="en-US" dirty="0"/>
              <a:t>三教融通的學術風氣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1E03B4-6BE2-979F-2BBB-A9787BE0E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525" y="1825625"/>
            <a:ext cx="8938902" cy="4351338"/>
          </a:xfrm>
        </p:spPr>
        <p:txBody>
          <a:bodyPr/>
          <a:lstStyle/>
          <a:p>
            <a:r>
              <a:rPr lang="zh-TW" altLang="en-US" dirty="0"/>
              <a:t>由漢至魏晉南北朝，由經學入於玄理；其間，魏晉亂世，而佛道興，以迄隋唐治世，佛道猶興，此有其外緣時代因素，以及內在學術條件，三教（以儒、道、釋為三教，本魏晉以後之通稱）講論因緣和合，而成</a:t>
            </a:r>
            <a:r>
              <a:rPr lang="zh-TW" altLang="en-US" dirty="0">
                <a:solidFill>
                  <a:srgbClr val="FF0000"/>
                </a:solidFill>
              </a:rPr>
              <a:t>三教融通</a:t>
            </a:r>
            <a:r>
              <a:rPr lang="zh-TW" altLang="en-US" dirty="0"/>
              <a:t>之效，此理勢必然之局面，固可證知。</a:t>
            </a:r>
          </a:p>
        </p:txBody>
      </p:sp>
      <p:pic>
        <p:nvPicPr>
          <p:cNvPr id="4" name="图片 48">
            <a:extLst>
              <a:ext uri="{FF2B5EF4-FFF2-40B4-BE49-F238E27FC236}">
                <a16:creationId xmlns:a16="http://schemas.microsoft.com/office/drawing/2014/main" id="{85E8281F-CC3C-D3C0-CF8F-222732A9D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28898" y="-357990"/>
            <a:ext cx="4097355" cy="4097355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90AEDEF6-1A00-37C8-6B5B-FBB9A95D5C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6" name="图片 44">
            <a:extLst>
              <a:ext uri="{FF2B5EF4-FFF2-40B4-BE49-F238E27FC236}">
                <a16:creationId xmlns:a16="http://schemas.microsoft.com/office/drawing/2014/main" id="{80FC7690-6C31-BF41-1106-D6381882F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58" y="267720"/>
            <a:ext cx="1974164" cy="1129148"/>
          </a:xfrm>
          <a:prstGeom prst="rect">
            <a:avLst/>
          </a:prstGeom>
        </p:spPr>
      </p:pic>
      <p:pic>
        <p:nvPicPr>
          <p:cNvPr id="7" name="图片 46">
            <a:extLst>
              <a:ext uri="{FF2B5EF4-FFF2-40B4-BE49-F238E27FC236}">
                <a16:creationId xmlns:a16="http://schemas.microsoft.com/office/drawing/2014/main" id="{69BB0B68-0835-7649-0FB1-6BC4CE8255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82575" y="-291937"/>
            <a:ext cx="3038062" cy="1688805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8D15C8A9-6640-4A4D-3911-CD48F035D2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949" y="3674189"/>
            <a:ext cx="5082106" cy="30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85743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CB6218-EC30-BC55-BC2E-E1478D71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236" y="365125"/>
            <a:ext cx="10003564" cy="1325563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學學風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F75A05-8839-93AA-6580-19F06032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236" y="1825625"/>
            <a:ext cx="6292135" cy="4351338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南北皆宗鄭、王，南崇辯議，北多簡直，先鄭勝而後王出；故南北學術，人各名家，而家有異說，唯同祖鄭、王，分合異同，終統於孔穎達</a:t>
            </a:r>
            <a:r>
              <a:rPr lang="en-US" altLang="zh-TW" sz="3200" dirty="0"/>
              <a:t>《</a:t>
            </a:r>
            <a:r>
              <a:rPr lang="zh-TW" altLang="en-US" sz="3200" dirty="0"/>
              <a:t>周易正義</a:t>
            </a:r>
            <a:r>
              <a:rPr lang="en-US" altLang="zh-TW" sz="3200" dirty="0"/>
              <a:t>》</a:t>
            </a:r>
            <a:r>
              <a:rPr lang="zh-TW" altLang="en-US" sz="3200" dirty="0"/>
              <a:t>，然亦不以王、韓</a:t>
            </a:r>
            <a:r>
              <a:rPr lang="en-US" altLang="zh-TW" sz="3200" dirty="0"/>
              <a:t>《</a:t>
            </a:r>
            <a:r>
              <a:rPr lang="zh-TW" altLang="en-US" sz="3200" dirty="0"/>
              <a:t>易注</a:t>
            </a:r>
            <a:r>
              <a:rPr lang="en-US" altLang="zh-TW" sz="3200" dirty="0"/>
              <a:t>》</a:t>
            </a:r>
            <a:r>
              <a:rPr lang="zh-TW" altLang="en-US" sz="3200" dirty="0"/>
              <a:t>為局限。</a:t>
            </a:r>
          </a:p>
        </p:txBody>
      </p:sp>
      <p:pic>
        <p:nvPicPr>
          <p:cNvPr id="4" name="图片 43">
            <a:extLst>
              <a:ext uri="{FF2B5EF4-FFF2-40B4-BE49-F238E27FC236}">
                <a16:creationId xmlns:a16="http://schemas.microsoft.com/office/drawing/2014/main" id="{42890499-5C90-E681-C1A9-E16713578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2371" y="1243914"/>
            <a:ext cx="3456697" cy="5514760"/>
          </a:xfrm>
          <a:prstGeom prst="rect">
            <a:avLst/>
          </a:prstGeom>
        </p:spPr>
      </p:pic>
      <p:pic>
        <p:nvPicPr>
          <p:cNvPr id="5" name="图片 48">
            <a:extLst>
              <a:ext uri="{FF2B5EF4-FFF2-40B4-BE49-F238E27FC236}">
                <a16:creationId xmlns:a16="http://schemas.microsoft.com/office/drawing/2014/main" id="{F158BFBB-CE6E-2B51-5815-8E4F7C7F2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81150" y="-740783"/>
            <a:ext cx="4097355" cy="409735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4C2CB10B-A10D-4E44-E2A5-CBB56B49F3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401" y="5559753"/>
            <a:ext cx="1724992" cy="9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23626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905E3B-DBEC-E35E-2555-0190BA4F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唐儒義疏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F09D-47D7-B310-864F-7549EBAFE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今存者以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孔穎達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五經正義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》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李鼎祚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周易集解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》</a:t>
            </a:r>
            <a:r>
              <a:rPr lang="zh-TW" altLang="en-US" dirty="0"/>
              <a:t>為最著，孔氏宗本儒家孔聖，自無可疑，而兼採道家老莊，以抵抗佛教釋徒，則亦昭明較著。李氏</a:t>
            </a:r>
            <a:r>
              <a:rPr lang="en-US" altLang="zh-TW" dirty="0"/>
              <a:t>《</a:t>
            </a:r>
            <a:r>
              <a:rPr lang="zh-TW" altLang="en-US" dirty="0"/>
              <a:t>周易集解</a:t>
            </a:r>
            <a:r>
              <a:rPr lang="en-US" altLang="zh-TW" dirty="0"/>
              <a:t>‧</a:t>
            </a:r>
            <a:r>
              <a:rPr lang="zh-TW" altLang="en-US" dirty="0"/>
              <a:t>序</a:t>
            </a:r>
            <a:r>
              <a:rPr lang="en-US" altLang="zh-TW" dirty="0"/>
              <a:t>》</a:t>
            </a:r>
            <a:r>
              <a:rPr lang="zh-TW" altLang="en-US" dirty="0"/>
              <a:t>云：「權輿三教，鈐鍵九流。」則糅合三教，可覘二氏異同。</a:t>
            </a:r>
            <a:endParaRPr lang="en-US" altLang="zh-TW" dirty="0"/>
          </a:p>
          <a:p>
            <a:r>
              <a:rPr lang="zh-TW" altLang="en-US" dirty="0"/>
              <a:t>中唐以前，儒者多以老莊玄理迎拒佛釋空學，孔氏可為代表；中唐以後，則漸以老莊融合佛釋，李氏可為代表。唐儒之學，不獨與道士玄言妙論相雜糅，且時常暗用浮屠釋義，故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孔穎達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五經正義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雖排擊佛義，陽拒其跡，而實密取其理</a:t>
            </a:r>
            <a:r>
              <a:rPr lang="zh-TW" altLang="en-US" dirty="0"/>
              <a:t>，如其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‧</a:t>
            </a:r>
            <a:r>
              <a:rPr lang="zh-TW" altLang="en-US" dirty="0"/>
              <a:t>觀卦</a:t>
            </a:r>
            <a:r>
              <a:rPr lang="en-US" altLang="zh-TW" dirty="0"/>
              <a:t>》</a:t>
            </a:r>
            <a:r>
              <a:rPr lang="zh-TW" altLang="en-US" dirty="0"/>
              <a:t>義疏，即為明證顯例。</a:t>
            </a:r>
          </a:p>
        </p:txBody>
      </p:sp>
      <p:pic>
        <p:nvPicPr>
          <p:cNvPr id="4" name="图片 44">
            <a:extLst>
              <a:ext uri="{FF2B5EF4-FFF2-40B4-BE49-F238E27FC236}">
                <a16:creationId xmlns:a16="http://schemas.microsoft.com/office/drawing/2014/main" id="{4D64663D-C2EB-8902-D49A-1F02BF343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58" y="267720"/>
            <a:ext cx="1974164" cy="11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13485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第四節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99" y="2182697"/>
            <a:ext cx="533262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《周易正義》</a:t>
            </a:r>
            <a:endParaRPr lang="en-US" altLang="zh-TW" sz="5400" kern="100" dirty="0">
              <a:latin typeface="華康魏碑體" panose="03000709000000000000" pitchFamily="65" charset="-120"/>
              <a:ea typeface="華康魏碑體" panose="030007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儒家思想析論</a:t>
            </a:r>
            <a:endParaRPr lang="zh-TW" altLang="en-US" sz="5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53336"/>
      </p:ext>
    </p:extLst>
  </p:cSld>
  <p:clrMapOvr>
    <a:masterClrMapping/>
  </p:clrMapOvr>
  <p:transition advTm="4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EC7EE-9562-FD6C-FDAA-E18DD38C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618" y="365125"/>
            <a:ext cx="6186182" cy="1325563"/>
          </a:xfrm>
        </p:spPr>
        <p:txBody>
          <a:bodyPr/>
          <a:lstStyle/>
          <a:p>
            <a:r>
              <a:rPr lang="zh-TW" altLang="en-US" dirty="0"/>
              <a:t>研究視角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B16FBB-B7E9-5A7C-C375-EC8ADD1AD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618" y="1825625"/>
            <a:ext cx="6186181" cy="4351338"/>
          </a:xfrm>
        </p:spPr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《</a:t>
            </a:r>
            <a:r>
              <a:rPr lang="zh-TW" altLang="en-US" dirty="0"/>
              <a:t>乾鑿度</a:t>
            </a:r>
            <a:r>
              <a:rPr lang="en-US" altLang="zh-TW" dirty="0"/>
              <a:t>》</a:t>
            </a:r>
            <a:r>
              <a:rPr lang="zh-TW" altLang="en-US" dirty="0"/>
              <a:t>「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一名而含三義」為探討重點，析論孔穎達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r>
              <a:rPr lang="zh-TW" altLang="en-US" dirty="0"/>
              <a:t>中，體現儒家思想另一側面。</a:t>
            </a:r>
            <a:endParaRPr lang="en-US" altLang="zh-TW" dirty="0"/>
          </a:p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孔子曰：「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易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者，易也，變易也，不易也。管三成為道德苞籥。」</a:t>
            </a:r>
            <a:r>
              <a:rPr lang="en-US" altLang="zh-TW" dirty="0"/>
              <a:t>(《</a:t>
            </a:r>
            <a:r>
              <a:rPr lang="zh-TW" altLang="en-US" dirty="0"/>
              <a:t>易緯</a:t>
            </a:r>
            <a:r>
              <a:rPr lang="en-US" altLang="zh-TW" dirty="0"/>
              <a:t>‧</a:t>
            </a:r>
            <a:r>
              <a:rPr lang="zh-TW" altLang="en-US" dirty="0"/>
              <a:t>乾鑿度</a:t>
            </a:r>
            <a:r>
              <a:rPr lang="en-US" altLang="zh-TW" dirty="0"/>
              <a:t>》)</a:t>
            </a:r>
          </a:p>
          <a:p>
            <a:endParaRPr lang="en-US" altLang="zh-TW" dirty="0"/>
          </a:p>
        </p:txBody>
      </p:sp>
      <p:pic>
        <p:nvPicPr>
          <p:cNvPr id="4" name="图片 43">
            <a:extLst>
              <a:ext uri="{FF2B5EF4-FFF2-40B4-BE49-F238E27FC236}">
                <a16:creationId xmlns:a16="http://schemas.microsoft.com/office/drawing/2014/main" id="{ED9A4D4F-25B4-57D0-835E-79CF3D16F6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94" y="2759202"/>
            <a:ext cx="6600575" cy="3826412"/>
          </a:xfrm>
          <a:prstGeom prst="rect">
            <a:avLst/>
          </a:prstGeom>
        </p:spPr>
      </p:pic>
      <p:pic>
        <p:nvPicPr>
          <p:cNvPr id="5" name="图片 43">
            <a:extLst>
              <a:ext uri="{FF2B5EF4-FFF2-40B4-BE49-F238E27FC236}">
                <a16:creationId xmlns:a16="http://schemas.microsoft.com/office/drawing/2014/main" id="{110B83CB-9700-7EAC-4F65-4B4642A45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572" y="2616589"/>
            <a:ext cx="6600575" cy="3826412"/>
          </a:xfrm>
          <a:prstGeom prst="rect">
            <a:avLst/>
          </a:prstGeom>
        </p:spPr>
      </p:pic>
      <p:pic>
        <p:nvPicPr>
          <p:cNvPr id="6" name="图片 48">
            <a:extLst>
              <a:ext uri="{FF2B5EF4-FFF2-40B4-BE49-F238E27FC236}">
                <a16:creationId xmlns:a16="http://schemas.microsoft.com/office/drawing/2014/main" id="{10265CD2-B319-5F3A-197E-F05628D8F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41868" y="-527138"/>
            <a:ext cx="4097355" cy="4097355"/>
          </a:xfrm>
          <a:prstGeom prst="rect">
            <a:avLst/>
          </a:prstGeom>
        </p:spPr>
      </p:pic>
      <p:pic>
        <p:nvPicPr>
          <p:cNvPr id="7" name="图片 46">
            <a:extLst>
              <a:ext uri="{FF2B5EF4-FFF2-40B4-BE49-F238E27FC236}">
                <a16:creationId xmlns:a16="http://schemas.microsoft.com/office/drawing/2014/main" id="{AAFCBA2B-78B0-393B-6D9F-7927C6AEC9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48175" y="-518170"/>
            <a:ext cx="3038062" cy="16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80089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C5533-68F2-4376-BFFF-99194638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b="0" i="0" dirty="0">
                <a:solidFill>
                  <a:srgbClr val="555555"/>
                </a:solidFill>
                <a:effectLst/>
                <a:latin typeface="-apple-system"/>
              </a:rPr>
            </a:b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〔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東晉末至南朝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‧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宋初期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〕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陶潛</a:t>
            </a:r>
            <a:b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（淵明，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352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365</a:t>
            </a:r>
            <a:r>
              <a:rPr lang="en-US" altLang="zh-TW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427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贈羊長史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·</a:t>
            </a:r>
            <a:r>
              <a:rPr lang="zh-TW" altLang="en-US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並序</a:t>
            </a:r>
            <a:r>
              <a:rPr lang="en-US" altLang="zh-TW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br>
              <a:rPr lang="zh-TW" altLang="en-US" b="0" i="0" dirty="0">
                <a:solidFill>
                  <a:srgbClr val="C00000"/>
                </a:solidFill>
                <a:effectLst/>
                <a:latin typeface="-apple-system"/>
              </a:rPr>
            </a:b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DDDBB8-5269-4437-B67E-A80AA422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左軍羊長史（</a:t>
            </a:r>
            <a:r>
              <a:rPr lang="zh-TW" altLang="en-US" sz="3500" b="0" i="0" dirty="0">
                <a:solidFill>
                  <a:srgbClr val="000000"/>
                </a:solidFill>
                <a:effectLst/>
              </a:rPr>
              <a:t>羊松齡</a:t>
            </a: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），銜使秦川，作此與之。</a:t>
            </a:r>
            <a:endParaRPr lang="en-US" altLang="zh-TW" sz="3500" b="0" i="0" dirty="0">
              <a:solidFill>
                <a:srgbClr val="212529"/>
              </a:solidFill>
              <a:effectLst/>
            </a:endParaRPr>
          </a:p>
          <a:p>
            <a:pPr algn="l"/>
            <a:endParaRPr lang="zh-TW" altLang="en-US" sz="3500" b="0" i="0" dirty="0">
              <a:solidFill>
                <a:srgbClr val="212529"/>
              </a:solidFill>
              <a:effectLst/>
            </a:endParaRPr>
          </a:p>
          <a:p>
            <a:pPr algn="l"/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愚生三季後，慨然念黃虞。</a:t>
            </a:r>
            <a:r>
              <a:rPr lang="zh-TW" altLang="en-US" sz="3500" b="1" i="0" dirty="0">
                <a:solidFill>
                  <a:srgbClr val="FF0000"/>
                </a:solidFill>
                <a:effectLst/>
              </a:rPr>
              <a:t>得知千載上，正賴古人書</a:t>
            </a: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。</a:t>
            </a:r>
            <a:br>
              <a:rPr lang="zh-TW" altLang="en-US" sz="3500" b="0" i="0" dirty="0">
                <a:solidFill>
                  <a:srgbClr val="212529"/>
                </a:solidFill>
                <a:effectLst/>
              </a:rPr>
            </a:b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聖賢留餘跡，事事在中都。豈忘遊心目？關河不可逾。</a:t>
            </a:r>
            <a:br>
              <a:rPr lang="zh-TW" altLang="en-US" sz="3500" b="0" i="0" dirty="0">
                <a:solidFill>
                  <a:srgbClr val="212529"/>
                </a:solidFill>
                <a:effectLst/>
              </a:rPr>
            </a:b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九域甫已一，逝將理舟輿。聞君當先邁，負痾不獲俱。</a:t>
            </a:r>
            <a:br>
              <a:rPr lang="zh-TW" altLang="en-US" sz="3500" b="0" i="0" dirty="0">
                <a:solidFill>
                  <a:srgbClr val="212529"/>
                </a:solidFill>
                <a:effectLst/>
              </a:rPr>
            </a:b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路若經商山，為我少躊躇。多謝綺與甪，精爽今何如？</a:t>
            </a:r>
            <a:br>
              <a:rPr lang="zh-TW" altLang="en-US" sz="3500" b="0" i="0" dirty="0">
                <a:solidFill>
                  <a:srgbClr val="212529"/>
                </a:solidFill>
                <a:effectLst/>
              </a:rPr>
            </a:b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紫芝誰復采？深谷久應蕪。駟馬無貰患，貧賤有交娛。</a:t>
            </a:r>
            <a:br>
              <a:rPr lang="zh-TW" altLang="en-US" sz="3500" b="0" i="0" dirty="0">
                <a:solidFill>
                  <a:srgbClr val="212529"/>
                </a:solidFill>
                <a:effectLst/>
              </a:rPr>
            </a:br>
            <a:r>
              <a:rPr lang="zh-TW" altLang="en-US" sz="3500" b="0" i="0" dirty="0">
                <a:solidFill>
                  <a:srgbClr val="212529"/>
                </a:solidFill>
                <a:effectLst/>
              </a:rPr>
              <a:t>清謠結心曲，人乖運見疏。擁懷累代下，言盡意不舒。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7605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4A6A70-AD8A-2D4D-EC52-2549D721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易簡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6C581B-21BD-E319-BACA-6B1FF96C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8394" cy="4351338"/>
          </a:xfrm>
        </p:spPr>
        <p:txBody>
          <a:bodyPr/>
          <a:lstStyle/>
          <a:p>
            <a:r>
              <a:rPr lang="zh-TW" altLang="en-US" dirty="0"/>
              <a:t>由</a:t>
            </a:r>
            <a:r>
              <a:rPr lang="en-US" altLang="zh-TW" dirty="0"/>
              <a:t>《</a:t>
            </a:r>
            <a:r>
              <a:rPr lang="zh-TW" altLang="en-US" dirty="0"/>
              <a:t>乾鑿度</a:t>
            </a:r>
            <a:r>
              <a:rPr lang="en-US" altLang="zh-TW" dirty="0"/>
              <a:t>》</a:t>
            </a:r>
            <a:r>
              <a:rPr lang="zh-TW" altLang="en-US" dirty="0"/>
              <a:t>自釋以及鄭玄注解，可知「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名三義」中的第一義，闡說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學的本體。此體是</a:t>
            </a:r>
            <a:r>
              <a:rPr lang="zh-TW" altLang="en-US" dirty="0">
                <a:solidFill>
                  <a:srgbClr val="FF0000"/>
                </a:solidFill>
              </a:rPr>
              <a:t>清淨光明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四通無礙</a:t>
            </a:r>
            <a:r>
              <a:rPr lang="zh-TW" altLang="en-US" dirty="0"/>
              <a:t>。此義的依據即是</a:t>
            </a:r>
            <a:r>
              <a:rPr lang="en-US" altLang="zh-TW" dirty="0"/>
              <a:t>《</a:t>
            </a:r>
            <a:r>
              <a:rPr lang="zh-TW" altLang="en-US" dirty="0"/>
              <a:t>繫辭傳</a:t>
            </a:r>
            <a:r>
              <a:rPr lang="en-US" altLang="zh-TW" dirty="0"/>
              <a:t>》</a:t>
            </a:r>
            <a:r>
              <a:rPr lang="zh-TW" altLang="en-US" dirty="0"/>
              <a:t>所說：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「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易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，无思也，无為也，寂然不動，感而遂通天下之故。」</a:t>
            </a:r>
            <a:r>
              <a:rPr lang="zh-TW" altLang="en-US" dirty="0"/>
              <a:t>此即指太極而言。</a:t>
            </a:r>
            <a:r>
              <a:rPr lang="en-US" altLang="zh-TW" dirty="0"/>
              <a:t>〈</a:t>
            </a:r>
            <a:r>
              <a:rPr lang="zh-TW" altLang="en-US" dirty="0"/>
              <a:t>繫辭傳</a:t>
            </a:r>
            <a:r>
              <a:rPr lang="en-US" altLang="zh-TW" dirty="0"/>
              <a:t>〉</a:t>
            </a:r>
            <a:r>
              <a:rPr lang="zh-TW" altLang="en-US" dirty="0"/>
              <a:t>說：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「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易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有太極，是生兩儀。」</a:t>
            </a:r>
            <a:r>
              <a:rPr lang="zh-TW" altLang="en-US" dirty="0"/>
              <a:t>太極清淨光明，圓含萬有，無得無失，而為宇宙人生的本體。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E0B15E5-5160-4B36-625F-C6800C8BC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888" y="1825625"/>
            <a:ext cx="3401998" cy="40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3232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4DDA2B-234B-4397-8C8E-A9B7C20C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變易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7C9ADB-B44E-C88E-7CED-509023D4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1617" cy="4351338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「變易也者，其氣也。天地不變，不能通氣。君臣不變，不能成朝。夫婦不變，不能成家。」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/>
              <a:t>(《</a:t>
            </a:r>
            <a:r>
              <a:rPr lang="zh-TW" altLang="en-US" dirty="0"/>
              <a:t>乾鑿度</a:t>
            </a:r>
            <a:r>
              <a:rPr lang="en-US" altLang="zh-TW" dirty="0"/>
              <a:t>》)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乾鑿度</a:t>
            </a:r>
            <a:r>
              <a:rPr lang="en-US" altLang="zh-TW" dirty="0"/>
              <a:t>》</a:t>
            </a:r>
            <a:r>
              <a:rPr lang="zh-TW" altLang="en-US" dirty="0"/>
              <a:t>先以明德形容寂然不動之本體，再以流行之氣解釋變易之義，以明其作用。變易之作用即在</a:t>
            </a:r>
            <a:r>
              <a:rPr lang="zh-TW" altLang="en-US" dirty="0">
                <a:solidFill>
                  <a:srgbClr val="FF0000"/>
                </a:solidFill>
              </a:rPr>
              <a:t>變通</a:t>
            </a:r>
            <a:r>
              <a:rPr lang="zh-TW" altLang="en-US" dirty="0"/>
              <a:t>，唯有變通，始能</a:t>
            </a:r>
            <a:r>
              <a:rPr lang="zh-TW" altLang="en-US" dirty="0">
                <a:solidFill>
                  <a:srgbClr val="FF0000"/>
                </a:solidFill>
              </a:rPr>
              <a:t>通達人情，通明本體</a:t>
            </a:r>
            <a:r>
              <a:rPr lang="zh-TW" altLang="en-US" dirty="0"/>
              <a:t>。但講變通，應有不變之準據，不然，便致大亂。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E1AE57DE-3A74-11B4-C347-4CAA9E3B1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668" y="1825625"/>
            <a:ext cx="3401998" cy="40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7363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62C01F-780A-EA5D-0FD1-5511411B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不易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941022-EF8B-BCD8-1C9C-6917A8396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5723" cy="4351338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「不易也者，其位也。天在上，地在下。君南面，臣北面。父坐，子伏。此其不易也。」</a:t>
            </a:r>
            <a:r>
              <a:rPr lang="en-US" altLang="zh-TW" dirty="0"/>
              <a:t> (《</a:t>
            </a:r>
            <a:r>
              <a:rPr lang="zh-TW" altLang="en-US" dirty="0"/>
              <a:t>乾鑿度</a:t>
            </a:r>
            <a:r>
              <a:rPr lang="en-US" altLang="zh-TW" dirty="0"/>
              <a:t>》)</a:t>
            </a:r>
          </a:p>
          <a:p>
            <a:r>
              <a:rPr lang="zh-TW" altLang="en-US" dirty="0"/>
              <a:t>此義指卦的六位而言，卦雖千變萬化，但其六畫之位不變。此即代表天地人倫有變易之義，有不變易之義，也就是說，必須</a:t>
            </a:r>
            <a:r>
              <a:rPr lang="zh-TW" altLang="en-US" dirty="0">
                <a:solidFill>
                  <a:srgbClr val="FF0000"/>
                </a:solidFill>
              </a:rPr>
              <a:t>天地人倫各得其位</a:t>
            </a:r>
            <a:r>
              <a:rPr lang="zh-TW" altLang="en-US" dirty="0"/>
              <a:t>，始能</a:t>
            </a:r>
            <a:r>
              <a:rPr lang="zh-TW" altLang="en-US" dirty="0">
                <a:solidFill>
                  <a:srgbClr val="FF0000"/>
                </a:solidFill>
              </a:rPr>
              <a:t>變而不亂</a:t>
            </a:r>
            <a:r>
              <a:rPr lang="zh-TW" altLang="en-US" dirty="0"/>
              <a:t>，而得</a:t>
            </a:r>
            <a:r>
              <a:rPr lang="zh-TW" altLang="en-US" dirty="0">
                <a:solidFill>
                  <a:srgbClr val="FF0000"/>
                </a:solidFill>
              </a:rPr>
              <a:t>變通之用</a:t>
            </a:r>
            <a:r>
              <a:rPr lang="zh-TW" altLang="en-US" dirty="0"/>
              <a:t>。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E87B826A-D2C3-2841-C4AD-B8EFEB65E0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802" y="1825625"/>
            <a:ext cx="3401998" cy="40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7060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373725-CEEA-51AB-BF9F-4A7B3325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dirty="0"/>
              <a:t>易」之五義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1A1FB1-0A98-190E-02F8-79FE22BA0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一、首先，必須認知「易」的第一義</a:t>
            </a:r>
            <a:r>
              <a:rPr lang="en-US" altLang="zh-TW" dirty="0"/>
              <a:t>——</a:t>
            </a:r>
            <a:r>
              <a:rPr lang="zh-TW" altLang="en-US" dirty="0"/>
              <a:t>不易性，此即「易」的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生生源發義。</a:t>
            </a:r>
          </a:p>
          <a:p>
            <a:r>
              <a:rPr lang="zh-TW" altLang="en-US" dirty="0"/>
              <a:t>二、「易」的第二義</a:t>
            </a:r>
            <a:r>
              <a:rPr lang="en-US" altLang="zh-TW" dirty="0"/>
              <a:t>——</a:t>
            </a:r>
            <a:r>
              <a:rPr lang="zh-TW" altLang="en-US" dirty="0"/>
              <a:t>變易性，「易」的變異多元義。</a:t>
            </a:r>
          </a:p>
          <a:p>
            <a:r>
              <a:rPr lang="zh-TW" altLang="en-US" dirty="0"/>
              <a:t>三、「易」的第三義</a:t>
            </a:r>
            <a:r>
              <a:rPr lang="en-US" altLang="zh-TW" dirty="0"/>
              <a:t>——</a:t>
            </a:r>
            <a:r>
              <a:rPr lang="zh-TW" altLang="en-US" dirty="0"/>
              <a:t>簡易性，「易」的秩序自然義。</a:t>
            </a:r>
          </a:p>
          <a:p>
            <a:r>
              <a:rPr lang="zh-TW" altLang="en-US" dirty="0"/>
              <a:t>四、「易」的第四義</a:t>
            </a:r>
            <a:r>
              <a:rPr lang="en-US" altLang="zh-TW" dirty="0"/>
              <a:t>——</a:t>
            </a:r>
            <a:r>
              <a:rPr lang="zh-TW" altLang="en-US" dirty="0"/>
              <a:t>交易性，「易」的交易互補義。</a:t>
            </a:r>
          </a:p>
          <a:p>
            <a:r>
              <a:rPr lang="zh-TW" altLang="en-US" dirty="0"/>
              <a:t>五、「易」的第五義</a:t>
            </a:r>
            <a:r>
              <a:rPr lang="en-US" altLang="zh-TW" dirty="0"/>
              <a:t>——</a:t>
            </a:r>
            <a:r>
              <a:rPr lang="zh-TW" altLang="en-US" dirty="0"/>
              <a:t>和易性，「易」的和諧相成義。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※</a:t>
            </a:r>
            <a:r>
              <a:rPr lang="zh-TW" altLang="en-US" dirty="0"/>
              <a:t>成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中英（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1935-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TW" altLang="en-US" dirty="0"/>
              <a:t>教授</a:t>
            </a:r>
            <a:r>
              <a:rPr lang="en-US" altLang="zh-TW" dirty="0"/>
              <a:t>〈</a:t>
            </a:r>
            <a:r>
              <a:rPr lang="zh-TW" altLang="en-US" dirty="0"/>
              <a:t>論「易」之五義與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的本體世界</a:t>
            </a:r>
            <a:r>
              <a:rPr lang="en-US" altLang="zh-TW" dirty="0"/>
              <a:t>〉</a:t>
            </a:r>
            <a:endParaRPr lang="zh-TW" altLang="en-US" dirty="0"/>
          </a:p>
        </p:txBody>
      </p:sp>
      <p:pic>
        <p:nvPicPr>
          <p:cNvPr id="4" name="图片 42">
            <a:extLst>
              <a:ext uri="{FF2B5EF4-FFF2-40B4-BE49-F238E27FC236}">
                <a16:creationId xmlns:a16="http://schemas.microsoft.com/office/drawing/2014/main" id="{962A2B01-82FF-9B6A-993A-16F0386558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485" y="3793737"/>
            <a:ext cx="1724992" cy="9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86795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7751D76-F1E8-F630-3F95-2D881AA5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422" y="1149291"/>
            <a:ext cx="5756378" cy="5027671"/>
          </a:xfrm>
        </p:spPr>
        <p:txBody>
          <a:bodyPr/>
          <a:lstStyle/>
          <a:p>
            <a:r>
              <a:rPr lang="zh-TW" altLang="en-US" dirty="0"/>
              <a:t>成中英教授在此「易」之五義基礎上，彰顯</a:t>
            </a:r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》</a:t>
            </a:r>
            <a:r>
              <a:rPr lang="zh-TW" altLang="en-US" dirty="0"/>
              <a:t>哲學中以</a:t>
            </a:r>
            <a:r>
              <a:rPr lang="zh-TW" altLang="en-US" dirty="0">
                <a:solidFill>
                  <a:srgbClr val="FF0000"/>
                </a:solidFill>
              </a:rPr>
              <a:t>變化的創造性</a:t>
            </a:r>
            <a:r>
              <a:rPr lang="zh-TW" altLang="en-US" dirty="0"/>
              <a:t>為中心之宇宙本體論或本體宇宙論體系，名之為「</a:t>
            </a:r>
            <a:r>
              <a:rPr lang="en-US" altLang="zh-TW" dirty="0">
                <a:solidFill>
                  <a:srgbClr val="FF0000"/>
                </a:solidFill>
              </a:rPr>
              <a:t>《</a:t>
            </a:r>
            <a:r>
              <a:rPr lang="zh-TW" altLang="en-US" dirty="0">
                <a:solidFill>
                  <a:srgbClr val="FF0000"/>
                </a:solidFill>
              </a:rPr>
              <a:t>易</a:t>
            </a:r>
            <a:r>
              <a:rPr lang="en-US" altLang="zh-TW" dirty="0">
                <a:solidFill>
                  <a:srgbClr val="FF0000"/>
                </a:solidFill>
              </a:rPr>
              <a:t>》</a:t>
            </a:r>
            <a:r>
              <a:rPr lang="zh-TW" altLang="en-US" dirty="0">
                <a:solidFill>
                  <a:srgbClr val="FF0000"/>
                </a:solidFill>
              </a:rPr>
              <a:t>的本體宇宙論</a:t>
            </a:r>
            <a:r>
              <a:rPr lang="zh-TW" altLang="en-US" dirty="0"/>
              <a:t>」。又謂五義之「易」本是一體，故五個世界也本是一體。若從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世界分化之觀點觀察，「五易」合一，也終究是五個世界和諧之分化，體現出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本體之多元一體、一體多元之本體性。</a:t>
            </a: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217D5346-DA84-F279-CCBC-8B52745C031A}"/>
              </a:ext>
            </a:extLst>
          </p:cNvPr>
          <p:cNvGrpSpPr/>
          <p:nvPr/>
        </p:nvGrpSpPr>
        <p:grpSpPr bwMode="auto">
          <a:xfrm>
            <a:off x="1307984" y="1384184"/>
            <a:ext cx="4289438" cy="3773768"/>
            <a:chOff x="817563" y="1819275"/>
            <a:chExt cx="3789362" cy="3368675"/>
          </a:xfrm>
        </p:grpSpPr>
        <p:sp>
          <p:nvSpPr>
            <p:cNvPr id="7" name="流程图: 接点 8">
              <a:extLst>
                <a:ext uri="{FF2B5EF4-FFF2-40B4-BE49-F238E27FC236}">
                  <a16:creationId xmlns:a16="http://schemas.microsoft.com/office/drawing/2014/main" id="{A79343E9-FAFC-1C66-93F8-987905E66693}"/>
                </a:ext>
              </a:extLst>
            </p:cNvPr>
            <p:cNvSpPr/>
            <p:nvPr/>
          </p:nvSpPr>
          <p:spPr>
            <a:xfrm>
              <a:off x="817563" y="1819275"/>
              <a:ext cx="3219450" cy="321945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7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EB58975E-750D-B17C-AEEA-54BF434C8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675" y="1819275"/>
              <a:ext cx="2762250" cy="33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2872934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8694BB7-97CA-FFF3-64E1-BB88D203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進一步析論「易簡」之義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3AE3573-FFFB-D5D0-6E0F-C02204F37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孔穎達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r>
              <a:rPr lang="zh-TW" altLang="en-US" dirty="0"/>
              <a:t>曰：「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〉</a:t>
            </a:r>
            <a:r>
              <a:rPr lang="zh-TW" altLang="en-US" dirty="0"/>
              <a:t>以易知者，易謂易略，无所造為，以此為知，故曰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〉</a:t>
            </a:r>
            <a:r>
              <a:rPr lang="zh-TW" altLang="en-US" dirty="0"/>
              <a:t>以易知也；</a:t>
            </a:r>
            <a:r>
              <a:rPr lang="en-US" altLang="zh-TW" dirty="0"/>
              <a:t>〈</a:t>
            </a:r>
            <a:r>
              <a:rPr lang="zh-TW" altLang="en-US" dirty="0"/>
              <a:t>坤</a:t>
            </a:r>
            <a:r>
              <a:rPr lang="en-US" altLang="zh-TW" dirty="0"/>
              <a:t>〉</a:t>
            </a:r>
            <a:r>
              <a:rPr lang="zh-TW" altLang="en-US" dirty="0"/>
              <a:t>以簡能者，簡謂簡省凝靜，不須繁勞，以此為能，故曰</a:t>
            </a:r>
            <a:r>
              <a:rPr lang="en-US" altLang="zh-TW" dirty="0"/>
              <a:t>〈</a:t>
            </a:r>
            <a:r>
              <a:rPr lang="zh-TW" altLang="en-US" dirty="0"/>
              <a:t>坤</a:t>
            </a:r>
            <a:r>
              <a:rPr lang="en-US" altLang="zh-TW" dirty="0"/>
              <a:t>〉</a:t>
            </a:r>
            <a:r>
              <a:rPr lang="zh-TW" altLang="en-US" dirty="0"/>
              <a:t>以簡能也。」</a:t>
            </a:r>
            <a:endParaRPr lang="en-US" altLang="zh-TW" dirty="0"/>
          </a:p>
          <a:p>
            <a:r>
              <a:rPr lang="zh-TW" altLang="en-US" dirty="0"/>
              <a:t>朱熹</a:t>
            </a:r>
            <a:r>
              <a:rPr lang="en-US" altLang="zh-TW" dirty="0"/>
              <a:t>《</a:t>
            </a:r>
            <a:r>
              <a:rPr lang="zh-TW" altLang="en-US" dirty="0"/>
              <a:t>周易本義</a:t>
            </a:r>
            <a:r>
              <a:rPr lang="en-US" altLang="zh-TW" dirty="0"/>
              <a:t>》</a:t>
            </a:r>
            <a:r>
              <a:rPr lang="zh-TW" altLang="en-US" dirty="0"/>
              <a:t>：「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〉</a:t>
            </a:r>
            <a:r>
              <a:rPr lang="zh-TW" altLang="en-US" dirty="0"/>
              <a:t>健而動，即其所知，便能始物，而无所難，故為以易而知大始；</a:t>
            </a:r>
            <a:r>
              <a:rPr lang="en-US" altLang="zh-TW" dirty="0"/>
              <a:t>〈</a:t>
            </a:r>
            <a:r>
              <a:rPr lang="zh-TW" altLang="en-US" dirty="0"/>
              <a:t>坤</a:t>
            </a:r>
            <a:r>
              <a:rPr lang="en-US" altLang="zh-TW" dirty="0"/>
              <a:t>〉</a:t>
            </a:r>
            <a:r>
              <a:rPr lang="zh-TW" altLang="en-US" dirty="0"/>
              <a:t>順而靜，凡其所能，皆從乎陽，而不自作，故為以簡而能成物。」</a:t>
            </a:r>
            <a:endParaRPr lang="en-US" altLang="zh-TW" dirty="0"/>
          </a:p>
          <a:p>
            <a:r>
              <a:rPr lang="zh-TW" altLang="en-US" dirty="0"/>
              <a:t>朱熹</a:t>
            </a:r>
            <a:r>
              <a:rPr lang="en-US" altLang="zh-TW" dirty="0"/>
              <a:t>《</a:t>
            </a:r>
            <a:r>
              <a:rPr lang="zh-TW" altLang="en-US" dirty="0"/>
              <a:t>朱子語類</a:t>
            </a:r>
            <a:r>
              <a:rPr lang="en-US" altLang="zh-TW" dirty="0"/>
              <a:t>》</a:t>
            </a:r>
            <a:r>
              <a:rPr lang="zh-TW" altLang="en-US" dirty="0"/>
              <a:t>卷七十四石洪慶錄：「問：</a:t>
            </a:r>
            <a:r>
              <a:rPr lang="en-US" altLang="zh-TW" dirty="0"/>
              <a:t>『</a:t>
            </a:r>
            <a:r>
              <a:rPr lang="zh-TW" altLang="en-US" dirty="0"/>
              <a:t>若以學者分上言之，則廓然大公者，易也；物來順應者，簡也。不知是否？</a:t>
            </a:r>
            <a:r>
              <a:rPr lang="en-US" altLang="zh-TW" dirty="0"/>
              <a:t>』</a:t>
            </a:r>
            <a:r>
              <a:rPr lang="zh-TW" altLang="en-US" dirty="0"/>
              <a:t>曰：</a:t>
            </a:r>
            <a:r>
              <a:rPr lang="en-US" altLang="zh-TW" dirty="0"/>
              <a:t>『</a:t>
            </a:r>
            <a:r>
              <a:rPr lang="zh-TW" altLang="en-US" dirty="0"/>
              <a:t>然！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〉</a:t>
            </a:r>
            <a:r>
              <a:rPr lang="zh-TW" altLang="en-US" dirty="0"/>
              <a:t>之易，致知之事也；</a:t>
            </a:r>
            <a:r>
              <a:rPr lang="en-US" altLang="zh-TW" dirty="0"/>
              <a:t>〈</a:t>
            </a:r>
            <a:r>
              <a:rPr lang="zh-TW" altLang="en-US" dirty="0"/>
              <a:t>坤</a:t>
            </a:r>
            <a:r>
              <a:rPr lang="en-US" altLang="zh-TW" dirty="0"/>
              <a:t>〉</a:t>
            </a:r>
            <a:r>
              <a:rPr lang="zh-TW" altLang="en-US" dirty="0"/>
              <a:t>之簡，力行之事也。</a:t>
            </a:r>
            <a:r>
              <a:rPr lang="en-US" altLang="zh-TW" dirty="0"/>
              <a:t>』</a:t>
            </a:r>
            <a:r>
              <a:rPr lang="zh-TW" altLang="en-US" dirty="0"/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956917782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F244905-382F-10D6-06DF-8E3E3A11502B}"/>
              </a:ext>
            </a:extLst>
          </p:cNvPr>
          <p:cNvSpPr/>
          <p:nvPr/>
        </p:nvSpPr>
        <p:spPr>
          <a:xfrm>
            <a:off x="285226" y="1434517"/>
            <a:ext cx="11621548" cy="19944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36149D-BB75-945C-1800-B2C8B6E78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372" y="448887"/>
            <a:ext cx="8132427" cy="5728076"/>
          </a:xfrm>
        </p:spPr>
        <p:txBody>
          <a:bodyPr/>
          <a:lstStyle/>
          <a:p>
            <a:r>
              <a:rPr lang="zh-TW" altLang="en-US" dirty="0"/>
              <a:t>成位於天地間者究為何？眾說紛紜，約分二派。一派以為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道、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象。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陸德明（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556-627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經典釋文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：「馬（融）王（肅）作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『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成位乎其中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』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。」以為「易」指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道。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/>
          </a:p>
          <a:p>
            <a:r>
              <a:rPr lang="zh-TW" altLang="en-US" dirty="0"/>
              <a:t>韓康伯</a:t>
            </a:r>
            <a:r>
              <a:rPr lang="en-US" altLang="zh-TW" dirty="0"/>
              <a:t>《</a:t>
            </a:r>
            <a:r>
              <a:rPr lang="zh-TW" altLang="en-US" dirty="0"/>
              <a:t>繫辭傳注</a:t>
            </a:r>
            <a:r>
              <a:rPr lang="en-US" altLang="zh-TW" dirty="0"/>
              <a:t>》</a:t>
            </a:r>
            <a:r>
              <a:rPr lang="zh-TW" altLang="en-US" dirty="0"/>
              <a:t>：「成位，況立象也。極易簡，則能通天下之理；通天下之理，故能成象並乎天地。」則以為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象。而孔疏承漢儒「順氣言性」與「即氣言理」。</a:t>
            </a:r>
          </a:p>
        </p:txBody>
      </p:sp>
      <p:pic>
        <p:nvPicPr>
          <p:cNvPr id="5" name="图片 43">
            <a:extLst>
              <a:ext uri="{FF2B5EF4-FFF2-40B4-BE49-F238E27FC236}">
                <a16:creationId xmlns:a16="http://schemas.microsoft.com/office/drawing/2014/main" id="{17AFFE66-A2E5-0CF4-47A2-A270A9098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41" y="1501798"/>
            <a:ext cx="1834028" cy="1811127"/>
          </a:xfrm>
          <a:prstGeom prst="ellipse">
            <a:avLst/>
          </a:prstGeom>
        </p:spPr>
      </p:pic>
      <p:pic>
        <p:nvPicPr>
          <p:cNvPr id="6" name="图片 45">
            <a:extLst>
              <a:ext uri="{FF2B5EF4-FFF2-40B4-BE49-F238E27FC236}">
                <a16:creationId xmlns:a16="http://schemas.microsoft.com/office/drawing/2014/main" id="{E635FC32-2E43-B314-F889-1B1FD85015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41" y="3712131"/>
            <a:ext cx="1834027" cy="18111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1997917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DFF28A4-44D9-D340-242C-83A50D7A0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言此卦之德，有純陽之性，自然能以陽氣始生萬物，而得元始亨通，使物性和諧，各有其利，又能使物堅固貞正，得終此卦，自然令物有此四種，使得其所，故謂之四德。言聖人亦當法此卦，而行善道，以長萬物，物得生存而為元也；又當以嘉美之事，會合萬物，令使開通而為亨也；又當以義協和萬物，使物各得其理，而為利也；又當以貞固幹事，使物各得其正，而為貞也。是以聖人法乾，而行此四德，故曰「元亨利貞」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dirty="0"/>
              <a:t>「人」，實為得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〉</a:t>
            </a:r>
            <a:r>
              <a:rPr lang="zh-TW" altLang="en-US" dirty="0"/>
              <a:t>、</a:t>
            </a:r>
            <a:r>
              <a:rPr lang="en-US" altLang="zh-TW" dirty="0"/>
              <a:t>〈</a:t>
            </a:r>
            <a:r>
              <a:rPr lang="zh-TW" altLang="en-US" dirty="0"/>
              <a:t>坤</a:t>
            </a:r>
            <a:r>
              <a:rPr lang="en-US" altLang="zh-TW" dirty="0"/>
              <a:t>〉</a:t>
            </a:r>
            <a:r>
              <a:rPr lang="zh-TW" altLang="en-US" dirty="0"/>
              <a:t>易簡之理之</a:t>
            </a:r>
            <a:r>
              <a:rPr lang="zh-TW" altLang="en-US" dirty="0">
                <a:solidFill>
                  <a:srgbClr val="FF0000"/>
                </a:solidFill>
              </a:rPr>
              <a:t>「聖人」</a:t>
            </a:r>
            <a:r>
              <a:rPr lang="zh-TW" altLang="en-US" dirty="0"/>
              <a:t>，故能與天地合其德，上下與天地同流，參贊天地之化育。所以在天地中者，既是人，亦是</a:t>
            </a:r>
            <a:r>
              <a:rPr lang="zh-TW" altLang="en-US" dirty="0">
                <a:solidFill>
                  <a:srgbClr val="FF0000"/>
                </a:solidFill>
              </a:rPr>
              <a:t>易簡</a:t>
            </a:r>
            <a:r>
              <a:rPr lang="zh-TW" altLang="en-US" dirty="0"/>
              <a:t>之理。</a:t>
            </a:r>
          </a:p>
        </p:txBody>
      </p:sp>
      <p:pic>
        <p:nvPicPr>
          <p:cNvPr id="3" name="图片 53">
            <a:extLst>
              <a:ext uri="{FF2B5EF4-FFF2-40B4-BE49-F238E27FC236}">
                <a16:creationId xmlns:a16="http://schemas.microsoft.com/office/drawing/2014/main" id="{2B10BF90-939C-8785-F3C4-C96C7AC8B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19" y="4835307"/>
            <a:ext cx="2752070" cy="17157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图片 54">
            <a:extLst>
              <a:ext uri="{FF2B5EF4-FFF2-40B4-BE49-F238E27FC236}">
                <a16:creationId xmlns:a16="http://schemas.microsoft.com/office/drawing/2014/main" id="{E21442F0-66D4-72E2-764F-7F1CB6D29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190" y="4852330"/>
            <a:ext cx="2793610" cy="16761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4063199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第五節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99" y="2182697"/>
            <a:ext cx="533262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《周易正義》</a:t>
            </a:r>
            <a:endParaRPr lang="en-US" altLang="zh-TW" sz="5400" kern="100" dirty="0">
              <a:latin typeface="華康魏碑體" panose="03000709000000000000" pitchFamily="65" charset="-120"/>
              <a:ea typeface="華康魏碑體" panose="030007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道家思想析論</a:t>
            </a:r>
            <a:endParaRPr lang="zh-TW" altLang="en-US" sz="5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081129"/>
      </p:ext>
    </p:extLst>
  </p:cSld>
  <p:clrMapOvr>
    <a:masterClrMapping/>
  </p:clrMapOvr>
  <p:transition advTm="4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1AA671-AC4E-0931-9CB5-C1458E77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孔疏具道家思想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AB4379-CF0C-7036-E60F-FCDFD217A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37059" cy="4351338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孔疏其序既以王注為「獨冠古今」，故纂撰之先，即以王義為標準，本之、宗之、申之、補之、正之， 以權衡眾說。 而王、韓注以老入</a:t>
            </a:r>
            <a:r>
              <a:rPr lang="en-US" altLang="zh-TW" sz="3200" dirty="0"/>
              <a:t>《</a:t>
            </a:r>
            <a:r>
              <a:rPr lang="zh-TW" altLang="en-US" sz="3200" dirty="0"/>
              <a:t>易</a:t>
            </a:r>
            <a:r>
              <a:rPr lang="en-US" altLang="zh-TW" sz="3200" dirty="0"/>
              <a:t>》</a:t>
            </a:r>
            <a:r>
              <a:rPr lang="zh-TW" altLang="en-US" sz="3200" dirty="0"/>
              <a:t>，故其</a:t>
            </a:r>
            <a:r>
              <a:rPr lang="en-US" altLang="zh-TW" sz="3200" dirty="0"/>
              <a:t>《</a:t>
            </a:r>
            <a:r>
              <a:rPr lang="zh-TW" altLang="en-US" sz="3200" dirty="0"/>
              <a:t>易注</a:t>
            </a:r>
            <a:r>
              <a:rPr lang="en-US" altLang="zh-TW" sz="3200" dirty="0"/>
              <a:t>》</a:t>
            </a:r>
            <a:r>
              <a:rPr lang="zh-TW" altLang="en-US" sz="3200" dirty="0"/>
              <a:t>中，或釋文例、卦爻例等義例之發明，以及考辨義旨，不難發現道家思想之脈絡與內涵。</a:t>
            </a:r>
          </a:p>
        </p:txBody>
      </p:sp>
      <p:pic>
        <p:nvPicPr>
          <p:cNvPr id="4" name="图片 42">
            <a:extLst>
              <a:ext uri="{FF2B5EF4-FFF2-40B4-BE49-F238E27FC236}">
                <a16:creationId xmlns:a16="http://schemas.microsoft.com/office/drawing/2014/main" id="{D2FB9C55-1957-515C-68C0-03F5AF5542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682" y="5559753"/>
            <a:ext cx="1724992" cy="933122"/>
          </a:xfrm>
          <a:prstGeom prst="rect">
            <a:avLst/>
          </a:prstGeom>
        </p:spPr>
      </p:pic>
      <p:pic>
        <p:nvPicPr>
          <p:cNvPr id="5" name="图片 54">
            <a:extLst>
              <a:ext uri="{FF2B5EF4-FFF2-40B4-BE49-F238E27FC236}">
                <a16:creationId xmlns:a16="http://schemas.microsoft.com/office/drawing/2014/main" id="{E5CACA2E-92ED-6C46-87EB-C64363079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1261132"/>
            <a:ext cx="5715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2459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F9AFA645-447A-4E03-A27B-AEE8C45B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‧</a:t>
            </a:r>
            <a:r>
              <a:rPr lang="zh-TW" altLang="en-US" dirty="0"/>
              <a:t>繫辭傳</a:t>
            </a:r>
            <a:r>
              <a:rPr lang="en-US" altLang="zh-TW" dirty="0"/>
              <a:t>‧</a:t>
            </a:r>
            <a:r>
              <a:rPr lang="zh-TW" altLang="en-US" dirty="0"/>
              <a:t>古者包犧氏之王天下也</a:t>
            </a:r>
            <a:r>
              <a:rPr lang="en-US" altLang="zh-TW" dirty="0"/>
              <a:t>》</a:t>
            </a:r>
            <a:r>
              <a:rPr lang="zh-TW" altLang="en-US" dirty="0"/>
              <a:t>章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92E51B9-EC53-44EA-B484-37FE3DCC27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94" y="1866442"/>
            <a:ext cx="2249539" cy="4351338"/>
          </a:xfr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91D975B-5DA4-471F-9304-FDE2515720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87" y="1866442"/>
            <a:ext cx="2196367" cy="4351338"/>
          </a:xfrm>
        </p:spPr>
      </p:pic>
      <p:pic>
        <p:nvPicPr>
          <p:cNvPr id="10" name="图片 61">
            <a:extLst>
              <a:ext uri="{FF2B5EF4-FFF2-40B4-BE49-F238E27FC236}">
                <a16:creationId xmlns:a16="http://schemas.microsoft.com/office/drawing/2014/main" id="{8E05746A-622B-4512-B1DB-DDF52207C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769" y="189371"/>
            <a:ext cx="356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9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F2D37-A500-AD2F-1061-6A2E8463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r>
              <a:rPr lang="zh-TW" altLang="en-US" dirty="0"/>
              <a:t>卷第一</a:t>
            </a:r>
            <a:r>
              <a:rPr lang="en-US" altLang="zh-TW" dirty="0"/>
              <a:t>〈</a:t>
            </a:r>
            <a:r>
              <a:rPr lang="zh-TW" altLang="en-US" dirty="0"/>
              <a:t>第一：論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之三名</a:t>
            </a:r>
            <a:r>
              <a:rPr lang="en-US" altLang="zh-TW" dirty="0"/>
              <a:t>〉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916C83-8D37-2AE1-94C9-39FAB140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理備包有无」一語，即統合形上之道與形下之器，而一以貫之。</a:t>
            </a:r>
            <a:endParaRPr lang="en-US" altLang="zh-TW" dirty="0"/>
          </a:p>
          <a:p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‧</a:t>
            </a:r>
            <a:r>
              <a:rPr lang="zh-TW" altLang="en-US" dirty="0"/>
              <a:t>初九</a:t>
            </a:r>
            <a:r>
              <a:rPr lang="en-US" altLang="zh-TW" dirty="0"/>
              <a:t>‧</a:t>
            </a:r>
            <a:r>
              <a:rPr lang="zh-TW" altLang="en-US" dirty="0"/>
              <a:t>疏</a:t>
            </a:r>
            <a:r>
              <a:rPr lang="en-US" altLang="zh-TW" dirty="0"/>
              <a:t>〉</a:t>
            </a:r>
            <a:r>
              <a:rPr lang="zh-TW" altLang="en-US" dirty="0"/>
              <a:t>曰：「萬物漸積，從無入有。」</a:t>
            </a:r>
            <a:endParaRPr lang="en-US" altLang="zh-TW" dirty="0"/>
          </a:p>
          <a:p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‧</a:t>
            </a:r>
            <a:r>
              <a:rPr lang="zh-TW" altLang="en-US" dirty="0"/>
              <a:t>文言</a:t>
            </a:r>
            <a:r>
              <a:rPr lang="en-US" altLang="zh-TW" dirty="0"/>
              <a:t>‧</a:t>
            </a:r>
            <a:r>
              <a:rPr lang="zh-TW" altLang="en-US" dirty="0"/>
              <a:t>疏</a:t>
            </a:r>
            <a:r>
              <a:rPr lang="en-US" altLang="zh-TW" dirty="0"/>
              <a:t>〉</a:t>
            </a:r>
            <a:r>
              <a:rPr lang="zh-TW" altLang="en-US" dirty="0"/>
              <a:t>云：「凡天地運化，自然而爾，因無而生有。」</a:t>
            </a:r>
            <a:endParaRPr lang="en-US" altLang="zh-TW" dirty="0"/>
          </a:p>
          <a:p>
            <a:r>
              <a:rPr lang="en-US" altLang="zh-TW" dirty="0"/>
              <a:t>〈</a:t>
            </a:r>
            <a:r>
              <a:rPr lang="zh-TW" altLang="en-US" dirty="0"/>
              <a:t>繫辭上傳</a:t>
            </a:r>
            <a:r>
              <a:rPr lang="en-US" altLang="zh-TW" dirty="0"/>
              <a:t>‧</a:t>
            </a:r>
            <a:r>
              <a:rPr lang="zh-TW" altLang="en-US" dirty="0"/>
              <a:t>疏</a:t>
            </a:r>
            <a:r>
              <a:rPr lang="en-US" altLang="zh-TW" dirty="0"/>
              <a:t>〉</a:t>
            </a:r>
            <a:r>
              <a:rPr lang="zh-TW" altLang="en-US" dirty="0"/>
              <a:t>亦曰：「欲明虛無之理，必因於有物之境。」</a:t>
            </a:r>
            <a:endParaRPr lang="en-US" altLang="zh-TW" dirty="0"/>
          </a:p>
          <a:p>
            <a:r>
              <a:rPr lang="zh-TW" altLang="en-US" dirty="0"/>
              <a:t>復於「生生之謂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也」，疏曰：「生生不絕之辭，陰陽變轉，後生次於前生，是萬物恆生，謂之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也。」</a:t>
            </a:r>
            <a:endParaRPr lang="en-US" altLang="zh-TW" dirty="0"/>
          </a:p>
          <a:p>
            <a:r>
              <a:rPr lang="zh-TW" altLang="en-US" dirty="0"/>
              <a:t>凡此，皆</a:t>
            </a:r>
            <a:r>
              <a:rPr lang="zh-TW" altLang="en-US" dirty="0">
                <a:solidFill>
                  <a:srgbClr val="FF0000"/>
                </a:solidFill>
              </a:rPr>
              <a:t>因緣玄理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闡有無妙義</a:t>
            </a:r>
            <a:r>
              <a:rPr lang="zh-TW" altLang="en-US" dirty="0"/>
              <a:t>，而述積漸變化之蘊。</a:t>
            </a:r>
          </a:p>
        </p:txBody>
      </p:sp>
    </p:spTree>
    <p:extLst>
      <p:ext uri="{BB962C8B-B14F-4D97-AF65-F5344CB8AC3E}">
        <p14:creationId xmlns:p14="http://schemas.microsoft.com/office/powerpoint/2010/main" val="1722580769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4374D-849D-9581-A797-B9B68ADB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26" y="365125"/>
            <a:ext cx="10078674" cy="1325563"/>
          </a:xfrm>
        </p:spPr>
        <p:txBody>
          <a:bodyPr/>
          <a:lstStyle/>
          <a:p>
            <a:r>
              <a:rPr lang="zh-TW" altLang="en-US" dirty="0"/>
              <a:t>釋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‧</a:t>
            </a:r>
            <a:r>
              <a:rPr lang="zh-TW" altLang="en-US" dirty="0"/>
              <a:t>彖</a:t>
            </a:r>
            <a:r>
              <a:rPr lang="en-US" altLang="zh-TW" dirty="0"/>
              <a:t>〉</a:t>
            </a:r>
            <a:r>
              <a:rPr lang="zh-TW" altLang="en-US" dirty="0"/>
              <a:t>「</a:t>
            </a:r>
            <a:r>
              <a:rPr lang="en-US" altLang="zh-TW" dirty="0"/>
              <a:t>〈</a:t>
            </a:r>
            <a:r>
              <a:rPr lang="zh-TW" altLang="en-US" dirty="0"/>
              <a:t>乾</a:t>
            </a:r>
            <a:r>
              <a:rPr lang="en-US" altLang="zh-TW" dirty="0"/>
              <a:t>〉</a:t>
            </a:r>
            <a:r>
              <a:rPr lang="zh-TW" altLang="en-US" dirty="0"/>
              <a:t>道變化，各正性命」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7F9A02-69F8-BDF7-9EC0-B6D1B0C6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126" y="1825625"/>
            <a:ext cx="10078673" cy="4351338"/>
          </a:xfrm>
        </p:spPr>
        <p:txBody>
          <a:bodyPr/>
          <a:lstStyle/>
          <a:p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此二句，更申明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〈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乾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〉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元資始之義。道體无形，自然使物開通，謂之為道，言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〈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乾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〉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卦之德，自然通物，故云「乾道」也。變，謂後來改前，以漸移改，故謂之「變」也。化謂一有一無，忽然而改，謂之為「化」。言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〈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乾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〉</a:t>
            </a: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</a:rPr>
              <a:t>之為道，使物漸變者，使物卒化者，各能正定物之性命。性者，天生之質，若剛柔遲速之別；命者，人所稟受，若貴賤夭壽之屬是也。</a:t>
            </a:r>
            <a:endParaRPr lang="en-US" altLang="zh-TW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sz="3200" dirty="0"/>
              <a:t>「</a:t>
            </a:r>
            <a:r>
              <a:rPr lang="en-US" altLang="zh-TW" sz="3200" dirty="0"/>
              <a:t>〈</a:t>
            </a:r>
            <a:r>
              <a:rPr lang="zh-TW" altLang="en-US" sz="3200" dirty="0"/>
              <a:t>乾</a:t>
            </a:r>
            <a:r>
              <a:rPr lang="en-US" altLang="zh-TW" sz="3200" dirty="0"/>
              <a:t>〉</a:t>
            </a:r>
            <a:r>
              <a:rPr lang="zh-TW" altLang="en-US" sz="3200" dirty="0"/>
              <a:t>卦之德，自然通物」，「化謂一有一無，忽然而改」，皆玄學道理之昭彰顯著處。</a:t>
            </a:r>
            <a:endParaRPr lang="en-US" altLang="zh-TW" sz="3200" dirty="0"/>
          </a:p>
          <a:p>
            <a:endParaRPr lang="zh-TW" altLang="en-US" dirty="0"/>
          </a:p>
        </p:txBody>
      </p:sp>
      <p:pic>
        <p:nvPicPr>
          <p:cNvPr id="4" name="图片 42">
            <a:extLst>
              <a:ext uri="{FF2B5EF4-FFF2-40B4-BE49-F238E27FC236}">
                <a16:creationId xmlns:a16="http://schemas.microsoft.com/office/drawing/2014/main" id="{CDEFDD50-34EA-0210-D688-0EB5AC72D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5" name="图片 48">
            <a:extLst>
              <a:ext uri="{FF2B5EF4-FFF2-40B4-BE49-F238E27FC236}">
                <a16:creationId xmlns:a16="http://schemas.microsoft.com/office/drawing/2014/main" id="{153F0789-3F6A-D452-B296-BC0D2AA47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82048" y="-561127"/>
            <a:ext cx="3178065" cy="31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174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2897FBF-12E0-356E-A0A1-20978F37B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32" y="365125"/>
            <a:ext cx="10097568" cy="1325563"/>
          </a:xfrm>
        </p:spPr>
        <p:txBody>
          <a:bodyPr/>
          <a:lstStyle/>
          <a:p>
            <a:pPr algn="ctr"/>
            <a:r>
              <a:rPr lang="en-US" altLang="zh-TW" dirty="0"/>
              <a:t>〈</a:t>
            </a:r>
            <a:r>
              <a:rPr lang="zh-TW" altLang="en-US" dirty="0"/>
              <a:t>觀</a:t>
            </a:r>
            <a:r>
              <a:rPr lang="en-US" altLang="zh-TW" dirty="0"/>
              <a:t>〉</a:t>
            </a:r>
            <a:r>
              <a:rPr lang="zh-TW" altLang="en-US" dirty="0"/>
              <a:t>卦中的道家思想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BF926FB-E734-45F7-85FC-50F503799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232" y="1825625"/>
            <a:ext cx="10097568" cy="4351338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〈</a:t>
            </a:r>
            <a:r>
              <a:rPr lang="zh-TW" altLang="en-US" sz="3200" dirty="0"/>
              <a:t>觀</a:t>
            </a:r>
            <a:r>
              <a:rPr lang="en-US" altLang="zh-TW" sz="3200" dirty="0"/>
              <a:t>‧</a:t>
            </a:r>
            <a:r>
              <a:rPr lang="zh-TW" altLang="en-US" sz="3200" dirty="0"/>
              <a:t>六二</a:t>
            </a:r>
            <a:r>
              <a:rPr lang="en-US" altLang="zh-TW" sz="3200" dirty="0"/>
              <a:t>‧</a:t>
            </a:r>
            <a:r>
              <a:rPr lang="zh-TW" altLang="en-US" sz="3200" dirty="0"/>
              <a:t>象</a:t>
            </a:r>
            <a:r>
              <a:rPr lang="en-US" altLang="zh-TW" sz="3200" dirty="0"/>
              <a:t>‧</a:t>
            </a:r>
            <a:r>
              <a:rPr lang="zh-TW" altLang="en-US" sz="3200" dirty="0"/>
              <a:t>疏</a:t>
            </a:r>
            <a:r>
              <a:rPr lang="en-US" altLang="zh-TW" sz="3200" dirty="0"/>
              <a:t>〉</a:t>
            </a:r>
            <a:r>
              <a:rPr lang="zh-TW" altLang="en-US" sz="3200" dirty="0"/>
              <a:t>曰：「我生，我身所動出。」斯則同於</a:t>
            </a:r>
            <a:r>
              <a:rPr lang="en-US" altLang="zh-TW" sz="3200" dirty="0"/>
              <a:t>《</a:t>
            </a:r>
            <a:r>
              <a:rPr lang="zh-TW" altLang="en-US" sz="3200" dirty="0"/>
              <a:t>老子</a:t>
            </a:r>
            <a:r>
              <a:rPr lang="en-US" altLang="zh-TW" sz="3200" dirty="0"/>
              <a:t>》</a:t>
            </a:r>
            <a:r>
              <a:rPr lang="zh-TW" altLang="en-US" sz="3200" dirty="0"/>
              <a:t>「動而愈出」之義。</a:t>
            </a:r>
            <a:endParaRPr lang="en-US" altLang="zh-TW" sz="3200" dirty="0"/>
          </a:p>
          <a:p>
            <a:r>
              <a:rPr lang="en-US" altLang="zh-TW" sz="3200" dirty="0"/>
              <a:t>〈</a:t>
            </a:r>
            <a:r>
              <a:rPr lang="zh-TW" altLang="en-US" sz="3200" dirty="0"/>
              <a:t>觀</a:t>
            </a:r>
            <a:r>
              <a:rPr lang="en-US" altLang="zh-TW" sz="3200" dirty="0"/>
              <a:t>‧</a:t>
            </a:r>
            <a:r>
              <a:rPr lang="zh-TW" altLang="en-US" sz="3200" dirty="0"/>
              <a:t>六三</a:t>
            </a:r>
            <a:r>
              <a:rPr lang="en-US" altLang="zh-TW" sz="3200" dirty="0"/>
              <a:t>‧</a:t>
            </a:r>
            <a:r>
              <a:rPr lang="zh-TW" altLang="en-US" sz="3200" dirty="0"/>
              <a:t>象</a:t>
            </a:r>
            <a:r>
              <a:rPr lang="en-US" altLang="zh-TW" sz="3200" dirty="0"/>
              <a:t>〉</a:t>
            </a:r>
            <a:r>
              <a:rPr lang="zh-TW" altLang="en-US" sz="3200" dirty="0"/>
              <a:t>「觀我生進退，未失道也」，疏曰：「處進退之時，以觀進退之幾，未失道也。」</a:t>
            </a:r>
            <a:endParaRPr lang="en-US" altLang="zh-TW" sz="3200" dirty="0"/>
          </a:p>
          <a:p>
            <a:r>
              <a:rPr lang="en-US" altLang="zh-TW" sz="3200" dirty="0"/>
              <a:t>〈</a:t>
            </a:r>
            <a:r>
              <a:rPr lang="zh-TW" altLang="en-US" sz="3200" dirty="0"/>
              <a:t>觀</a:t>
            </a:r>
            <a:r>
              <a:rPr lang="en-US" altLang="zh-TW" sz="3200" dirty="0"/>
              <a:t>‧</a:t>
            </a:r>
            <a:r>
              <a:rPr lang="zh-TW" altLang="en-US" sz="3200" dirty="0"/>
              <a:t>九五</a:t>
            </a:r>
            <a:r>
              <a:rPr lang="en-US" altLang="zh-TW" sz="3200" dirty="0"/>
              <a:t>〉</a:t>
            </a:r>
            <a:r>
              <a:rPr lang="zh-TW" altLang="en-US" sz="3200" dirty="0"/>
              <a:t>「觀我生，君子无咎」、</a:t>
            </a:r>
            <a:r>
              <a:rPr lang="en-US" altLang="zh-TW" sz="3200" dirty="0"/>
              <a:t>〈</a:t>
            </a:r>
            <a:r>
              <a:rPr lang="zh-TW" altLang="en-US" sz="3200" dirty="0"/>
              <a:t>觀</a:t>
            </a:r>
            <a:r>
              <a:rPr lang="en-US" altLang="zh-TW" sz="3200" dirty="0"/>
              <a:t>‧</a:t>
            </a:r>
            <a:r>
              <a:rPr lang="zh-TW" altLang="en-US" sz="3200" dirty="0"/>
              <a:t>上九</a:t>
            </a:r>
            <a:r>
              <a:rPr lang="en-US" altLang="zh-TW" sz="3200" dirty="0"/>
              <a:t>〉</a:t>
            </a:r>
            <a:r>
              <a:rPr lang="zh-TW" altLang="en-US" sz="3200" dirty="0"/>
              <a:t>「觀其生，君子无咎」，孔疏曰：「觀我生，自觀其道也。」</a:t>
            </a:r>
          </a:p>
        </p:txBody>
      </p:sp>
      <p:pic>
        <p:nvPicPr>
          <p:cNvPr id="7" name="图片 42">
            <a:extLst>
              <a:ext uri="{FF2B5EF4-FFF2-40B4-BE49-F238E27FC236}">
                <a16:creationId xmlns:a16="http://schemas.microsoft.com/office/drawing/2014/main" id="{773A0541-5B82-5A47-8E2B-F6B34B7364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8" name="图片 48">
            <a:extLst>
              <a:ext uri="{FF2B5EF4-FFF2-40B4-BE49-F238E27FC236}">
                <a16:creationId xmlns:a16="http://schemas.microsoft.com/office/drawing/2014/main" id="{6C7B4155-70DE-BE5C-C0F5-FF76B5FC5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79498" y="-561127"/>
            <a:ext cx="3178065" cy="31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4724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4149C-801D-A6EE-2F90-10F3AE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孔疏中的自然思想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C8C6DE-A246-2433-7129-36F9E59B3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9153" cy="4351338"/>
          </a:xfrm>
        </p:spPr>
        <p:txBody>
          <a:bodyPr/>
          <a:lstStyle/>
          <a:p>
            <a:r>
              <a:rPr lang="zh-TW" altLang="en-US" dirty="0"/>
              <a:t>孔疏所謂緣生因稟，皆立一前提：「自然而爾，非假他物，而自為之主宰。」</a:t>
            </a:r>
            <a:endParaRPr lang="en-US" altLang="zh-TW" dirty="0"/>
          </a:p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言天之體，以健為用，聖人作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易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，本以教人，欲使人法天之用，不法天之體，故名乾不名天也。天以健為用者，運行不息，應化无窮，此天之</a:t>
            </a:r>
            <a:r>
              <a:rPr lang="zh-TW" altLang="en-US" dirty="0">
                <a:solidFill>
                  <a:srgbClr val="FF0000"/>
                </a:solidFill>
              </a:rPr>
              <a:t>自然之理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，故聖人當法此自然之象，而施人事，亦當應物成務。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zh-TW" altLang="en-US" dirty="0"/>
          </a:p>
        </p:txBody>
      </p:sp>
      <p:grpSp>
        <p:nvGrpSpPr>
          <p:cNvPr id="4" name="组合 43">
            <a:extLst>
              <a:ext uri="{FF2B5EF4-FFF2-40B4-BE49-F238E27FC236}">
                <a16:creationId xmlns:a16="http://schemas.microsoft.com/office/drawing/2014/main" id="{38BF744C-3263-0961-3D87-A8557DF09AD4}"/>
              </a:ext>
            </a:extLst>
          </p:cNvPr>
          <p:cNvGrpSpPr/>
          <p:nvPr/>
        </p:nvGrpSpPr>
        <p:grpSpPr>
          <a:xfrm>
            <a:off x="7160216" y="1825625"/>
            <a:ext cx="10879957" cy="3991978"/>
            <a:chOff x="1874181" y="1812985"/>
            <a:chExt cx="9879669" cy="3991978"/>
          </a:xfrm>
        </p:grpSpPr>
        <p:sp>
          <p:nvSpPr>
            <p:cNvPr id="8" name="任意多边形: 形状 51">
              <a:extLst>
                <a:ext uri="{FF2B5EF4-FFF2-40B4-BE49-F238E27FC236}">
                  <a16:creationId xmlns:a16="http://schemas.microsoft.com/office/drawing/2014/main" id="{5FDF3663-2F62-0B61-89D1-0ED47583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2474" y="4663020"/>
              <a:ext cx="521376" cy="234597"/>
            </a:xfrm>
            <a:custGeom>
              <a:avLst/>
              <a:gdLst>
                <a:gd name="connsiteX0" fmla="*/ 199793 w 521376"/>
                <a:gd name="connsiteY0" fmla="*/ 81867 h 234597"/>
                <a:gd name="connsiteX1" fmla="*/ 214580 w 521376"/>
                <a:gd name="connsiteY1" fmla="*/ 91292 h 234597"/>
                <a:gd name="connsiteX2" fmla="*/ 231786 w 521376"/>
                <a:gd name="connsiteY2" fmla="*/ 155926 h 234597"/>
                <a:gd name="connsiteX3" fmla="*/ 307064 w 521376"/>
                <a:gd name="connsiteY3" fmla="*/ 194707 h 234597"/>
                <a:gd name="connsiteX4" fmla="*/ 201675 w 521376"/>
                <a:gd name="connsiteY4" fmla="*/ 188243 h 234597"/>
                <a:gd name="connsiteX5" fmla="*/ 113492 w 521376"/>
                <a:gd name="connsiteY5" fmla="*/ 114991 h 234597"/>
                <a:gd name="connsiteX6" fmla="*/ 137151 w 521376"/>
                <a:gd name="connsiteY6" fmla="*/ 95601 h 234597"/>
                <a:gd name="connsiteX7" fmla="*/ 180167 w 521376"/>
                <a:gd name="connsiteY7" fmla="*/ 86983 h 234597"/>
                <a:gd name="connsiteX8" fmla="*/ 199793 w 521376"/>
                <a:gd name="connsiteY8" fmla="*/ 81867 h 234597"/>
                <a:gd name="connsiteX9" fmla="*/ 131736 w 521376"/>
                <a:gd name="connsiteY9" fmla="*/ 47 h 234597"/>
                <a:gd name="connsiteX10" fmla="*/ 200844 w 521376"/>
                <a:gd name="connsiteY10" fmla="*/ 29441 h 234597"/>
                <a:gd name="connsiteX11" fmla="*/ 246020 w 521376"/>
                <a:gd name="connsiteY11" fmla="*/ 12182 h 234597"/>
                <a:gd name="connsiteX12" fmla="*/ 286893 w 521376"/>
                <a:gd name="connsiteY12" fmla="*/ 55330 h 234597"/>
                <a:gd name="connsiteX13" fmla="*/ 362186 w 521376"/>
                <a:gd name="connsiteY13" fmla="*/ 109264 h 234597"/>
                <a:gd name="connsiteX14" fmla="*/ 289044 w 521376"/>
                <a:gd name="connsiteY14" fmla="*/ 152411 h 234597"/>
                <a:gd name="connsiteX15" fmla="*/ 282590 w 521376"/>
                <a:gd name="connsiteY15" fmla="*/ 117893 h 234597"/>
                <a:gd name="connsiteX16" fmla="*/ 314859 w 521376"/>
                <a:gd name="connsiteY16" fmla="*/ 113579 h 234597"/>
                <a:gd name="connsiteX17" fmla="*/ 276137 w 521376"/>
                <a:gd name="connsiteY17" fmla="*/ 152411 h 234597"/>
                <a:gd name="connsiteX18" fmla="*/ 521376 w 521376"/>
                <a:gd name="connsiteY18" fmla="*/ 109264 h 234597"/>
                <a:gd name="connsiteX19" fmla="*/ 448235 w 521376"/>
                <a:gd name="connsiteY19" fmla="*/ 156726 h 234597"/>
                <a:gd name="connsiteX20" fmla="*/ 377244 w 521376"/>
                <a:gd name="connsiteY20" fmla="*/ 202031 h 234597"/>
                <a:gd name="connsiteX21" fmla="*/ 246020 w 521376"/>
                <a:gd name="connsiteY21" fmla="*/ 234392 h 234597"/>
                <a:gd name="connsiteX22" fmla="*/ 112644 w 521376"/>
                <a:gd name="connsiteY22" fmla="*/ 176143 h 234597"/>
                <a:gd name="connsiteX23" fmla="*/ 101887 w 521376"/>
                <a:gd name="connsiteY23" fmla="*/ 126523 h 234597"/>
                <a:gd name="connsiteX24" fmla="*/ 286893 w 521376"/>
                <a:gd name="connsiteY24" fmla="*/ 204188 h 234597"/>
                <a:gd name="connsiteX25" fmla="*/ 377244 w 521376"/>
                <a:gd name="connsiteY25" fmla="*/ 182615 h 234597"/>
                <a:gd name="connsiteX26" fmla="*/ 228810 w 521376"/>
                <a:gd name="connsiteY26" fmla="*/ 111421 h 234597"/>
                <a:gd name="connsiteX27" fmla="*/ 179332 w 521376"/>
                <a:gd name="connsiteY27" fmla="*/ 74746 h 234597"/>
                <a:gd name="connsiteX28" fmla="*/ 132005 w 521376"/>
                <a:gd name="connsiteY28" fmla="*/ 83375 h 234597"/>
                <a:gd name="connsiteX29" fmla="*/ 101887 w 521376"/>
                <a:gd name="connsiteY29" fmla="*/ 115736 h 234597"/>
                <a:gd name="connsiteX30" fmla="*/ 93283 w 521376"/>
                <a:gd name="connsiteY30" fmla="*/ 85533 h 234597"/>
                <a:gd name="connsiteX31" fmla="*/ 45956 w 521376"/>
                <a:gd name="connsiteY31" fmla="*/ 85533 h 234597"/>
                <a:gd name="connsiteX32" fmla="*/ 93283 w 521376"/>
                <a:gd name="connsiteY32" fmla="*/ 120051 h 234597"/>
                <a:gd name="connsiteX33" fmla="*/ 37351 w 521376"/>
                <a:gd name="connsiteY33" fmla="*/ 145939 h 234597"/>
                <a:gd name="connsiteX34" fmla="*/ 780 w 521376"/>
                <a:gd name="connsiteY34" fmla="*/ 96320 h 234597"/>
                <a:gd name="connsiteX35" fmla="*/ 73922 w 521376"/>
                <a:gd name="connsiteY35" fmla="*/ 33756 h 234597"/>
                <a:gd name="connsiteX36" fmla="*/ 131736 w 521376"/>
                <a:gd name="connsiteY36" fmla="*/ 47 h 23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1376" h="234597">
                  <a:moveTo>
                    <a:pt x="199793" y="81867"/>
                  </a:moveTo>
                  <a:cubicBezTo>
                    <a:pt x="205977" y="83213"/>
                    <a:pt x="211354" y="86984"/>
                    <a:pt x="214580" y="91292"/>
                  </a:cubicBezTo>
                  <a:cubicBezTo>
                    <a:pt x="225334" y="110683"/>
                    <a:pt x="214580" y="134382"/>
                    <a:pt x="231786" y="155926"/>
                  </a:cubicBezTo>
                  <a:cubicBezTo>
                    <a:pt x="248992" y="173162"/>
                    <a:pt x="281255" y="188243"/>
                    <a:pt x="307064" y="194707"/>
                  </a:cubicBezTo>
                  <a:cubicBezTo>
                    <a:pt x="281255" y="196861"/>
                    <a:pt x="227484" y="194707"/>
                    <a:pt x="201675" y="188243"/>
                  </a:cubicBezTo>
                  <a:cubicBezTo>
                    <a:pt x="150055" y="175316"/>
                    <a:pt x="107039" y="136536"/>
                    <a:pt x="113492" y="114991"/>
                  </a:cubicBezTo>
                  <a:cubicBezTo>
                    <a:pt x="117793" y="99910"/>
                    <a:pt x="124246" y="93447"/>
                    <a:pt x="137151" y="95601"/>
                  </a:cubicBezTo>
                  <a:cubicBezTo>
                    <a:pt x="147905" y="80520"/>
                    <a:pt x="169413" y="78366"/>
                    <a:pt x="180167" y="86983"/>
                  </a:cubicBezTo>
                  <a:cubicBezTo>
                    <a:pt x="186619" y="81597"/>
                    <a:pt x="193609" y="80520"/>
                    <a:pt x="199793" y="81867"/>
                  </a:cubicBezTo>
                  <a:close/>
                  <a:moveTo>
                    <a:pt x="131736" y="47"/>
                  </a:moveTo>
                  <a:cubicBezTo>
                    <a:pt x="152979" y="856"/>
                    <a:pt x="176105" y="12182"/>
                    <a:pt x="200844" y="29441"/>
                  </a:cubicBezTo>
                  <a:cubicBezTo>
                    <a:pt x="213751" y="20812"/>
                    <a:pt x="230961" y="10025"/>
                    <a:pt x="246020" y="12182"/>
                  </a:cubicBezTo>
                  <a:cubicBezTo>
                    <a:pt x="273985" y="16497"/>
                    <a:pt x="282590" y="38071"/>
                    <a:pt x="286893" y="55330"/>
                  </a:cubicBezTo>
                  <a:cubicBezTo>
                    <a:pt x="329917" y="55330"/>
                    <a:pt x="362186" y="83375"/>
                    <a:pt x="362186" y="109264"/>
                  </a:cubicBezTo>
                  <a:cubicBezTo>
                    <a:pt x="360034" y="165356"/>
                    <a:pt x="312707" y="169670"/>
                    <a:pt x="289044" y="152411"/>
                  </a:cubicBezTo>
                  <a:cubicBezTo>
                    <a:pt x="276137" y="143782"/>
                    <a:pt x="273985" y="132995"/>
                    <a:pt x="282590" y="117893"/>
                  </a:cubicBezTo>
                  <a:cubicBezTo>
                    <a:pt x="289044" y="107107"/>
                    <a:pt x="306254" y="115736"/>
                    <a:pt x="314859" y="113579"/>
                  </a:cubicBezTo>
                  <a:cubicBezTo>
                    <a:pt x="286893" y="85533"/>
                    <a:pt x="252473" y="124366"/>
                    <a:pt x="276137" y="152411"/>
                  </a:cubicBezTo>
                  <a:cubicBezTo>
                    <a:pt x="323464" y="206346"/>
                    <a:pt x="441781" y="117893"/>
                    <a:pt x="521376" y="109264"/>
                  </a:cubicBezTo>
                  <a:cubicBezTo>
                    <a:pt x="499864" y="120051"/>
                    <a:pt x="463293" y="150254"/>
                    <a:pt x="448235" y="156726"/>
                  </a:cubicBezTo>
                  <a:cubicBezTo>
                    <a:pt x="431025" y="165356"/>
                    <a:pt x="398756" y="191244"/>
                    <a:pt x="377244" y="202031"/>
                  </a:cubicBezTo>
                  <a:cubicBezTo>
                    <a:pt x="342825" y="221448"/>
                    <a:pt x="289044" y="236549"/>
                    <a:pt x="246020" y="234392"/>
                  </a:cubicBezTo>
                  <a:cubicBezTo>
                    <a:pt x="209449" y="234392"/>
                    <a:pt x="153517" y="219290"/>
                    <a:pt x="112644" y="176143"/>
                  </a:cubicBezTo>
                  <a:cubicBezTo>
                    <a:pt x="95434" y="158884"/>
                    <a:pt x="91131" y="152411"/>
                    <a:pt x="101887" y="126523"/>
                  </a:cubicBezTo>
                  <a:cubicBezTo>
                    <a:pt x="134156" y="199874"/>
                    <a:pt x="215902" y="206346"/>
                    <a:pt x="286893" y="204188"/>
                  </a:cubicBezTo>
                  <a:cubicBezTo>
                    <a:pt x="319161" y="204188"/>
                    <a:pt x="355732" y="186929"/>
                    <a:pt x="377244" y="182615"/>
                  </a:cubicBezTo>
                  <a:cubicBezTo>
                    <a:pt x="314859" y="199874"/>
                    <a:pt x="222356" y="176143"/>
                    <a:pt x="228810" y="111421"/>
                  </a:cubicBezTo>
                  <a:cubicBezTo>
                    <a:pt x="230961" y="94162"/>
                    <a:pt x="211600" y="57487"/>
                    <a:pt x="179332" y="74746"/>
                  </a:cubicBezTo>
                  <a:cubicBezTo>
                    <a:pt x="162122" y="68274"/>
                    <a:pt x="140610" y="70431"/>
                    <a:pt x="132005" y="83375"/>
                  </a:cubicBezTo>
                  <a:cubicBezTo>
                    <a:pt x="116946" y="79061"/>
                    <a:pt x="106190" y="100634"/>
                    <a:pt x="101887" y="115736"/>
                  </a:cubicBezTo>
                  <a:cubicBezTo>
                    <a:pt x="99736" y="109264"/>
                    <a:pt x="97585" y="92005"/>
                    <a:pt x="93283" y="85533"/>
                  </a:cubicBezTo>
                  <a:cubicBezTo>
                    <a:pt x="82526" y="76903"/>
                    <a:pt x="61014" y="70431"/>
                    <a:pt x="45956" y="85533"/>
                  </a:cubicBezTo>
                  <a:cubicBezTo>
                    <a:pt x="63165" y="83375"/>
                    <a:pt x="95434" y="85533"/>
                    <a:pt x="93283" y="120051"/>
                  </a:cubicBezTo>
                  <a:cubicBezTo>
                    <a:pt x="91131" y="152411"/>
                    <a:pt x="67468" y="161041"/>
                    <a:pt x="37351" y="145939"/>
                  </a:cubicBezTo>
                  <a:cubicBezTo>
                    <a:pt x="17990" y="135152"/>
                    <a:pt x="2931" y="117893"/>
                    <a:pt x="780" y="96320"/>
                  </a:cubicBezTo>
                  <a:cubicBezTo>
                    <a:pt x="-5674" y="44543"/>
                    <a:pt x="28746" y="27284"/>
                    <a:pt x="73922" y="33756"/>
                  </a:cubicBezTo>
                  <a:cubicBezTo>
                    <a:pt x="91132" y="8946"/>
                    <a:pt x="110493" y="-762"/>
                    <a:pt x="131736" y="47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任意多边形: 形状 52">
              <a:extLst>
                <a:ext uri="{FF2B5EF4-FFF2-40B4-BE49-F238E27FC236}">
                  <a16:creationId xmlns:a16="http://schemas.microsoft.com/office/drawing/2014/main" id="{095F2CDF-F5DC-07A1-DE4C-4B5E70918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7096" y="5102006"/>
              <a:ext cx="975378" cy="510466"/>
            </a:xfrm>
            <a:custGeom>
              <a:avLst/>
              <a:gdLst>
                <a:gd name="connsiteX0" fmla="*/ 268146 w 975378"/>
                <a:gd name="connsiteY0" fmla="*/ 180201 h 510466"/>
                <a:gd name="connsiteX1" fmla="*/ 350016 w 975378"/>
                <a:gd name="connsiteY1" fmla="*/ 212409 h 510466"/>
                <a:gd name="connsiteX2" fmla="*/ 425422 w 975378"/>
                <a:gd name="connsiteY2" fmla="*/ 220998 h 510466"/>
                <a:gd name="connsiteX3" fmla="*/ 490056 w 975378"/>
                <a:gd name="connsiteY3" fmla="*/ 248913 h 510466"/>
                <a:gd name="connsiteX4" fmla="*/ 418959 w 975378"/>
                <a:gd name="connsiteY4" fmla="*/ 343392 h 510466"/>
                <a:gd name="connsiteX5" fmla="*/ 418959 w 975378"/>
                <a:gd name="connsiteY5" fmla="*/ 317625 h 510466"/>
                <a:gd name="connsiteX6" fmla="*/ 421113 w 975378"/>
                <a:gd name="connsiteY6" fmla="*/ 309036 h 510466"/>
                <a:gd name="connsiteX7" fmla="*/ 410341 w 975378"/>
                <a:gd name="connsiteY7" fmla="*/ 379895 h 510466"/>
                <a:gd name="connsiteX8" fmla="*/ 492211 w 975378"/>
                <a:gd name="connsiteY8" fmla="*/ 455049 h 510466"/>
                <a:gd name="connsiteX9" fmla="*/ 714121 w 975378"/>
                <a:gd name="connsiteY9" fmla="*/ 459344 h 510466"/>
                <a:gd name="connsiteX10" fmla="*/ 795990 w 975378"/>
                <a:gd name="connsiteY10" fmla="*/ 388484 h 510466"/>
                <a:gd name="connsiteX11" fmla="*/ 869242 w 975378"/>
                <a:gd name="connsiteY11" fmla="*/ 364865 h 510466"/>
                <a:gd name="connsiteX12" fmla="*/ 916640 w 975378"/>
                <a:gd name="connsiteY12" fmla="*/ 371306 h 510466"/>
                <a:gd name="connsiteX13" fmla="*/ 811071 w 975378"/>
                <a:gd name="connsiteY13" fmla="*/ 401368 h 510466"/>
                <a:gd name="connsiteX14" fmla="*/ 709812 w 975378"/>
                <a:gd name="connsiteY14" fmla="*/ 485111 h 510466"/>
                <a:gd name="connsiteX15" fmla="*/ 365097 w 975378"/>
                <a:gd name="connsiteY15" fmla="*/ 420693 h 510466"/>
                <a:gd name="connsiteX16" fmla="*/ 313390 w 975378"/>
                <a:gd name="connsiteY16" fmla="*/ 326214 h 510466"/>
                <a:gd name="connsiteX17" fmla="*/ 283228 w 975378"/>
                <a:gd name="connsiteY17" fmla="*/ 274680 h 510466"/>
                <a:gd name="connsiteX18" fmla="*/ 248756 w 975378"/>
                <a:gd name="connsiteY18" fmla="*/ 255355 h 510466"/>
                <a:gd name="connsiteX19" fmla="*/ 233675 w 975378"/>
                <a:gd name="connsiteY19" fmla="*/ 268238 h 510466"/>
                <a:gd name="connsiteX20" fmla="*/ 270301 w 975378"/>
                <a:gd name="connsiteY20" fmla="*/ 276827 h 510466"/>
                <a:gd name="connsiteX21" fmla="*/ 272455 w 975378"/>
                <a:gd name="connsiteY21" fmla="*/ 289711 h 510466"/>
                <a:gd name="connsiteX22" fmla="*/ 227212 w 975378"/>
                <a:gd name="connsiteY22" fmla="*/ 309036 h 510466"/>
                <a:gd name="connsiteX23" fmla="*/ 209976 w 975378"/>
                <a:gd name="connsiteY23" fmla="*/ 210262 h 510466"/>
                <a:gd name="connsiteX24" fmla="*/ 268146 w 975378"/>
                <a:gd name="connsiteY24" fmla="*/ 180201 h 510466"/>
                <a:gd name="connsiteX25" fmla="*/ 731323 w 975378"/>
                <a:gd name="connsiteY25" fmla="*/ 165601 h 510466"/>
                <a:gd name="connsiteX26" fmla="*/ 772807 w 975378"/>
                <a:gd name="connsiteY26" fmla="*/ 169102 h 510466"/>
                <a:gd name="connsiteX27" fmla="*/ 805132 w 975378"/>
                <a:gd name="connsiteY27" fmla="*/ 197110 h 510466"/>
                <a:gd name="connsiteX28" fmla="*/ 876248 w 975378"/>
                <a:gd name="connsiteY28" fmla="*/ 231582 h 510466"/>
                <a:gd name="connsiteX29" fmla="*/ 830992 w 975378"/>
                <a:gd name="connsiteY29" fmla="*/ 324223 h 510466"/>
                <a:gd name="connsiteX30" fmla="*/ 809442 w 975378"/>
                <a:gd name="connsiteY30" fmla="*/ 319915 h 510466"/>
                <a:gd name="connsiteX31" fmla="*/ 790047 w 975378"/>
                <a:gd name="connsiteY31" fmla="*/ 268207 h 510466"/>
                <a:gd name="connsiteX32" fmla="*/ 787892 w 975378"/>
                <a:gd name="connsiteY32" fmla="*/ 261744 h 510466"/>
                <a:gd name="connsiteX33" fmla="*/ 772807 w 975378"/>
                <a:gd name="connsiteY33" fmla="*/ 309142 h 510466"/>
                <a:gd name="connsiteX34" fmla="*/ 880558 w 975378"/>
                <a:gd name="connsiteY34" fmla="*/ 315606 h 510466"/>
                <a:gd name="connsiteX35" fmla="*/ 975378 w 975378"/>
                <a:gd name="connsiteY35" fmla="*/ 373776 h 510466"/>
                <a:gd name="connsiteX36" fmla="*/ 899953 w 975378"/>
                <a:gd name="connsiteY36" fmla="*/ 352232 h 510466"/>
                <a:gd name="connsiteX37" fmla="*/ 779272 w 975378"/>
                <a:gd name="connsiteY37" fmla="*/ 378085 h 510466"/>
                <a:gd name="connsiteX38" fmla="*/ 649971 w 975378"/>
                <a:gd name="connsiteY38" fmla="*/ 455646 h 510466"/>
                <a:gd name="connsiteX39" fmla="*/ 537910 w 975378"/>
                <a:gd name="connsiteY39" fmla="*/ 371622 h 510466"/>
                <a:gd name="connsiteX40" fmla="*/ 552995 w 975378"/>
                <a:gd name="connsiteY40" fmla="*/ 350077 h 510466"/>
                <a:gd name="connsiteX41" fmla="*/ 563770 w 975378"/>
                <a:gd name="connsiteY41" fmla="*/ 345768 h 510466"/>
                <a:gd name="connsiteX42" fmla="*/ 667211 w 975378"/>
                <a:gd name="connsiteY42" fmla="*/ 423329 h 510466"/>
                <a:gd name="connsiteX43" fmla="*/ 712466 w 975378"/>
                <a:gd name="connsiteY43" fmla="*/ 352232 h 510466"/>
                <a:gd name="connsiteX44" fmla="*/ 686606 w 975378"/>
                <a:gd name="connsiteY44" fmla="*/ 281134 h 510466"/>
                <a:gd name="connsiteX45" fmla="*/ 684451 w 975378"/>
                <a:gd name="connsiteY45" fmla="*/ 212191 h 510466"/>
                <a:gd name="connsiteX46" fmla="*/ 686606 w 975378"/>
                <a:gd name="connsiteY46" fmla="*/ 166948 h 510466"/>
                <a:gd name="connsiteX47" fmla="*/ 731323 w 975378"/>
                <a:gd name="connsiteY47" fmla="*/ 165601 h 510466"/>
                <a:gd name="connsiteX48" fmla="*/ 301081 w 975378"/>
                <a:gd name="connsiteY48" fmla="*/ 820 h 510466"/>
                <a:gd name="connsiteX49" fmla="*/ 385057 w 975378"/>
                <a:gd name="connsiteY49" fmla="*/ 33086 h 510466"/>
                <a:gd name="connsiteX50" fmla="*/ 473338 w 975378"/>
                <a:gd name="connsiteY50" fmla="*/ 48143 h 510466"/>
                <a:gd name="connsiteX51" fmla="*/ 432427 w 975378"/>
                <a:gd name="connsiteY51" fmla="*/ 172903 h 510466"/>
                <a:gd name="connsiteX52" fmla="*/ 369984 w 975378"/>
                <a:gd name="connsiteY52" fmla="*/ 142788 h 510466"/>
                <a:gd name="connsiteX53" fmla="*/ 410895 w 975378"/>
                <a:gd name="connsiteY53" fmla="*/ 138486 h 510466"/>
                <a:gd name="connsiteX54" fmla="*/ 410895 w 975378"/>
                <a:gd name="connsiteY54" fmla="*/ 140637 h 510466"/>
                <a:gd name="connsiteX55" fmla="*/ 419508 w 975378"/>
                <a:gd name="connsiteY55" fmla="*/ 125580 h 510466"/>
                <a:gd name="connsiteX56" fmla="*/ 402282 w 975378"/>
                <a:gd name="connsiteY56" fmla="*/ 99768 h 510466"/>
                <a:gd name="connsiteX57" fmla="*/ 378597 w 975378"/>
                <a:gd name="connsiteY57" fmla="*/ 175054 h 510466"/>
                <a:gd name="connsiteX58" fmla="*/ 568080 w 975378"/>
                <a:gd name="connsiteY58" fmla="*/ 129882 h 510466"/>
                <a:gd name="connsiteX59" fmla="*/ 615450 w 975378"/>
                <a:gd name="connsiteY59" fmla="*/ 177205 h 510466"/>
                <a:gd name="connsiteX60" fmla="*/ 664974 w 975378"/>
                <a:gd name="connsiteY60" fmla="*/ 196564 h 510466"/>
                <a:gd name="connsiteX61" fmla="*/ 673587 w 975378"/>
                <a:gd name="connsiteY61" fmla="*/ 282605 h 510466"/>
                <a:gd name="connsiteX62" fmla="*/ 699426 w 975378"/>
                <a:gd name="connsiteY62" fmla="*/ 314871 h 510466"/>
                <a:gd name="connsiteX63" fmla="*/ 699426 w 975378"/>
                <a:gd name="connsiteY63" fmla="*/ 347136 h 510466"/>
                <a:gd name="connsiteX64" fmla="*/ 585305 w 975378"/>
                <a:gd name="connsiteY64" fmla="*/ 336381 h 510466"/>
                <a:gd name="connsiteX65" fmla="*/ 602531 w 975378"/>
                <a:gd name="connsiteY65" fmla="*/ 334230 h 510466"/>
                <a:gd name="connsiteX66" fmla="*/ 615450 w 975378"/>
                <a:gd name="connsiteY66" fmla="*/ 344985 h 510466"/>
                <a:gd name="connsiteX67" fmla="*/ 613297 w 975378"/>
                <a:gd name="connsiteY67" fmla="*/ 377251 h 510466"/>
                <a:gd name="connsiteX68" fmla="*/ 535781 w 975378"/>
                <a:gd name="connsiteY68" fmla="*/ 351438 h 510466"/>
                <a:gd name="connsiteX69" fmla="*/ 529322 w 975378"/>
                <a:gd name="connsiteY69" fmla="*/ 407365 h 510466"/>
                <a:gd name="connsiteX70" fmla="*/ 576692 w 975378"/>
                <a:gd name="connsiteY70" fmla="*/ 454688 h 510466"/>
                <a:gd name="connsiteX71" fmla="*/ 714498 w 975378"/>
                <a:gd name="connsiteY71" fmla="*/ 431026 h 510466"/>
                <a:gd name="connsiteX72" fmla="*/ 776941 w 975378"/>
                <a:gd name="connsiteY72" fmla="*/ 392308 h 510466"/>
                <a:gd name="connsiteX73" fmla="*/ 576692 w 975378"/>
                <a:gd name="connsiteY73" fmla="*/ 474047 h 510466"/>
                <a:gd name="connsiteX74" fmla="*/ 471185 w 975378"/>
                <a:gd name="connsiteY74" fmla="*/ 426724 h 510466"/>
                <a:gd name="connsiteX75" fmla="*/ 419508 w 975378"/>
                <a:gd name="connsiteY75" fmla="*/ 377251 h 510466"/>
                <a:gd name="connsiteX76" fmla="*/ 413048 w 975378"/>
                <a:gd name="connsiteY76" fmla="*/ 351438 h 510466"/>
                <a:gd name="connsiteX77" fmla="*/ 512096 w 975378"/>
                <a:gd name="connsiteY77" fmla="*/ 282605 h 510466"/>
                <a:gd name="connsiteX78" fmla="*/ 505636 w 975378"/>
                <a:gd name="connsiteY78" fmla="*/ 252491 h 510466"/>
                <a:gd name="connsiteX79" fmla="*/ 438887 w 975378"/>
                <a:gd name="connsiteY79" fmla="*/ 215923 h 510466"/>
                <a:gd name="connsiteX80" fmla="*/ 352758 w 975378"/>
                <a:gd name="connsiteY80" fmla="*/ 194413 h 510466"/>
                <a:gd name="connsiteX81" fmla="*/ 279549 w 975378"/>
                <a:gd name="connsiteY81" fmla="*/ 166450 h 510466"/>
                <a:gd name="connsiteX82" fmla="*/ 189114 w 975378"/>
                <a:gd name="connsiteY82" fmla="*/ 235282 h 510466"/>
                <a:gd name="connsiteX83" fmla="*/ 210646 w 975378"/>
                <a:gd name="connsiteY83" fmla="*/ 321324 h 510466"/>
                <a:gd name="connsiteX84" fmla="*/ 154663 w 975378"/>
                <a:gd name="connsiteY84" fmla="*/ 261095 h 510466"/>
                <a:gd name="connsiteX85" fmla="*/ 120211 w 975378"/>
                <a:gd name="connsiteY85" fmla="*/ 295511 h 510466"/>
                <a:gd name="connsiteX86" fmla="*/ 128824 w 975378"/>
                <a:gd name="connsiteY86" fmla="*/ 312720 h 510466"/>
                <a:gd name="connsiteX87" fmla="*/ 141743 w 975378"/>
                <a:gd name="connsiteY87" fmla="*/ 319173 h 510466"/>
                <a:gd name="connsiteX88" fmla="*/ 165429 w 975378"/>
                <a:gd name="connsiteY88" fmla="*/ 274001 h 510466"/>
                <a:gd name="connsiteX89" fmla="*/ 167582 w 975378"/>
                <a:gd name="connsiteY89" fmla="*/ 353589 h 510466"/>
                <a:gd name="connsiteX90" fmla="*/ 81454 w 975378"/>
                <a:gd name="connsiteY90" fmla="*/ 368646 h 510466"/>
                <a:gd name="connsiteX91" fmla="*/ 6091 w 975378"/>
                <a:gd name="connsiteY91" fmla="*/ 308418 h 510466"/>
                <a:gd name="connsiteX92" fmla="*/ 1785 w 975378"/>
                <a:gd name="connsiteY92" fmla="*/ 254642 h 510466"/>
                <a:gd name="connsiteX93" fmla="*/ 14704 w 975378"/>
                <a:gd name="connsiteY93" fmla="*/ 235282 h 510466"/>
                <a:gd name="connsiteX94" fmla="*/ 16857 w 975378"/>
                <a:gd name="connsiteY94" fmla="*/ 213772 h 510466"/>
                <a:gd name="connsiteX95" fmla="*/ 62075 w 975378"/>
                <a:gd name="connsiteY95" fmla="*/ 147090 h 510466"/>
                <a:gd name="connsiteX96" fmla="*/ 167582 w 975378"/>
                <a:gd name="connsiteY96" fmla="*/ 187960 h 510466"/>
                <a:gd name="connsiteX97" fmla="*/ 197727 w 975378"/>
                <a:gd name="connsiteY97" fmla="*/ 168601 h 510466"/>
                <a:gd name="connsiteX98" fmla="*/ 174042 w 975378"/>
                <a:gd name="connsiteY98" fmla="*/ 106221 h 510466"/>
                <a:gd name="connsiteX99" fmla="*/ 139590 w 975378"/>
                <a:gd name="connsiteY99" fmla="*/ 114825 h 510466"/>
                <a:gd name="connsiteX100" fmla="*/ 141743 w 975378"/>
                <a:gd name="connsiteY100" fmla="*/ 140637 h 510466"/>
                <a:gd name="connsiteX101" fmla="*/ 189114 w 975378"/>
                <a:gd name="connsiteY101" fmla="*/ 144939 h 510466"/>
                <a:gd name="connsiteX102" fmla="*/ 113752 w 975378"/>
                <a:gd name="connsiteY102" fmla="*/ 56747 h 510466"/>
                <a:gd name="connsiteX103" fmla="*/ 253711 w 975378"/>
                <a:gd name="connsiteY103" fmla="*/ 35237 h 510466"/>
                <a:gd name="connsiteX104" fmla="*/ 301081 w 975378"/>
                <a:gd name="connsiteY104" fmla="*/ 820 h 51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975378" h="510466">
                  <a:moveTo>
                    <a:pt x="268146" y="180201"/>
                  </a:moveTo>
                  <a:cubicBezTo>
                    <a:pt x="304772" y="175906"/>
                    <a:pt x="328471" y="201673"/>
                    <a:pt x="350016" y="212409"/>
                  </a:cubicBezTo>
                  <a:cubicBezTo>
                    <a:pt x="360788" y="205968"/>
                    <a:pt x="406032" y="195231"/>
                    <a:pt x="425422" y="220998"/>
                  </a:cubicBezTo>
                  <a:cubicBezTo>
                    <a:pt x="442658" y="242471"/>
                    <a:pt x="464203" y="212409"/>
                    <a:pt x="490056" y="248913"/>
                  </a:cubicBezTo>
                  <a:cubicBezTo>
                    <a:pt x="530991" y="311183"/>
                    <a:pt x="444813" y="397073"/>
                    <a:pt x="418959" y="343392"/>
                  </a:cubicBezTo>
                  <a:cubicBezTo>
                    <a:pt x="414650" y="334803"/>
                    <a:pt x="418959" y="317625"/>
                    <a:pt x="418959" y="317625"/>
                  </a:cubicBezTo>
                  <a:cubicBezTo>
                    <a:pt x="418959" y="317625"/>
                    <a:pt x="421113" y="311183"/>
                    <a:pt x="421113" y="309036"/>
                  </a:cubicBezTo>
                  <a:cubicBezTo>
                    <a:pt x="401723" y="326214"/>
                    <a:pt x="397414" y="351981"/>
                    <a:pt x="410341" y="379895"/>
                  </a:cubicBezTo>
                  <a:cubicBezTo>
                    <a:pt x="425422" y="414251"/>
                    <a:pt x="462048" y="435724"/>
                    <a:pt x="492211" y="455049"/>
                  </a:cubicBezTo>
                  <a:cubicBezTo>
                    <a:pt x="574080" y="506583"/>
                    <a:pt x="647332" y="497994"/>
                    <a:pt x="714121" y="459344"/>
                  </a:cubicBezTo>
                  <a:cubicBezTo>
                    <a:pt x="742129" y="442166"/>
                    <a:pt x="776600" y="403515"/>
                    <a:pt x="795990" y="388484"/>
                  </a:cubicBezTo>
                  <a:cubicBezTo>
                    <a:pt x="813226" y="373454"/>
                    <a:pt x="839080" y="364865"/>
                    <a:pt x="869242" y="364865"/>
                  </a:cubicBezTo>
                  <a:cubicBezTo>
                    <a:pt x="869242" y="364865"/>
                    <a:pt x="916640" y="371306"/>
                    <a:pt x="916640" y="371306"/>
                  </a:cubicBezTo>
                  <a:cubicBezTo>
                    <a:pt x="862779" y="379895"/>
                    <a:pt x="828307" y="384190"/>
                    <a:pt x="811071" y="401368"/>
                  </a:cubicBezTo>
                  <a:cubicBezTo>
                    <a:pt x="780909" y="429282"/>
                    <a:pt x="748592" y="465786"/>
                    <a:pt x="709812" y="485111"/>
                  </a:cubicBezTo>
                  <a:cubicBezTo>
                    <a:pt x="593471" y="547381"/>
                    <a:pt x="427577" y="482964"/>
                    <a:pt x="365097" y="420693"/>
                  </a:cubicBezTo>
                  <a:cubicBezTo>
                    <a:pt x="339244" y="394926"/>
                    <a:pt x="328471" y="360570"/>
                    <a:pt x="313390" y="326214"/>
                  </a:cubicBezTo>
                  <a:cubicBezTo>
                    <a:pt x="302618" y="304741"/>
                    <a:pt x="296155" y="294005"/>
                    <a:pt x="283228" y="274680"/>
                  </a:cubicBezTo>
                  <a:cubicBezTo>
                    <a:pt x="274610" y="261796"/>
                    <a:pt x="263838" y="255355"/>
                    <a:pt x="248756" y="255355"/>
                  </a:cubicBezTo>
                  <a:cubicBezTo>
                    <a:pt x="248756" y="255355"/>
                    <a:pt x="233675" y="268238"/>
                    <a:pt x="233675" y="268238"/>
                  </a:cubicBezTo>
                  <a:cubicBezTo>
                    <a:pt x="259529" y="259649"/>
                    <a:pt x="265992" y="268238"/>
                    <a:pt x="270301" y="276827"/>
                  </a:cubicBezTo>
                  <a:cubicBezTo>
                    <a:pt x="270301" y="276827"/>
                    <a:pt x="272455" y="285416"/>
                    <a:pt x="272455" y="289711"/>
                  </a:cubicBezTo>
                  <a:cubicBezTo>
                    <a:pt x="272455" y="309036"/>
                    <a:pt x="259529" y="321919"/>
                    <a:pt x="227212" y="309036"/>
                  </a:cubicBezTo>
                  <a:cubicBezTo>
                    <a:pt x="201358" y="300447"/>
                    <a:pt x="192740" y="233882"/>
                    <a:pt x="209976" y="210262"/>
                  </a:cubicBezTo>
                  <a:cubicBezTo>
                    <a:pt x="220748" y="195231"/>
                    <a:pt x="246602" y="182348"/>
                    <a:pt x="268146" y="180201"/>
                  </a:cubicBezTo>
                  <a:close/>
                  <a:moveTo>
                    <a:pt x="731323" y="165601"/>
                  </a:moveTo>
                  <a:cubicBezTo>
                    <a:pt x="750179" y="165870"/>
                    <a:pt x="768497" y="166948"/>
                    <a:pt x="772807" y="169102"/>
                  </a:cubicBezTo>
                  <a:cubicBezTo>
                    <a:pt x="785737" y="173411"/>
                    <a:pt x="792202" y="194956"/>
                    <a:pt x="805132" y="197110"/>
                  </a:cubicBezTo>
                  <a:cubicBezTo>
                    <a:pt x="835302" y="205728"/>
                    <a:pt x="863317" y="201419"/>
                    <a:pt x="876248" y="231582"/>
                  </a:cubicBezTo>
                  <a:cubicBezTo>
                    <a:pt x="891333" y="276825"/>
                    <a:pt x="861162" y="317760"/>
                    <a:pt x="830992" y="324223"/>
                  </a:cubicBezTo>
                  <a:cubicBezTo>
                    <a:pt x="822372" y="324223"/>
                    <a:pt x="809442" y="319915"/>
                    <a:pt x="809442" y="319915"/>
                  </a:cubicBezTo>
                  <a:cubicBezTo>
                    <a:pt x="783582" y="311297"/>
                    <a:pt x="766342" y="289752"/>
                    <a:pt x="790047" y="268207"/>
                  </a:cubicBezTo>
                  <a:cubicBezTo>
                    <a:pt x="792202" y="266053"/>
                    <a:pt x="787892" y="261744"/>
                    <a:pt x="787892" y="261744"/>
                  </a:cubicBezTo>
                  <a:cubicBezTo>
                    <a:pt x="764187" y="276825"/>
                    <a:pt x="757722" y="294061"/>
                    <a:pt x="772807" y="309142"/>
                  </a:cubicBezTo>
                  <a:cubicBezTo>
                    <a:pt x="822372" y="358695"/>
                    <a:pt x="848232" y="315606"/>
                    <a:pt x="880558" y="315606"/>
                  </a:cubicBezTo>
                  <a:cubicBezTo>
                    <a:pt x="912883" y="313451"/>
                    <a:pt x="962448" y="352232"/>
                    <a:pt x="975378" y="373776"/>
                  </a:cubicBezTo>
                  <a:cubicBezTo>
                    <a:pt x="947363" y="363004"/>
                    <a:pt x="919348" y="354386"/>
                    <a:pt x="899953" y="352232"/>
                  </a:cubicBezTo>
                  <a:cubicBezTo>
                    <a:pt x="846077" y="345768"/>
                    <a:pt x="809442" y="360849"/>
                    <a:pt x="779272" y="378085"/>
                  </a:cubicBezTo>
                  <a:cubicBezTo>
                    <a:pt x="738327" y="401784"/>
                    <a:pt x="699536" y="444874"/>
                    <a:pt x="649971" y="455646"/>
                  </a:cubicBezTo>
                  <a:cubicBezTo>
                    <a:pt x="587476" y="466418"/>
                    <a:pt x="529290" y="429792"/>
                    <a:pt x="537910" y="371622"/>
                  </a:cubicBezTo>
                  <a:cubicBezTo>
                    <a:pt x="540065" y="363004"/>
                    <a:pt x="548685" y="354386"/>
                    <a:pt x="552995" y="350077"/>
                  </a:cubicBezTo>
                  <a:cubicBezTo>
                    <a:pt x="552995" y="350077"/>
                    <a:pt x="561615" y="347923"/>
                    <a:pt x="563770" y="345768"/>
                  </a:cubicBezTo>
                  <a:cubicBezTo>
                    <a:pt x="544375" y="425483"/>
                    <a:pt x="619801" y="451337"/>
                    <a:pt x="667211" y="423329"/>
                  </a:cubicBezTo>
                  <a:cubicBezTo>
                    <a:pt x="690916" y="410402"/>
                    <a:pt x="706001" y="386703"/>
                    <a:pt x="712466" y="352232"/>
                  </a:cubicBezTo>
                  <a:cubicBezTo>
                    <a:pt x="718932" y="322069"/>
                    <a:pt x="710311" y="298370"/>
                    <a:pt x="686606" y="281134"/>
                  </a:cubicBezTo>
                  <a:cubicBezTo>
                    <a:pt x="693071" y="255281"/>
                    <a:pt x="693071" y="233736"/>
                    <a:pt x="684451" y="212191"/>
                  </a:cubicBezTo>
                  <a:cubicBezTo>
                    <a:pt x="677986" y="197110"/>
                    <a:pt x="652126" y="173411"/>
                    <a:pt x="686606" y="166948"/>
                  </a:cubicBezTo>
                  <a:cubicBezTo>
                    <a:pt x="693071" y="165870"/>
                    <a:pt x="712466" y="165332"/>
                    <a:pt x="731323" y="165601"/>
                  </a:cubicBezTo>
                  <a:close/>
                  <a:moveTo>
                    <a:pt x="301081" y="820"/>
                  </a:moveTo>
                  <a:cubicBezTo>
                    <a:pt x="346299" y="-3482"/>
                    <a:pt x="365678" y="9424"/>
                    <a:pt x="385057" y="33086"/>
                  </a:cubicBezTo>
                  <a:cubicBezTo>
                    <a:pt x="404435" y="22330"/>
                    <a:pt x="451806" y="26633"/>
                    <a:pt x="473338" y="48143"/>
                  </a:cubicBezTo>
                  <a:cubicBezTo>
                    <a:pt x="520709" y="99768"/>
                    <a:pt x="484104" y="147090"/>
                    <a:pt x="432427" y="172903"/>
                  </a:cubicBezTo>
                  <a:cubicBezTo>
                    <a:pt x="408742" y="183658"/>
                    <a:pt x="365678" y="170752"/>
                    <a:pt x="369984" y="142788"/>
                  </a:cubicBezTo>
                  <a:cubicBezTo>
                    <a:pt x="376444" y="106221"/>
                    <a:pt x="419508" y="99768"/>
                    <a:pt x="410895" y="138486"/>
                  </a:cubicBezTo>
                  <a:cubicBezTo>
                    <a:pt x="402282" y="138486"/>
                    <a:pt x="408742" y="140637"/>
                    <a:pt x="410895" y="140637"/>
                  </a:cubicBezTo>
                  <a:cubicBezTo>
                    <a:pt x="410895" y="140637"/>
                    <a:pt x="417355" y="136335"/>
                    <a:pt x="419508" y="125580"/>
                  </a:cubicBezTo>
                  <a:cubicBezTo>
                    <a:pt x="421661" y="110523"/>
                    <a:pt x="413048" y="101919"/>
                    <a:pt x="402282" y="99768"/>
                  </a:cubicBezTo>
                  <a:cubicBezTo>
                    <a:pt x="361371" y="95466"/>
                    <a:pt x="335533" y="151392"/>
                    <a:pt x="378597" y="175054"/>
                  </a:cubicBezTo>
                  <a:cubicBezTo>
                    <a:pt x="469032" y="222376"/>
                    <a:pt x="479798" y="108372"/>
                    <a:pt x="568080" y="129882"/>
                  </a:cubicBezTo>
                  <a:cubicBezTo>
                    <a:pt x="598225" y="136335"/>
                    <a:pt x="600378" y="166450"/>
                    <a:pt x="615450" y="177205"/>
                  </a:cubicBezTo>
                  <a:cubicBezTo>
                    <a:pt x="634829" y="190111"/>
                    <a:pt x="652055" y="179356"/>
                    <a:pt x="664974" y="196564"/>
                  </a:cubicBezTo>
                  <a:cubicBezTo>
                    <a:pt x="680047" y="220225"/>
                    <a:pt x="680047" y="252491"/>
                    <a:pt x="673587" y="282605"/>
                  </a:cubicBezTo>
                  <a:cubicBezTo>
                    <a:pt x="682200" y="293360"/>
                    <a:pt x="695119" y="306267"/>
                    <a:pt x="699426" y="314871"/>
                  </a:cubicBezTo>
                  <a:cubicBezTo>
                    <a:pt x="703732" y="323475"/>
                    <a:pt x="699426" y="347136"/>
                    <a:pt x="699426" y="347136"/>
                  </a:cubicBezTo>
                  <a:cubicBezTo>
                    <a:pt x="680047" y="474047"/>
                    <a:pt x="529322" y="411667"/>
                    <a:pt x="585305" y="336381"/>
                  </a:cubicBezTo>
                  <a:cubicBezTo>
                    <a:pt x="585305" y="336381"/>
                    <a:pt x="598225" y="334230"/>
                    <a:pt x="602531" y="334230"/>
                  </a:cubicBezTo>
                  <a:cubicBezTo>
                    <a:pt x="606837" y="334230"/>
                    <a:pt x="611144" y="342834"/>
                    <a:pt x="615450" y="344985"/>
                  </a:cubicBezTo>
                  <a:cubicBezTo>
                    <a:pt x="615450" y="357891"/>
                    <a:pt x="606837" y="366495"/>
                    <a:pt x="613297" y="377251"/>
                  </a:cubicBezTo>
                  <a:cubicBezTo>
                    <a:pt x="652055" y="306267"/>
                    <a:pt x="559467" y="308418"/>
                    <a:pt x="535781" y="351438"/>
                  </a:cubicBezTo>
                  <a:cubicBezTo>
                    <a:pt x="529322" y="364344"/>
                    <a:pt x="525015" y="388006"/>
                    <a:pt x="529322" y="407365"/>
                  </a:cubicBezTo>
                  <a:cubicBezTo>
                    <a:pt x="535781" y="431026"/>
                    <a:pt x="557314" y="448235"/>
                    <a:pt x="576692" y="454688"/>
                  </a:cubicBezTo>
                  <a:cubicBezTo>
                    <a:pt x="632676" y="478349"/>
                    <a:pt x="682200" y="458990"/>
                    <a:pt x="714498" y="431026"/>
                  </a:cubicBezTo>
                  <a:cubicBezTo>
                    <a:pt x="720958" y="428875"/>
                    <a:pt x="759716" y="398761"/>
                    <a:pt x="776941" y="392308"/>
                  </a:cubicBezTo>
                  <a:cubicBezTo>
                    <a:pt x="733877" y="433177"/>
                    <a:pt x="671434" y="493406"/>
                    <a:pt x="576692" y="474047"/>
                  </a:cubicBezTo>
                  <a:cubicBezTo>
                    <a:pt x="540088" y="467594"/>
                    <a:pt x="499177" y="448235"/>
                    <a:pt x="471185" y="426724"/>
                  </a:cubicBezTo>
                  <a:cubicBezTo>
                    <a:pt x="460419" y="418120"/>
                    <a:pt x="425968" y="390157"/>
                    <a:pt x="419508" y="377251"/>
                  </a:cubicBezTo>
                  <a:cubicBezTo>
                    <a:pt x="415201" y="368646"/>
                    <a:pt x="415201" y="364344"/>
                    <a:pt x="413048" y="351438"/>
                  </a:cubicBezTo>
                  <a:cubicBezTo>
                    <a:pt x="451806" y="405214"/>
                    <a:pt x="516402" y="336381"/>
                    <a:pt x="512096" y="282605"/>
                  </a:cubicBezTo>
                  <a:cubicBezTo>
                    <a:pt x="512096" y="271850"/>
                    <a:pt x="509943" y="261095"/>
                    <a:pt x="505636" y="252491"/>
                  </a:cubicBezTo>
                  <a:cubicBezTo>
                    <a:pt x="488411" y="215923"/>
                    <a:pt x="466879" y="215923"/>
                    <a:pt x="438887" y="215923"/>
                  </a:cubicBezTo>
                  <a:cubicBezTo>
                    <a:pt x="428121" y="200866"/>
                    <a:pt x="393669" y="177205"/>
                    <a:pt x="352758" y="194413"/>
                  </a:cubicBezTo>
                  <a:cubicBezTo>
                    <a:pt x="329073" y="177205"/>
                    <a:pt x="296775" y="164298"/>
                    <a:pt x="279549" y="166450"/>
                  </a:cubicBezTo>
                  <a:cubicBezTo>
                    <a:pt x="225719" y="168601"/>
                    <a:pt x="197727" y="185809"/>
                    <a:pt x="189114" y="235282"/>
                  </a:cubicBezTo>
                  <a:cubicBezTo>
                    <a:pt x="182655" y="271850"/>
                    <a:pt x="204187" y="297662"/>
                    <a:pt x="210646" y="321324"/>
                  </a:cubicBezTo>
                  <a:cubicBezTo>
                    <a:pt x="195574" y="286907"/>
                    <a:pt x="180501" y="261095"/>
                    <a:pt x="154663" y="261095"/>
                  </a:cubicBezTo>
                  <a:cubicBezTo>
                    <a:pt x="130977" y="261095"/>
                    <a:pt x="118058" y="278303"/>
                    <a:pt x="120211" y="295511"/>
                  </a:cubicBezTo>
                  <a:cubicBezTo>
                    <a:pt x="120211" y="297662"/>
                    <a:pt x="122365" y="306267"/>
                    <a:pt x="128824" y="312720"/>
                  </a:cubicBezTo>
                  <a:cubicBezTo>
                    <a:pt x="128824" y="312720"/>
                    <a:pt x="139590" y="317022"/>
                    <a:pt x="141743" y="319173"/>
                  </a:cubicBezTo>
                  <a:cubicBezTo>
                    <a:pt x="120211" y="297662"/>
                    <a:pt x="135284" y="267548"/>
                    <a:pt x="165429" y="274001"/>
                  </a:cubicBezTo>
                  <a:cubicBezTo>
                    <a:pt x="193421" y="280454"/>
                    <a:pt x="195574" y="332079"/>
                    <a:pt x="167582" y="353589"/>
                  </a:cubicBezTo>
                  <a:cubicBezTo>
                    <a:pt x="154663" y="364344"/>
                    <a:pt x="105139" y="368646"/>
                    <a:pt x="81454" y="368646"/>
                  </a:cubicBezTo>
                  <a:cubicBezTo>
                    <a:pt x="44849" y="366495"/>
                    <a:pt x="12551" y="342834"/>
                    <a:pt x="6091" y="308418"/>
                  </a:cubicBezTo>
                  <a:cubicBezTo>
                    <a:pt x="1785" y="293360"/>
                    <a:pt x="-2522" y="271850"/>
                    <a:pt x="1785" y="254642"/>
                  </a:cubicBezTo>
                  <a:cubicBezTo>
                    <a:pt x="3938" y="250340"/>
                    <a:pt x="10398" y="241736"/>
                    <a:pt x="14704" y="235282"/>
                  </a:cubicBezTo>
                  <a:cubicBezTo>
                    <a:pt x="14704" y="235282"/>
                    <a:pt x="16857" y="220225"/>
                    <a:pt x="16857" y="213772"/>
                  </a:cubicBezTo>
                  <a:cubicBezTo>
                    <a:pt x="12551" y="185809"/>
                    <a:pt x="25470" y="149241"/>
                    <a:pt x="62075" y="147090"/>
                  </a:cubicBezTo>
                  <a:cubicBezTo>
                    <a:pt x="94373" y="142788"/>
                    <a:pt x="83607" y="196564"/>
                    <a:pt x="167582" y="187960"/>
                  </a:cubicBezTo>
                  <a:cubicBezTo>
                    <a:pt x="178348" y="187960"/>
                    <a:pt x="191267" y="177205"/>
                    <a:pt x="197727" y="168601"/>
                  </a:cubicBezTo>
                  <a:cubicBezTo>
                    <a:pt x="208493" y="149241"/>
                    <a:pt x="199880" y="114825"/>
                    <a:pt x="174042" y="106221"/>
                  </a:cubicBezTo>
                  <a:cubicBezTo>
                    <a:pt x="163276" y="101919"/>
                    <a:pt x="146050" y="101919"/>
                    <a:pt x="139590" y="114825"/>
                  </a:cubicBezTo>
                  <a:cubicBezTo>
                    <a:pt x="139590" y="114825"/>
                    <a:pt x="139590" y="132033"/>
                    <a:pt x="141743" y="140637"/>
                  </a:cubicBezTo>
                  <a:cubicBezTo>
                    <a:pt x="139590" y="110523"/>
                    <a:pt x="189114" y="99768"/>
                    <a:pt x="189114" y="144939"/>
                  </a:cubicBezTo>
                  <a:cubicBezTo>
                    <a:pt x="189114" y="224527"/>
                    <a:pt x="10398" y="157845"/>
                    <a:pt x="113752" y="56747"/>
                  </a:cubicBezTo>
                  <a:cubicBezTo>
                    <a:pt x="148203" y="24482"/>
                    <a:pt x="199880" y="18028"/>
                    <a:pt x="253711" y="35237"/>
                  </a:cubicBezTo>
                  <a:cubicBezTo>
                    <a:pt x="264477" y="18028"/>
                    <a:pt x="275243" y="2971"/>
                    <a:pt x="301081" y="82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0" name="图片 53">
              <a:extLst>
                <a:ext uri="{FF2B5EF4-FFF2-40B4-BE49-F238E27FC236}">
                  <a16:creationId xmlns:a16="http://schemas.microsoft.com/office/drawing/2014/main" id="{A0DEA7ED-8801-D05D-8818-4B2A94CEB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4181" y="1812985"/>
              <a:ext cx="3806176" cy="39919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89147818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880009-87A5-4691-7021-ADBA2A2A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易傳</a:t>
            </a:r>
            <a:r>
              <a:rPr lang="en-US" altLang="zh-TW" dirty="0"/>
              <a:t>》</a:t>
            </a:r>
            <a:r>
              <a:rPr lang="zh-TW" altLang="en-US" dirty="0"/>
              <a:t>作者應該了解道家思想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C1D6C4-E9D0-E5B0-6FBC-1BEB7A153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易傳</a:t>
            </a:r>
            <a:r>
              <a:rPr lang="en-US" altLang="zh-TW" dirty="0"/>
              <a:t>》</a:t>
            </a:r>
            <a:r>
              <a:rPr lang="zh-TW" altLang="en-US" dirty="0"/>
              <a:t>中文字（特別是</a:t>
            </a:r>
            <a:r>
              <a:rPr lang="en-US" altLang="zh-TW" dirty="0"/>
              <a:t>〈</a:t>
            </a:r>
            <a:r>
              <a:rPr lang="zh-TW" altLang="en-US" dirty="0"/>
              <a:t>繫辭傳</a:t>
            </a:r>
            <a:r>
              <a:rPr lang="en-US" altLang="zh-TW" dirty="0"/>
              <a:t>〉</a:t>
            </a:r>
            <a:r>
              <a:rPr lang="zh-TW" altLang="en-US" dirty="0"/>
              <a:t>），如「</a:t>
            </a:r>
            <a:r>
              <a:rPr lang="zh-TW" altLang="en-US" dirty="0">
                <a:solidFill>
                  <a:srgbClr val="FF0000"/>
                </a:solidFill>
              </a:rPr>
              <a:t>神無方而</a:t>
            </a:r>
            <a:r>
              <a:rPr lang="en-US" altLang="zh-TW" dirty="0">
                <a:solidFill>
                  <a:srgbClr val="FF0000"/>
                </a:solidFill>
              </a:rPr>
              <a:t>《</a:t>
            </a:r>
            <a:r>
              <a:rPr lang="zh-TW" altLang="en-US" dirty="0">
                <a:solidFill>
                  <a:srgbClr val="FF0000"/>
                </a:solidFill>
              </a:rPr>
              <a:t>易</a:t>
            </a:r>
            <a:r>
              <a:rPr lang="en-US" altLang="zh-TW" dirty="0">
                <a:solidFill>
                  <a:srgbClr val="FF0000"/>
                </a:solidFill>
              </a:rPr>
              <a:t>》</a:t>
            </a:r>
            <a:r>
              <a:rPr lang="zh-TW" altLang="en-US" dirty="0">
                <a:solidFill>
                  <a:srgbClr val="FF0000"/>
                </a:solidFill>
              </a:rPr>
              <a:t>無體</a:t>
            </a:r>
            <a:r>
              <a:rPr lang="zh-TW" altLang="en-US" dirty="0"/>
              <a:t>」、「</a:t>
            </a:r>
            <a:r>
              <a:rPr lang="zh-TW" altLang="en-US" dirty="0">
                <a:solidFill>
                  <a:srgbClr val="FF0000"/>
                </a:solidFill>
              </a:rPr>
              <a:t>生生之謂</a:t>
            </a:r>
            <a:r>
              <a:rPr lang="en-US" altLang="zh-TW" dirty="0">
                <a:solidFill>
                  <a:srgbClr val="FF0000"/>
                </a:solidFill>
              </a:rPr>
              <a:t>《</a:t>
            </a:r>
            <a:r>
              <a:rPr lang="zh-TW" altLang="en-US" dirty="0">
                <a:solidFill>
                  <a:srgbClr val="FF0000"/>
                </a:solidFill>
              </a:rPr>
              <a:t>易</a:t>
            </a:r>
            <a:r>
              <a:rPr lang="en-US" altLang="zh-TW" dirty="0">
                <a:solidFill>
                  <a:srgbClr val="FF0000"/>
                </a:solidFill>
              </a:rPr>
              <a:t>》</a:t>
            </a:r>
            <a:r>
              <a:rPr lang="zh-TW" altLang="en-US" dirty="0"/>
              <a:t>」、「</a:t>
            </a:r>
            <a:r>
              <a:rPr lang="zh-TW" altLang="en-US" dirty="0">
                <a:solidFill>
                  <a:srgbClr val="FF0000"/>
                </a:solidFill>
              </a:rPr>
              <a:t>形而上者謂之道，形而下者謂之器，化而裁之謂之變，推而行之謂之通</a:t>
            </a:r>
            <a:r>
              <a:rPr lang="zh-TW" altLang="en-US" dirty="0"/>
              <a:t>」，若與</a:t>
            </a:r>
            <a:r>
              <a:rPr lang="en-US" altLang="zh-TW" dirty="0"/>
              <a:t>《</a:t>
            </a:r>
            <a:r>
              <a:rPr lang="zh-TW" altLang="en-US" dirty="0"/>
              <a:t>老子</a:t>
            </a:r>
            <a:r>
              <a:rPr lang="en-US" altLang="zh-TW" dirty="0"/>
              <a:t>》</a:t>
            </a:r>
            <a:r>
              <a:rPr lang="zh-TW" altLang="en-US" dirty="0"/>
              <a:t>中之文字相比「</a:t>
            </a:r>
            <a:r>
              <a:rPr lang="zh-TW" altLang="en-US" dirty="0">
                <a:solidFill>
                  <a:srgbClr val="FF0000"/>
                </a:solidFill>
              </a:rPr>
              <a:t>有物混成，先天地生，寂兮寥兮，獨立而不改，周行而不殆，可以為天下母。吾不知其名，字之曰道</a:t>
            </a:r>
            <a:r>
              <a:rPr lang="zh-TW" altLang="en-US" dirty="0"/>
              <a:t>」，很顯然是高明許多，故不妨將</a:t>
            </a:r>
            <a:r>
              <a:rPr lang="en-US" altLang="zh-TW" dirty="0"/>
              <a:t>《</a:t>
            </a:r>
            <a:r>
              <a:rPr lang="zh-TW" altLang="en-US" dirty="0"/>
              <a:t>易傳</a:t>
            </a:r>
            <a:r>
              <a:rPr lang="en-US" altLang="zh-TW" dirty="0"/>
              <a:t>》</a:t>
            </a:r>
            <a:r>
              <a:rPr lang="zh-TW" altLang="en-US" dirty="0"/>
              <a:t>作者之創發，視之為老子學說之改造與補充，在戰國時期思潮中，儒家與道家之融通亦可在此看出來。</a:t>
            </a:r>
          </a:p>
        </p:txBody>
      </p:sp>
      <p:pic>
        <p:nvPicPr>
          <p:cNvPr id="6" name="图片 53">
            <a:extLst>
              <a:ext uri="{FF2B5EF4-FFF2-40B4-BE49-F238E27FC236}">
                <a16:creationId xmlns:a16="http://schemas.microsoft.com/office/drawing/2014/main" id="{66B5BDED-3053-74D3-5A5A-A92F3120BF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19" y="4835307"/>
            <a:ext cx="2752070" cy="17157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图片 54">
            <a:extLst>
              <a:ext uri="{FF2B5EF4-FFF2-40B4-BE49-F238E27FC236}">
                <a16:creationId xmlns:a16="http://schemas.microsoft.com/office/drawing/2014/main" id="{1D03E621-49A7-23A9-92AC-43E66638B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190" y="4852330"/>
            <a:ext cx="2793610" cy="16761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732434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932A36-A739-A8AF-3D0A-3D31B468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孔氏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r>
              <a:rPr lang="zh-TW" altLang="en-US" dirty="0"/>
              <a:t>兼賅儒道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688F86-19F4-03FE-673E-D7310D1D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5448" cy="4351338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以義理</a:t>
            </a:r>
            <a:r>
              <a:rPr lang="en-US" altLang="zh-TW" sz="3200" dirty="0"/>
              <a:t>《</a:t>
            </a:r>
            <a:r>
              <a:rPr lang="zh-TW" altLang="en-US" sz="3200" dirty="0"/>
              <a:t>易</a:t>
            </a:r>
            <a:r>
              <a:rPr lang="en-US" altLang="zh-TW" sz="3200" dirty="0"/>
              <a:t>》</a:t>
            </a:r>
            <a:r>
              <a:rPr lang="zh-TW" altLang="en-US" sz="3200" dirty="0"/>
              <a:t>學而言，</a:t>
            </a:r>
            <a:r>
              <a:rPr lang="en-US" altLang="zh-TW" sz="3200" dirty="0"/>
              <a:t>《</a:t>
            </a:r>
            <a:r>
              <a:rPr lang="zh-TW" altLang="en-US" sz="3200" dirty="0"/>
              <a:t>伊川易傳</a:t>
            </a:r>
            <a:r>
              <a:rPr lang="en-US" altLang="zh-TW" sz="3200" dirty="0"/>
              <a:t>》</a:t>
            </a:r>
            <a:r>
              <a:rPr lang="zh-TW" altLang="en-US" sz="3200" dirty="0"/>
              <a:t>與王弼</a:t>
            </a:r>
            <a:r>
              <a:rPr lang="en-US" altLang="zh-TW" sz="3200" dirty="0"/>
              <a:t>《</a:t>
            </a:r>
            <a:r>
              <a:rPr lang="zh-TW" altLang="en-US" sz="3200" dirty="0"/>
              <a:t>易</a:t>
            </a:r>
            <a:r>
              <a:rPr lang="en-US" altLang="zh-TW" sz="3200" dirty="0"/>
              <a:t>》</a:t>
            </a:r>
            <a:r>
              <a:rPr lang="zh-TW" altLang="en-US" sz="3200" dirty="0"/>
              <a:t>注相比，一儒一道，平分秋色，而孔氏</a:t>
            </a:r>
            <a:r>
              <a:rPr lang="en-US" altLang="zh-TW" sz="3200" dirty="0"/>
              <a:t>《</a:t>
            </a:r>
            <a:r>
              <a:rPr lang="zh-TW" altLang="en-US" sz="3200" dirty="0"/>
              <a:t>周易正義</a:t>
            </a:r>
            <a:r>
              <a:rPr lang="en-US" altLang="zh-TW" sz="3200" dirty="0"/>
              <a:t>》</a:t>
            </a:r>
            <a:r>
              <a:rPr lang="zh-TW" altLang="en-US" sz="3200" dirty="0">
                <a:solidFill>
                  <a:srgbClr val="FF0000"/>
                </a:solidFill>
              </a:rPr>
              <a:t>兼賅儒道</a:t>
            </a:r>
            <a:r>
              <a:rPr lang="zh-TW" altLang="en-US" sz="3200" dirty="0"/>
              <a:t>，承啟開創，意義自是不凡。</a:t>
            </a:r>
          </a:p>
        </p:txBody>
      </p:sp>
      <p:pic>
        <p:nvPicPr>
          <p:cNvPr id="4" name="图片 60">
            <a:extLst>
              <a:ext uri="{FF2B5EF4-FFF2-40B4-BE49-F238E27FC236}">
                <a16:creationId xmlns:a16="http://schemas.microsoft.com/office/drawing/2014/main" id="{B1DF81D2-A233-8C57-25FE-52CB94E32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215" y="1945573"/>
            <a:ext cx="2389871" cy="4623008"/>
          </a:xfrm>
          <a:prstGeom prst="rect">
            <a:avLst/>
          </a:prstGeom>
        </p:spPr>
      </p:pic>
      <p:pic>
        <p:nvPicPr>
          <p:cNvPr id="5" name="图片 43">
            <a:extLst>
              <a:ext uri="{FF2B5EF4-FFF2-40B4-BE49-F238E27FC236}">
                <a16:creationId xmlns:a16="http://schemas.microsoft.com/office/drawing/2014/main" id="{F014E724-DEB4-5DD9-8E58-1735EBBBFB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719" y="4103782"/>
            <a:ext cx="4244830" cy="2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8909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第六節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99" y="2182697"/>
            <a:ext cx="533262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《周易正義》</a:t>
            </a:r>
            <a:endParaRPr lang="en-US" altLang="zh-TW" sz="5400" kern="100" dirty="0">
              <a:latin typeface="華康魏碑體" panose="03000709000000000000" pitchFamily="65" charset="-120"/>
              <a:ea typeface="華康魏碑體" panose="030007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釋家思想析論</a:t>
            </a:r>
            <a:endParaRPr lang="zh-TW" altLang="en-US" sz="5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24762"/>
      </p:ext>
    </p:extLst>
  </p:cSld>
  <p:clrMapOvr>
    <a:masterClrMapping/>
  </p:clrMapOvr>
  <p:transition advTm="4000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938372-742C-3277-B9E5-E7837FE1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孔氏</a:t>
            </a:r>
            <a:r>
              <a:rPr lang="en-US" altLang="zh-TW" dirty="0"/>
              <a:t>《</a:t>
            </a:r>
            <a:r>
              <a:rPr lang="zh-TW" altLang="en-US" dirty="0"/>
              <a:t>易疏</a:t>
            </a:r>
            <a:r>
              <a:rPr lang="en-US" altLang="zh-TW" dirty="0"/>
              <a:t>》</a:t>
            </a:r>
            <a:r>
              <a:rPr lang="zh-TW" altLang="en-US" dirty="0"/>
              <a:t>援借佛家義理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D71A35-DE02-99CC-53E2-3941820D6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孔氏</a:t>
            </a:r>
            <a:r>
              <a:rPr lang="en-US" altLang="zh-TW" dirty="0"/>
              <a:t>《</a:t>
            </a:r>
            <a:r>
              <a:rPr lang="zh-TW" altLang="en-US" dirty="0"/>
              <a:t>易疏</a:t>
            </a:r>
            <a:r>
              <a:rPr lang="en-US" altLang="zh-TW" dirty="0"/>
              <a:t>》</a:t>
            </a:r>
            <a:r>
              <a:rPr lang="zh-TW" altLang="en-US" dirty="0"/>
              <a:t>除了於儒道會通之外，其實猶隱約援借佛家天臺宗「</a:t>
            </a:r>
            <a:r>
              <a:rPr lang="zh-TW" altLang="en-US" dirty="0">
                <a:solidFill>
                  <a:srgbClr val="FF0000"/>
                </a:solidFill>
              </a:rPr>
              <a:t>一心三觀──空觀、假觀、中觀</a:t>
            </a:r>
            <a:r>
              <a:rPr lang="zh-TW" altLang="en-US" dirty="0"/>
              <a:t>」 之理趣，以疏釋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義性理。</a:t>
            </a:r>
            <a:endParaRPr lang="en-US" altLang="zh-TW" dirty="0"/>
          </a:p>
          <a:p>
            <a:r>
              <a:rPr lang="en-US" altLang="zh-TW" dirty="0"/>
              <a:t>〈</a:t>
            </a:r>
            <a:r>
              <a:rPr lang="zh-TW" altLang="en-US" dirty="0"/>
              <a:t>觀</a:t>
            </a:r>
            <a:r>
              <a:rPr lang="en-US" altLang="zh-TW" dirty="0"/>
              <a:t>〉</a:t>
            </a:r>
            <a:r>
              <a:rPr lang="zh-TW" altLang="en-US" dirty="0"/>
              <a:t>卦「觀我生」、「觀其生」，孔疏以卦爻之起，來自具體物象，故言觀進退之道，以明物象，以究天道；而性相不二，一切爻皆「境」非「性」，緣起假象，本無自性。若捨「境」去「相」，則「性」亦不可見</a:t>
            </a:r>
            <a:endParaRPr lang="en-US" altLang="zh-TW" dirty="0"/>
          </a:p>
          <a:p>
            <a:r>
              <a:rPr lang="zh-TW" altLang="en-US" dirty="0"/>
              <a:t>於</a:t>
            </a:r>
            <a:r>
              <a:rPr lang="en-US" altLang="zh-TW" dirty="0"/>
              <a:t>〈</a:t>
            </a:r>
            <a:r>
              <a:rPr lang="zh-TW" altLang="en-US" dirty="0"/>
              <a:t>觀</a:t>
            </a:r>
            <a:r>
              <a:rPr lang="en-US" altLang="zh-TW" dirty="0"/>
              <a:t>〉</a:t>
            </a:r>
            <a:r>
              <a:rPr lang="zh-TW" altLang="en-US" dirty="0"/>
              <a:t>卦明察其人生出處進退之道，即所以觀道之進退，因之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道之與物象，亦與佛義相彷彿，而無殊異。</a:t>
            </a:r>
          </a:p>
        </p:txBody>
      </p:sp>
      <p:pic>
        <p:nvPicPr>
          <p:cNvPr id="5" name="图片 42">
            <a:extLst>
              <a:ext uri="{FF2B5EF4-FFF2-40B4-BE49-F238E27FC236}">
                <a16:creationId xmlns:a16="http://schemas.microsoft.com/office/drawing/2014/main" id="{8C93EBD7-6A72-E2B3-A93E-326424DCE2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02436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4CCB9C-9709-314B-F97A-DE89F5A2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425" y="471071"/>
            <a:ext cx="10070285" cy="1325563"/>
          </a:xfrm>
        </p:spPr>
        <p:txBody>
          <a:bodyPr/>
          <a:lstStyle/>
          <a:p>
            <a:r>
              <a:rPr lang="zh-TW" altLang="en-US" dirty="0"/>
              <a:t>孔疏援借佛家義理之因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157F56-C1F0-938A-A48B-533ED1EF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426" y="1800458"/>
            <a:ext cx="5654180" cy="4351338"/>
          </a:xfrm>
        </p:spPr>
        <p:txBody>
          <a:bodyPr/>
          <a:lstStyle/>
          <a:p>
            <a:r>
              <a:rPr lang="zh-TW" altLang="en-US" dirty="0"/>
              <a:t>孔穎達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‧</a:t>
            </a:r>
            <a:r>
              <a:rPr lang="zh-TW" altLang="en-US" dirty="0"/>
              <a:t>序</a:t>
            </a:r>
            <a:r>
              <a:rPr lang="en-US" altLang="zh-TW" dirty="0"/>
              <a:t>》</a:t>
            </a:r>
            <a:r>
              <a:rPr lang="zh-TW" altLang="en-US" dirty="0"/>
              <a:t>曰：「若論住內、住外之空，就能、就所之說，斯乃義涉於釋氏，非為教於孔門也。」此所謂「住內外之空」、「就能所之說」，實為華嚴宗「不住內外」、「空其能所」義諦。</a:t>
            </a:r>
            <a:endParaRPr lang="en-US" altLang="zh-TW" dirty="0"/>
          </a:p>
          <a:p>
            <a:r>
              <a:rPr lang="zh-TW" altLang="en-US" dirty="0"/>
              <a:t>孔疏嚴別儒釋分際，然細審密察其詮卦釋爻，復隱用佛說空義，皆魏晉以還，三教會歸之時尚。</a:t>
            </a:r>
          </a:p>
        </p:txBody>
      </p:sp>
      <p:pic>
        <p:nvPicPr>
          <p:cNvPr id="4" name="图片 64">
            <a:extLst>
              <a:ext uri="{FF2B5EF4-FFF2-40B4-BE49-F238E27FC236}">
                <a16:creationId xmlns:a16="http://schemas.microsoft.com/office/drawing/2014/main" id="{43A07958-5DDF-FB8B-309D-CFE03AA89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237" y="30069"/>
            <a:ext cx="4880763" cy="6356860"/>
          </a:xfrm>
          <a:prstGeom prst="rect">
            <a:avLst/>
          </a:prstGeom>
        </p:spPr>
      </p:pic>
      <p:pic>
        <p:nvPicPr>
          <p:cNvPr id="5" name="图片 70">
            <a:extLst>
              <a:ext uri="{FF2B5EF4-FFF2-40B4-BE49-F238E27FC236}">
                <a16:creationId xmlns:a16="http://schemas.microsoft.com/office/drawing/2014/main" id="{1C8D9B05-95F8-D2C5-F0C7-914B91252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1674"/>
            <a:ext cx="2830793" cy="2236326"/>
          </a:xfrm>
          <a:prstGeom prst="rect">
            <a:avLst/>
          </a:prstGeom>
        </p:spPr>
      </p:pic>
      <p:pic>
        <p:nvPicPr>
          <p:cNvPr id="6" name="图片 48">
            <a:extLst>
              <a:ext uri="{FF2B5EF4-FFF2-40B4-BE49-F238E27FC236}">
                <a16:creationId xmlns:a16="http://schemas.microsoft.com/office/drawing/2014/main" id="{7AFC4849-CD5F-156A-F7A2-139A7218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64688" y="-202784"/>
            <a:ext cx="4097355" cy="4097355"/>
          </a:xfrm>
          <a:prstGeom prst="rect">
            <a:avLst/>
          </a:prstGeom>
        </p:spPr>
      </p:pic>
      <p:pic>
        <p:nvPicPr>
          <p:cNvPr id="7" name="图片 46">
            <a:extLst>
              <a:ext uri="{FF2B5EF4-FFF2-40B4-BE49-F238E27FC236}">
                <a16:creationId xmlns:a16="http://schemas.microsoft.com/office/drawing/2014/main" id="{2CB851B9-4F5A-604A-8C20-ACEB34DA35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8365" y="-136731"/>
            <a:ext cx="3038062" cy="16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2371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AC8E85-B7A2-117A-8C58-D4E55325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孔疏援引佛義而時有精義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B05BDA-5486-891C-F6A7-320E4096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567569" cy="4351338"/>
          </a:xfrm>
        </p:spPr>
        <p:txBody>
          <a:bodyPr>
            <a:normAutofit/>
          </a:bodyPr>
          <a:lstStyle/>
          <a:p>
            <a:r>
              <a:rPr lang="zh-TW" altLang="en-US" dirty="0"/>
              <a:t>孔疏釋佛理，容有違誤之虞，而駁亂難免；但其於案據儒道，融會仁玄之際，因儒玄而通佛義，採擷援引，固時有精義。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‧</a:t>
            </a:r>
            <a:r>
              <a:rPr lang="zh-TW" altLang="en-US" dirty="0"/>
              <a:t>序</a:t>
            </a:r>
            <a:r>
              <a:rPr lang="en-US" altLang="zh-TW" dirty="0"/>
              <a:t>》</a:t>
            </a:r>
            <a:r>
              <a:rPr lang="zh-TW" altLang="en-US" dirty="0"/>
              <a:t>「以無言之，存乎道體」，</a:t>
            </a:r>
            <a:r>
              <a:rPr lang="en-US" altLang="zh-TW" dirty="0"/>
              <a:t>〈</a:t>
            </a:r>
            <a:r>
              <a:rPr lang="zh-TW" altLang="en-US" dirty="0"/>
              <a:t>復</a:t>
            </a:r>
            <a:r>
              <a:rPr lang="en-US" altLang="zh-TW" dirty="0"/>
              <a:t>‧</a:t>
            </a:r>
            <a:r>
              <a:rPr lang="zh-TW" altLang="en-US" dirty="0"/>
              <a:t>疏</a:t>
            </a:r>
            <a:r>
              <a:rPr lang="en-US" altLang="zh-TW" dirty="0"/>
              <a:t>〉</a:t>
            </a:r>
            <a:r>
              <a:rPr lang="zh-TW" altLang="en-US" dirty="0"/>
              <a:t>「天地以本為心」、「寂然至無，是其本」，此與般若學「本無」即「真如」、即「本體」、即「法性」、即「真諦」，若合符節。</a:t>
            </a:r>
            <a:endParaRPr lang="en-US" altLang="zh-TW" dirty="0"/>
          </a:p>
          <a:p>
            <a:r>
              <a:rPr lang="zh-TW" altLang="en-US" dirty="0"/>
              <a:t>孔疏以道家釋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諸條，亦多可與佛義相通。</a:t>
            </a:r>
          </a:p>
        </p:txBody>
      </p:sp>
      <p:pic>
        <p:nvPicPr>
          <p:cNvPr id="4" name="图片 42">
            <a:extLst>
              <a:ext uri="{FF2B5EF4-FFF2-40B4-BE49-F238E27FC236}">
                <a16:creationId xmlns:a16="http://schemas.microsoft.com/office/drawing/2014/main" id="{57BF2444-F730-B1EA-6F7B-1CC26C0C0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891" y="5646340"/>
            <a:ext cx="1724992" cy="933122"/>
          </a:xfrm>
          <a:prstGeom prst="rect">
            <a:avLst/>
          </a:prstGeom>
        </p:spPr>
      </p:pic>
      <p:pic>
        <p:nvPicPr>
          <p:cNvPr id="5" name="图片 64">
            <a:extLst>
              <a:ext uri="{FF2B5EF4-FFF2-40B4-BE49-F238E27FC236}">
                <a16:creationId xmlns:a16="http://schemas.microsoft.com/office/drawing/2014/main" id="{762463DA-C293-F125-92F5-FCA2B2D1B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479" y="1397775"/>
            <a:ext cx="3783159" cy="26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8174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0548F5-A567-43FB-8BEB-1C6DB689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賴貴三撰</a:t>
            </a:r>
            <a:r>
              <a:rPr lang="en-US" altLang="zh-TW" dirty="0"/>
              <a:t>〈</a:t>
            </a:r>
            <a:r>
              <a:rPr lang="zh-TW" altLang="en-US" dirty="0"/>
              <a:t>伏羲聖王太昊神祖頌</a:t>
            </a:r>
            <a:r>
              <a:rPr lang="en-US" altLang="zh-TW" dirty="0"/>
              <a:t>〉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15CEF16-8389-4769-A5C1-90D0958CC6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66" y="1825625"/>
            <a:ext cx="2210501" cy="4351338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3A5E2EB3-0958-42F1-B186-C2DD976121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69" y="1825625"/>
            <a:ext cx="2175669" cy="4351338"/>
          </a:xfrm>
        </p:spPr>
      </p:pic>
      <p:pic>
        <p:nvPicPr>
          <p:cNvPr id="9" name="图片 61">
            <a:extLst>
              <a:ext uri="{FF2B5EF4-FFF2-40B4-BE49-F238E27FC236}">
                <a16:creationId xmlns:a16="http://schemas.microsoft.com/office/drawing/2014/main" id="{BE173FCC-B53B-4328-A466-AD13FB3E61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250" y="169706"/>
            <a:ext cx="356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42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第七節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896" y="2888964"/>
            <a:ext cx="53326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sz="5400" kern="100" dirty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結論</a:t>
            </a:r>
            <a:endParaRPr lang="zh-TW" altLang="en-US" sz="5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572319"/>
      </p:ext>
    </p:extLst>
  </p:cSld>
  <p:clrMapOvr>
    <a:masterClrMapping/>
  </p:clrMapOvr>
  <p:transition advTm="4000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73E23D-C906-D649-5493-6C93040C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75C483-253B-E2A0-309F-316073A80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0272" y="2162085"/>
            <a:ext cx="5707571" cy="4014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/>
              <a:t>（一）北京「中國國家圖書館」宋本</a:t>
            </a:r>
            <a:r>
              <a:rPr lang="en-US" altLang="zh-TW" sz="3200" dirty="0"/>
              <a:t>《</a:t>
            </a:r>
            <a:r>
              <a:rPr lang="zh-TW" altLang="en-US" sz="3200" dirty="0"/>
              <a:t>周易</a:t>
            </a:r>
            <a:r>
              <a:rPr lang="en-US" altLang="zh-TW" sz="3200" dirty="0"/>
              <a:t>》</a:t>
            </a:r>
            <a:r>
              <a:rPr lang="zh-TW" altLang="en-US" sz="3200" dirty="0"/>
              <a:t>，據清儒秦蕙田題識以為「此真北宋佳本」，信然。此本遞傳有緒，經、傳、注與</a:t>
            </a:r>
            <a:r>
              <a:rPr lang="en-US" altLang="zh-TW" sz="3200" dirty="0"/>
              <a:t>《</a:t>
            </a:r>
            <a:r>
              <a:rPr lang="zh-TW" altLang="en-US" sz="3200" dirty="0"/>
              <a:t>經典釋文</a:t>
            </a:r>
            <a:r>
              <a:rPr lang="en-US" altLang="zh-TW" sz="3200" dirty="0"/>
              <a:t>》</a:t>
            </a:r>
            <a:r>
              <a:rPr lang="zh-TW" altLang="en-US" sz="3200" dirty="0"/>
              <a:t>合刊，</a:t>
            </a:r>
            <a:r>
              <a:rPr lang="en-US" altLang="zh-TW" sz="3200" dirty="0"/>
              <a:t>《</a:t>
            </a:r>
            <a:r>
              <a:rPr lang="zh-TW" altLang="en-US" sz="3200" dirty="0"/>
              <a:t>周易略例</a:t>
            </a:r>
            <a:r>
              <a:rPr lang="en-US" altLang="zh-TW" sz="3200" dirty="0"/>
              <a:t>》</a:t>
            </a:r>
            <a:r>
              <a:rPr lang="zh-TW" altLang="en-US" sz="3200" dirty="0"/>
              <a:t>與注附刊於後，甚便閱覽校讀。</a:t>
            </a:r>
            <a:endParaRPr lang="en-US" altLang="zh-TW" sz="3200" dirty="0"/>
          </a:p>
        </p:txBody>
      </p:sp>
      <p:pic>
        <p:nvPicPr>
          <p:cNvPr id="6" name="图片 47">
            <a:extLst>
              <a:ext uri="{FF2B5EF4-FFF2-40B4-BE49-F238E27FC236}">
                <a16:creationId xmlns:a16="http://schemas.microsoft.com/office/drawing/2014/main" id="{062E3459-F212-0D3F-4DB8-9DD8D55555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947" y="1868354"/>
            <a:ext cx="1950675" cy="2925875"/>
          </a:xfrm>
          <a:prstGeom prst="rect">
            <a:avLst/>
          </a:prstGeom>
        </p:spPr>
      </p:pic>
      <p:pic>
        <p:nvPicPr>
          <p:cNvPr id="7" name="图片 48">
            <a:extLst>
              <a:ext uri="{FF2B5EF4-FFF2-40B4-BE49-F238E27FC236}">
                <a16:creationId xmlns:a16="http://schemas.microsoft.com/office/drawing/2014/main" id="{DA4BAC91-E590-5958-BACB-A9A2DAD38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41868" y="-290521"/>
            <a:ext cx="4097355" cy="4097355"/>
          </a:xfrm>
          <a:prstGeom prst="rect">
            <a:avLst/>
          </a:prstGeom>
        </p:spPr>
      </p:pic>
      <p:pic>
        <p:nvPicPr>
          <p:cNvPr id="8" name="图片 42">
            <a:extLst>
              <a:ext uri="{FF2B5EF4-FFF2-40B4-BE49-F238E27FC236}">
                <a16:creationId xmlns:a16="http://schemas.microsoft.com/office/drawing/2014/main" id="{B9F4BEC4-0DAA-08AC-E01F-4D3DB2255E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9" name="图片 44">
            <a:extLst>
              <a:ext uri="{FF2B5EF4-FFF2-40B4-BE49-F238E27FC236}">
                <a16:creationId xmlns:a16="http://schemas.microsoft.com/office/drawing/2014/main" id="{BC9D6E41-FF29-8FAA-821E-47F0726744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58" y="267720"/>
            <a:ext cx="1974164" cy="1129148"/>
          </a:xfrm>
          <a:prstGeom prst="rect">
            <a:avLst/>
          </a:prstGeom>
        </p:spPr>
      </p:pic>
      <p:pic>
        <p:nvPicPr>
          <p:cNvPr id="10" name="图片 46">
            <a:extLst>
              <a:ext uri="{FF2B5EF4-FFF2-40B4-BE49-F238E27FC236}">
                <a16:creationId xmlns:a16="http://schemas.microsoft.com/office/drawing/2014/main" id="{2FF52105-3A00-3CE3-7F95-59752ADA22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82575" y="-251878"/>
            <a:ext cx="3038062" cy="16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6642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5FA7DD-48F6-53D9-E5D7-3C3D5783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4D86FB-FFC1-48C6-F08F-39FCE601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196" y="1825625"/>
            <a:ext cx="5732895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（二）</a:t>
            </a:r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》</a:t>
            </a:r>
            <a:r>
              <a:rPr lang="zh-TW" altLang="en-US" dirty="0"/>
              <a:t>「數」、「象」、「辭」、「理」四者兼備，而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‧</a:t>
            </a:r>
            <a:r>
              <a:rPr lang="zh-TW" altLang="en-US" dirty="0"/>
              <a:t>序</a:t>
            </a:r>
            <a:r>
              <a:rPr lang="en-US" altLang="zh-TW" dirty="0"/>
              <a:t>》</a:t>
            </a:r>
            <a:r>
              <a:rPr lang="zh-TW" altLang="en-US" dirty="0"/>
              <a:t>云「以無言之，存乎道體；以變言之，存乎其神；以生成言之，存乎其易」，則「有」、「無」、「體」、「用」亦四者皆並。而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一名而含三義</a:t>
            </a:r>
            <a:r>
              <a:rPr lang="en-US" altLang="zh-TW" dirty="0"/>
              <a:t>——</a:t>
            </a:r>
            <a:r>
              <a:rPr lang="zh-TW" altLang="en-US" dirty="0"/>
              <a:t>易簡、變易、不易，孔疏以為三義唯在於有，「然有從无出，理則包无」。</a:t>
            </a:r>
          </a:p>
          <a:p>
            <a:endParaRPr lang="zh-TW" altLang="en-US" dirty="0"/>
          </a:p>
        </p:txBody>
      </p:sp>
      <p:pic>
        <p:nvPicPr>
          <p:cNvPr id="4" name="图片 48">
            <a:extLst>
              <a:ext uri="{FF2B5EF4-FFF2-40B4-BE49-F238E27FC236}">
                <a16:creationId xmlns:a16="http://schemas.microsoft.com/office/drawing/2014/main" id="{0CC73F80-6D97-A64E-8EFE-683E75CBF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41868" y="-290521"/>
            <a:ext cx="4097355" cy="4097355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05434BFE-7080-AF6A-A0C3-832B903F7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6" name="图片 44">
            <a:extLst>
              <a:ext uri="{FF2B5EF4-FFF2-40B4-BE49-F238E27FC236}">
                <a16:creationId xmlns:a16="http://schemas.microsoft.com/office/drawing/2014/main" id="{1F0D61EE-153B-18B5-59E3-3924C47045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58" y="267720"/>
            <a:ext cx="1974164" cy="1129148"/>
          </a:xfrm>
          <a:prstGeom prst="rect">
            <a:avLst/>
          </a:prstGeom>
        </p:spPr>
      </p:pic>
      <p:pic>
        <p:nvPicPr>
          <p:cNvPr id="7" name="图片 46">
            <a:extLst>
              <a:ext uri="{FF2B5EF4-FFF2-40B4-BE49-F238E27FC236}">
                <a16:creationId xmlns:a16="http://schemas.microsoft.com/office/drawing/2014/main" id="{F37E9AA0-B9B5-0C79-6401-0E5DEE2018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82575" y="-251878"/>
            <a:ext cx="3038062" cy="1688805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37CB06FC-0CC1-07D1-EB54-41D292BF2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970" y="1825625"/>
            <a:ext cx="2574639" cy="38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6450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3A8766-C4BF-0069-0021-B3918CC0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C2D351-EF15-6600-C6E7-3DF56101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070" y="1396868"/>
            <a:ext cx="6913549" cy="5096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（三）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r>
              <a:rPr lang="zh-TW" altLang="en-US" dirty="0"/>
              <a:t>為自先秦</a:t>
            </a:r>
            <a:r>
              <a:rPr lang="en-US" altLang="zh-TW" dirty="0"/>
              <a:t>《</a:t>
            </a:r>
            <a:r>
              <a:rPr lang="zh-TW" altLang="en-US" dirty="0"/>
              <a:t>易傳</a:t>
            </a:r>
            <a:r>
              <a:rPr lang="en-US" altLang="zh-TW" dirty="0"/>
              <a:t>》</a:t>
            </a:r>
            <a:r>
              <a:rPr lang="zh-TW" altLang="en-US" dirty="0"/>
              <a:t>成書以來，歷兩漢以迄魏晉南北朝、隋代，進行全面系統發展與總結的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學代表性專疏，由兩漢今文讖緯象數與古文章句訓詁之學的傳統，昇華而為魏晉玄學化的義理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學；漸至於南北朝及隋代，則佛學講論與經學義疏交詰相難，終於創造出唐代儒、道、釋三教思想揚溢蓬勃之態勢，三教合一相互競爭、相互依存、相互滲透、相互吸取、相互融攝，成為</a:t>
            </a:r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</a:t>
            </a:r>
            <a:r>
              <a:rPr lang="zh-TW" altLang="en-US" dirty="0"/>
              <a:t>在中國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學發展史上，具有劃時代深刻意義與價值。</a:t>
            </a:r>
          </a:p>
          <a:p>
            <a:endParaRPr lang="zh-TW" altLang="en-US" dirty="0"/>
          </a:p>
        </p:txBody>
      </p:sp>
      <p:pic>
        <p:nvPicPr>
          <p:cNvPr id="5" name="图片 48">
            <a:extLst>
              <a:ext uri="{FF2B5EF4-FFF2-40B4-BE49-F238E27FC236}">
                <a16:creationId xmlns:a16="http://schemas.microsoft.com/office/drawing/2014/main" id="{BF8C0051-1682-CECA-25D8-A62861ED6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41868" y="-290521"/>
            <a:ext cx="4097355" cy="409735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4690A320-56C1-4D03-B95E-58282389D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93" y="5631586"/>
            <a:ext cx="1724992" cy="933122"/>
          </a:xfrm>
          <a:prstGeom prst="rect">
            <a:avLst/>
          </a:prstGeom>
        </p:spPr>
      </p:pic>
      <p:pic>
        <p:nvPicPr>
          <p:cNvPr id="7" name="图片 44">
            <a:extLst>
              <a:ext uri="{FF2B5EF4-FFF2-40B4-BE49-F238E27FC236}">
                <a16:creationId xmlns:a16="http://schemas.microsoft.com/office/drawing/2014/main" id="{908A5762-7AB4-3D83-B832-1E848D59A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58" y="267720"/>
            <a:ext cx="1974164" cy="1129148"/>
          </a:xfrm>
          <a:prstGeom prst="rect">
            <a:avLst/>
          </a:prstGeom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67D29354-6FBA-973E-824F-E171660330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82575" y="-251878"/>
            <a:ext cx="3038062" cy="1688805"/>
          </a:xfrm>
          <a:prstGeom prst="rect">
            <a:avLst/>
          </a:prstGeom>
        </p:spPr>
      </p:pic>
      <p:pic>
        <p:nvPicPr>
          <p:cNvPr id="9" name="图片 64">
            <a:extLst>
              <a:ext uri="{FF2B5EF4-FFF2-40B4-BE49-F238E27FC236}">
                <a16:creationId xmlns:a16="http://schemas.microsoft.com/office/drawing/2014/main" id="{20F898E8-DAD0-FEF7-2202-98D1A0DCAF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619" y="2013871"/>
            <a:ext cx="3783159" cy="26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09246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4E7ECD-FE6F-4E28-A14F-77006814A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6" y="157443"/>
            <a:ext cx="12192000" cy="68580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D3AD129D-9031-4FBA-8A25-A8F47EA0A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635" y="5390772"/>
            <a:ext cx="2233684" cy="1208296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7F623317-69C0-4B6A-BB41-5F822944EDA3}"/>
              </a:ext>
            </a:extLst>
          </p:cNvPr>
          <p:cNvGrpSpPr/>
          <p:nvPr/>
        </p:nvGrpSpPr>
        <p:grpSpPr>
          <a:xfrm>
            <a:off x="328135" y="244873"/>
            <a:ext cx="11622085" cy="6368254"/>
            <a:chOff x="279400" y="244873"/>
            <a:chExt cx="11622085" cy="636825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69A4F18-79E6-4C0A-871C-3DA7CD89CDBE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C323A5AF-FCDE-40F3-986E-CBAF231C52D6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A4F09818-8BAC-4F99-8704-78170A45DBBC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8D830C1F-D7F3-4B9E-92E7-0E7753428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9B368A2-FB36-45AE-B4B5-991E24D152FD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8B2A4063-8585-498A-B3E5-8738CEFD74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EE7BBFB6-741E-450A-B566-EA3F2F76A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C9785600-4525-4BA4-84F0-5C8C05E9E7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F547F1E2-AEA0-47D7-B0EC-B0263828A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6A178D7-A3B6-4375-A9D2-98B24EBE5911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05DD61BA-1BCA-4BC5-8284-9C58AFB92C7D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511770CD-6AA4-45EA-8D67-963AC427F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10EE3EF0-D40C-44E6-BA43-AC2E9B0A87B7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B795283E-3D61-45AF-8A7C-BF2231F92C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6F4E17C-9C79-4E1F-9DD7-1298D3628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CB11BD93-D97F-4BB1-BED0-C5F196894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CD938A7B-F85C-413F-8C19-F1314BB5C8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0FC36198-E9A0-4A52-9F0D-D76EE9FE7331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718D6270-805E-472A-A648-0EBFECD19DC2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EE62B343-BE97-46FD-A341-DCE2960999E6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5B055B04-BB51-41CB-A256-36F25E9BF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ADAE417C-3A77-4FB8-956F-B328B317F232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C6EA2649-998C-4BC4-BFAC-7271022C0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C4585653-8AD8-4A08-86AC-E9E5B7AFE9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>
                  <a:extLst>
                    <a:ext uri="{FF2B5EF4-FFF2-40B4-BE49-F238E27FC236}">
                      <a16:creationId xmlns:a16="http://schemas.microsoft.com/office/drawing/2014/main" id="{322FA26C-7BD3-4243-B4CF-A2CFAEEE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64EC7FAF-EC5F-4DFE-9474-68E9996FA6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9D734294-4090-41C6-B602-866189E6452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798D4218-6F48-47ED-B7DB-8DD49423F0E8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A52BC655-2FFC-49E2-B74C-6A4FC3E208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B7EAE788-5031-4A90-AD87-6D9D98953EF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>
                  <a:extLst>
                    <a:ext uri="{FF2B5EF4-FFF2-40B4-BE49-F238E27FC236}">
                      <a16:creationId xmlns:a16="http://schemas.microsoft.com/office/drawing/2014/main" id="{C63F9E10-8598-4FFF-9091-45226B4B4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>
                  <a:extLst>
                    <a:ext uri="{FF2B5EF4-FFF2-40B4-BE49-F238E27FC236}">
                      <a16:creationId xmlns:a16="http://schemas.microsoft.com/office/drawing/2014/main" id="{40B3662E-BA13-49A6-8AE9-C31AEAAD0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6D36F169-7C3B-4811-8D6F-11C4097E4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CD708006-C342-468C-AEDD-38C75C0B3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DDA5AD01-92BE-42AD-9D02-9D1DE0539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30" y="-38771"/>
            <a:ext cx="4880763" cy="635686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34A72702-E7F5-467A-A0CC-4161C9E02A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6" y="-38771"/>
            <a:ext cx="3297752" cy="2990647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83FB5E2B-AD3C-45D9-A98F-29B8575793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42" y="4346584"/>
            <a:ext cx="2830793" cy="2236326"/>
          </a:xfrm>
          <a:prstGeom prst="rect">
            <a:avLst/>
          </a:prstGeom>
        </p:spPr>
      </p:pic>
      <p:sp>
        <p:nvSpPr>
          <p:cNvPr id="74" name="3">
            <a:extLst>
              <a:ext uri="{FF2B5EF4-FFF2-40B4-BE49-F238E27FC236}">
                <a16:creationId xmlns:a16="http://schemas.microsoft.com/office/drawing/2014/main" id="{A21407AD-6786-4C51-AA4D-DB6EB28DE9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08017" y="-815937"/>
            <a:ext cx="8761670" cy="637097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/>
          <a:p>
            <a:pPr algn="ctr"/>
            <a:endParaRPr lang="en-US" altLang="zh-TW" sz="72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algn="ctr"/>
            <a:endParaRPr lang="en-US" altLang="zh-TW" sz="72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algn="ctr"/>
            <a:r>
              <a:rPr lang="zh-TW" altLang="en-US" sz="6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舊學商量加邃密</a:t>
            </a:r>
            <a:endParaRPr lang="en-US" altLang="zh-TW" sz="6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新知培養轉深沉</a:t>
            </a:r>
            <a:endParaRPr lang="en-US" altLang="zh-TW" sz="6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6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感謝    聆聽</a:t>
            </a:r>
            <a:endParaRPr lang="en-US" altLang="zh-TW" sz="66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algn="ctr"/>
            <a:r>
              <a:rPr lang="zh-TW" altLang="en-US" sz="6600">
                <a:latin typeface="華康魏碑體" panose="03000709000000000000" pitchFamily="65" charset="-120"/>
                <a:ea typeface="華康魏碑體" panose="03000709000000000000" pitchFamily="65" charset="-120"/>
              </a:rPr>
              <a:t>敬請    賜教</a:t>
            </a:r>
            <a:endParaRPr lang="zh-TW" altLang="zh-TW" sz="66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BA3D9D67-4FA4-400D-BFE9-E1E51FF47C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175" y="5606492"/>
            <a:ext cx="601025" cy="6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0930"/>
      </p:ext>
    </p:extLst>
  </p:cSld>
  <p:clrMapOvr>
    <a:masterClrMapping/>
  </p:clrMapOvr>
  <p:transition advTm="4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2FF220-C4B2-458F-9707-64F445C8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蔡長煌行草書</a:t>
            </a:r>
            <a:r>
              <a:rPr lang="en-US" altLang="zh-TW" dirty="0"/>
              <a:t>《</a:t>
            </a:r>
            <a:r>
              <a:rPr lang="zh-TW" altLang="en-US" dirty="0"/>
              <a:t>周易</a:t>
            </a:r>
            <a:r>
              <a:rPr lang="en-US" altLang="zh-TW" dirty="0"/>
              <a:t>‧</a:t>
            </a:r>
            <a:r>
              <a:rPr lang="zh-TW" altLang="en-US" dirty="0"/>
              <a:t>繫辭傳</a:t>
            </a:r>
            <a:r>
              <a:rPr lang="en-US" altLang="zh-TW" dirty="0"/>
              <a:t>》</a:t>
            </a:r>
            <a:br>
              <a:rPr lang="en-US" altLang="zh-TW" dirty="0"/>
            </a:br>
            <a:r>
              <a:rPr lang="zh-TW" altLang="en-US" dirty="0"/>
              <a:t>「</a:t>
            </a:r>
            <a:r>
              <a:rPr lang="en-US" altLang="zh-TW" dirty="0"/>
              <a:t>《</a:t>
            </a:r>
            <a:r>
              <a:rPr lang="zh-TW" altLang="en-US" dirty="0"/>
              <a:t>易</a:t>
            </a:r>
            <a:r>
              <a:rPr lang="en-US" altLang="zh-TW" dirty="0"/>
              <a:t>》</a:t>
            </a:r>
            <a:r>
              <a:rPr lang="zh-TW" altLang="en-US" dirty="0"/>
              <a:t>有太極，是生兩儀」章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358A950-151D-47AF-8B93-35458835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7" y="1825625"/>
            <a:ext cx="2205606" cy="4351338"/>
          </a:xfrm>
        </p:spPr>
      </p:pic>
      <p:pic>
        <p:nvPicPr>
          <p:cNvPr id="6" name="图片 61">
            <a:extLst>
              <a:ext uri="{FF2B5EF4-FFF2-40B4-BE49-F238E27FC236}">
                <a16:creationId xmlns:a16="http://schemas.microsoft.com/office/drawing/2014/main" id="{B57F1765-30A6-4319-8B14-DE13D28CF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11" y="365125"/>
            <a:ext cx="3568709" cy="6858000"/>
          </a:xfrm>
          <a:prstGeom prst="rect">
            <a:avLst/>
          </a:prstGeom>
        </p:spPr>
      </p:pic>
      <p:pic>
        <p:nvPicPr>
          <p:cNvPr id="7" name="图片 50">
            <a:extLst>
              <a:ext uri="{FF2B5EF4-FFF2-40B4-BE49-F238E27FC236}">
                <a16:creationId xmlns:a16="http://schemas.microsoft.com/office/drawing/2014/main" id="{73A3EA28-37A8-43DD-BB50-AC522F9274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447" y="2073641"/>
            <a:ext cx="3440968" cy="34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00A5A46-43C0-4B04-94A6-9B97A33A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09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F0A754E-84A2-4D96-ADAE-BA421900E493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3332329-44F7-48DB-A026-4F3E834BB823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93DB33A-6D28-4084-BA2A-21F2398E8E8E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50EA21D-15B6-4140-8E65-781D33B6772E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A57C3361-236B-45E0-A9AF-15762BE8E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4737661E-E8BE-47DD-9386-6095C9E82158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E489A48A-7B75-4F77-9488-1AC3C39C2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AE78E3EA-31DB-4C83-941F-5150F460FA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262A2E1B-E9AA-4161-B766-9E015B092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233D9174-320D-4AF0-B286-3A0A680BBE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EF8AE3A-5492-44BF-9226-040ECCB1169F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8BA3B9A-17EC-4D49-B3EA-B02E09A055E2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9EE83F62-9108-4C4A-B8F5-C91CC763C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15037C74-4F21-436A-8EA9-D897D138EBD4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6F82D2B1-79EF-4F85-86B5-E699DD7B08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4B937302-A6BC-4F5B-97B9-6192A1AD1C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0844FA7F-72B7-449D-9D75-41A62EFED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AD338E8F-6478-4D53-9D59-CB31ACB633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D455C4D-F5A9-41B6-B0E9-FF361AC2A5AB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23433DA7-432C-4FC5-83B7-FE1987FA9193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84553666-52E9-4F32-A623-AD32FE06D006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7E36A8ED-C062-4DDA-A007-3B95E4D775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B9093A6C-29E3-4F85-BAFF-083D5F699DE3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F7D92C73-7C39-438A-A80E-CA60C59F0E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412B3519-91A4-483B-9648-1EAD1F132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A30AC128-6CDC-45B5-A10B-796D2ED5F2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0202172C-926F-46EF-AF02-2394F25BBD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7B17772D-DDA4-40D4-82C5-93456B22E6D8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C74DA862-8972-4D82-8B93-F68B47DF23DF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666F6101-4904-4904-8AAD-441FB1E05A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7C8F7EFB-09BC-4B3A-AABD-C0B68934ABF0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94B259A0-9095-4ADB-BAA1-0970A43495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1F4FD1FF-5723-4174-8D90-C77B43FC5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B890F78-7C0B-4795-99BE-493F5FC87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24D57C1A-D01E-48E5-B4A5-15814D8D74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DFD2C3F0-E2F7-4348-BB73-12DE8E6728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561" y="3306588"/>
            <a:ext cx="4802810" cy="385779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A015A27-F095-46EB-8D02-FDCC2EA82998}"/>
              </a:ext>
            </a:extLst>
          </p:cNvPr>
          <p:cNvGrpSpPr/>
          <p:nvPr/>
        </p:nvGrpSpPr>
        <p:grpSpPr>
          <a:xfrm>
            <a:off x="2524216" y="588366"/>
            <a:ext cx="916157" cy="3976182"/>
            <a:chOff x="3848421" y="1858781"/>
            <a:chExt cx="916157" cy="3976182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61F3C41-EDBC-4DBF-8298-A1C9DA7D9B46}"/>
                </a:ext>
              </a:extLst>
            </p:cNvPr>
            <p:cNvSpPr txBox="1"/>
            <p:nvPr/>
          </p:nvSpPr>
          <p:spPr>
            <a:xfrm>
              <a:off x="3905507" y="1858781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800" dirty="0">
                  <a:solidFill>
                    <a:srgbClr val="433A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4800" dirty="0">
                <a:solidFill>
                  <a:srgbClr val="433A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989567DD-44D1-495E-921B-996CD53811B8}"/>
                </a:ext>
              </a:extLst>
            </p:cNvPr>
            <p:cNvCxnSpPr/>
            <p:nvPr/>
          </p:nvCxnSpPr>
          <p:spPr>
            <a:xfrm>
              <a:off x="4764578" y="1951115"/>
              <a:ext cx="0" cy="646331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E8F735A-6B3C-4C88-8777-E09383083939}"/>
                </a:ext>
              </a:extLst>
            </p:cNvPr>
            <p:cNvSpPr txBox="1"/>
            <p:nvPr/>
          </p:nvSpPr>
          <p:spPr>
            <a:xfrm>
              <a:off x="3871583" y="3946043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汉简简体" panose="03000509000000000000" pitchFamily="65" charset="-122"/>
                  <a:ea typeface="方正汉简简体" panose="03000509000000000000" pitchFamily="65" charset="-122"/>
                  <a:cs typeface="方正汉简简体" panose="03000509000000000000" pitchFamily="65" charset="-122"/>
                </a:defRPr>
              </a:lvl1pPr>
            </a:lstStyle>
            <a:p>
              <a:r>
                <a:rPr lang="en-US" altLang="zh-TW" dirty="0">
                  <a:solidFill>
                    <a:srgbClr val="433A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03</a:t>
              </a:r>
              <a:endParaRPr lang="zh-CN" altLang="en-US" dirty="0">
                <a:solidFill>
                  <a:srgbClr val="433A4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7425F6CB-AD43-41F8-9F9B-786611FFE9AF}"/>
                </a:ext>
              </a:extLst>
            </p:cNvPr>
            <p:cNvCxnSpPr/>
            <p:nvPr/>
          </p:nvCxnSpPr>
          <p:spPr>
            <a:xfrm>
              <a:off x="4764578" y="4040275"/>
              <a:ext cx="0" cy="646331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F8E8172F-6BBC-46BC-8A56-FA2009621E4C}"/>
                </a:ext>
              </a:extLst>
            </p:cNvPr>
            <p:cNvSpPr txBox="1"/>
            <p:nvPr/>
          </p:nvSpPr>
          <p:spPr>
            <a:xfrm>
              <a:off x="3848421" y="5003966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汉简简体" panose="03000509000000000000" pitchFamily="65" charset="-122"/>
                  <a:ea typeface="方正汉简简体" panose="03000509000000000000" pitchFamily="65" charset="-122"/>
                  <a:cs typeface="方正汉简简体" panose="03000509000000000000" pitchFamily="65" charset="-122"/>
                </a:defRPr>
              </a:lvl1pPr>
            </a:lstStyle>
            <a:p>
              <a:r>
                <a:rPr lang="en-US" altLang="zh-TW" dirty="0">
                  <a:solidFill>
                    <a:srgbClr val="8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04</a:t>
              </a:r>
              <a:endParaRPr lang="zh-CN" altLang="en-US" dirty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55B88B87-3812-4F69-A66E-AB6F190DEBB4}"/>
                </a:ext>
              </a:extLst>
            </p:cNvPr>
            <p:cNvGrpSpPr/>
            <p:nvPr/>
          </p:nvGrpSpPr>
          <p:grpSpPr>
            <a:xfrm>
              <a:off x="3861965" y="2875198"/>
              <a:ext cx="902613" cy="830997"/>
              <a:chOff x="1352907" y="899158"/>
              <a:chExt cx="902613" cy="830997"/>
            </a:xfrm>
          </p:grpSpPr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35EA89F5-5DEF-4567-8634-1799C53C7097}"/>
                  </a:ext>
                </a:extLst>
              </p:cNvPr>
              <p:cNvSpPr txBox="1"/>
              <p:nvPr/>
            </p:nvSpPr>
            <p:spPr>
              <a:xfrm>
                <a:off x="1352907" y="899158"/>
                <a:ext cx="8098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4800">
                    <a:solidFill>
                      <a:srgbClr val="433A4B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方正汉简简体" panose="03000509000000000000" pitchFamily="65" charset="-122"/>
                  </a:defRPr>
                </a:lvl1pPr>
              </a:lstStyle>
              <a:p>
                <a:r>
                  <a:rPr lang="en-US" altLang="zh-TW" dirty="0">
                    <a:solidFill>
                      <a:srgbClr val="99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+mn-lt"/>
                  </a:rPr>
                  <a:t>02</a:t>
                </a:r>
                <a:endParaRPr lang="zh-CN" altLang="en-US" dirty="0">
                  <a:solidFill>
                    <a:srgbClr val="99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D9740D2E-7B07-4F3C-999E-509502003BD1}"/>
                  </a:ext>
                </a:extLst>
              </p:cNvPr>
              <p:cNvCxnSpPr/>
              <p:nvPr/>
            </p:nvCxnSpPr>
            <p:spPr>
              <a:xfrm>
                <a:off x="2255520" y="991492"/>
                <a:ext cx="0" cy="646331"/>
              </a:xfrm>
              <a:prstGeom prst="line">
                <a:avLst/>
              </a:prstGeom>
              <a:ln>
                <a:solidFill>
                  <a:srgbClr val="3A3A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031A9718-AB91-4CDC-8B08-A58CE06FA4ED}"/>
                </a:ext>
              </a:extLst>
            </p:cNvPr>
            <p:cNvCxnSpPr/>
            <p:nvPr/>
          </p:nvCxnSpPr>
          <p:spPr>
            <a:xfrm>
              <a:off x="4760409" y="5120906"/>
              <a:ext cx="0" cy="646331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_14">
            <a:extLst>
              <a:ext uri="{FF2B5EF4-FFF2-40B4-BE49-F238E27FC236}">
                <a16:creationId xmlns:a16="http://schemas.microsoft.com/office/drawing/2014/main" id="{756EE889-0DF4-4C66-879F-EB2C50AC0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58" y="596502"/>
            <a:ext cx="1038556" cy="90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TW" altLang="en-US" sz="6599" spc="600" dirty="0">
                <a:solidFill>
                  <a:srgbClr val="433A4B"/>
                </a:solidFill>
                <a:latin typeface="+mn-lt"/>
                <a:ea typeface="文鼎勘亭流" panose="02010609010101010101" pitchFamily="49" charset="-120"/>
                <a:cs typeface="+mn-ea"/>
                <a:sym typeface="+mn-lt"/>
              </a:rPr>
              <a:t>大</a:t>
            </a:r>
            <a:endParaRPr lang="zh-CN" altLang="en-US" sz="6599" spc="600" dirty="0">
              <a:solidFill>
                <a:srgbClr val="433A4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_14">
            <a:extLst>
              <a:ext uri="{FF2B5EF4-FFF2-40B4-BE49-F238E27FC236}">
                <a16:creationId xmlns:a16="http://schemas.microsoft.com/office/drawing/2014/main" id="{64AE5A5B-BB50-47F0-9A3C-F47D504E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33" y="1462514"/>
            <a:ext cx="1036744" cy="90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TW" altLang="en-US" sz="6599" spc="600" dirty="0">
                <a:solidFill>
                  <a:srgbClr val="433A4B"/>
                </a:solidFill>
                <a:latin typeface="+mn-lt"/>
                <a:ea typeface="文鼎勘亭流" panose="02010609010101010101" pitchFamily="49" charset="-120"/>
                <a:cs typeface="+mn-ea"/>
                <a:sym typeface="+mn-lt"/>
              </a:rPr>
              <a:t>綱</a:t>
            </a:r>
            <a:endParaRPr lang="zh-CN" altLang="zh-CN" sz="6599" spc="600" dirty="0">
              <a:solidFill>
                <a:srgbClr val="433A4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9" name="图片 28" descr="C_108.jpg">
            <a:extLst>
              <a:ext uri="{FF2B5EF4-FFF2-40B4-BE49-F238E27FC236}">
                <a16:creationId xmlns:a16="http://schemas.microsoft.com/office/drawing/2014/main" id="{DFD2F813-B89F-4B39-A932-D03CB40F1E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98681" y="1619337"/>
            <a:ext cx="2119060" cy="1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BF09D15C-72D3-0632-0619-8890F26A7BA8}"/>
              </a:ext>
            </a:extLst>
          </p:cNvPr>
          <p:cNvGrpSpPr/>
          <p:nvPr/>
        </p:nvGrpSpPr>
        <p:grpSpPr>
          <a:xfrm>
            <a:off x="7218140" y="3700945"/>
            <a:ext cx="902613" cy="2918259"/>
            <a:chOff x="3861965" y="1858781"/>
            <a:chExt cx="902613" cy="2918259"/>
          </a:xfrm>
        </p:grpSpPr>
        <p:sp>
          <p:nvSpPr>
            <p:cNvPr id="40" name="文本框 43">
              <a:extLst>
                <a:ext uri="{FF2B5EF4-FFF2-40B4-BE49-F238E27FC236}">
                  <a16:creationId xmlns:a16="http://schemas.microsoft.com/office/drawing/2014/main" id="{69051174-B242-588F-A2B5-9FFB2602ED7E}"/>
                </a:ext>
              </a:extLst>
            </p:cNvPr>
            <p:cNvSpPr txBox="1"/>
            <p:nvPr/>
          </p:nvSpPr>
          <p:spPr>
            <a:xfrm>
              <a:off x="3905507" y="1858781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rgbClr val="433A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0</a:t>
              </a:r>
              <a:r>
                <a:rPr lang="en-US" altLang="zh-TW" sz="4800" dirty="0">
                  <a:solidFill>
                    <a:srgbClr val="433A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5</a:t>
              </a:r>
              <a:endParaRPr lang="zh-CN" altLang="en-US" sz="4800" dirty="0">
                <a:solidFill>
                  <a:srgbClr val="433A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42" name="直接连接符 45">
              <a:extLst>
                <a:ext uri="{FF2B5EF4-FFF2-40B4-BE49-F238E27FC236}">
                  <a16:creationId xmlns:a16="http://schemas.microsoft.com/office/drawing/2014/main" id="{ECBB63B2-60D6-98DD-1EDE-C7A53ABD5845}"/>
                </a:ext>
              </a:extLst>
            </p:cNvPr>
            <p:cNvCxnSpPr/>
            <p:nvPr/>
          </p:nvCxnSpPr>
          <p:spPr>
            <a:xfrm>
              <a:off x="4764578" y="1951115"/>
              <a:ext cx="0" cy="646331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46">
              <a:extLst>
                <a:ext uri="{FF2B5EF4-FFF2-40B4-BE49-F238E27FC236}">
                  <a16:creationId xmlns:a16="http://schemas.microsoft.com/office/drawing/2014/main" id="{435CECFA-56A8-C0EC-6EDF-2723962101FB}"/>
                </a:ext>
              </a:extLst>
            </p:cNvPr>
            <p:cNvSpPr txBox="1"/>
            <p:nvPr/>
          </p:nvSpPr>
          <p:spPr>
            <a:xfrm>
              <a:off x="3871583" y="3946043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汉简简体" panose="03000509000000000000" pitchFamily="65" charset="-122"/>
                  <a:ea typeface="方正汉简简体" panose="03000509000000000000" pitchFamily="65" charset="-122"/>
                  <a:cs typeface="方正汉简简体" panose="03000509000000000000" pitchFamily="65" charset="-122"/>
                </a:defRPr>
              </a:lvl1pPr>
            </a:lstStyle>
            <a:p>
              <a:r>
                <a:rPr lang="en-US" altLang="zh-CN" dirty="0">
                  <a:solidFill>
                    <a:srgbClr val="433A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0</a:t>
              </a:r>
              <a:r>
                <a:rPr lang="en-US" altLang="zh-TW" dirty="0">
                  <a:solidFill>
                    <a:srgbClr val="433A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7</a:t>
              </a:r>
              <a:endParaRPr lang="zh-CN" altLang="en-US" dirty="0">
                <a:solidFill>
                  <a:srgbClr val="433A4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65" name="直接连接符 47">
              <a:extLst>
                <a:ext uri="{FF2B5EF4-FFF2-40B4-BE49-F238E27FC236}">
                  <a16:creationId xmlns:a16="http://schemas.microsoft.com/office/drawing/2014/main" id="{42D05FA6-370C-1401-62A1-6C3A068C297C}"/>
                </a:ext>
              </a:extLst>
            </p:cNvPr>
            <p:cNvCxnSpPr/>
            <p:nvPr/>
          </p:nvCxnSpPr>
          <p:spPr>
            <a:xfrm>
              <a:off x="4764578" y="4040275"/>
              <a:ext cx="0" cy="646331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组合 51">
              <a:extLst>
                <a:ext uri="{FF2B5EF4-FFF2-40B4-BE49-F238E27FC236}">
                  <a16:creationId xmlns:a16="http://schemas.microsoft.com/office/drawing/2014/main" id="{AB7E12D6-1916-654F-A26C-0145B760E7CF}"/>
                </a:ext>
              </a:extLst>
            </p:cNvPr>
            <p:cNvGrpSpPr/>
            <p:nvPr/>
          </p:nvGrpSpPr>
          <p:grpSpPr>
            <a:xfrm>
              <a:off x="3861965" y="2875198"/>
              <a:ext cx="902613" cy="830997"/>
              <a:chOff x="1352907" y="899158"/>
              <a:chExt cx="902613" cy="830997"/>
            </a:xfrm>
          </p:grpSpPr>
          <p:sp>
            <p:nvSpPr>
              <p:cNvPr id="70" name="文本框 56">
                <a:extLst>
                  <a:ext uri="{FF2B5EF4-FFF2-40B4-BE49-F238E27FC236}">
                    <a16:creationId xmlns:a16="http://schemas.microsoft.com/office/drawing/2014/main" id="{C09F087B-CF31-F88B-825D-0AE9FB0DD47B}"/>
                  </a:ext>
                </a:extLst>
              </p:cNvPr>
              <p:cNvSpPr txBox="1"/>
              <p:nvPr/>
            </p:nvSpPr>
            <p:spPr>
              <a:xfrm>
                <a:off x="1352907" y="899158"/>
                <a:ext cx="8098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4800">
                    <a:solidFill>
                      <a:srgbClr val="433A4B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方正汉简简体" panose="03000509000000000000" pitchFamily="65" charset="-122"/>
                  </a:defRPr>
                </a:lvl1pPr>
              </a:lstStyle>
              <a:p>
                <a:r>
                  <a:rPr lang="en-US" altLang="zh-CN" dirty="0">
                    <a:solidFill>
                      <a:srgbClr val="99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+mn-lt"/>
                  </a:rPr>
                  <a:t>0</a:t>
                </a:r>
                <a:r>
                  <a:rPr lang="en-US" altLang="zh-TW" dirty="0">
                    <a:solidFill>
                      <a:srgbClr val="99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+mn-lt"/>
                  </a:rPr>
                  <a:t>6</a:t>
                </a:r>
                <a:endParaRPr lang="zh-CN" altLang="en-US" dirty="0">
                  <a:solidFill>
                    <a:srgbClr val="99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endParaRPr>
              </a:p>
            </p:txBody>
          </p:sp>
          <p:cxnSp>
            <p:nvCxnSpPr>
              <p:cNvPr id="71" name="直接连接符 59">
                <a:extLst>
                  <a:ext uri="{FF2B5EF4-FFF2-40B4-BE49-F238E27FC236}">
                    <a16:creationId xmlns:a16="http://schemas.microsoft.com/office/drawing/2014/main" id="{AAC40467-127A-A59E-4B25-D5434287D4AA}"/>
                  </a:ext>
                </a:extLst>
              </p:cNvPr>
              <p:cNvCxnSpPr/>
              <p:nvPr/>
            </p:nvCxnSpPr>
            <p:spPr>
              <a:xfrm>
                <a:off x="2255520" y="991492"/>
                <a:ext cx="0" cy="646331"/>
              </a:xfrm>
              <a:prstGeom prst="line">
                <a:avLst/>
              </a:prstGeom>
              <a:ln>
                <a:solidFill>
                  <a:srgbClr val="3A3A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B299E0D7-A39B-8966-8E26-B4F68F86AFFA}"/>
              </a:ext>
            </a:extLst>
          </p:cNvPr>
          <p:cNvSpPr txBox="1"/>
          <p:nvPr/>
        </p:nvSpPr>
        <p:spPr>
          <a:xfrm>
            <a:off x="3574968" y="7453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84611154-8247-B147-610B-44F05260EB43}"/>
              </a:ext>
            </a:extLst>
          </p:cNvPr>
          <p:cNvSpPr txBox="1"/>
          <p:nvPr/>
        </p:nvSpPr>
        <p:spPr>
          <a:xfrm>
            <a:off x="3422636" y="1677605"/>
            <a:ext cx="3632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kern="100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宋本《周易》與明版孔穎達《周易正義》考校</a:t>
            </a:r>
            <a:endParaRPr lang="zh-TW" altLang="zh-TW" sz="2400" kern="100" dirty="0">
              <a:solidFill>
                <a:srgbClr val="800000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3F074EE-8FA0-8BCD-741A-C41CEFFE034A}"/>
              </a:ext>
            </a:extLst>
          </p:cNvPr>
          <p:cNvSpPr txBox="1"/>
          <p:nvPr/>
        </p:nvSpPr>
        <p:spPr>
          <a:xfrm>
            <a:off x="3457007" y="2752589"/>
            <a:ext cx="346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儒道釋三家講論與《周易正義》關係探述</a:t>
            </a:r>
            <a:endParaRPr lang="zh-TW" altLang="en-US" sz="2400" dirty="0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34EF9EB0-4CBF-A651-DBE9-F465F60324EF}"/>
              </a:ext>
            </a:extLst>
          </p:cNvPr>
          <p:cNvSpPr txBox="1"/>
          <p:nvPr/>
        </p:nvSpPr>
        <p:spPr>
          <a:xfrm>
            <a:off x="3436204" y="3952919"/>
            <a:ext cx="387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kern="100" dirty="0">
                <a:solidFill>
                  <a:srgbClr val="80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《周易正義》儒家思想析論</a:t>
            </a:r>
            <a:endParaRPr lang="zh-TW" altLang="en-US" sz="2400" dirty="0">
              <a:solidFill>
                <a:srgbClr val="800000"/>
              </a:solidFill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FBE573A0-D608-488C-274E-3AC5D28E3FE5}"/>
              </a:ext>
            </a:extLst>
          </p:cNvPr>
          <p:cNvSpPr txBox="1"/>
          <p:nvPr/>
        </p:nvSpPr>
        <p:spPr>
          <a:xfrm>
            <a:off x="8037646" y="389593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400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《周易正義》道家思想析論</a:t>
            </a:r>
            <a:endParaRPr lang="zh-TW" altLang="en-US" sz="2400" dirty="0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9C799626-D647-3F94-AB8E-5362F2628444}"/>
              </a:ext>
            </a:extLst>
          </p:cNvPr>
          <p:cNvSpPr txBox="1"/>
          <p:nvPr/>
        </p:nvSpPr>
        <p:spPr>
          <a:xfrm>
            <a:off x="8041256" y="491909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400" kern="100" dirty="0">
                <a:solidFill>
                  <a:srgbClr val="99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《周易正義》釋家思想析論</a:t>
            </a:r>
            <a:endParaRPr lang="zh-TW" altLang="en-US" sz="2400" dirty="0">
              <a:solidFill>
                <a:srgbClr val="990000"/>
              </a:solidFill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67E2472D-7ECD-9063-B8DD-45761D97AF5C}"/>
              </a:ext>
            </a:extLst>
          </p:cNvPr>
          <p:cNvSpPr txBox="1"/>
          <p:nvPr/>
        </p:nvSpPr>
        <p:spPr>
          <a:xfrm>
            <a:off x="8203912" y="595181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400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結論</a:t>
            </a:r>
            <a:endParaRPr lang="zh-TW" altLang="en-US" sz="2400" dirty="0"/>
          </a:p>
        </p:txBody>
      </p:sp>
      <p:pic>
        <p:nvPicPr>
          <p:cNvPr id="80" name="图片 40">
            <a:extLst>
              <a:ext uri="{FF2B5EF4-FFF2-40B4-BE49-F238E27FC236}">
                <a16:creationId xmlns:a16="http://schemas.microsoft.com/office/drawing/2014/main" id="{55C5DEFF-E570-7576-BCE4-D450934F2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82" y="1"/>
            <a:ext cx="2864560" cy="39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77492"/>
      </p:ext>
    </p:extLst>
  </p:cSld>
  <p:clrMapOvr>
    <a:masterClrMapping/>
  </p:clrMapOvr>
  <p:transition advTm="4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7CFB2C-4F9D-4491-8869-779CD1D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4CBB15E-3662-4DFF-B1FC-E7CF158182D4}"/>
              </a:ext>
            </a:extLst>
          </p:cNvPr>
          <p:cNvGrpSpPr/>
          <p:nvPr/>
        </p:nvGrpSpPr>
        <p:grpSpPr>
          <a:xfrm>
            <a:off x="279400" y="244873"/>
            <a:ext cx="11622085" cy="6368254"/>
            <a:chOff x="279400" y="244873"/>
            <a:chExt cx="11622085" cy="6368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DBBE2F7-AB71-470B-9635-06CAA382FD1C}"/>
                </a:ext>
              </a:extLst>
            </p:cNvPr>
            <p:cNvSpPr/>
            <p:nvPr/>
          </p:nvSpPr>
          <p:spPr>
            <a:xfrm>
              <a:off x="279400" y="260350"/>
              <a:ext cx="11622085" cy="6337300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288636-8ED1-43A4-B4DE-27E1363DC6F1}"/>
                </a:ext>
              </a:extLst>
            </p:cNvPr>
            <p:cNvGrpSpPr/>
            <p:nvPr/>
          </p:nvGrpSpPr>
          <p:grpSpPr>
            <a:xfrm>
              <a:off x="290513" y="6238878"/>
              <a:ext cx="497682" cy="351629"/>
              <a:chOff x="290513" y="6250783"/>
              <a:chExt cx="497682" cy="35162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45EA58A-86BA-4F27-83A3-B30D7722CE79}"/>
                  </a:ext>
                </a:extLst>
              </p:cNvPr>
              <p:cNvCxnSpPr/>
              <p:nvPr/>
            </p:nvCxnSpPr>
            <p:spPr>
              <a:xfrm>
                <a:off x="290513" y="6265069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F59F4C0-195D-4377-AEFA-5E4C40570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31" y="6250783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7E05921-C2F6-471A-8BA8-98DDF1E90514}"/>
                  </a:ext>
                </a:extLst>
              </p:cNvPr>
              <p:cNvCxnSpPr/>
              <p:nvPr/>
            </p:nvCxnSpPr>
            <p:spPr>
              <a:xfrm>
                <a:off x="364331" y="6519862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DE33227-EE77-4AC6-B87F-7D995E0D3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" y="6457950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06B8B69C-DF04-450D-BDE0-7C142B423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970" y="6443664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B4DAD8E6-5F0F-4999-BCBE-C7BCF6A99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113" y="6519862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DB8CE01D-D25B-4EAF-8C65-98A8E9E37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95" y="6505575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2041B8-7DD7-43FC-8D80-E31DE8B0AE60}"/>
                </a:ext>
              </a:extLst>
            </p:cNvPr>
            <p:cNvGrpSpPr/>
            <p:nvPr/>
          </p:nvGrpSpPr>
          <p:grpSpPr>
            <a:xfrm flipV="1">
              <a:off x="290513" y="248444"/>
              <a:ext cx="497682" cy="351629"/>
              <a:chOff x="895351" y="5748339"/>
              <a:chExt cx="497682" cy="35162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B6614E3-C576-4E15-8284-0C6DB4234968}"/>
                  </a:ext>
                </a:extLst>
              </p:cNvPr>
              <p:cNvCxnSpPr/>
              <p:nvPr/>
            </p:nvCxnSpPr>
            <p:spPr>
              <a:xfrm>
                <a:off x="895351" y="5762625"/>
                <a:ext cx="7381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B15D9FE-268E-4DBC-8B88-C7B81AD85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169" y="5748339"/>
                <a:ext cx="0" cy="28336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D59F357-2C17-4AD2-BEE4-C0EAB74C32F9}"/>
                  </a:ext>
                </a:extLst>
              </p:cNvPr>
              <p:cNvCxnSpPr/>
              <p:nvPr/>
            </p:nvCxnSpPr>
            <p:spPr>
              <a:xfrm>
                <a:off x="969169" y="6017418"/>
                <a:ext cx="66675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C858953-4A41-40CA-B999-731F42FD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313" y="5955506"/>
                <a:ext cx="147638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76E76E8-EC92-44D1-A244-35DE8937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808" y="5941220"/>
                <a:ext cx="0" cy="153986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E7CFC4-30D2-423D-8ECC-DBAF9B21C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51" y="6017418"/>
                <a:ext cx="269082" cy="0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2E78436-0B27-4F10-84F0-A4982FEA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033" y="6003131"/>
                <a:ext cx="0" cy="96837"/>
              </a:xfrm>
              <a:prstGeom prst="line">
                <a:avLst/>
              </a:prstGeom>
              <a:ln w="2857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5F0D19C-F1EF-47A8-A3DD-0FF31A60FFAD}"/>
                </a:ext>
              </a:extLst>
            </p:cNvPr>
            <p:cNvGrpSpPr/>
            <p:nvPr/>
          </p:nvGrpSpPr>
          <p:grpSpPr>
            <a:xfrm>
              <a:off x="11397634" y="244873"/>
              <a:ext cx="497682" cy="6368254"/>
              <a:chOff x="5180010" y="392906"/>
              <a:chExt cx="497682" cy="636825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0B35E82F-82B7-4141-8D8E-F68B3A4B8B61}"/>
                  </a:ext>
                </a:extLst>
              </p:cNvPr>
              <p:cNvGrpSpPr/>
              <p:nvPr/>
            </p:nvGrpSpPr>
            <p:grpSpPr>
              <a:xfrm flipH="1">
                <a:off x="5180010" y="6409531"/>
                <a:ext cx="497682" cy="351629"/>
                <a:chOff x="290513" y="6250783"/>
                <a:chExt cx="497682" cy="351629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CD12142F-08E5-4CA6-B29C-6C0CF743A9A2}"/>
                    </a:ext>
                  </a:extLst>
                </p:cNvPr>
                <p:cNvCxnSpPr/>
                <p:nvPr/>
              </p:nvCxnSpPr>
              <p:spPr>
                <a:xfrm>
                  <a:off x="290513" y="6267450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C0C85A7-873E-453C-A8CF-257EE7243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4331" y="6250783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AD40AFAD-D35D-4BCB-A510-11D817D93F3E}"/>
                    </a:ext>
                  </a:extLst>
                </p:cNvPr>
                <p:cNvCxnSpPr/>
                <p:nvPr/>
              </p:nvCxnSpPr>
              <p:spPr>
                <a:xfrm>
                  <a:off x="364331" y="6522243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ABB1FB9A-28FF-4EF8-8E10-39506E6E3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475" y="6460331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89BD2CFD-727E-48FF-9409-EE147F7C0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970" y="6443664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0E02261-6B25-4C74-B8EE-465EF9C4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13" y="6519862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A5B7DD3-EEA8-4EE3-9B42-45F91B69C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195" y="6505575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EAC1594-9A89-4C1C-B2F8-89CD61AEF8E1}"/>
                  </a:ext>
                </a:extLst>
              </p:cNvPr>
              <p:cNvGrpSpPr/>
              <p:nvPr/>
            </p:nvGrpSpPr>
            <p:grpSpPr>
              <a:xfrm flipH="1" flipV="1">
                <a:off x="5180010" y="392906"/>
                <a:ext cx="497682" cy="351629"/>
                <a:chOff x="895351" y="5748339"/>
                <a:chExt cx="497682" cy="351629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080ABBC7-696C-495F-B84B-6CFE4FC98F46}"/>
                    </a:ext>
                  </a:extLst>
                </p:cNvPr>
                <p:cNvCxnSpPr/>
                <p:nvPr/>
              </p:nvCxnSpPr>
              <p:spPr>
                <a:xfrm>
                  <a:off x="895351" y="5762625"/>
                  <a:ext cx="7381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F522A5B-8C22-4361-8F8E-424EFF00C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69" y="5748339"/>
                  <a:ext cx="0" cy="28336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9BACF14B-BB9C-4850-A7E6-A0971D2E3CC1}"/>
                    </a:ext>
                  </a:extLst>
                </p:cNvPr>
                <p:cNvCxnSpPr/>
                <p:nvPr/>
              </p:nvCxnSpPr>
              <p:spPr>
                <a:xfrm>
                  <a:off x="969169" y="6017418"/>
                  <a:ext cx="66675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64DD2F2-ECF1-4B1A-9645-A9067795C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313" y="5955506"/>
                  <a:ext cx="147638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302E6F7-CEAD-48F7-9FC4-E01FFCB2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808" y="5941220"/>
                  <a:ext cx="0" cy="153986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9980CF6-6518-4368-ABB2-67DFC863B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3951" y="6017418"/>
                  <a:ext cx="269082" cy="0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13CC01A-5EA3-40CB-A855-08EF7D9FF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3033" y="6003131"/>
                  <a:ext cx="0" cy="96837"/>
                </a:xfrm>
                <a:prstGeom prst="line">
                  <a:avLst/>
                </a:prstGeom>
                <a:ln w="28575">
                  <a:solidFill>
                    <a:srgbClr val="9966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E863F34E-C887-4F0E-A850-0134B7627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854" y="3114194"/>
            <a:ext cx="3440968" cy="3440968"/>
          </a:xfrm>
          <a:prstGeom prst="rect">
            <a:avLst/>
          </a:prstGeom>
        </p:spPr>
      </p:pic>
      <p:sp>
        <p:nvSpPr>
          <p:cNvPr id="52" name="_14">
            <a:extLst>
              <a:ext uri="{FF2B5EF4-FFF2-40B4-BE49-F238E27FC236}">
                <a16:creationId xmlns:a16="http://schemas.microsoft.com/office/drawing/2014/main" id="{DD93B901-A44B-464F-8BCA-050F4CAE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781" y="2104327"/>
            <a:ext cx="788280" cy="24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199">
                <a:solidFill>
                  <a:srgbClr val="433A4B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dirty="0">
                <a:latin typeface="華康新綜藝體" panose="040B0709000000000000" pitchFamily="81" charset="-120"/>
                <a:ea typeface="華康新綜藝體" panose="040B0709000000000000" pitchFamily="81" charset="-120"/>
                <a:cs typeface="+mn-ea"/>
                <a:sym typeface="+mn-lt"/>
              </a:rPr>
              <a:t>第一節</a:t>
            </a:r>
            <a:endParaRPr lang="zh-CN" altLang="en-US" dirty="0">
              <a:latin typeface="華康新綜藝體" panose="040B0709000000000000" pitchFamily="81" charset="-120"/>
              <a:ea typeface="華康新綜藝體" panose="040B0709000000000000" pitchFamily="81" charset="-120"/>
              <a:cs typeface="+mn-ea"/>
              <a:sym typeface="+mn-lt"/>
            </a:endParaRPr>
          </a:p>
        </p:txBody>
      </p:sp>
      <p:sp>
        <p:nvSpPr>
          <p:cNvPr id="58" name="矩形 11">
            <a:extLst>
              <a:ext uri="{FF2B5EF4-FFF2-40B4-BE49-F238E27FC236}">
                <a16:creationId xmlns:a16="http://schemas.microsoft.com/office/drawing/2014/main" id="{8300F920-AC55-4498-8F87-4421ABE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500" y="2492449"/>
            <a:ext cx="1518364" cy="89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TW" altLang="en-US" sz="5199" dirty="0">
                <a:solidFill>
                  <a:srgbClr val="433A4B"/>
                </a:solidFill>
                <a:latin typeface="華康魏碑體" panose="03000709000000000000" pitchFamily="65" charset="-120"/>
                <a:ea typeface="華康魏碑體" panose="03000709000000000000" pitchFamily="65" charset="-120"/>
                <a:cs typeface="+mn-ea"/>
                <a:sym typeface="+mn-lt"/>
              </a:rPr>
              <a:t>前言</a:t>
            </a:r>
            <a:endParaRPr lang="zh-CN" altLang="en-US" sz="5199" dirty="0">
              <a:solidFill>
                <a:srgbClr val="433A4B"/>
              </a:solidFill>
              <a:latin typeface="華康魏碑體" panose="03000709000000000000" pitchFamily="65" charset="-120"/>
              <a:ea typeface="華康魏碑體" panose="03000709000000000000" pitchFamily="65" charset="-120"/>
              <a:cs typeface="+mn-ea"/>
              <a:sym typeface="+mn-lt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0662E44C-2CAF-4C93-853A-177AB21E5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928" y="307358"/>
            <a:ext cx="3568709" cy="6858000"/>
          </a:xfrm>
          <a:prstGeom prst="rect">
            <a:avLst/>
          </a:prstGeom>
        </p:spPr>
      </p:pic>
      <p:pic>
        <p:nvPicPr>
          <p:cNvPr id="63" name="图片 28" descr="C_108.jpg">
            <a:extLst>
              <a:ext uri="{FF2B5EF4-FFF2-40B4-BE49-F238E27FC236}">
                <a16:creationId xmlns:a16="http://schemas.microsoft.com/office/drawing/2014/main" id="{F00B4707-C029-4C18-A4E0-951865944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2204" y="3548291"/>
            <a:ext cx="3082331" cy="1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152076"/>
      </p:ext>
    </p:extLst>
  </p:cSld>
  <p:clrMapOvr>
    <a:masterClrMapping/>
  </p:clrMapOvr>
  <p:transition advTm="4000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5086</Words>
  <Application>Microsoft Office PowerPoint</Application>
  <PresentationFormat>寬螢幕</PresentationFormat>
  <Paragraphs>203</Paragraphs>
  <Slides>64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74" baseType="lpstr">
      <vt:lpstr>Calibri</vt:lpstr>
      <vt:lpstr>華康魏碑體</vt:lpstr>
      <vt:lpstr>-apple-system</vt:lpstr>
      <vt:lpstr>PMingLiU</vt:lpstr>
      <vt:lpstr>Arial</vt:lpstr>
      <vt:lpstr>Times New Roman</vt:lpstr>
      <vt:lpstr>華康新綜藝體</vt:lpstr>
      <vt:lpstr>標楷體</vt:lpstr>
      <vt:lpstr>Calibri Light</vt:lpstr>
      <vt:lpstr>Office 佈景主題</vt:lpstr>
      <vt:lpstr>PowerPoint 簡報</vt:lpstr>
      <vt:lpstr>揚州「史可法紀念館」</vt:lpstr>
      <vt:lpstr>揚州史公祠史忠正公墓</vt:lpstr>
      <vt:lpstr> 〔東晉末至南朝‧宋初期〕陶潛 （淵明，352或365-427）〈贈羊長史·並序〉 </vt:lpstr>
      <vt:lpstr>《周易‧繫辭傳‧古者包犧氏之王天下也》章</vt:lpstr>
      <vt:lpstr>賴貴三撰〈伏羲聖王太昊神祖頌〉</vt:lpstr>
      <vt:lpstr>蔡長煌行草書《周易‧繫辭傳》 「《易》有太極，是生兩儀」章</vt:lpstr>
      <vt:lpstr>PowerPoint 簡報</vt:lpstr>
      <vt:lpstr>PowerPoint 簡報</vt:lpstr>
      <vt:lpstr>研究對象</vt:lpstr>
      <vt:lpstr>孔穎達的學術特色</vt:lpstr>
      <vt:lpstr>問題意識</vt:lpstr>
      <vt:lpstr>PowerPoint 簡報</vt:lpstr>
      <vt:lpstr>（一）北京「中國國家圖書館」典藏 宋本《周易》</vt:lpstr>
      <vt:lpstr>PowerPoint 簡報</vt:lpstr>
      <vt:lpstr>《周易‧上經‧乾傳第一》典藏鈐印</vt:lpstr>
      <vt:lpstr>《周易略例第十》卷第十末五則題識</vt:lpstr>
      <vt:lpstr>《周易略例第十》卷第十末五則題識</vt:lpstr>
      <vt:lpstr>《周易略例第十》卷第十末五則題識</vt:lpstr>
      <vt:lpstr>（二）本校與慕尼黑巴伐利亞州立圖書館典藏明版《周易正義》</vt:lpstr>
      <vt:lpstr>PowerPoint 簡報</vt:lpstr>
      <vt:lpstr>本校總館典藏「東北大學寄存圖書」 明萬曆刊本《周易正義》</vt:lpstr>
      <vt:lpstr>PowerPoint 簡報</vt:lpstr>
      <vt:lpstr>PowerPoint 簡報</vt:lpstr>
      <vt:lpstr>PowerPoint 簡報</vt:lpstr>
      <vt:lpstr>德國慕尼黑巴伐利亞州立圖書館藏本書影</vt:lpstr>
      <vt:lpstr>PowerPoint 簡報</vt:lpstr>
      <vt:lpstr>PowerPoint 簡報</vt:lpstr>
      <vt:lpstr>PowerPoint 簡報</vt:lpstr>
      <vt:lpstr>PowerPoint 簡報</vt:lpstr>
      <vt:lpstr>PowerPoint 簡報</vt:lpstr>
      <vt:lpstr>清儒阮元重刊宋本 《十三經注疏·周易注疏》書影</vt:lpstr>
      <vt:lpstr>PowerPoint 簡報</vt:lpstr>
      <vt:lpstr>PowerPoint 簡報</vt:lpstr>
      <vt:lpstr>三教融通的學術風氣</vt:lpstr>
      <vt:lpstr>《易》學學風</vt:lpstr>
      <vt:lpstr>唐儒義疏</vt:lpstr>
      <vt:lpstr>PowerPoint 簡報</vt:lpstr>
      <vt:lpstr>研究視角</vt:lpstr>
      <vt:lpstr>易簡</vt:lpstr>
      <vt:lpstr>變易</vt:lpstr>
      <vt:lpstr>不易</vt:lpstr>
      <vt:lpstr>「易」之五義</vt:lpstr>
      <vt:lpstr>PowerPoint 簡報</vt:lpstr>
      <vt:lpstr>進一步析論「易簡」之義</vt:lpstr>
      <vt:lpstr>PowerPoint 簡報</vt:lpstr>
      <vt:lpstr>PowerPoint 簡報</vt:lpstr>
      <vt:lpstr>PowerPoint 簡報</vt:lpstr>
      <vt:lpstr>孔疏具道家思想</vt:lpstr>
      <vt:lpstr>《周易正義》卷第一〈第一：論《易》之三名〉</vt:lpstr>
      <vt:lpstr>釋〈乾‧彖〉「〈乾〉道變化，各正性命」</vt:lpstr>
      <vt:lpstr>〈觀〉卦中的道家思想</vt:lpstr>
      <vt:lpstr>孔疏中的自然思想</vt:lpstr>
      <vt:lpstr>《易傳》作者應該了解道家思想</vt:lpstr>
      <vt:lpstr>孔氏《周易正義》兼賅儒道</vt:lpstr>
      <vt:lpstr>PowerPoint 簡報</vt:lpstr>
      <vt:lpstr>孔氏《易疏》援借佛家義理</vt:lpstr>
      <vt:lpstr>孔疏援借佛家義理之因</vt:lpstr>
      <vt:lpstr>孔疏援引佛義而時有精義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珮瑜 曾</dc:creator>
  <cp:lastModifiedBy>貴三 賴</cp:lastModifiedBy>
  <cp:revision>62</cp:revision>
  <dcterms:created xsi:type="dcterms:W3CDTF">2022-12-19T08:28:09Z</dcterms:created>
  <dcterms:modified xsi:type="dcterms:W3CDTF">2024-05-06T09:51:22Z</dcterms:modified>
</cp:coreProperties>
</file>