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8916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199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839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181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1105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7642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570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07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157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324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28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EB52D-0A5B-4E2C-8078-D45DAB05E7C9}" type="datetimeFigureOut">
              <a:rPr lang="zh-TW" altLang="en-US" smtClean="0"/>
              <a:t>2025/3/15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905D6-001F-43A9-8840-206E5737C5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769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517584" y="2898477"/>
            <a:ext cx="8531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﹝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法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﹞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汪德邁、金絲燕譯：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中國思想的兩種理性──占卜與表意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導讀</a:t>
            </a:r>
          </a:p>
        </p:txBody>
      </p:sp>
    </p:spTree>
    <p:extLst>
      <p:ext uri="{BB962C8B-B14F-4D97-AF65-F5344CB8AC3E}">
        <p14:creationId xmlns:p14="http://schemas.microsoft.com/office/powerpoint/2010/main" val="3121544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500333" y="483079"/>
            <a:ext cx="1863305" cy="62110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本書架構</a:t>
            </a:r>
          </a:p>
        </p:txBody>
      </p:sp>
      <p:sp>
        <p:nvSpPr>
          <p:cNvPr id="3" name="圓角矩形 2"/>
          <p:cNvSpPr/>
          <p:nvPr/>
        </p:nvSpPr>
        <p:spPr>
          <a:xfrm>
            <a:off x="500333" y="3071003"/>
            <a:ext cx="1242204" cy="6124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架構</a:t>
            </a:r>
          </a:p>
        </p:txBody>
      </p:sp>
      <p:cxnSp>
        <p:nvCxnSpPr>
          <p:cNvPr id="5" name="直線接點 4"/>
          <p:cNvCxnSpPr>
            <a:stCxn id="3" idx="3"/>
          </p:cNvCxnSpPr>
          <p:nvPr/>
        </p:nvCxnSpPr>
        <p:spPr>
          <a:xfrm>
            <a:off x="1742537" y="3377241"/>
            <a:ext cx="5348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 flipH="1">
            <a:off x="2225612" y="2329132"/>
            <a:ext cx="69016" cy="2635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2294627" y="2329132"/>
            <a:ext cx="612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2216989" y="4964502"/>
            <a:ext cx="612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圓角矩形 18"/>
          <p:cNvSpPr/>
          <p:nvPr/>
        </p:nvSpPr>
        <p:spPr>
          <a:xfrm>
            <a:off x="2829464" y="2022894"/>
            <a:ext cx="1242204" cy="6124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占卜</a:t>
            </a:r>
          </a:p>
        </p:txBody>
      </p:sp>
      <p:sp>
        <p:nvSpPr>
          <p:cNvPr id="20" name="圓角矩形 19"/>
          <p:cNvSpPr/>
          <p:nvPr/>
        </p:nvSpPr>
        <p:spPr>
          <a:xfrm>
            <a:off x="2829464" y="4658264"/>
            <a:ext cx="1242204" cy="6124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表意</a:t>
            </a:r>
          </a:p>
        </p:txBody>
      </p:sp>
      <p:cxnSp>
        <p:nvCxnSpPr>
          <p:cNvPr id="24" name="直線單箭頭接點 23"/>
          <p:cNvCxnSpPr/>
          <p:nvPr/>
        </p:nvCxnSpPr>
        <p:spPr>
          <a:xfrm flipH="1">
            <a:off x="3450566" y="2734573"/>
            <a:ext cx="17252" cy="1828801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3655444" y="3373727"/>
            <a:ext cx="1121431" cy="369332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兩種兼容</a:t>
            </a:r>
          </a:p>
        </p:txBody>
      </p:sp>
      <p:cxnSp>
        <p:nvCxnSpPr>
          <p:cNvPr id="27" name="直線接點 26"/>
          <p:cNvCxnSpPr>
            <a:stCxn id="19" idx="3"/>
          </p:cNvCxnSpPr>
          <p:nvPr/>
        </p:nvCxnSpPr>
        <p:spPr>
          <a:xfrm>
            <a:off x="4071668" y="2329132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>
            <a:off x="4641010" y="1854679"/>
            <a:ext cx="0" cy="948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>
            <a:off x="4641010" y="1854679"/>
            <a:ext cx="8022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>
            <a:off x="4641010" y="2803584"/>
            <a:ext cx="8022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圓角矩形 34"/>
          <p:cNvSpPr/>
          <p:nvPr/>
        </p:nvSpPr>
        <p:spPr>
          <a:xfrm>
            <a:off x="5443268" y="1548441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骨占</a:t>
            </a:r>
          </a:p>
        </p:txBody>
      </p:sp>
      <p:sp>
        <p:nvSpPr>
          <p:cNvPr id="36" name="圓角矩形 35"/>
          <p:cNvSpPr/>
          <p:nvPr/>
        </p:nvSpPr>
        <p:spPr>
          <a:xfrm>
            <a:off x="5438955" y="2497346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筮占</a:t>
            </a:r>
          </a:p>
        </p:txBody>
      </p:sp>
      <p:cxnSp>
        <p:nvCxnSpPr>
          <p:cNvPr id="37" name="直線接點 36"/>
          <p:cNvCxnSpPr/>
          <p:nvPr/>
        </p:nvCxnSpPr>
        <p:spPr>
          <a:xfrm>
            <a:off x="4080294" y="4989656"/>
            <a:ext cx="884208" cy="172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圓角矩形 40"/>
          <p:cNvSpPr/>
          <p:nvPr/>
        </p:nvSpPr>
        <p:spPr>
          <a:xfrm>
            <a:off x="5667553" y="3784591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語言</a:t>
            </a:r>
          </a:p>
        </p:txBody>
      </p:sp>
      <p:sp>
        <p:nvSpPr>
          <p:cNvPr id="44" name="圓角矩形 43"/>
          <p:cNvSpPr/>
          <p:nvPr/>
        </p:nvSpPr>
        <p:spPr>
          <a:xfrm>
            <a:off x="7479100" y="3784591"/>
            <a:ext cx="1242204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文學</a:t>
            </a:r>
          </a:p>
        </p:txBody>
      </p:sp>
      <p:sp>
        <p:nvSpPr>
          <p:cNvPr id="45" name="圓角矩形 44"/>
          <p:cNvSpPr/>
          <p:nvPr/>
        </p:nvSpPr>
        <p:spPr>
          <a:xfrm>
            <a:off x="7479099" y="4703305"/>
            <a:ext cx="1242204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思想</a:t>
            </a:r>
          </a:p>
        </p:txBody>
      </p:sp>
      <p:cxnSp>
        <p:nvCxnSpPr>
          <p:cNvPr id="47" name="直線接點 46"/>
          <p:cNvCxnSpPr>
            <a:stCxn id="41" idx="3"/>
          </p:cNvCxnSpPr>
          <p:nvPr/>
        </p:nvCxnSpPr>
        <p:spPr>
          <a:xfrm>
            <a:off x="6909757" y="4090829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/>
          <p:nvPr/>
        </p:nvCxnSpPr>
        <p:spPr>
          <a:xfrm>
            <a:off x="4964503" y="4106632"/>
            <a:ext cx="8622" cy="1832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/>
          <p:nvPr/>
        </p:nvCxnSpPr>
        <p:spPr>
          <a:xfrm>
            <a:off x="4968814" y="4090829"/>
            <a:ext cx="690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>
            <a:endCxn id="64" idx="1"/>
          </p:cNvCxnSpPr>
          <p:nvPr/>
        </p:nvCxnSpPr>
        <p:spPr>
          <a:xfrm>
            <a:off x="4987145" y="5006909"/>
            <a:ext cx="650214" cy="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>
            <a:off x="6788983" y="5020574"/>
            <a:ext cx="690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圓角矩形 54"/>
          <p:cNvSpPr/>
          <p:nvPr/>
        </p:nvSpPr>
        <p:spPr>
          <a:xfrm>
            <a:off x="7479099" y="5619384"/>
            <a:ext cx="1242204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禮制</a:t>
            </a:r>
          </a:p>
        </p:txBody>
      </p:sp>
      <p:sp>
        <p:nvSpPr>
          <p:cNvPr id="64" name="圓角矩形 63"/>
          <p:cNvSpPr/>
          <p:nvPr/>
        </p:nvSpPr>
        <p:spPr>
          <a:xfrm>
            <a:off x="5637359" y="4703305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數字</a:t>
            </a:r>
          </a:p>
        </p:txBody>
      </p:sp>
      <p:cxnSp>
        <p:nvCxnSpPr>
          <p:cNvPr id="81" name="直線接點 80"/>
          <p:cNvCxnSpPr/>
          <p:nvPr/>
        </p:nvCxnSpPr>
        <p:spPr>
          <a:xfrm>
            <a:off x="4973125" y="5946947"/>
            <a:ext cx="690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圓角矩形 81"/>
          <p:cNvSpPr/>
          <p:nvPr/>
        </p:nvSpPr>
        <p:spPr>
          <a:xfrm>
            <a:off x="5633042" y="5619384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文化</a:t>
            </a:r>
          </a:p>
        </p:txBody>
      </p:sp>
      <p:cxnSp>
        <p:nvCxnSpPr>
          <p:cNvPr id="83" name="直線接點 82"/>
          <p:cNvCxnSpPr>
            <a:endCxn id="55" idx="1"/>
          </p:cNvCxnSpPr>
          <p:nvPr/>
        </p:nvCxnSpPr>
        <p:spPr>
          <a:xfrm flipV="1">
            <a:off x="6875246" y="5925622"/>
            <a:ext cx="603853" cy="7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/>
          <p:cNvSpPr txBox="1"/>
          <p:nvPr/>
        </p:nvSpPr>
        <p:spPr>
          <a:xfrm>
            <a:off x="8652294" y="642516"/>
            <a:ext cx="1863305" cy="461665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跨文化對話</a:t>
            </a:r>
          </a:p>
        </p:txBody>
      </p:sp>
    </p:spTree>
    <p:extLst>
      <p:ext uri="{BB962C8B-B14F-4D97-AF65-F5344CB8AC3E}">
        <p14:creationId xmlns:p14="http://schemas.microsoft.com/office/powerpoint/2010/main" val="90526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897147" y="3144328"/>
            <a:ext cx="1242204" cy="6124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占卜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08958" y="526212"/>
            <a:ext cx="2674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一、占卜</a:t>
            </a:r>
          </a:p>
        </p:txBody>
      </p:sp>
      <p:cxnSp>
        <p:nvCxnSpPr>
          <p:cNvPr id="6" name="直線接點 5"/>
          <p:cNvCxnSpPr/>
          <p:nvPr/>
        </p:nvCxnSpPr>
        <p:spPr>
          <a:xfrm>
            <a:off x="2139351" y="3476446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 flipH="1">
            <a:off x="2674194" y="2980427"/>
            <a:ext cx="34500" cy="24876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2708693" y="2980427"/>
            <a:ext cx="8022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2687122" y="5459099"/>
            <a:ext cx="8022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圓角矩形 9"/>
          <p:cNvSpPr/>
          <p:nvPr/>
        </p:nvSpPr>
        <p:spPr>
          <a:xfrm>
            <a:off x="3510951" y="2674189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骨占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3481838" y="5111694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筮占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4753155" y="2980427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5579134" y="690113"/>
            <a:ext cx="0" cy="2932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>
            <a:off x="5579134" y="681104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/>
        </p:nvSpPr>
        <p:spPr>
          <a:xfrm>
            <a:off x="6405113" y="374866"/>
            <a:ext cx="1091242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名稱</a:t>
            </a:r>
          </a:p>
        </p:txBody>
      </p:sp>
      <p:cxnSp>
        <p:nvCxnSpPr>
          <p:cNvPr id="25" name="直線接點 24"/>
          <p:cNvCxnSpPr/>
          <p:nvPr/>
        </p:nvCxnSpPr>
        <p:spPr>
          <a:xfrm>
            <a:off x="5579132" y="1467545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圓角矩形 25"/>
          <p:cNvSpPr/>
          <p:nvPr/>
        </p:nvSpPr>
        <p:spPr>
          <a:xfrm>
            <a:off x="6405110" y="1127184"/>
            <a:ext cx="1091242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緣由</a:t>
            </a:r>
          </a:p>
        </p:txBody>
      </p:sp>
      <p:sp>
        <p:nvSpPr>
          <p:cNvPr id="27" name="圓角矩形 26"/>
          <p:cNvSpPr/>
          <p:nvPr/>
        </p:nvSpPr>
        <p:spPr>
          <a:xfrm>
            <a:off x="6405110" y="1879502"/>
            <a:ext cx="1091242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卜者</a:t>
            </a:r>
          </a:p>
        </p:txBody>
      </p:sp>
      <p:cxnSp>
        <p:nvCxnSpPr>
          <p:cNvPr id="28" name="直線接點 27"/>
          <p:cNvCxnSpPr/>
          <p:nvPr/>
        </p:nvCxnSpPr>
        <p:spPr>
          <a:xfrm>
            <a:off x="5579132" y="2228108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>
            <a:off x="5579131" y="2980427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圓角矩形 30"/>
          <p:cNvSpPr/>
          <p:nvPr/>
        </p:nvSpPr>
        <p:spPr>
          <a:xfrm>
            <a:off x="6405110" y="2632201"/>
            <a:ext cx="1091242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形式</a:t>
            </a:r>
          </a:p>
        </p:txBody>
      </p:sp>
      <p:sp>
        <p:nvSpPr>
          <p:cNvPr id="32" name="圓角矩形 31"/>
          <p:cNvSpPr/>
          <p:nvPr/>
        </p:nvSpPr>
        <p:spPr>
          <a:xfrm>
            <a:off x="6405110" y="3379444"/>
            <a:ext cx="1091242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文字</a:t>
            </a:r>
          </a:p>
        </p:txBody>
      </p:sp>
      <p:cxnSp>
        <p:nvCxnSpPr>
          <p:cNvPr id="33" name="直線接點 32"/>
          <p:cNvCxnSpPr/>
          <p:nvPr/>
        </p:nvCxnSpPr>
        <p:spPr>
          <a:xfrm>
            <a:off x="5579130" y="3622184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>
            <a:off x="7496352" y="681104"/>
            <a:ext cx="526214" cy="9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7500667" y="1467545"/>
            <a:ext cx="526214" cy="9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7496352" y="2219099"/>
            <a:ext cx="526214" cy="9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/>
          <p:nvPr/>
        </p:nvCxnSpPr>
        <p:spPr>
          <a:xfrm>
            <a:off x="7496352" y="3005540"/>
            <a:ext cx="526214" cy="9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/>
          <p:nvPr/>
        </p:nvCxnSpPr>
        <p:spPr>
          <a:xfrm>
            <a:off x="7504982" y="3682568"/>
            <a:ext cx="526214" cy="9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圓角矩形 39"/>
          <p:cNvSpPr/>
          <p:nvPr/>
        </p:nvSpPr>
        <p:spPr>
          <a:xfrm>
            <a:off x="8022566" y="416033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肩胛骨火占法</a:t>
            </a:r>
          </a:p>
        </p:txBody>
      </p:sp>
      <p:sp>
        <p:nvSpPr>
          <p:cNvPr id="41" name="圓角矩形 40"/>
          <p:cNvSpPr/>
          <p:nvPr/>
        </p:nvSpPr>
        <p:spPr>
          <a:xfrm>
            <a:off x="8031196" y="1212083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絕地天通</a:t>
            </a:r>
          </a:p>
        </p:txBody>
      </p:sp>
      <p:sp>
        <p:nvSpPr>
          <p:cNvPr id="42" name="圓角矩形 41"/>
          <p:cNvSpPr/>
          <p:nvPr/>
        </p:nvSpPr>
        <p:spPr>
          <a:xfrm>
            <a:off x="8031196" y="1920669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巫、史</a:t>
            </a:r>
          </a:p>
        </p:txBody>
      </p:sp>
      <p:sp>
        <p:nvSpPr>
          <p:cNvPr id="43" name="圓角矩形 42"/>
          <p:cNvSpPr/>
          <p:nvPr/>
        </p:nvSpPr>
        <p:spPr>
          <a:xfrm>
            <a:off x="8031195" y="2686526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序辭、命辭、占辭</a:t>
            </a:r>
          </a:p>
        </p:txBody>
      </p:sp>
      <p:sp>
        <p:nvSpPr>
          <p:cNvPr id="44" name="圓角矩形 43"/>
          <p:cNvSpPr/>
          <p:nvPr/>
        </p:nvSpPr>
        <p:spPr>
          <a:xfrm>
            <a:off x="8031195" y="3426506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六書</a:t>
            </a:r>
          </a:p>
        </p:txBody>
      </p:sp>
      <p:cxnSp>
        <p:nvCxnSpPr>
          <p:cNvPr id="45" name="直線接點 44"/>
          <p:cNvCxnSpPr/>
          <p:nvPr/>
        </p:nvCxnSpPr>
        <p:spPr>
          <a:xfrm>
            <a:off x="4717565" y="5459099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flipH="1">
            <a:off x="5530586" y="4675516"/>
            <a:ext cx="9717" cy="1802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>
            <a:off x="5540303" y="4675516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圓角矩形 53"/>
          <p:cNvSpPr/>
          <p:nvPr/>
        </p:nvSpPr>
        <p:spPr>
          <a:xfrm>
            <a:off x="6356565" y="4357204"/>
            <a:ext cx="1091242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名稱</a:t>
            </a:r>
          </a:p>
        </p:txBody>
      </p:sp>
      <p:cxnSp>
        <p:nvCxnSpPr>
          <p:cNvPr id="55" name="直線接點 54"/>
          <p:cNvCxnSpPr/>
          <p:nvPr/>
        </p:nvCxnSpPr>
        <p:spPr>
          <a:xfrm>
            <a:off x="7447807" y="4675516"/>
            <a:ext cx="526214" cy="9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圓角矩形 55"/>
          <p:cNvSpPr/>
          <p:nvPr/>
        </p:nvSpPr>
        <p:spPr>
          <a:xfrm>
            <a:off x="7974021" y="4398371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易經</a:t>
            </a:r>
            <a:r>
              <a:rPr lang="en-US" altLang="zh-TW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占筮法</a:t>
            </a:r>
          </a:p>
        </p:txBody>
      </p:sp>
      <p:cxnSp>
        <p:nvCxnSpPr>
          <p:cNvPr id="57" name="直線接點 56"/>
          <p:cNvCxnSpPr/>
          <p:nvPr/>
        </p:nvCxnSpPr>
        <p:spPr>
          <a:xfrm>
            <a:off x="5530586" y="5462343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圓角矩形 58"/>
          <p:cNvSpPr/>
          <p:nvPr/>
        </p:nvSpPr>
        <p:spPr>
          <a:xfrm>
            <a:off x="6356565" y="5152861"/>
            <a:ext cx="1091242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緣由</a:t>
            </a:r>
          </a:p>
        </p:txBody>
      </p:sp>
      <p:sp>
        <p:nvSpPr>
          <p:cNvPr id="61" name="圓角矩形 60"/>
          <p:cNvSpPr/>
          <p:nvPr/>
        </p:nvSpPr>
        <p:spPr>
          <a:xfrm>
            <a:off x="7974021" y="5194028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邏輯理性與商周更革</a:t>
            </a:r>
          </a:p>
        </p:txBody>
      </p:sp>
      <p:cxnSp>
        <p:nvCxnSpPr>
          <p:cNvPr id="62" name="直線接點 61"/>
          <p:cNvCxnSpPr/>
          <p:nvPr/>
        </p:nvCxnSpPr>
        <p:spPr>
          <a:xfrm>
            <a:off x="7443496" y="5459099"/>
            <a:ext cx="526214" cy="9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5530585" y="6478438"/>
            <a:ext cx="825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圓角矩形 65"/>
          <p:cNvSpPr/>
          <p:nvPr/>
        </p:nvSpPr>
        <p:spPr>
          <a:xfrm>
            <a:off x="6359747" y="6116452"/>
            <a:ext cx="1091242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形式</a:t>
            </a:r>
          </a:p>
        </p:txBody>
      </p:sp>
      <p:cxnSp>
        <p:nvCxnSpPr>
          <p:cNvPr id="67" name="直線接點 66"/>
          <p:cNvCxnSpPr/>
          <p:nvPr/>
        </p:nvCxnSpPr>
        <p:spPr>
          <a:xfrm>
            <a:off x="7443496" y="6440852"/>
            <a:ext cx="526214" cy="9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圓角矩形 67"/>
          <p:cNvSpPr/>
          <p:nvPr/>
        </p:nvSpPr>
        <p:spPr>
          <a:xfrm>
            <a:off x="7969713" y="6162899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八卦與數字</a:t>
            </a:r>
          </a:p>
        </p:txBody>
      </p:sp>
      <p:cxnSp>
        <p:nvCxnSpPr>
          <p:cNvPr id="70" name="直線單箭頭接點 69"/>
          <p:cNvCxnSpPr>
            <a:stCxn id="10" idx="2"/>
          </p:cNvCxnSpPr>
          <p:nvPr/>
        </p:nvCxnSpPr>
        <p:spPr>
          <a:xfrm flipH="1">
            <a:off x="4123426" y="3286665"/>
            <a:ext cx="8627" cy="1759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字方塊 71"/>
          <p:cNvSpPr txBox="1"/>
          <p:nvPr/>
        </p:nvSpPr>
        <p:spPr>
          <a:xfrm>
            <a:off x="4209691" y="3991920"/>
            <a:ext cx="664234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轉向</a:t>
            </a:r>
          </a:p>
        </p:txBody>
      </p:sp>
    </p:spTree>
    <p:extLst>
      <p:ext uri="{BB962C8B-B14F-4D97-AF65-F5344CB8AC3E}">
        <p14:creationId xmlns:p14="http://schemas.microsoft.com/office/powerpoint/2010/main" val="1497051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508958" y="526212"/>
            <a:ext cx="2674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二、表意</a:t>
            </a:r>
          </a:p>
        </p:txBody>
      </p:sp>
      <p:sp>
        <p:nvSpPr>
          <p:cNvPr id="3" name="圓角矩形 2"/>
          <p:cNvSpPr/>
          <p:nvPr/>
        </p:nvSpPr>
        <p:spPr>
          <a:xfrm>
            <a:off x="914400" y="3329796"/>
            <a:ext cx="1242204" cy="6124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表意</a:t>
            </a:r>
          </a:p>
        </p:txBody>
      </p:sp>
      <p:cxnSp>
        <p:nvCxnSpPr>
          <p:cNvPr id="4" name="直線接點 3"/>
          <p:cNvCxnSpPr/>
          <p:nvPr/>
        </p:nvCxnSpPr>
        <p:spPr>
          <a:xfrm>
            <a:off x="2156604" y="3636034"/>
            <a:ext cx="8755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接點 4"/>
          <p:cNvCxnSpPr/>
          <p:nvPr/>
        </p:nvCxnSpPr>
        <p:spPr>
          <a:xfrm>
            <a:off x="3032190" y="2736959"/>
            <a:ext cx="8622" cy="1832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>
            <a:off x="3040812" y="2736959"/>
            <a:ext cx="690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3032190" y="3636034"/>
            <a:ext cx="690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3040812" y="4569615"/>
            <a:ext cx="690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圓角矩形 9"/>
          <p:cNvSpPr/>
          <p:nvPr/>
        </p:nvSpPr>
        <p:spPr>
          <a:xfrm>
            <a:off x="3722306" y="2430721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語言</a:t>
            </a:r>
          </a:p>
        </p:txBody>
      </p:sp>
      <p:cxnSp>
        <p:nvCxnSpPr>
          <p:cNvPr id="11" name="直線接點 10"/>
          <p:cNvCxnSpPr/>
          <p:nvPr/>
        </p:nvCxnSpPr>
        <p:spPr>
          <a:xfrm>
            <a:off x="4964510" y="2773373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圓角矩形 12"/>
          <p:cNvSpPr/>
          <p:nvPr/>
        </p:nvSpPr>
        <p:spPr>
          <a:xfrm>
            <a:off x="3730928" y="3329796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數字</a:t>
            </a:r>
          </a:p>
        </p:txBody>
      </p:sp>
      <p:sp>
        <p:nvSpPr>
          <p:cNvPr id="14" name="圓角矩形 13"/>
          <p:cNvSpPr/>
          <p:nvPr/>
        </p:nvSpPr>
        <p:spPr>
          <a:xfrm>
            <a:off x="3722306" y="4263377"/>
            <a:ext cx="1242204" cy="6124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文化</a:t>
            </a:r>
          </a:p>
        </p:txBody>
      </p:sp>
      <p:cxnSp>
        <p:nvCxnSpPr>
          <p:cNvPr id="15" name="直線接點 14"/>
          <p:cNvCxnSpPr/>
          <p:nvPr/>
        </p:nvCxnSpPr>
        <p:spPr>
          <a:xfrm>
            <a:off x="4964510" y="3620199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4964510" y="4569615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圓角矩形 16"/>
          <p:cNvSpPr/>
          <p:nvPr/>
        </p:nvSpPr>
        <p:spPr>
          <a:xfrm>
            <a:off x="5533852" y="2430721"/>
            <a:ext cx="1242204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文學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5525230" y="3329796"/>
            <a:ext cx="1242204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思想</a:t>
            </a:r>
          </a:p>
        </p:txBody>
      </p:sp>
      <p:sp>
        <p:nvSpPr>
          <p:cNvPr id="20" name="圓角矩形 19"/>
          <p:cNvSpPr/>
          <p:nvPr/>
        </p:nvSpPr>
        <p:spPr>
          <a:xfrm>
            <a:off x="5533852" y="4263377"/>
            <a:ext cx="1242204" cy="6124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禮制</a:t>
            </a:r>
          </a:p>
        </p:txBody>
      </p:sp>
      <p:cxnSp>
        <p:nvCxnSpPr>
          <p:cNvPr id="21" name="直線接點 20"/>
          <p:cNvCxnSpPr/>
          <p:nvPr/>
        </p:nvCxnSpPr>
        <p:spPr>
          <a:xfrm>
            <a:off x="6767434" y="3636034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圓角矩形 21"/>
          <p:cNvSpPr/>
          <p:nvPr/>
        </p:nvSpPr>
        <p:spPr>
          <a:xfrm>
            <a:off x="7336776" y="3355128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天干地支</a:t>
            </a:r>
          </a:p>
        </p:txBody>
      </p:sp>
      <p:cxnSp>
        <p:nvCxnSpPr>
          <p:cNvPr id="23" name="直線接點 22"/>
          <p:cNvCxnSpPr/>
          <p:nvPr/>
        </p:nvCxnSpPr>
        <p:spPr>
          <a:xfrm>
            <a:off x="6776056" y="2773373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圓角矩形 23"/>
          <p:cNvSpPr/>
          <p:nvPr/>
        </p:nvSpPr>
        <p:spPr>
          <a:xfrm>
            <a:off x="7345398" y="2508302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語言與文字</a:t>
            </a:r>
          </a:p>
        </p:txBody>
      </p:sp>
      <p:cxnSp>
        <p:nvCxnSpPr>
          <p:cNvPr id="25" name="直線接點 24"/>
          <p:cNvCxnSpPr/>
          <p:nvPr/>
        </p:nvCxnSpPr>
        <p:spPr>
          <a:xfrm>
            <a:off x="6776056" y="4571053"/>
            <a:ext cx="5693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圓角矩形 25"/>
          <p:cNvSpPr/>
          <p:nvPr/>
        </p:nvSpPr>
        <p:spPr>
          <a:xfrm>
            <a:off x="7345397" y="4304544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神學的剷除與社會意義</a:t>
            </a:r>
          </a:p>
        </p:txBody>
      </p:sp>
      <p:cxnSp>
        <p:nvCxnSpPr>
          <p:cNvPr id="28" name="直線單箭頭接點 27"/>
          <p:cNvCxnSpPr>
            <a:stCxn id="26" idx="2"/>
          </p:cNvCxnSpPr>
          <p:nvPr/>
        </p:nvCxnSpPr>
        <p:spPr>
          <a:xfrm flipH="1">
            <a:off x="8746109" y="4834686"/>
            <a:ext cx="1" cy="901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圓角矩形 28"/>
          <p:cNvSpPr/>
          <p:nvPr/>
        </p:nvSpPr>
        <p:spPr>
          <a:xfrm>
            <a:off x="7420159" y="5736566"/>
            <a:ext cx="2801425" cy="5301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中國政治社會</a:t>
            </a:r>
          </a:p>
        </p:txBody>
      </p:sp>
      <p:sp>
        <p:nvSpPr>
          <p:cNvPr id="31" name="文字方塊 30"/>
          <p:cNvSpPr txBox="1"/>
          <p:nvPr/>
        </p:nvSpPr>
        <p:spPr>
          <a:xfrm>
            <a:off x="7789653" y="4054523"/>
            <a:ext cx="664234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轉向</a:t>
            </a:r>
          </a:p>
        </p:txBody>
      </p:sp>
    </p:spTree>
    <p:extLst>
      <p:ext uri="{BB962C8B-B14F-4D97-AF65-F5344CB8AC3E}">
        <p14:creationId xmlns:p14="http://schemas.microsoft.com/office/powerpoint/2010/main" val="399434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508958" y="526212"/>
            <a:ext cx="2674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參考文獻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655608" y="1664898"/>
            <a:ext cx="88420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1.﹝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法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汪德邁、金絲燕譯：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中國思想的兩種理性──占卜與表意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北京：北京大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學出版社，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2017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2.﹝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法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列維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布留爾：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原始思維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 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臺北：臺灣商務印書館，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2001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3.﹝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瑞士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弗里茨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格拉夫：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古代世界的巫術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 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上海：華東師範大學出版社，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2013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宋兆麟：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巫與祭司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 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北京：商務印書館，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2013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李零：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中國方術正考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 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北京：中華書局，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2006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李零：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中國方術續考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 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北京：中華書局，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2006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邱德修：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新訓詁學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 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臺北：五南圖書出版社，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1997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胡平生：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中國古代巫術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 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濟南：山東人民出版社，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1998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高國藩：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中國巫術通史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新細明體" panose="02020500000000000000" pitchFamily="18" charset="-120"/>
                <a:cs typeface="Times New Roman" panose="02020603050405020304" pitchFamily="18" charset="0"/>
              </a:rPr>
              <a:t> 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北京： 鳳凰出版社，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2015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58108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339</Words>
  <Application>Microsoft Office PowerPoint</Application>
  <PresentationFormat>寬螢幕</PresentationFormat>
  <Paragraphs>62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貴三 賴</cp:lastModifiedBy>
  <cp:revision>16</cp:revision>
  <dcterms:created xsi:type="dcterms:W3CDTF">2018-03-06T08:06:25Z</dcterms:created>
  <dcterms:modified xsi:type="dcterms:W3CDTF">2025-03-15T07:46:16Z</dcterms:modified>
</cp:coreProperties>
</file>