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70" r:id="rId3"/>
    <p:sldId id="972" r:id="rId4"/>
    <p:sldId id="987" r:id="rId5"/>
    <p:sldId id="973" r:id="rId6"/>
    <p:sldId id="971" r:id="rId7"/>
    <p:sldId id="925" r:id="rId8"/>
    <p:sldId id="926" r:id="rId9"/>
    <p:sldId id="978" r:id="rId10"/>
    <p:sldId id="988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161"/>
    <a:srgbClr val="B97981"/>
    <a:srgbClr val="A9D18E"/>
    <a:srgbClr val="9DC3E6"/>
    <a:srgbClr val="2F5597"/>
    <a:srgbClr val="663300"/>
    <a:srgbClr val="BF9000"/>
    <a:srgbClr val="A2545D"/>
    <a:srgbClr val="AF656E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5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3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6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8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69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8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1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7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89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BFD2-998C-4498-A8F6-78A57BB4A2A6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54B7-032F-471F-8994-A42C029B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8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臺灣先賢關渡先生黃敬</a:t>
            </a:r>
            <a:br>
              <a:rPr lang="en-US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（字景寅，號必先，</a:t>
            </a:r>
            <a:r>
              <a:rPr lang="en-US" altLang="zh-TW" sz="4000" dirty="0">
                <a:solidFill>
                  <a:srgbClr val="37816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1806-1888</a:t>
            </a:r>
            <a:r>
              <a:rPr lang="zh-TW" altLang="zh-TW" sz="4000" dirty="0">
                <a:solidFill>
                  <a:srgbClr val="37816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en-US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易經初學義類</a:t>
            </a:r>
            <a:r>
              <a:rPr lang="en-US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·</a:t>
            </a:r>
            <a:r>
              <a:rPr lang="zh-TW" altLang="en-US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觀易十例</a:t>
            </a:r>
            <a:r>
              <a:rPr lang="en-US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28891"/>
            <a:ext cx="9144000" cy="1655762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賴貴三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打字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國立臺灣師範大學國文學系 教授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58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E7765D-5A3A-41C5-8FF2-2225743A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南朝梁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劉勰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文心雕龍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神思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7E2D82-53EE-4003-BB25-634591726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積學以儲寶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：累積學問，儲存知識寶庫。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酌理以富才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：明辨事理，豐富才學器識。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研閱以窮照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：體驗生活，增進觀察能力。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馴致以懌辭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：順應發展，演繹美妙文辭。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然後使玄解之宰，尋聲律而定墨；獨照之匠，窺意象而運斤：此蓋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馭文之首術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謀篇之大端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要多讀書，積存閱讀材料，再密切配合思想、情意、文辭，以達到「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讀書破萬卷，下筆如有神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」的境界。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02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（一）凡觀卦須知卦德</a:t>
            </a:r>
            <a:b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916" y="2959331"/>
            <a:ext cx="9155083" cy="349965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如陽剛德，陰柔德。乾有健之德，坤有順之德。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震有動之德，巽有入之德。坎有險之德，離有明之德。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艮有止之德，兌有說之德是也。（如蒙卦，坎下艮上；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坎德險，艮德止。故〈彖傳〉曰：「險而止。」此是取乎卦德也。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餘卦可類推。） 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案：「說」，古「悅」字。《論語‧學而第一》開宗明義即曰：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「學而時習之，不亦說乎！」此「說」亦同「悅」，喜悅也。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68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（二）凡觀卦須知卦體</a:t>
            </a:r>
            <a:b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092336"/>
            <a:ext cx="9144000" cy="3333402"/>
          </a:xfrm>
        </p:spPr>
        <p:txBody>
          <a:bodyPr>
            <a:normAutofit fontScale="40000" lnSpcReduction="20000"/>
          </a:bodyPr>
          <a:lstStyle/>
          <a:p>
            <a:endParaRPr lang="en-US" altLang="zh-TW" dirty="0"/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卦體者，以卦之體勢論也。</a:t>
            </a:r>
            <a:endParaRPr lang="en-US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內卦為下卦，外卦為上卦。</a:t>
            </a:r>
            <a:endParaRPr lang="en-US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如屯卦（震下坎上），下體震，陽初動於陰下。</a:t>
            </a:r>
            <a:endParaRPr lang="en-US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en-US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彖傳</a:t>
            </a:r>
            <a:r>
              <a:rPr lang="en-US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曰：「剛柔始交。」</a:t>
            </a:r>
            <a:endParaRPr lang="en-US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上體坎，陽陷於陰中。</a:t>
            </a:r>
            <a:endParaRPr lang="en-US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en-US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彖傳</a:t>
            </a:r>
            <a:r>
              <a:rPr lang="en-US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曰：「而難生也。」</a:t>
            </a:r>
            <a:endParaRPr lang="en-US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此取乎卦體也。餘卦可類推。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917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014153"/>
            <a:ext cx="9854024" cy="1812174"/>
          </a:xfrm>
        </p:spPr>
        <p:txBody>
          <a:bodyPr>
            <a:normAutofit/>
          </a:bodyPr>
          <a:lstStyle/>
          <a:p>
            <a:r>
              <a:rPr lang="zh-TW" altLang="zh-TW" sz="44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（三）凡觀卦須知卦位</a:t>
            </a:r>
            <a:br>
              <a:rPr lang="zh-TW" altLang="zh-TW" dirty="0"/>
            </a:b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383216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如四，為臣位；五，為君位。又初，為下卦之下位；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二，為下卦之中位；三，為下卦之上位。四，為上卦之下位；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五，為上卦之中位；上，為上卦之上位。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六爻惟二與五得中位，故二、五為中，餘皆不中。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又初、與三、與五，為陽位；二、與四、與上，為陰位。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若以九居初，是以陽居陽便是正；以九居二，是以陽居陰便是不正。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若以六居初，是以陰居陽便是不正；以六居二，是以陰居陰便是正。</a:t>
            </a:r>
            <a:endParaRPr lang="en-US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餘爻可類推。（如乾卦，以九居初，是陽在下。以九居二，是剛健且中。以九居三，是九陽，三亦陽；陽有剛德，故為重剛。</a:t>
            </a:r>
            <a:r>
              <a:rPr lang="zh-CN" altLang="zh-TW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三非中位，故為不中也。）</a:t>
            </a:r>
            <a:endParaRPr lang="zh-TW" altLang="zh-TW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70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7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34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1803717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（四）凡觀卦須知卦象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4753" y="3291840"/>
            <a:ext cx="9144000" cy="2975956"/>
          </a:xfrm>
        </p:spPr>
        <p:txBody>
          <a:bodyPr>
            <a:normAutofit/>
          </a:bodyPr>
          <a:lstStyle/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如乾為天，坤為地。震為雷，巽為風、木。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坎為泉、水、雲，離為火。艮為山，兌為澤是也。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（如屯卦，震下坎上，〈象傳〉曰：「雲雷，屯。」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蒙卦，坎下艮上，〈象傳〉曰：「山下出泉。」是也。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餘卦可以類推。）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751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68988" y="615287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（五）凡觀卦須知卦主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258589"/>
            <a:ext cx="9144000" cy="3133898"/>
          </a:xfrm>
        </p:spPr>
        <p:txBody>
          <a:bodyPr/>
          <a:lstStyle/>
          <a:p>
            <a:pPr algn="l"/>
            <a:r>
              <a:rPr lang="zh-TW" altLang="zh-TW" sz="2800" dirty="0"/>
              <a:t>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若全卦五陰一陽，則以一陽為主，如師卦以九二為主是也。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五陽一陰，則以一陰為主，如小畜以六四為主是也。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若內卦二陰一陽，則以一陽為內外之主，如蒙之九二是也。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CN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餘卦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倣</a:t>
            </a:r>
            <a:r>
              <a:rPr lang="zh-CN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此。）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4"/>
            <a:ext cx="9854024" cy="1329892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（六）凡觀卦須知卦應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793077"/>
            <a:ext cx="9144000" cy="379060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卦應者，上卦爻位，與下卦爻位相應也。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如初與四相應，二與五相應，三與上相應是也。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若初是九、四是六，則陽與陰應，便是正應；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如屯卦，初九與六四正應是也。（初是六、四是九，亦為正應。）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若初是六、四亦是六，便為无應；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如蒙卦，初六之與六四无應是也。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（初是九、四亦是九，亦為无應。）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餘爻倣此。</a:t>
            </a: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082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1845281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（七）凡觀卦須知卦變</a:t>
            </a:r>
            <a:br>
              <a:rPr lang="zh-TW" altLang="zh-TW" dirty="0"/>
            </a:b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859578"/>
            <a:ext cx="9144000" cy="3225075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卦變者，以此卦變自彼卦來也。如訟卦，變自遯卦而來；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訟九二，乃自遯九三來居於二耳。泰卦，變自歸妹卦來；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歸妹六三變為九三，九四變為六四，便成泰卦矣。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朱子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所謂「六往居四，九來居三」者此也。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後有卦變可以類推。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（按：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多主兩爻交變論，不但以一爻變論也。）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616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4"/>
            <a:ext cx="9854024" cy="126339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（八）凡觀卦須知卦互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8938" y="2635135"/>
            <a:ext cx="9144000" cy="3466144"/>
          </a:xfrm>
        </p:spPr>
        <p:txBody>
          <a:bodyPr>
            <a:normAutofit fontScale="85000" lnSpcReduction="20000"/>
          </a:bodyPr>
          <a:lstStyle/>
          <a:p>
            <a:endParaRPr lang="en-US" altLang="zh-TW" dirty="0"/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卦互者，以二互至四，而別成一卦；以三互至五，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而亦別成一卦也。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如需卦，自九二互至六四為兌，兌為口舌，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故第二爻取象「小有言」。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履卦，自九二互至九四為離，離為目，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故第三爻取象於「眇能視」；自六三互至九五為巽，巽為股，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故第三爻又取象於「跛能履」。後倣此。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（按：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，未嘗以互卦論。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敬於上層多所添補，故并附之。）</a:t>
            </a:r>
          </a:p>
          <a:p>
            <a:pPr algn="l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16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（九）凡觀卦須知爻乘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2889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爻乘者，二乘初，三乘二，四乘三，五乘四，上乘五是也。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如屯卦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曰：「六二之難，乘剛也。」蓋二乘初九之剛也。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後倣此。</a:t>
            </a:r>
          </a:p>
        </p:txBody>
      </p:sp>
    </p:spTree>
    <p:extLst>
      <p:ext uri="{BB962C8B-B14F-4D97-AF65-F5344CB8AC3E}">
        <p14:creationId xmlns:p14="http://schemas.microsoft.com/office/powerpoint/2010/main" val="60069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85AF07D4-6FE5-4770-A0F1-012DBE850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04825"/>
          </a:xfrm>
        </p:spPr>
        <p:txBody>
          <a:bodyPr/>
          <a:lstStyle/>
          <a:p>
            <a:pPr algn="ctr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黃易秋盦隸書聯（臺北故宮博物院典藏）</a:t>
            </a:r>
          </a:p>
        </p:txBody>
      </p:sp>
      <p:pic>
        <p:nvPicPr>
          <p:cNvPr id="7171" name="內容版面配置區 6">
            <a:extLst>
              <a:ext uri="{FF2B5EF4-FFF2-40B4-BE49-F238E27FC236}">
                <a16:creationId xmlns:a16="http://schemas.microsoft.com/office/drawing/2014/main" id="{42926348-047A-43EB-8BD1-F2B254ACF7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6425" y="1128714"/>
            <a:ext cx="2992438" cy="5051425"/>
          </a:xfrm>
        </p:spPr>
      </p:pic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75CCAD4A-6164-4793-808A-18A4D6084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E2DF2B2-34F1-4CA7-A4ED-988F281E518E}" type="slidenum">
              <a:rPr lang="en-US" altLang="zh-TW" sz="1400">
                <a:solidFill>
                  <a:srgbClr val="000099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TW" sz="1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17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4729" y="1122363"/>
            <a:ext cx="9854024" cy="2387600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solidFill>
                  <a:srgbClr val="37816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（十）凡觀卦須知爻承</a:t>
            </a:r>
            <a:endParaRPr lang="zh-TW" altLang="en-US" sz="4000" dirty="0">
              <a:solidFill>
                <a:srgbClr val="37816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2889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初承二，二承三，三承四，四承五，五承上是也。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如比卦六三，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謂承、乘、應、皆陰，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蓋三所應六四、六二，亦陰也。後倣此。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739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70DDE0C3-8185-4B02-82E8-CEEC865FC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北京清華大學圖圖書館前大草坪日晷留影</a:t>
            </a:r>
          </a:p>
        </p:txBody>
      </p:sp>
      <p:pic>
        <p:nvPicPr>
          <p:cNvPr id="8195" name="內容版面配置區 4">
            <a:extLst>
              <a:ext uri="{FF2B5EF4-FFF2-40B4-BE49-F238E27FC236}">
                <a16:creationId xmlns:a16="http://schemas.microsoft.com/office/drawing/2014/main" id="{30C07505-F4A8-4343-B3F1-3E754CE2B8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138238"/>
            <a:ext cx="6858000" cy="5143500"/>
          </a:xfrm>
        </p:spPr>
      </p:pic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47B885F0-3E02-4A78-B82F-CEC925EBD5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A3EE5C-F606-409D-B296-805D94AD4B60}" type="slidenum">
              <a:rPr lang="en-US" altLang="zh-TW" sz="1400">
                <a:solidFill>
                  <a:srgbClr val="000099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zh-TW" sz="1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EB3FC63C-96CA-4FAA-B3A1-702498F36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韓國慶尚北道安東退溪李滉先生陶山書院</a:t>
            </a:r>
          </a:p>
        </p:txBody>
      </p:sp>
      <p:pic>
        <p:nvPicPr>
          <p:cNvPr id="9219" name="內容版面配置區 4">
            <a:extLst>
              <a:ext uri="{FF2B5EF4-FFF2-40B4-BE49-F238E27FC236}">
                <a16:creationId xmlns:a16="http://schemas.microsoft.com/office/drawing/2014/main" id="{80F8E212-6D9F-4DB4-AE3C-769559D855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1128713"/>
            <a:ext cx="6875462" cy="5156200"/>
          </a:xfrm>
        </p:spPr>
      </p:pic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5E87E3C6-3E47-430A-B678-A2F8270F0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1D77F62-4A35-464B-9C66-ADD1FA1FD981}" type="slidenum">
              <a:rPr lang="en-US" altLang="zh-TW" sz="1400">
                <a:solidFill>
                  <a:srgbClr val="000099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zh-TW" sz="1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29C38B24-25C8-44F8-92BB-C53563249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04825"/>
          </a:xfrm>
        </p:spPr>
        <p:txBody>
          <a:bodyPr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比利時魯汶大學國際學舍（大貝居安會院）</a:t>
            </a:r>
          </a:p>
        </p:txBody>
      </p:sp>
      <p:sp>
        <p:nvSpPr>
          <p:cNvPr id="10243" name="投影片編號版面配置區 3">
            <a:extLst>
              <a:ext uri="{FF2B5EF4-FFF2-40B4-BE49-F238E27FC236}">
                <a16:creationId xmlns:a16="http://schemas.microsoft.com/office/drawing/2014/main" id="{74401861-50A4-4A8C-816B-51BB6D93E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BEBF67-8E6C-4BE6-805E-6ABE847ACE6D}" type="slidenum">
              <a:rPr lang="en-US" altLang="zh-TW" sz="1400">
                <a:solidFill>
                  <a:srgbClr val="000099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zh-TW" sz="1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內容版面配置區 5">
            <a:extLst>
              <a:ext uri="{FF2B5EF4-FFF2-40B4-BE49-F238E27FC236}">
                <a16:creationId xmlns:a16="http://schemas.microsoft.com/office/drawing/2014/main" id="{7EDAC82C-2C71-42A9-AEA4-FBF46BD88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1003300"/>
            <a:ext cx="5384800" cy="53848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098E12BC-3CEE-4D79-AEEA-21ED0F576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7439" y="242889"/>
            <a:ext cx="7724775" cy="504825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韓國全羅北道高敞郡千年古寺「禪雲寺」茶堂</a:t>
            </a:r>
          </a:p>
        </p:txBody>
      </p:sp>
      <p:pic>
        <p:nvPicPr>
          <p:cNvPr id="11267" name="內容版面配置區 4">
            <a:extLst>
              <a:ext uri="{FF2B5EF4-FFF2-40B4-BE49-F238E27FC236}">
                <a16:creationId xmlns:a16="http://schemas.microsoft.com/office/drawing/2014/main" id="{F72025DB-FE74-4B92-A664-1B72563C59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9538" y="1128714"/>
            <a:ext cx="3986212" cy="5259387"/>
          </a:xfrm>
        </p:spPr>
      </p:pic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id="{431C6AEC-9512-4144-BD99-0D74A6D51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DB3169E-4EBB-4CF2-8FA7-D6DA5EE4E4DA}" type="slidenum">
              <a:rPr lang="en-US" altLang="zh-TW" sz="1400">
                <a:solidFill>
                  <a:srgbClr val="000099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zh-TW" sz="1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60D547C6-81DE-493C-BA86-7EB05462C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笑問「客」從何處來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EA9904-F1E5-4F63-88CA-D2496F57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3" y="1128714"/>
            <a:ext cx="7205662" cy="59515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原本姬周裔，開祖季歷孫；封國賴為氏，千年奠始根。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五胡亂華夏，徙族保右衽；流離江南北，古風依舊存。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黃巢兵燹肇，抗賊誓弗臣；移墾粵東野，客家名遐聞。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瓜瓞綿綿盛，無忝大漢魂；滿清易明祚，乘桴效鵬鯤。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屯田南瀛際，殖荒下屏東；薪傳逾十代，追遠思慎終。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難辰保生庇，母子因緣逢；啟蒙承庭訓，戮力在爾躬。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秘書長世澤，積善遠家聲；孜矻勤習業，師友期大成。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歐美淺嘗止，國學親炙明；作育鍾教化，靡遺赤子忱。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不倦亦不厭，杏壇喜知音；尋趣味無味，材不材安身。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深造樂富美，管窺豈足誇？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志貫中西道，心歸孔孟家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2934DA86-1522-443A-BDBF-AC9071664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300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30000"/>
              </a:spcBef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30000"/>
              </a:spcBef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30000"/>
              </a:spcBef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09ACF9-96AC-4C54-B16C-7B3FEA50AD88}" type="slidenum"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1759A49-4A16-479D-804E-94869DB22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屯邅時賁仁龢貴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如意發蒙道生三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F9CF9CC7-9D1E-4EEB-92EE-F4AC5902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3" y="1128714"/>
            <a:ext cx="7205662" cy="52276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1962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日（農曆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日，保生大帝千秋、中路財神聖誕），難生於屏東縣佳冬鄉豐隆村「潁川堂」、「積善第」祖宅。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字屯如，一字仁叔，合字屯仁。十五志學，負笈於臺南一中、中山大學外文系、臺灣師大國文系所，獲文學博士學位。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現職：師大專任教授。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2003.8-2004.7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，應聘為荷蘭萊頓大學漢學研究院學術交換教授一年。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2007.3-2009.1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應聘為本校國際漢學研究所籌備處主任及創所所長。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2011.9-2012.8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，應聘為韓國外國語大學校中國學部客座教授一年。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2017.3-2018.2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移地研究於比利時魯汶大學漢學系。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solidFill>
                  <a:schemeClr val="accent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t21027@ntnu.edu.tw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laikueisan@yahoo.com.tw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id="{B36A0CCA-D349-4746-8C38-42FF20B34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30000"/>
              </a:spcBef>
              <a:buClr>
                <a:srgbClr val="000066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30000"/>
              </a:spcBef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30000"/>
              </a:spcBef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30000"/>
              </a:spcBef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Font typeface="Book Antiqua" panose="02040602050305030304" pitchFamily="18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5A40EE-11A9-4767-86B4-6C45BE4B080D}" type="slidenum">
              <a:rPr lang="en-US" altLang="zh-TW" sz="1400">
                <a:latin typeface="Times New Roman" panose="02020603050405020304" pitchFamily="18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TW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BF4C932F-7AD5-41DE-9BEA-1DBD3EED8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6489" y="214314"/>
            <a:ext cx="7724775" cy="566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出版著作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94A3AAE9-CD8A-4FD2-9057-AAB2914AF1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5351" y="1157288"/>
            <a:ext cx="7205663" cy="622935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《潁川堂賴氏歷代族譜考述》，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《項安世周易玩辭研究》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，《焦循年譜新編》，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《焦循雕菰樓易學研究》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，《昭代經師手簡箋釋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清儒致高郵二王論學書》，《焦循手批十三經註疏研究》，《春風煦學集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黃慶萱教授七秩華誕受業論集》，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《臺灣易學史》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「一甲子菁莪樂育，五十年薈萃開新」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國立臺灣師範大學國文學系六十周年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1946-2006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暨國文研究所五十周年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1956-2006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 雙慶人事編年史稿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，《易學思想與時代易學論文集》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，《臺海兩岸焦循文獻考察與學術研究》，，《臺灣師大圖書館鎮館之寶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翁方綱《翁批杜詩》稿本校釋》，《中孚大有集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黃慶萱教授八豑嵩壽論文集》，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《臺灣易學人物志》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《東西博雅道殊同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國際漢學與易學專題研究》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《黃敬易經初學義類校釋（附：觀潮齋詩集）》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，《肅禮作毓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──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黃慶萱教授九豑壽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慶論文集》，《神格孚顒——中樞春秋祀典祭祝文編匯注（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2005-2022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》，《李三才《撫淮小草》校注》，《魯汶遊學風雅頌（一）——魯汶四季》，《魯汶遊學風雅頌（二）——歐遊四方》，《魯汶遊學風雅頌（三）——揅學四部》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韓國朝鮮王朝易學研究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63E385AA-2332-4FE6-B6EC-D17AE10F3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39EC54C-E851-48E9-81D7-1396AD807FF6}" type="slidenum">
              <a:rPr lang="en-US" altLang="zh-TW" sz="1400">
                <a:solidFill>
                  <a:srgbClr val="000099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zh-TW" sz="1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2188</Words>
  <Application>Microsoft Office PowerPoint</Application>
  <PresentationFormat>寬螢幕</PresentationFormat>
  <Paragraphs>118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臺灣先賢關渡先生黃敬 （字景寅，號必先，1806-1888） 《易經初學義類·觀易十例》</vt:lpstr>
      <vt:lpstr>〔清〕黃易秋盦隸書聯（臺北故宮博物院典藏）</vt:lpstr>
      <vt:lpstr>北京清華大學圖圖書館前大草坪日晷留影</vt:lpstr>
      <vt:lpstr>韓國慶尚北道安東退溪李滉先生陶山書院</vt:lpstr>
      <vt:lpstr>比利時魯汶大學國際學舍（大貝居安會院）</vt:lpstr>
      <vt:lpstr>韓國全羅北道高敞郡千年古寺「禪雲寺」茶堂</vt:lpstr>
      <vt:lpstr>笑問「客」從何處來</vt:lpstr>
      <vt:lpstr>屯邅時賁仁龢貴 如意發蒙道生三</vt:lpstr>
      <vt:lpstr>出版著作</vt:lpstr>
      <vt:lpstr>南朝梁‧劉勰 《文心雕龍‧神思》</vt:lpstr>
      <vt:lpstr>（一）凡觀卦須知卦德 </vt:lpstr>
      <vt:lpstr>（二）凡觀卦須知卦體 </vt:lpstr>
      <vt:lpstr>（三）凡觀卦須知卦位 </vt:lpstr>
      <vt:lpstr>（四）凡觀卦須知卦象</vt:lpstr>
      <vt:lpstr>（五）凡觀卦須知卦主</vt:lpstr>
      <vt:lpstr>（六）凡觀卦須知卦應</vt:lpstr>
      <vt:lpstr>（七）凡觀卦須知卦變 </vt:lpstr>
      <vt:lpstr>（八）凡觀卦須知卦互</vt:lpstr>
      <vt:lpstr>（九）凡觀卦須知爻乘</vt:lpstr>
      <vt:lpstr>（十）凡觀卦須知爻承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戰後臺灣高等院校《易》學課程 與教育的回顧與展望</dc:title>
  <dc:creator>pcuser</dc:creator>
  <cp:lastModifiedBy>貴三 賴</cp:lastModifiedBy>
  <cp:revision>201</cp:revision>
  <dcterms:created xsi:type="dcterms:W3CDTF">2018-05-30T06:15:53Z</dcterms:created>
  <dcterms:modified xsi:type="dcterms:W3CDTF">2025-09-01T17:10:50Z</dcterms:modified>
</cp:coreProperties>
</file>