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3"/>
  </p:notesMasterIdLst>
  <p:sldIdLst>
    <p:sldId id="256" r:id="rId2"/>
    <p:sldId id="257" r:id="rId3"/>
    <p:sldId id="260" r:id="rId4"/>
    <p:sldId id="261" r:id="rId5"/>
    <p:sldId id="336" r:id="rId6"/>
    <p:sldId id="259" r:id="rId7"/>
    <p:sldId id="262" r:id="rId8"/>
    <p:sldId id="266" r:id="rId9"/>
    <p:sldId id="263" r:id="rId10"/>
    <p:sldId id="264" r:id="rId11"/>
    <p:sldId id="337" r:id="rId12"/>
    <p:sldId id="265" r:id="rId13"/>
    <p:sldId id="267" r:id="rId14"/>
    <p:sldId id="268" r:id="rId15"/>
    <p:sldId id="269" r:id="rId16"/>
    <p:sldId id="270" r:id="rId17"/>
    <p:sldId id="271" r:id="rId18"/>
    <p:sldId id="272" r:id="rId19"/>
    <p:sldId id="273" r:id="rId20"/>
    <p:sldId id="274" r:id="rId21"/>
    <p:sldId id="276" r:id="rId22"/>
    <p:sldId id="338" r:id="rId23"/>
    <p:sldId id="277" r:id="rId24"/>
    <p:sldId id="278" r:id="rId25"/>
    <p:sldId id="279" r:id="rId26"/>
    <p:sldId id="280" r:id="rId27"/>
    <p:sldId id="281" r:id="rId28"/>
    <p:sldId id="282" r:id="rId29"/>
    <p:sldId id="283" r:id="rId30"/>
    <p:sldId id="284" r:id="rId31"/>
    <p:sldId id="287" r:id="rId32"/>
    <p:sldId id="288" r:id="rId33"/>
    <p:sldId id="285" r:id="rId34"/>
    <p:sldId id="289" r:id="rId35"/>
    <p:sldId id="286"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5" r:id="rId81"/>
    <p:sldId id="334" r:id="rId8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660"/>
  </p:normalViewPr>
  <p:slideViewPr>
    <p:cSldViewPr>
      <p:cViewPr varScale="1">
        <p:scale>
          <a:sx n="61" d="100"/>
          <a:sy n="61" d="100"/>
        </p:scale>
        <p:origin x="1572"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2BDF8E-AC24-4BEE-9E19-AB8CF447A552}" type="datetimeFigureOut">
              <a:rPr lang="zh-TW" altLang="en-US" smtClean="0"/>
              <a:t>2024/11/7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64966E-8229-478D-A213-7F3591C83DFE}" type="slidenum">
              <a:rPr lang="zh-TW" altLang="en-US" smtClean="0"/>
              <a:t>‹#›</a:t>
            </a:fld>
            <a:endParaRPr lang="zh-TW" altLang="en-US"/>
          </a:p>
        </p:txBody>
      </p:sp>
    </p:spTree>
    <p:extLst>
      <p:ext uri="{BB962C8B-B14F-4D97-AF65-F5344CB8AC3E}">
        <p14:creationId xmlns:p14="http://schemas.microsoft.com/office/powerpoint/2010/main" val="80117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064966E-8229-478D-A213-7F3591C83DFE}" type="slidenum">
              <a:rPr lang="zh-TW" altLang="en-US" smtClean="0"/>
              <a:t>35</a:t>
            </a:fld>
            <a:endParaRPr lang="zh-TW" altLang="en-US"/>
          </a:p>
        </p:txBody>
      </p:sp>
    </p:spTree>
    <p:extLst>
      <p:ext uri="{BB962C8B-B14F-4D97-AF65-F5344CB8AC3E}">
        <p14:creationId xmlns:p14="http://schemas.microsoft.com/office/powerpoint/2010/main" val="2426418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zh-TW" altLang="en-US"/>
              <a:t>按一下以編輯母片標題樣式</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4" name="Date Placeholder 3"/>
          <p:cNvSpPr>
            <a:spLocks noGrp="1"/>
          </p:cNvSpPr>
          <p:nvPr>
            <p:ph type="dt" sz="half" idx="10"/>
          </p:nvPr>
        </p:nvSpPr>
        <p:spPr/>
        <p:txBody>
          <a:bodyPr/>
          <a:lstStyle/>
          <a:p>
            <a:fld id="{C55868BC-6C41-4229-AFF0-BA1218AEB720}" type="datetimeFigureOut">
              <a:rPr lang="zh-TW" altLang="en-US" smtClean="0"/>
              <a:t>2024/11/7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01591AC-23E5-4614-9C6F-DD03BC912935}"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C55868BC-6C41-4229-AFF0-BA1218AEB720}" type="datetimeFigureOut">
              <a:rPr lang="zh-TW" altLang="en-US" smtClean="0"/>
              <a:t>2024/11/7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01591AC-23E5-4614-9C6F-DD03BC912935}"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zh-TW" altLang="en-US"/>
              <a:t>按一下以編輯母片標題樣式</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C55868BC-6C41-4229-AFF0-BA1218AEB720}" type="datetimeFigureOut">
              <a:rPr lang="zh-TW" altLang="en-US" smtClean="0"/>
              <a:t>2024/11/7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01591AC-23E5-4614-9C6F-DD03BC912935}"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C55868BC-6C41-4229-AFF0-BA1218AEB720}" type="datetimeFigureOut">
              <a:rPr lang="zh-TW" altLang="en-US" smtClean="0"/>
              <a:t>2024/11/7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01591AC-23E5-4614-9C6F-DD03BC912935}"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zh-TW" altLang="en-US"/>
              <a:t>按一下以編輯母片標題樣式</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C55868BC-6C41-4229-AFF0-BA1218AEB720}" type="datetimeFigureOut">
              <a:rPr lang="zh-TW" altLang="en-US" smtClean="0"/>
              <a:t>2024/11/7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01591AC-23E5-4614-9C6F-DD03BC912935}"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zh-TW" altLang="en-US"/>
              <a:t>按一下以編輯母片標題樣式</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C55868BC-6C41-4229-AFF0-BA1218AEB720}" type="datetimeFigureOut">
              <a:rPr lang="zh-TW" altLang="en-US" smtClean="0"/>
              <a:t>2024/11/7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01591AC-23E5-4614-9C6F-DD03BC912935}"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Date Placeholder 6"/>
          <p:cNvSpPr>
            <a:spLocks noGrp="1"/>
          </p:cNvSpPr>
          <p:nvPr>
            <p:ph type="dt" sz="half" idx="10"/>
          </p:nvPr>
        </p:nvSpPr>
        <p:spPr/>
        <p:txBody>
          <a:bodyPr/>
          <a:lstStyle/>
          <a:p>
            <a:fld id="{C55868BC-6C41-4229-AFF0-BA1218AEB720}" type="datetimeFigureOut">
              <a:rPr lang="zh-TW" altLang="en-US" smtClean="0"/>
              <a:t>2024/11/7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201591AC-23E5-4614-9C6F-DD03BC912935}"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2"/>
          <p:cNvSpPr>
            <a:spLocks noGrp="1"/>
          </p:cNvSpPr>
          <p:nvPr>
            <p:ph type="dt" sz="half" idx="10"/>
          </p:nvPr>
        </p:nvSpPr>
        <p:spPr/>
        <p:txBody>
          <a:bodyPr/>
          <a:lstStyle/>
          <a:p>
            <a:fld id="{C55868BC-6C41-4229-AFF0-BA1218AEB720}" type="datetimeFigureOut">
              <a:rPr lang="zh-TW" altLang="en-US" smtClean="0"/>
              <a:t>2024/11/7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201591AC-23E5-4614-9C6F-DD03BC912935}"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868BC-6C41-4229-AFF0-BA1218AEB720}" type="datetimeFigureOut">
              <a:rPr lang="zh-TW" altLang="en-US" smtClean="0"/>
              <a:t>2024/11/7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201591AC-23E5-4614-9C6F-DD03BC912935}"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zh-TW" altLang="en-US"/>
              <a:t>按一下以編輯母片標題樣式</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C55868BC-6C41-4229-AFF0-BA1218AEB720}" type="datetimeFigureOut">
              <a:rPr lang="zh-TW" altLang="en-US" smtClean="0"/>
              <a:t>2024/11/7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01591AC-23E5-4614-9C6F-DD03BC912935}"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zh-TW" altLang="en-US"/>
              <a:t>按一下以編輯母片標題樣式</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C55868BC-6C41-4229-AFF0-BA1218AEB720}" type="datetimeFigureOut">
              <a:rPr lang="zh-TW" altLang="en-US" smtClean="0"/>
              <a:t>2024/11/7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01591AC-23E5-4614-9C6F-DD03BC912935}" type="slidenum">
              <a:rPr lang="zh-TW" altLang="en-US" smtClean="0"/>
              <a:t>‹#›</a:t>
            </a:fld>
            <a:endParaRPr lang="zh-TW" altLang="en-US"/>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zh-TW" altLang="en-US"/>
              <a:t>按一下圖示以新增圖片</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C55868BC-6C41-4229-AFF0-BA1218AEB720}" type="datetimeFigureOut">
              <a:rPr lang="zh-TW" altLang="en-US" smtClean="0"/>
              <a:t>2024/11/7</a:t>
            </a:fld>
            <a:endParaRPr lang="zh-TW" alt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zh-TW" alt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201591AC-23E5-4614-9C6F-DD03BC912935}"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gif"/></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6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6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6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7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hyperlink" Target="http://blog.udn.com/supergogo1999/3592343"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09442" y="1556793"/>
            <a:ext cx="7117180" cy="1656183"/>
          </a:xfrm>
        </p:spPr>
        <p:txBody>
          <a:bodyPr/>
          <a:lstStyle/>
          <a:p>
            <a:pPr algn="ctr"/>
            <a:r>
              <a:rPr lang="zh-TW" altLang="en-US" sz="6000" b="1" dirty="0"/>
              <a:t>六書</a:t>
            </a:r>
            <a:r>
              <a:rPr lang="en-US" altLang="zh-TW" sz="6000" b="1" dirty="0"/>
              <a:t>‧</a:t>
            </a:r>
            <a:r>
              <a:rPr lang="zh-TW" altLang="en-US" sz="6000" b="1" dirty="0"/>
              <a:t>會意</a:t>
            </a:r>
          </a:p>
        </p:txBody>
      </p:sp>
      <p:sp>
        <p:nvSpPr>
          <p:cNvPr id="3" name="副標題 2"/>
          <p:cNvSpPr>
            <a:spLocks noGrp="1"/>
          </p:cNvSpPr>
          <p:nvPr>
            <p:ph type="subTitle" idx="1"/>
          </p:nvPr>
        </p:nvSpPr>
        <p:spPr>
          <a:xfrm>
            <a:off x="3707904" y="4653136"/>
            <a:ext cx="4418718" cy="985664"/>
          </a:xfrm>
        </p:spPr>
        <p:txBody>
          <a:bodyPr/>
          <a:lstStyle/>
          <a:p>
            <a:pPr lvl="0" algn="ctr" defTabSz="914400">
              <a:spcAft>
                <a:spcPts val="0"/>
              </a:spcAft>
              <a:buClrTx/>
            </a:pPr>
            <a:endParaRPr lang="zh-TW" altLang="en-US" dirty="0"/>
          </a:p>
        </p:txBody>
      </p:sp>
    </p:spTree>
    <p:extLst>
      <p:ext uri="{BB962C8B-B14F-4D97-AF65-F5344CB8AC3E}">
        <p14:creationId xmlns:p14="http://schemas.microsoft.com/office/powerpoint/2010/main" val="1620897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b="1" dirty="0">
                <a:solidFill>
                  <a:srgbClr val="464646"/>
                </a:solidFill>
                <a:effectLst>
                  <a:outerShdw blurRad="31750" dist="25400" dir="5400000" algn="tl" rotWithShape="0">
                    <a:srgbClr val="000000">
                      <a:alpha val="25000"/>
                    </a:srgbClr>
                  </a:outerShdw>
                </a:effectLst>
                <a:latin typeface="Times New Roman" panose="02020603050405020304" pitchFamily="18" charset="0"/>
                <a:ea typeface="標楷體" pitchFamily="65" charset="-120"/>
                <a:cs typeface="Times New Roman" panose="02020603050405020304" pitchFamily="18" charset="0"/>
              </a:rPr>
              <a:t>會意</a:t>
            </a:r>
            <a:r>
              <a:rPr lang="en-US" altLang="zh-TW" sz="4400" b="1" dirty="0">
                <a:solidFill>
                  <a:srgbClr val="464646"/>
                </a:solidFill>
                <a:effectLst>
                  <a:outerShdw blurRad="31750" dist="25400" dir="5400000" algn="tl" rotWithShape="0">
                    <a:srgbClr val="000000">
                      <a:alpha val="25000"/>
                    </a:srgbClr>
                  </a:outerShdw>
                </a:effectLst>
                <a:latin typeface="Times New Roman" panose="02020603050405020304" pitchFamily="18" charset="0"/>
                <a:ea typeface="標楷體" pitchFamily="65" charset="-120"/>
                <a:cs typeface="Times New Roman" panose="02020603050405020304" pitchFamily="18" charset="0"/>
              </a:rPr>
              <a:t>VS </a:t>
            </a:r>
            <a:r>
              <a:rPr lang="zh-TW" altLang="en-US" sz="4400" b="1" dirty="0">
                <a:solidFill>
                  <a:srgbClr val="464646"/>
                </a:solidFill>
                <a:effectLst>
                  <a:outerShdw blurRad="31750" dist="25400" dir="5400000" algn="tl" rotWithShape="0">
                    <a:srgbClr val="000000">
                      <a:alpha val="25000"/>
                    </a:srgbClr>
                  </a:outerShdw>
                </a:effectLst>
                <a:latin typeface="Times New Roman" panose="02020603050405020304" pitchFamily="18" charset="0"/>
                <a:ea typeface="標楷體" pitchFamily="65" charset="-120"/>
                <a:cs typeface="Times New Roman" panose="02020603050405020304" pitchFamily="18" charset="0"/>
              </a:rPr>
              <a:t>象形 </a:t>
            </a:r>
            <a:r>
              <a:rPr lang="en-US" altLang="zh-TW" sz="4400" b="1" dirty="0">
                <a:solidFill>
                  <a:srgbClr val="464646"/>
                </a:solidFill>
                <a:effectLst>
                  <a:outerShdw blurRad="31750" dist="25400" dir="5400000" algn="tl" rotWithShape="0">
                    <a:srgbClr val="000000">
                      <a:alpha val="25000"/>
                    </a:srgbClr>
                  </a:outerShdw>
                </a:effectLst>
                <a:latin typeface="Times New Roman" panose="02020603050405020304" pitchFamily="18" charset="0"/>
                <a:ea typeface="標楷體" pitchFamily="65" charset="-120"/>
                <a:cs typeface="Times New Roman" panose="02020603050405020304" pitchFamily="18" charset="0"/>
              </a:rPr>
              <a:t>VS</a:t>
            </a:r>
            <a:r>
              <a:rPr lang="zh-TW" altLang="en-US" sz="4400" b="1" dirty="0">
                <a:solidFill>
                  <a:srgbClr val="464646"/>
                </a:solidFill>
                <a:effectLst>
                  <a:outerShdw blurRad="31750" dist="25400" dir="5400000" algn="tl" rotWithShape="0">
                    <a:srgbClr val="000000">
                      <a:alpha val="25000"/>
                    </a:srgbClr>
                  </a:outerShdw>
                </a:effectLst>
                <a:latin typeface="Times New Roman" panose="02020603050405020304" pitchFamily="18" charset="0"/>
                <a:ea typeface="標楷體" pitchFamily="65" charset="-120"/>
                <a:cs typeface="Times New Roman" panose="02020603050405020304" pitchFamily="18" charset="0"/>
              </a:rPr>
              <a:t>形聲</a:t>
            </a:r>
            <a:endParaRPr lang="zh-TW" altLang="en-US" sz="4400" dirty="0">
              <a:latin typeface="Times New Roman" panose="02020603050405020304" pitchFamily="18" charset="0"/>
              <a:ea typeface="標楷體" pitchFamily="65" charset="-120"/>
              <a:cs typeface="Times New Roman" panose="02020603050405020304" pitchFamily="18" charset="0"/>
            </a:endParaRPr>
          </a:p>
        </p:txBody>
      </p:sp>
      <p:sp>
        <p:nvSpPr>
          <p:cNvPr id="3" name="內容版面配置區 2"/>
          <p:cNvSpPr>
            <a:spLocks noGrp="1"/>
          </p:cNvSpPr>
          <p:nvPr>
            <p:ph idx="1"/>
          </p:nvPr>
        </p:nvSpPr>
        <p:spPr>
          <a:xfrm>
            <a:off x="1009442" y="1807361"/>
            <a:ext cx="7306973" cy="4051437"/>
          </a:xfrm>
        </p:spPr>
        <p:txBody>
          <a:bodyPr>
            <a:normAutofit fontScale="77500" lnSpcReduction="20000"/>
          </a:bodyPr>
          <a:lstStyle/>
          <a:p>
            <a:endParaRPr lang="zh-TW" altLang="en-US" sz="3300" dirty="0">
              <a:solidFill>
                <a:schemeClr val="tx1"/>
              </a:solidFill>
              <a:latin typeface="標楷體" pitchFamily="65" charset="-120"/>
              <a:ea typeface="標楷體" pitchFamily="65" charset="-120"/>
            </a:endParaRPr>
          </a:p>
          <a:p>
            <a:r>
              <a:rPr lang="zh-TW" altLang="en-US" sz="3300" dirty="0">
                <a:solidFill>
                  <a:schemeClr val="tx1"/>
                </a:solidFill>
                <a:latin typeface="標楷體" pitchFamily="65" charset="-120"/>
                <a:ea typeface="標楷體" pitchFamily="65" charset="-120"/>
              </a:rPr>
              <a:t>「合體象形」與「會意」的界限亦十分模糊，我們根據甚麼原則區分屬於「象形」還是「會意」呢？</a:t>
            </a:r>
          </a:p>
          <a:p>
            <a:r>
              <a:rPr lang="zh-TW" altLang="en-US" sz="2800" dirty="0">
                <a:solidFill>
                  <a:schemeClr val="tx1"/>
                </a:solidFill>
                <a:latin typeface="標楷體" pitchFamily="65" charset="-120"/>
                <a:ea typeface="標楷體" pitchFamily="65" charset="-120"/>
              </a:rPr>
              <a:t>秦漢後，文字的形象性減弱，象形、指事不敷使用，只好融合兩者創造出更多會意字。</a:t>
            </a:r>
          </a:p>
          <a:p>
            <a:endParaRPr lang="zh-TW" altLang="en-US" sz="2800" dirty="0">
              <a:solidFill>
                <a:schemeClr val="tx1"/>
              </a:solidFill>
              <a:latin typeface="標楷體" pitchFamily="65" charset="-120"/>
              <a:ea typeface="標楷體" pitchFamily="65" charset="-120"/>
            </a:endParaRPr>
          </a:p>
          <a:p>
            <a:r>
              <a:rPr lang="zh-TW" altLang="en-US" sz="3600" dirty="0">
                <a:solidFill>
                  <a:schemeClr val="tx1"/>
                </a:solidFill>
                <a:latin typeface="標楷體" pitchFamily="65" charset="-120"/>
                <a:ea typeface="標楷體" pitchFamily="65" charset="-120"/>
              </a:rPr>
              <a:t>少數會意字的意符兼有表音功能，為類字叫「會意兼形聲」。也叫「亦聲」。</a:t>
            </a:r>
          </a:p>
          <a:p>
            <a:r>
              <a:rPr lang="zh-TW" altLang="en-US" sz="2800" dirty="0">
                <a:solidFill>
                  <a:schemeClr val="tx1"/>
                </a:solidFill>
                <a:latin typeface="標楷體" pitchFamily="65" charset="-120"/>
                <a:ea typeface="標楷體" pitchFamily="65" charset="-120"/>
              </a:rPr>
              <a:t>如：「汲」字，從水從及，及亦聲。</a:t>
            </a:r>
          </a:p>
          <a:p>
            <a:endParaRPr lang="zh-TW" altLang="en-US" dirty="0"/>
          </a:p>
          <a:p>
            <a:endParaRPr lang="zh-TW" altLang="en-US" dirty="0"/>
          </a:p>
          <a:p>
            <a:endParaRPr lang="zh-TW" altLang="en-US" dirty="0"/>
          </a:p>
        </p:txBody>
      </p:sp>
    </p:spTree>
    <p:extLst>
      <p:ext uri="{BB962C8B-B14F-4D97-AF65-F5344CB8AC3E}">
        <p14:creationId xmlns:p14="http://schemas.microsoft.com/office/powerpoint/2010/main" val="3375151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009443" y="1052737"/>
            <a:ext cx="7125112" cy="4806062"/>
          </a:xfrm>
        </p:spPr>
        <p:txBody>
          <a:bodyPr>
            <a:normAutofit fontScale="77500" lnSpcReduction="20000"/>
          </a:bodyPr>
          <a:lstStyle/>
          <a:p>
            <a:endParaRPr lang="en-US" altLang="zh-TW" sz="3000" dirty="0">
              <a:solidFill>
                <a:schemeClr val="tx1"/>
              </a:solidFill>
              <a:latin typeface="標楷體" pitchFamily="65" charset="-120"/>
              <a:ea typeface="標楷體" pitchFamily="65" charset="-120"/>
            </a:endParaRPr>
          </a:p>
          <a:p>
            <a:r>
              <a:rPr lang="zh-TW" altLang="en-US" sz="3000" dirty="0">
                <a:solidFill>
                  <a:schemeClr val="tx1"/>
                </a:solidFill>
                <a:latin typeface="標楷體" pitchFamily="65" charset="-120"/>
                <a:ea typeface="標楷體" pitchFamily="65" charset="-120"/>
              </a:rPr>
              <a:t>形聲：形符為主，許慎界說為</a:t>
            </a:r>
            <a:r>
              <a:rPr lang="en-US" altLang="zh-TW" sz="3000" dirty="0">
                <a:solidFill>
                  <a:schemeClr val="tx1"/>
                </a:solidFill>
                <a:latin typeface="標楷體" pitchFamily="65" charset="-120"/>
                <a:ea typeface="標楷體" pitchFamily="65" charset="-120"/>
              </a:rPr>
              <a:t>【</a:t>
            </a:r>
            <a:r>
              <a:rPr lang="zh-TW" altLang="en-US" sz="3000" dirty="0">
                <a:solidFill>
                  <a:schemeClr val="tx1"/>
                </a:solidFill>
                <a:latin typeface="標楷體" pitchFamily="65" charset="-120"/>
                <a:ea typeface="標楷體" pitchFamily="65" charset="-120"/>
              </a:rPr>
              <a:t>從某，某聲</a:t>
            </a:r>
            <a:r>
              <a:rPr lang="en-US" altLang="zh-TW" sz="3000" dirty="0">
                <a:solidFill>
                  <a:schemeClr val="tx1"/>
                </a:solidFill>
                <a:latin typeface="標楷體" pitchFamily="65" charset="-120"/>
                <a:ea typeface="標楷體" pitchFamily="65" charset="-120"/>
              </a:rPr>
              <a:t>】</a:t>
            </a:r>
            <a:r>
              <a:rPr lang="zh-TW" altLang="en-US" sz="3000" dirty="0">
                <a:solidFill>
                  <a:schemeClr val="tx1"/>
                </a:solidFill>
                <a:latin typeface="標楷體" pitchFamily="65" charset="-120"/>
                <a:ea typeface="標楷體" pitchFamily="65" charset="-120"/>
              </a:rPr>
              <a:t>。</a:t>
            </a:r>
          </a:p>
          <a:p>
            <a:r>
              <a:rPr lang="zh-TW" altLang="en-US" sz="3000" dirty="0">
                <a:solidFill>
                  <a:schemeClr val="tx1"/>
                </a:solidFill>
                <a:latin typeface="標楷體" pitchFamily="65" charset="-120"/>
                <a:ea typeface="標楷體" pitchFamily="65" charset="-120"/>
              </a:rPr>
              <a:t>會意：聲符為主，許慎界說為</a:t>
            </a:r>
            <a:r>
              <a:rPr lang="en-US" altLang="zh-TW" sz="3000" dirty="0">
                <a:solidFill>
                  <a:schemeClr val="tx1"/>
                </a:solidFill>
                <a:latin typeface="標楷體" pitchFamily="65" charset="-120"/>
                <a:ea typeface="標楷體" pitchFamily="65" charset="-120"/>
              </a:rPr>
              <a:t>【</a:t>
            </a:r>
            <a:r>
              <a:rPr lang="zh-TW" altLang="en-US" sz="3000" dirty="0">
                <a:solidFill>
                  <a:schemeClr val="tx1"/>
                </a:solidFill>
                <a:latin typeface="標楷體" pitchFamily="65" charset="-120"/>
                <a:ea typeface="標楷體" pitchFamily="65" charset="-120"/>
              </a:rPr>
              <a:t>從某，某亦聲</a:t>
            </a:r>
            <a:r>
              <a:rPr lang="en-US" altLang="zh-TW" sz="3000" dirty="0">
                <a:solidFill>
                  <a:schemeClr val="tx1"/>
                </a:solidFill>
                <a:latin typeface="標楷體" pitchFamily="65" charset="-120"/>
                <a:ea typeface="標楷體" pitchFamily="65" charset="-120"/>
              </a:rPr>
              <a:t>】</a:t>
            </a:r>
            <a:r>
              <a:rPr lang="zh-TW" altLang="en-US" sz="3000" dirty="0">
                <a:solidFill>
                  <a:schemeClr val="tx1"/>
                </a:solidFill>
                <a:latin typeface="標楷體" pitchFamily="65" charset="-120"/>
                <a:ea typeface="標楷體" pitchFamily="65" charset="-120"/>
              </a:rPr>
              <a:t>。</a:t>
            </a:r>
          </a:p>
          <a:p>
            <a:endParaRPr lang="zh-TW" altLang="en-US" sz="3000" dirty="0">
              <a:solidFill>
                <a:schemeClr val="tx1"/>
              </a:solidFill>
              <a:latin typeface="標楷體" pitchFamily="65" charset="-120"/>
              <a:ea typeface="標楷體" pitchFamily="65" charset="-120"/>
            </a:endParaRPr>
          </a:p>
          <a:p>
            <a:r>
              <a:rPr lang="zh-TW" altLang="en-US" sz="3000" dirty="0">
                <a:solidFill>
                  <a:schemeClr val="tx1"/>
                </a:solidFill>
                <a:latin typeface="標楷體" pitchFamily="65" charset="-120"/>
                <a:ea typeface="標楷體" pitchFamily="65" charset="-120"/>
              </a:rPr>
              <a:t>兼聲會意就是會意中有一部件同時代表這個字的聲符</a:t>
            </a:r>
            <a:r>
              <a:rPr lang="zh-TW" altLang="en-US" sz="3200" dirty="0">
                <a:solidFill>
                  <a:schemeClr val="tx1"/>
                </a:solidFill>
                <a:latin typeface="標楷體" pitchFamily="65" charset="-120"/>
                <a:ea typeface="標楷體" pitchFamily="65" charset="-120"/>
              </a:rPr>
              <a:t>。</a:t>
            </a:r>
            <a:endParaRPr lang="zh-TW" altLang="en-US" sz="3000" dirty="0">
              <a:solidFill>
                <a:schemeClr val="tx1"/>
              </a:solidFill>
              <a:latin typeface="標楷體" pitchFamily="65" charset="-120"/>
              <a:ea typeface="標楷體" pitchFamily="65" charset="-120"/>
            </a:endParaRPr>
          </a:p>
          <a:p>
            <a:r>
              <a:rPr lang="zh-TW" altLang="en-US" sz="3000" dirty="0">
                <a:solidFill>
                  <a:schemeClr val="tx1"/>
                </a:solidFill>
                <a:latin typeface="標楷體" pitchFamily="65" charset="-120"/>
                <a:ea typeface="標楷體" pitchFamily="65" charset="-120"/>
              </a:rPr>
              <a:t>形聲</a:t>
            </a:r>
            <a:r>
              <a:rPr lang="en-US" altLang="zh-TW" sz="3000" dirty="0">
                <a:solidFill>
                  <a:schemeClr val="tx1"/>
                </a:solidFill>
                <a:latin typeface="標楷體" pitchFamily="65" charset="-120"/>
                <a:ea typeface="標楷體" pitchFamily="65" charset="-120"/>
              </a:rPr>
              <a:t>=</a:t>
            </a:r>
            <a:r>
              <a:rPr lang="zh-TW" altLang="en-US" sz="3000" dirty="0">
                <a:solidFill>
                  <a:schemeClr val="tx1"/>
                </a:solidFill>
                <a:latin typeface="標楷體" pitchFamily="65" charset="-120"/>
                <a:ea typeface="標楷體" pitchFamily="65" charset="-120"/>
              </a:rPr>
              <a:t>形符</a:t>
            </a:r>
            <a:r>
              <a:rPr lang="en-US" altLang="zh-TW" sz="3000" dirty="0">
                <a:solidFill>
                  <a:schemeClr val="tx1"/>
                </a:solidFill>
                <a:latin typeface="標楷體" pitchFamily="65" charset="-120"/>
                <a:ea typeface="標楷體" pitchFamily="65" charset="-120"/>
              </a:rPr>
              <a:t>+</a:t>
            </a:r>
            <a:r>
              <a:rPr lang="zh-TW" altLang="en-US" sz="3000" dirty="0">
                <a:solidFill>
                  <a:schemeClr val="tx1"/>
                </a:solidFill>
                <a:latin typeface="標楷體" pitchFamily="65" charset="-120"/>
                <a:ea typeface="標楷體" pitchFamily="65" charset="-120"/>
              </a:rPr>
              <a:t>聲符</a:t>
            </a:r>
            <a:r>
              <a:rPr lang="en-US" altLang="zh-TW" sz="3000" dirty="0">
                <a:solidFill>
                  <a:schemeClr val="tx1"/>
                </a:solidFill>
                <a:latin typeface="標楷體" pitchFamily="65" charset="-120"/>
                <a:ea typeface="標楷體" pitchFamily="65" charset="-120"/>
              </a:rPr>
              <a:t>(</a:t>
            </a:r>
            <a:r>
              <a:rPr lang="zh-TW" altLang="en-US" sz="3000" dirty="0">
                <a:solidFill>
                  <a:schemeClr val="tx1"/>
                </a:solidFill>
                <a:latin typeface="標楷體" pitchFamily="65" charset="-120"/>
                <a:ea typeface="標楷體" pitchFamily="65" charset="-120"/>
              </a:rPr>
              <a:t>形符表義，聲符表聲</a:t>
            </a:r>
            <a:r>
              <a:rPr lang="en-US" altLang="zh-TW" sz="3000" dirty="0">
                <a:solidFill>
                  <a:schemeClr val="tx1"/>
                </a:solidFill>
                <a:latin typeface="標楷體" pitchFamily="65" charset="-120"/>
                <a:ea typeface="標楷體" pitchFamily="65" charset="-120"/>
              </a:rPr>
              <a:t>)</a:t>
            </a:r>
            <a:r>
              <a:rPr lang="zh-TW" altLang="en-US" sz="3200" dirty="0">
                <a:solidFill>
                  <a:schemeClr val="tx1"/>
                </a:solidFill>
                <a:latin typeface="標楷體" pitchFamily="65" charset="-120"/>
                <a:ea typeface="標楷體" pitchFamily="65" charset="-120"/>
              </a:rPr>
              <a:t> 。</a:t>
            </a:r>
            <a:endParaRPr lang="en-US" altLang="zh-TW" sz="3000" dirty="0">
              <a:solidFill>
                <a:schemeClr val="tx1"/>
              </a:solidFill>
              <a:latin typeface="標楷體" pitchFamily="65" charset="-120"/>
              <a:ea typeface="標楷體" pitchFamily="65" charset="-120"/>
            </a:endParaRPr>
          </a:p>
          <a:p>
            <a:r>
              <a:rPr lang="zh-TW" altLang="en-US" sz="2600" dirty="0">
                <a:solidFill>
                  <a:schemeClr val="tx1"/>
                </a:solidFill>
                <a:latin typeface="標楷體" pitchFamily="65" charset="-120"/>
                <a:ea typeface="標楷體" pitchFamily="65" charset="-120"/>
              </a:rPr>
              <a:t>表義的義符相同的字，義符表示的事件和行為是有關連的。</a:t>
            </a:r>
          </a:p>
          <a:p>
            <a:r>
              <a:rPr lang="zh-TW" altLang="en-US" sz="2600" dirty="0">
                <a:solidFill>
                  <a:schemeClr val="tx1"/>
                </a:solidFill>
                <a:latin typeface="標楷體" pitchFamily="65" charset="-120"/>
                <a:ea typeface="標楷體" pitchFamily="65" charset="-120"/>
              </a:rPr>
              <a:t>以財、貨、賄都從貝部，都和財物有關，這一類就歸為形聲。</a:t>
            </a:r>
          </a:p>
          <a:p>
            <a:r>
              <a:rPr lang="zh-TW" altLang="en-US" sz="2600" dirty="0">
                <a:solidFill>
                  <a:schemeClr val="tx1"/>
                </a:solidFill>
                <a:latin typeface="標楷體" pitchFamily="65" charset="-120"/>
                <a:ea typeface="標楷體" pitchFamily="65" charset="-120"/>
              </a:rPr>
              <a:t>如返字。從辶部，但意義表示卻是在反字上，所以歸為會意兼形聲。</a:t>
            </a:r>
          </a:p>
          <a:p>
            <a:endParaRPr lang="zh-TW" altLang="en-US" sz="2600" dirty="0"/>
          </a:p>
        </p:txBody>
      </p:sp>
    </p:spTree>
    <p:extLst>
      <p:ext uri="{BB962C8B-B14F-4D97-AF65-F5344CB8AC3E}">
        <p14:creationId xmlns:p14="http://schemas.microsoft.com/office/powerpoint/2010/main" val="2775481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9442" y="404665"/>
            <a:ext cx="7125113" cy="792087"/>
          </a:xfrm>
        </p:spPr>
        <p:txBody>
          <a:bodyPr/>
          <a:lstStyle/>
          <a:p>
            <a:r>
              <a:rPr lang="zh-TW" altLang="en-US" sz="4400" b="1" dirty="0">
                <a:solidFill>
                  <a:srgbClr val="464646"/>
                </a:solidFill>
                <a:effectLst>
                  <a:outerShdw blurRad="31750" dist="25400" dir="5400000" algn="tl" rotWithShape="0">
                    <a:srgbClr val="000000">
                      <a:alpha val="25000"/>
                    </a:srgbClr>
                  </a:outerShdw>
                </a:effectLst>
                <a:latin typeface="標楷體" pitchFamily="65" charset="-120"/>
                <a:ea typeface="標楷體" pitchFamily="65" charset="-120"/>
                <a:cs typeface="+mj-cs"/>
              </a:rPr>
              <a:t>各家對會意看法</a:t>
            </a:r>
            <a:r>
              <a:rPr lang="en-US" altLang="zh-TW" sz="4400" b="1" dirty="0">
                <a:solidFill>
                  <a:srgbClr val="464646"/>
                </a:solidFill>
                <a:effectLst>
                  <a:outerShdw blurRad="31750" dist="25400" dir="5400000" algn="tl" rotWithShape="0">
                    <a:srgbClr val="000000">
                      <a:alpha val="25000"/>
                    </a:srgbClr>
                  </a:outerShdw>
                </a:effectLst>
                <a:latin typeface="標楷體" pitchFamily="65" charset="-120"/>
                <a:ea typeface="標楷體" pitchFamily="65" charset="-120"/>
                <a:cs typeface="+mj-cs"/>
              </a:rPr>
              <a:t>……</a:t>
            </a:r>
            <a:endParaRPr lang="zh-TW" altLang="en-US" sz="4400" dirty="0">
              <a:latin typeface="標楷體" pitchFamily="65" charset="-120"/>
              <a:ea typeface="標楷體" pitchFamily="65" charset="-120"/>
            </a:endParaRPr>
          </a:p>
        </p:txBody>
      </p:sp>
      <p:sp>
        <p:nvSpPr>
          <p:cNvPr id="3" name="內容版面配置區 2"/>
          <p:cNvSpPr>
            <a:spLocks noGrp="1"/>
          </p:cNvSpPr>
          <p:nvPr>
            <p:ph idx="1"/>
          </p:nvPr>
        </p:nvSpPr>
        <p:spPr>
          <a:xfrm>
            <a:off x="1009443" y="2636912"/>
            <a:ext cx="7125112" cy="2880320"/>
          </a:xfrm>
        </p:spPr>
        <p:txBody>
          <a:bodyPr>
            <a:noAutofit/>
          </a:bodyPr>
          <a:lstStyle/>
          <a:p>
            <a:pPr marL="365760" lvl="0" indent="-256032" defTabSz="914400">
              <a:spcBef>
                <a:spcPts val="400"/>
              </a:spcBef>
              <a:spcAft>
                <a:spcPts val="0"/>
              </a:spcAft>
              <a:buClr>
                <a:srgbClr val="2DA2BF"/>
              </a:buClr>
              <a:buSzPct val="68000"/>
              <a:buFont typeface="Wingdings 3"/>
              <a:buChar char=""/>
            </a:pPr>
            <a:r>
              <a:rPr lang="zh-TW" altLang="en-US" sz="2400" dirty="0">
                <a:solidFill>
                  <a:prstClr val="black"/>
                </a:solidFill>
                <a:latin typeface="標楷體" pitchFamily="65" charset="-120"/>
                <a:ea typeface="標楷體" pitchFamily="65" charset="-120"/>
              </a:rPr>
              <a:t>段玉裁</a:t>
            </a:r>
            <a:endParaRPr lang="en-US" altLang="zh-TW" sz="2400" dirty="0">
              <a:solidFill>
                <a:prstClr val="black"/>
              </a:solidFill>
              <a:latin typeface="標楷體" pitchFamily="65" charset="-120"/>
              <a:ea typeface="標楷體" pitchFamily="65" charset="-120"/>
            </a:endParaRPr>
          </a:p>
          <a:p>
            <a:pPr marL="621792" lvl="1" indent="-228600" defTabSz="914400">
              <a:spcBef>
                <a:spcPts val="324"/>
              </a:spcBef>
              <a:spcAft>
                <a:spcPts val="0"/>
              </a:spcAft>
              <a:buClr>
                <a:srgbClr val="2DA2BF"/>
              </a:buClr>
              <a:buFont typeface="Verdana"/>
              <a:buChar char="◦"/>
            </a:pPr>
            <a:r>
              <a:rPr lang="zh-TW" altLang="en-US" sz="2400" dirty="0">
                <a:solidFill>
                  <a:prstClr val="black"/>
                </a:solidFill>
                <a:latin typeface="標楷體" pitchFamily="65" charset="-120"/>
                <a:ea typeface="標楷體" pitchFamily="65" charset="-120"/>
              </a:rPr>
              <a:t>以形符偏旁為部首歸類時，應屬形聲字；反之，則應歸入會意字。</a:t>
            </a:r>
          </a:p>
          <a:p>
            <a:pPr marL="365760" lvl="0" indent="-256032" defTabSz="914400">
              <a:spcBef>
                <a:spcPts val="400"/>
              </a:spcBef>
              <a:spcAft>
                <a:spcPts val="0"/>
              </a:spcAft>
              <a:buClr>
                <a:srgbClr val="2DA2BF"/>
              </a:buClr>
              <a:buSzPct val="68000"/>
              <a:buFont typeface="Wingdings 3"/>
              <a:buChar char=""/>
            </a:pPr>
            <a:endParaRPr lang="zh-TW" altLang="en-US" sz="2400" dirty="0">
              <a:solidFill>
                <a:prstClr val="black"/>
              </a:solidFill>
              <a:latin typeface="標楷體" pitchFamily="65" charset="-120"/>
              <a:ea typeface="標楷體" pitchFamily="65" charset="-120"/>
            </a:endParaRPr>
          </a:p>
          <a:p>
            <a:pPr marL="365760" lvl="0" indent="-256032" defTabSz="914400">
              <a:spcBef>
                <a:spcPts val="400"/>
              </a:spcBef>
              <a:spcAft>
                <a:spcPts val="0"/>
              </a:spcAft>
              <a:buClr>
                <a:srgbClr val="2DA2BF"/>
              </a:buClr>
              <a:buSzPct val="68000"/>
              <a:buFont typeface="Wingdings 3"/>
              <a:buChar char=""/>
            </a:pPr>
            <a:r>
              <a:rPr lang="zh-TW" altLang="en-US" sz="2400" dirty="0">
                <a:solidFill>
                  <a:prstClr val="black"/>
                </a:solidFill>
                <a:latin typeface="標楷體" pitchFamily="65" charset="-120"/>
                <a:ea typeface="標楷體" pitchFamily="65" charset="-120"/>
              </a:rPr>
              <a:t>廖平</a:t>
            </a:r>
            <a:endParaRPr lang="en-US" altLang="zh-TW" sz="2400" dirty="0">
              <a:solidFill>
                <a:prstClr val="black"/>
              </a:solidFill>
              <a:latin typeface="標楷體" pitchFamily="65" charset="-120"/>
              <a:ea typeface="標楷體" pitchFamily="65" charset="-120"/>
            </a:endParaRPr>
          </a:p>
          <a:p>
            <a:pPr marL="621792" lvl="1" indent="-228600" defTabSz="914400">
              <a:spcBef>
                <a:spcPts val="324"/>
              </a:spcBef>
              <a:spcAft>
                <a:spcPts val="0"/>
              </a:spcAft>
              <a:buClr>
                <a:srgbClr val="2DA2BF"/>
              </a:buClr>
              <a:buFont typeface="Verdana"/>
              <a:buChar char="◦"/>
            </a:pPr>
            <a:r>
              <a:rPr lang="zh-TW" altLang="en-US" sz="2400" dirty="0">
                <a:solidFill>
                  <a:prstClr val="black"/>
                </a:solidFill>
                <a:latin typeface="標楷體" pitchFamily="65" charset="-120"/>
                <a:ea typeface="標楷體" pitchFamily="65" charset="-120"/>
              </a:rPr>
              <a:t>此為後起字（晚俗字），不應歸於形聲或會意，應獨立一類。</a:t>
            </a:r>
          </a:p>
          <a:p>
            <a:pPr marL="365760" lvl="0" indent="-256032" defTabSz="914400">
              <a:spcBef>
                <a:spcPts val="400"/>
              </a:spcBef>
              <a:spcAft>
                <a:spcPts val="0"/>
              </a:spcAft>
              <a:buClr>
                <a:srgbClr val="2DA2BF"/>
              </a:buClr>
              <a:buSzPct val="68000"/>
              <a:buFont typeface="Wingdings 3"/>
              <a:buChar char=""/>
            </a:pPr>
            <a:endParaRPr lang="zh-TW" altLang="en-US" sz="2400" dirty="0">
              <a:solidFill>
                <a:prstClr val="black"/>
              </a:solidFill>
              <a:latin typeface="標楷體" pitchFamily="65" charset="-120"/>
              <a:ea typeface="標楷體" pitchFamily="65" charset="-120"/>
            </a:endParaRPr>
          </a:p>
          <a:p>
            <a:pPr marL="365760" lvl="0" indent="-256032" defTabSz="914400">
              <a:spcBef>
                <a:spcPts val="400"/>
              </a:spcBef>
              <a:spcAft>
                <a:spcPts val="0"/>
              </a:spcAft>
              <a:buClr>
                <a:srgbClr val="2DA2BF"/>
              </a:buClr>
              <a:buSzPct val="68000"/>
              <a:buFont typeface="Wingdings 3"/>
              <a:buChar char=""/>
            </a:pPr>
            <a:r>
              <a:rPr lang="zh-TW" altLang="en-US" sz="2400" dirty="0">
                <a:solidFill>
                  <a:prstClr val="black"/>
                </a:solidFill>
                <a:latin typeface="標楷體" pitchFamily="65" charset="-120"/>
                <a:ea typeface="標楷體" pitchFamily="65" charset="-120"/>
              </a:rPr>
              <a:t>蔣伯潛</a:t>
            </a:r>
            <a:endParaRPr lang="en-US" altLang="zh-TW" sz="2400" dirty="0">
              <a:solidFill>
                <a:prstClr val="black"/>
              </a:solidFill>
              <a:latin typeface="標楷體" pitchFamily="65" charset="-120"/>
              <a:ea typeface="標楷體" pitchFamily="65" charset="-120"/>
            </a:endParaRPr>
          </a:p>
          <a:p>
            <a:pPr marL="621792" lvl="1" indent="-228600" defTabSz="914400">
              <a:spcBef>
                <a:spcPts val="324"/>
              </a:spcBef>
              <a:spcAft>
                <a:spcPts val="0"/>
              </a:spcAft>
              <a:buClr>
                <a:srgbClr val="2DA2BF"/>
              </a:buClr>
              <a:buFont typeface="Verdana"/>
              <a:buChar char="◦"/>
            </a:pPr>
            <a:r>
              <a:rPr lang="zh-TW" altLang="en-US" sz="2400" dirty="0">
                <a:solidFill>
                  <a:prstClr val="black"/>
                </a:solidFill>
                <a:latin typeface="標楷體" pitchFamily="65" charset="-120"/>
                <a:ea typeface="標楷體" pitchFamily="65" charset="-120"/>
              </a:rPr>
              <a:t>置於形聲或會意皆可。</a:t>
            </a:r>
          </a:p>
          <a:p>
            <a:pPr marL="365760" lvl="0" indent="-256032" defTabSz="914400">
              <a:spcBef>
                <a:spcPts val="400"/>
              </a:spcBef>
              <a:spcAft>
                <a:spcPts val="0"/>
              </a:spcAft>
              <a:buClr>
                <a:srgbClr val="2DA2BF"/>
              </a:buClr>
              <a:buSzPct val="68000"/>
              <a:buFont typeface="Wingdings 3"/>
              <a:buChar char=""/>
            </a:pPr>
            <a:endParaRPr lang="zh-TW" altLang="en-US" sz="2400" dirty="0">
              <a:solidFill>
                <a:prstClr val="black"/>
              </a:solidFill>
              <a:latin typeface="標楷體" pitchFamily="65" charset="-120"/>
              <a:ea typeface="標楷體" pitchFamily="65" charset="-120"/>
            </a:endParaRPr>
          </a:p>
          <a:p>
            <a:pPr marL="365760" lvl="0" indent="-256032" defTabSz="914400">
              <a:spcBef>
                <a:spcPts val="400"/>
              </a:spcBef>
              <a:spcAft>
                <a:spcPts val="0"/>
              </a:spcAft>
              <a:buClr>
                <a:srgbClr val="2DA2BF"/>
              </a:buClr>
              <a:buSzPct val="68000"/>
              <a:buFont typeface="Wingdings 3"/>
              <a:buChar char=""/>
            </a:pPr>
            <a:r>
              <a:rPr lang="zh-TW" altLang="en-US" sz="2400" dirty="0">
                <a:solidFill>
                  <a:prstClr val="black"/>
                </a:solidFill>
                <a:latin typeface="標楷體" pitchFamily="65" charset="-120"/>
                <a:ea typeface="標楷體" pitchFamily="65" charset="-120"/>
              </a:rPr>
              <a:t>龍宇純</a:t>
            </a:r>
            <a:endParaRPr lang="en-US" altLang="zh-TW" sz="2400" dirty="0">
              <a:solidFill>
                <a:prstClr val="black"/>
              </a:solidFill>
              <a:latin typeface="標楷體" pitchFamily="65" charset="-120"/>
              <a:ea typeface="標楷體" pitchFamily="65" charset="-120"/>
            </a:endParaRPr>
          </a:p>
          <a:p>
            <a:pPr marL="621792" lvl="1" indent="-228600" defTabSz="914400">
              <a:spcBef>
                <a:spcPts val="324"/>
              </a:spcBef>
              <a:spcAft>
                <a:spcPts val="0"/>
              </a:spcAft>
              <a:buClr>
                <a:srgbClr val="2DA2BF"/>
              </a:buClr>
              <a:buFont typeface="Verdana"/>
              <a:buChar char="◦"/>
            </a:pPr>
            <a:r>
              <a:rPr lang="zh-TW" altLang="en-US" sz="2400" dirty="0">
                <a:solidFill>
                  <a:prstClr val="black"/>
                </a:solidFill>
                <a:latin typeface="標楷體" pitchFamily="65" charset="-120"/>
                <a:ea typeface="標楷體" pitchFamily="65" charset="-120"/>
              </a:rPr>
              <a:t>以語言為背景、透過轉注而孳乳產生的字。</a:t>
            </a:r>
          </a:p>
          <a:p>
            <a:endParaRPr lang="zh-TW" altLang="en-US" sz="2400" dirty="0"/>
          </a:p>
        </p:txBody>
      </p:sp>
    </p:spTree>
    <p:extLst>
      <p:ext uri="{BB962C8B-B14F-4D97-AF65-F5344CB8AC3E}">
        <p14:creationId xmlns:p14="http://schemas.microsoft.com/office/powerpoint/2010/main" val="3071252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764704"/>
            <a:ext cx="8280920" cy="1080120"/>
          </a:xfrm>
        </p:spPr>
        <p:txBody>
          <a:bodyPr/>
          <a:lstStyle/>
          <a:p>
            <a:r>
              <a:rPr lang="zh-TW" altLang="zh-TW" sz="4000" b="1" dirty="0">
                <a:solidFill>
                  <a:srgbClr val="464646"/>
                </a:solidFill>
                <a:effectLst>
                  <a:outerShdw blurRad="31750" dist="25400" dir="5400000" algn="tl" rotWithShape="0">
                    <a:srgbClr val="000000">
                      <a:alpha val="25000"/>
                    </a:srgbClr>
                  </a:outerShdw>
                </a:effectLst>
                <a:latin typeface="Lucida Sans Unicode"/>
                <a:cs typeface="+mj-cs"/>
              </a:rPr>
              <a:t>《說文》釋語中有</a:t>
            </a:r>
            <a:r>
              <a:rPr lang="zh-TW" altLang="en-US" sz="4000" b="1" dirty="0">
                <a:solidFill>
                  <a:srgbClr val="464646"/>
                </a:solidFill>
                <a:effectLst>
                  <a:outerShdw blurRad="31750" dist="25400" dir="5400000" algn="tl" rotWithShape="0">
                    <a:srgbClr val="000000">
                      <a:alpha val="25000"/>
                    </a:srgbClr>
                  </a:outerShdw>
                </a:effectLst>
                <a:latin typeface="Lucida Sans Unicode"/>
                <a:cs typeface="+mj-cs"/>
              </a:rPr>
              <a:t>將</a:t>
            </a:r>
            <a:r>
              <a:rPr lang="zh-TW" altLang="zh-TW" sz="4000" b="1" dirty="0">
                <a:solidFill>
                  <a:srgbClr val="464646"/>
                </a:solidFill>
                <a:effectLst>
                  <a:outerShdw blurRad="31750" dist="25400" dir="5400000" algn="tl" rotWithShape="0">
                    <a:srgbClr val="000000">
                      <a:alpha val="25000"/>
                    </a:srgbClr>
                  </a:outerShdw>
                </a:effectLst>
                <a:latin typeface="Lucida Sans Unicode"/>
                <a:cs typeface="+mj-cs"/>
              </a:rPr>
              <a:t>某類字誤為會意</a:t>
            </a:r>
            <a:r>
              <a:rPr lang="zh-TW" altLang="en-US" sz="4000" b="1" dirty="0">
                <a:solidFill>
                  <a:srgbClr val="464646"/>
                </a:solidFill>
                <a:effectLst>
                  <a:outerShdw blurRad="31750" dist="25400" dir="5400000" algn="tl" rotWithShape="0">
                    <a:srgbClr val="000000">
                      <a:alpha val="25000"/>
                    </a:srgbClr>
                  </a:outerShdw>
                </a:effectLst>
                <a:latin typeface="Lucida Sans Unicode"/>
                <a:cs typeface="+mj-cs"/>
              </a:rPr>
              <a:t>嗎</a:t>
            </a:r>
            <a:r>
              <a:rPr lang="en-US" altLang="zh-TW" sz="4000" b="1" dirty="0">
                <a:solidFill>
                  <a:srgbClr val="464646"/>
                </a:solidFill>
                <a:effectLst>
                  <a:outerShdw blurRad="31750" dist="25400" dir="5400000" algn="tl" rotWithShape="0">
                    <a:srgbClr val="000000">
                      <a:alpha val="25000"/>
                    </a:srgbClr>
                  </a:outerShdw>
                </a:effectLst>
                <a:latin typeface="Lucida Sans Unicode"/>
                <a:cs typeface="+mj-cs"/>
              </a:rPr>
              <a:t>?</a:t>
            </a:r>
            <a:endParaRPr lang="zh-TW" altLang="en-US" sz="4000" dirty="0"/>
          </a:p>
        </p:txBody>
      </p:sp>
      <p:sp>
        <p:nvSpPr>
          <p:cNvPr id="3" name="內容版面配置區 2"/>
          <p:cNvSpPr>
            <a:spLocks noGrp="1"/>
          </p:cNvSpPr>
          <p:nvPr>
            <p:ph idx="1"/>
          </p:nvPr>
        </p:nvSpPr>
        <p:spPr/>
        <p:txBody>
          <a:bodyPr/>
          <a:lstStyle/>
          <a:p>
            <a:pPr marL="365760" lvl="0" indent="-256032" defTabSz="914400">
              <a:spcBef>
                <a:spcPts val="400"/>
              </a:spcBef>
              <a:spcAft>
                <a:spcPts val="0"/>
              </a:spcAft>
              <a:buClr>
                <a:srgbClr val="2DA2BF"/>
              </a:buClr>
              <a:buSzPct val="68000"/>
              <a:buFont typeface="Wingdings 3"/>
              <a:buChar char=""/>
            </a:pPr>
            <a:r>
              <a:rPr lang="zh-TW" altLang="zh-TW" sz="2800" dirty="0">
                <a:solidFill>
                  <a:prstClr val="black"/>
                </a:solidFill>
                <a:latin typeface="標楷體" pitchFamily="65" charset="-120"/>
                <a:ea typeface="標楷體" pitchFamily="65" charset="-120"/>
              </a:rPr>
              <a:t>有，尤其將</a:t>
            </a:r>
            <a:r>
              <a:rPr lang="zh-TW" altLang="zh-TW" sz="2800" dirty="0">
                <a:solidFill>
                  <a:srgbClr val="FF0000"/>
                </a:solidFill>
                <a:latin typeface="標楷體" pitchFamily="65" charset="-120"/>
                <a:ea typeface="標楷體" pitchFamily="65" charset="-120"/>
              </a:rPr>
              <a:t>形聲誤釋</a:t>
            </a:r>
            <a:r>
              <a:rPr lang="zh-TW" altLang="en-US" sz="2800" dirty="0">
                <a:solidFill>
                  <a:srgbClr val="FF0000"/>
                </a:solidFill>
                <a:latin typeface="標楷體" pitchFamily="65" charset="-120"/>
                <a:ea typeface="標楷體" pitchFamily="65" charset="-120"/>
              </a:rPr>
              <a:t>為</a:t>
            </a:r>
            <a:r>
              <a:rPr lang="zh-TW" altLang="zh-TW" sz="2800" dirty="0">
                <a:solidFill>
                  <a:srgbClr val="FF0000"/>
                </a:solidFill>
                <a:latin typeface="標楷體" pitchFamily="65" charset="-120"/>
                <a:ea typeface="標楷體" pitchFamily="65" charset="-120"/>
              </a:rPr>
              <a:t>會意</a:t>
            </a:r>
            <a:r>
              <a:rPr lang="zh-TW" altLang="zh-TW" sz="2800" dirty="0">
                <a:solidFill>
                  <a:prstClr val="black"/>
                </a:solidFill>
                <a:latin typeface="標楷體" pitchFamily="65" charset="-120"/>
                <a:ea typeface="標楷體" pitchFamily="65" charset="-120"/>
              </a:rPr>
              <a:t>的情形最多。</a:t>
            </a:r>
          </a:p>
          <a:p>
            <a:pPr marL="621792" lvl="1" indent="-228600" defTabSz="914400">
              <a:spcBef>
                <a:spcPts val="324"/>
              </a:spcBef>
              <a:spcAft>
                <a:spcPts val="0"/>
              </a:spcAft>
              <a:buClr>
                <a:srgbClr val="2DA2BF"/>
              </a:buClr>
              <a:buFont typeface="Verdana"/>
              <a:buChar char="◦"/>
            </a:pPr>
            <a:r>
              <a:rPr lang="zh-TW" altLang="zh-TW" sz="2400" dirty="0">
                <a:solidFill>
                  <a:prstClr val="black"/>
                </a:solidFill>
                <a:latin typeface="標楷體" pitchFamily="65" charset="-120"/>
                <a:ea typeface="標楷體" pitchFamily="65" charset="-120"/>
              </a:rPr>
              <a:t>如</a:t>
            </a:r>
            <a:r>
              <a:rPr lang="en-US" altLang="zh-TW" sz="2400" dirty="0">
                <a:solidFill>
                  <a:prstClr val="black"/>
                </a:solidFill>
                <a:latin typeface="標楷體" pitchFamily="65" charset="-120"/>
                <a:ea typeface="標楷體" pitchFamily="65" charset="-120"/>
              </a:rPr>
              <a:t>:</a:t>
            </a:r>
            <a:r>
              <a:rPr lang="zh-TW" altLang="zh-TW" sz="2400" dirty="0">
                <a:solidFill>
                  <a:prstClr val="black"/>
                </a:solidFill>
                <a:latin typeface="標楷體" pitchFamily="65" charset="-120"/>
                <a:ea typeface="標楷體" pitchFamily="65" charset="-120"/>
              </a:rPr>
              <a:t>丈</a:t>
            </a:r>
          </a:p>
          <a:p>
            <a:pPr marL="859536" lvl="2" defTabSz="914400">
              <a:spcBef>
                <a:spcPts val="350"/>
              </a:spcBef>
              <a:spcAft>
                <a:spcPts val="0"/>
              </a:spcAft>
              <a:buClr>
                <a:srgbClr val="DA1F28"/>
              </a:buClr>
              <a:buSzPct val="100000"/>
              <a:buFont typeface="Wingdings 2"/>
              <a:buChar char=""/>
            </a:pPr>
            <a:r>
              <a:rPr lang="zh-TW" altLang="zh-TW" sz="2400" dirty="0">
                <a:solidFill>
                  <a:prstClr val="black"/>
                </a:solidFill>
                <a:latin typeface="標楷體" pitchFamily="65" charset="-120"/>
                <a:ea typeface="標楷體" pitchFamily="65" charset="-120"/>
              </a:rPr>
              <a:t>《說文》釋語其義為十尺，釋其形為</a:t>
            </a:r>
            <a:r>
              <a:rPr lang="zh-TW" altLang="en-US" sz="2400" dirty="0">
                <a:solidFill>
                  <a:prstClr val="black"/>
                </a:solidFill>
                <a:latin typeface="標楷體" pitchFamily="65" charset="-120"/>
                <a:ea typeface="標楷體" pitchFamily="65" charset="-120"/>
              </a:rPr>
              <a:t>「</a:t>
            </a:r>
            <a:r>
              <a:rPr lang="zh-TW" altLang="zh-TW" sz="2400" dirty="0">
                <a:solidFill>
                  <a:prstClr val="black"/>
                </a:solidFill>
                <a:latin typeface="標楷體" pitchFamily="65" charset="-120"/>
                <a:ea typeface="標楷體" pitchFamily="65" charset="-120"/>
              </a:rPr>
              <a:t>从又持十</a:t>
            </a:r>
            <a:r>
              <a:rPr lang="zh-TW" altLang="en-US" sz="2400" dirty="0">
                <a:solidFill>
                  <a:prstClr val="black"/>
                </a:solidFill>
                <a:latin typeface="標楷體" pitchFamily="65" charset="-120"/>
                <a:ea typeface="標楷體" pitchFamily="65" charset="-120"/>
              </a:rPr>
              <a:t>」</a:t>
            </a:r>
            <a:endParaRPr lang="zh-TW" altLang="zh-TW" sz="2400" dirty="0">
              <a:solidFill>
                <a:prstClr val="black"/>
              </a:solidFill>
              <a:latin typeface="標楷體" pitchFamily="65" charset="-120"/>
              <a:ea typeface="標楷體" pitchFamily="65" charset="-120"/>
            </a:endParaRPr>
          </a:p>
          <a:p>
            <a:pPr marL="859536" lvl="2" defTabSz="914400">
              <a:spcBef>
                <a:spcPts val="350"/>
              </a:spcBef>
              <a:spcAft>
                <a:spcPts val="0"/>
              </a:spcAft>
              <a:buClr>
                <a:srgbClr val="DA1F28"/>
              </a:buClr>
              <a:buSzPct val="100000"/>
              <a:buFont typeface="Wingdings 2"/>
              <a:buChar char=""/>
            </a:pPr>
            <a:r>
              <a:rPr lang="zh-TW" altLang="zh-TW" sz="2400" dirty="0">
                <a:solidFill>
                  <a:prstClr val="black"/>
                </a:solidFill>
                <a:latin typeface="標楷體" pitchFamily="65" charset="-120"/>
                <a:ea typeface="標楷體" pitchFamily="65" charset="-120"/>
              </a:rPr>
              <a:t>丈與十有聲音上的關係，所以丈應是從十的聲的形聲字，釋語應改為</a:t>
            </a:r>
            <a:r>
              <a:rPr lang="zh-TW" altLang="en-US" sz="2400" dirty="0">
                <a:solidFill>
                  <a:prstClr val="black"/>
                </a:solidFill>
                <a:latin typeface="標楷體" pitchFamily="65" charset="-120"/>
                <a:ea typeface="標楷體" pitchFamily="65" charset="-120"/>
              </a:rPr>
              <a:t>「</a:t>
            </a:r>
            <a:r>
              <a:rPr lang="zh-TW" altLang="zh-TW" sz="2400" dirty="0">
                <a:solidFill>
                  <a:prstClr val="black"/>
                </a:solidFill>
                <a:latin typeface="標楷體" pitchFamily="65" charset="-120"/>
                <a:ea typeface="標楷體" pitchFamily="65" charset="-120"/>
              </a:rPr>
              <a:t>从又十聲</a:t>
            </a:r>
            <a:r>
              <a:rPr lang="zh-TW" altLang="en-US" sz="2400" dirty="0">
                <a:solidFill>
                  <a:prstClr val="black"/>
                </a:solidFill>
                <a:latin typeface="新細明體"/>
                <a:ea typeface="新細明體"/>
              </a:rPr>
              <a:t>」</a:t>
            </a:r>
            <a:endParaRPr lang="zh-TW" altLang="zh-TW" sz="2400" dirty="0">
              <a:solidFill>
                <a:prstClr val="black"/>
              </a:solidFill>
              <a:latin typeface="Lucida Sans Unicode"/>
            </a:endParaRPr>
          </a:p>
          <a:p>
            <a:endParaRPr lang="zh-TW" altLang="en-US" dirty="0"/>
          </a:p>
        </p:txBody>
      </p:sp>
    </p:spTree>
    <p:extLst>
      <p:ext uri="{BB962C8B-B14F-4D97-AF65-F5344CB8AC3E}">
        <p14:creationId xmlns:p14="http://schemas.microsoft.com/office/powerpoint/2010/main" val="2518707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z="4400" b="1" dirty="0">
                <a:solidFill>
                  <a:srgbClr val="464646"/>
                </a:solidFill>
                <a:effectLst>
                  <a:outerShdw blurRad="31750" dist="25400" dir="5400000" algn="tl" rotWithShape="0">
                    <a:srgbClr val="000000">
                      <a:alpha val="25000"/>
                    </a:srgbClr>
                  </a:outerShdw>
                </a:effectLst>
                <a:latin typeface="標楷體" pitchFamily="65" charset="-120"/>
                <a:ea typeface="標楷體" pitchFamily="65" charset="-120"/>
                <a:cs typeface="+mj-cs"/>
              </a:rPr>
              <a:t>會意兼形聲</a:t>
            </a:r>
            <a:endParaRPr lang="zh-TW" altLang="en-US" sz="4400"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92500" lnSpcReduction="10000"/>
          </a:bodyPr>
          <a:lstStyle/>
          <a:p>
            <a:pPr marL="365760" lvl="0" indent="-256032" defTabSz="914400">
              <a:spcBef>
                <a:spcPts val="400"/>
              </a:spcBef>
              <a:spcAft>
                <a:spcPts val="0"/>
              </a:spcAft>
              <a:buClr>
                <a:srgbClr val="2DA2BF"/>
              </a:buClr>
              <a:buSzPct val="68000"/>
              <a:buFont typeface="Wingdings 3"/>
              <a:buChar char=""/>
            </a:pPr>
            <a:r>
              <a:rPr lang="zh-TW" altLang="zh-TW" sz="2800" dirty="0">
                <a:solidFill>
                  <a:prstClr val="black"/>
                </a:solidFill>
                <a:latin typeface="標楷體" pitchFamily="65" charset="-120"/>
                <a:ea typeface="標楷體" pitchFamily="65" charset="-120"/>
              </a:rPr>
              <a:t>會意兼形聲</a:t>
            </a:r>
          </a:p>
          <a:p>
            <a:pPr marL="621792" lvl="1" indent="-228600" defTabSz="914400">
              <a:spcBef>
                <a:spcPts val="324"/>
              </a:spcBef>
              <a:spcAft>
                <a:spcPts val="0"/>
              </a:spcAft>
              <a:buClr>
                <a:srgbClr val="2DA2BF"/>
              </a:buClr>
              <a:buFont typeface="Verdana"/>
              <a:buChar char="◦"/>
            </a:pPr>
            <a:r>
              <a:rPr lang="zh-TW" altLang="zh-TW" sz="2400" dirty="0">
                <a:solidFill>
                  <a:prstClr val="black"/>
                </a:solidFill>
                <a:latin typeface="標楷體" pitchFamily="65" charset="-120"/>
                <a:ea typeface="標楷體" pitchFamily="65" charset="-120"/>
              </a:rPr>
              <a:t>沒有</a:t>
            </a:r>
            <a:r>
              <a:rPr lang="en-US" altLang="zh-TW" sz="2400" dirty="0">
                <a:solidFill>
                  <a:prstClr val="black"/>
                </a:solidFill>
                <a:latin typeface="標楷體" pitchFamily="65" charset="-120"/>
                <a:ea typeface="標楷體" pitchFamily="65" charset="-120"/>
              </a:rPr>
              <a:t>!</a:t>
            </a:r>
            <a:endParaRPr lang="zh-TW" altLang="zh-TW" sz="2400" dirty="0">
              <a:solidFill>
                <a:prstClr val="black"/>
              </a:solidFill>
              <a:latin typeface="標楷體" pitchFamily="65" charset="-120"/>
              <a:ea typeface="標楷體" pitchFamily="65" charset="-120"/>
            </a:endParaRPr>
          </a:p>
          <a:p>
            <a:pPr marL="621792" lvl="1" indent="-228600" defTabSz="914400">
              <a:spcBef>
                <a:spcPts val="324"/>
              </a:spcBef>
              <a:spcAft>
                <a:spcPts val="0"/>
              </a:spcAft>
              <a:buClr>
                <a:srgbClr val="2DA2BF"/>
              </a:buClr>
              <a:buFont typeface="Verdana"/>
              <a:buChar char="◦"/>
            </a:pPr>
            <a:r>
              <a:rPr lang="zh-TW" altLang="zh-TW" sz="2400" dirty="0">
                <a:solidFill>
                  <a:prstClr val="black"/>
                </a:solidFill>
                <a:latin typeface="標楷體" pitchFamily="65" charset="-120"/>
                <a:ea typeface="標楷體" pitchFamily="65" charset="-120"/>
              </a:rPr>
              <a:t>理由</a:t>
            </a:r>
            <a:r>
              <a:rPr lang="en-US" altLang="zh-TW" sz="2400" dirty="0">
                <a:solidFill>
                  <a:prstClr val="black"/>
                </a:solidFill>
                <a:latin typeface="標楷體" pitchFamily="65" charset="-120"/>
                <a:ea typeface="標楷體" pitchFamily="65" charset="-120"/>
              </a:rPr>
              <a:t>:</a:t>
            </a:r>
            <a:r>
              <a:rPr lang="zh-TW" altLang="zh-TW" sz="2400" dirty="0">
                <a:solidFill>
                  <a:prstClr val="black"/>
                </a:solidFill>
                <a:latin typeface="標楷體" pitchFamily="65" charset="-120"/>
                <a:ea typeface="標楷體" pitchFamily="65" charset="-120"/>
              </a:rPr>
              <a:t>會意是屬於無聲字，形聲是屬於有聲字，如果要將其融合，要歸為哪一類</a:t>
            </a:r>
            <a:r>
              <a:rPr lang="en-US" altLang="zh-TW" sz="2400" dirty="0">
                <a:solidFill>
                  <a:prstClr val="black"/>
                </a:solidFill>
                <a:latin typeface="標楷體" pitchFamily="65" charset="-120"/>
                <a:ea typeface="標楷體" pitchFamily="65" charset="-120"/>
              </a:rPr>
              <a:t>?</a:t>
            </a:r>
            <a:endParaRPr lang="zh-TW" altLang="zh-TW" sz="2400" dirty="0">
              <a:solidFill>
                <a:prstClr val="black"/>
              </a:solidFill>
              <a:latin typeface="標楷體" pitchFamily="65" charset="-120"/>
              <a:ea typeface="標楷體" pitchFamily="65" charset="-120"/>
            </a:endParaRPr>
          </a:p>
          <a:p>
            <a:pPr marL="621792" lvl="1" indent="-228600" defTabSz="914400">
              <a:spcBef>
                <a:spcPts val="324"/>
              </a:spcBef>
              <a:spcAft>
                <a:spcPts val="0"/>
              </a:spcAft>
              <a:buClr>
                <a:srgbClr val="2DA2BF"/>
              </a:buClr>
              <a:buFont typeface="Verdana"/>
              <a:buChar char="◦"/>
            </a:pPr>
            <a:r>
              <a:rPr lang="zh-TW" altLang="zh-TW" sz="2400" dirty="0">
                <a:solidFill>
                  <a:prstClr val="black"/>
                </a:solidFill>
                <a:latin typeface="標楷體" pitchFamily="65" charset="-120"/>
                <a:ea typeface="標楷體" pitchFamily="65" charset="-120"/>
              </a:rPr>
              <a:t>例子</a:t>
            </a:r>
            <a:r>
              <a:rPr lang="en-US" altLang="zh-TW" sz="2400" dirty="0">
                <a:solidFill>
                  <a:prstClr val="black"/>
                </a:solidFill>
                <a:latin typeface="標楷體" pitchFamily="65" charset="-120"/>
                <a:ea typeface="標楷體" pitchFamily="65" charset="-120"/>
              </a:rPr>
              <a:t>:</a:t>
            </a:r>
            <a:endParaRPr lang="zh-TW" altLang="zh-TW" sz="2400" dirty="0">
              <a:solidFill>
                <a:prstClr val="black"/>
              </a:solidFill>
              <a:latin typeface="標楷體" pitchFamily="65" charset="-120"/>
              <a:ea typeface="標楷體" pitchFamily="65" charset="-120"/>
            </a:endParaRPr>
          </a:p>
          <a:p>
            <a:pPr marL="859536" lvl="2" defTabSz="914400">
              <a:spcBef>
                <a:spcPts val="350"/>
              </a:spcBef>
              <a:spcAft>
                <a:spcPts val="0"/>
              </a:spcAft>
              <a:buClr>
                <a:srgbClr val="DA1F28"/>
              </a:buClr>
              <a:buSzPct val="100000"/>
              <a:buFont typeface="Wingdings" pitchFamily="2" charset="2"/>
              <a:buChar char="ü"/>
            </a:pPr>
            <a:r>
              <a:rPr lang="zh-TW" altLang="zh-TW" sz="2100" dirty="0">
                <a:solidFill>
                  <a:prstClr val="black"/>
                </a:solidFill>
                <a:latin typeface="標楷體" pitchFamily="65" charset="-120"/>
                <a:ea typeface="標楷體" pitchFamily="65" charset="-120"/>
              </a:rPr>
              <a:t>珥</a:t>
            </a:r>
          </a:p>
          <a:p>
            <a:pPr marL="859536" lvl="2" defTabSz="914400">
              <a:spcBef>
                <a:spcPts val="350"/>
              </a:spcBef>
              <a:spcAft>
                <a:spcPts val="0"/>
              </a:spcAft>
              <a:buClr>
                <a:srgbClr val="DA1F28"/>
              </a:buClr>
              <a:buSzPct val="100000"/>
              <a:buFont typeface="Wingdings 2"/>
              <a:buChar char=""/>
            </a:pPr>
            <a:r>
              <a:rPr lang="zh-TW" altLang="zh-TW" sz="2100" dirty="0">
                <a:solidFill>
                  <a:prstClr val="black"/>
                </a:solidFill>
                <a:latin typeface="標楷體" pitchFamily="65" charset="-120"/>
                <a:ea typeface="標楷體" pitchFamily="65" charset="-120"/>
              </a:rPr>
              <a:t>《說文》「从玉耳，耳亦聲」是有聲字，應屬形聲</a:t>
            </a:r>
            <a:r>
              <a:rPr lang="zh-TW" altLang="en-US" sz="2400" dirty="0">
                <a:solidFill>
                  <a:schemeClr val="tx1"/>
                </a:solidFill>
                <a:latin typeface="標楷體" pitchFamily="65" charset="-120"/>
                <a:ea typeface="標楷體" pitchFamily="65" charset="-120"/>
              </a:rPr>
              <a:t>。</a:t>
            </a:r>
            <a:endParaRPr lang="zh-TW" altLang="zh-TW" sz="2100" dirty="0">
              <a:solidFill>
                <a:prstClr val="black"/>
              </a:solidFill>
              <a:latin typeface="標楷體" pitchFamily="65" charset="-120"/>
              <a:ea typeface="標楷體" pitchFamily="65" charset="-120"/>
            </a:endParaRPr>
          </a:p>
          <a:p>
            <a:pPr marL="859536" lvl="2" defTabSz="914400">
              <a:spcBef>
                <a:spcPts val="350"/>
              </a:spcBef>
              <a:spcAft>
                <a:spcPts val="0"/>
              </a:spcAft>
              <a:buClr>
                <a:srgbClr val="DA1F28"/>
              </a:buClr>
              <a:buSzPct val="100000"/>
              <a:buFont typeface="Wingdings 2"/>
              <a:buChar char=""/>
            </a:pPr>
            <a:r>
              <a:rPr lang="zh-TW" altLang="zh-TW" sz="2100" dirty="0">
                <a:solidFill>
                  <a:prstClr val="black"/>
                </a:solidFill>
                <a:latin typeface="標楷體" pitchFamily="65" charset="-120"/>
                <a:ea typeface="標楷體" pitchFamily="65" charset="-120"/>
              </a:rPr>
              <a:t>朱駿聲認為它是會意兼</a:t>
            </a:r>
            <a:r>
              <a:rPr lang="zh-TW" altLang="en-US" sz="2100" dirty="0">
                <a:solidFill>
                  <a:prstClr val="black"/>
                </a:solidFill>
                <a:latin typeface="標楷體" pitchFamily="65" charset="-120"/>
                <a:ea typeface="標楷體" pitchFamily="65" charset="-120"/>
              </a:rPr>
              <a:t>形</a:t>
            </a:r>
            <a:r>
              <a:rPr lang="zh-TW" altLang="zh-TW" sz="2100" dirty="0">
                <a:solidFill>
                  <a:prstClr val="black"/>
                </a:solidFill>
                <a:latin typeface="標楷體" pitchFamily="65" charset="-120"/>
                <a:ea typeface="標楷體" pitchFamily="65" charset="-120"/>
              </a:rPr>
              <a:t>聲，錯的</a:t>
            </a:r>
            <a:r>
              <a:rPr lang="zh-TW" altLang="en-US" sz="2400" dirty="0">
                <a:solidFill>
                  <a:schemeClr val="tx1"/>
                </a:solidFill>
                <a:latin typeface="標楷體" pitchFamily="65" charset="-120"/>
                <a:ea typeface="標楷體" pitchFamily="65" charset="-120"/>
              </a:rPr>
              <a:t>。</a:t>
            </a:r>
            <a:endParaRPr lang="en-US" altLang="zh-TW" sz="2100" dirty="0">
              <a:solidFill>
                <a:prstClr val="black"/>
              </a:solidFill>
              <a:latin typeface="標楷體" pitchFamily="65" charset="-120"/>
              <a:ea typeface="標楷體" pitchFamily="65" charset="-120"/>
            </a:endParaRPr>
          </a:p>
          <a:p>
            <a:pPr marL="1037844" lvl="2" indent="-342900" defTabSz="914400">
              <a:spcBef>
                <a:spcPts val="350"/>
              </a:spcBef>
              <a:spcAft>
                <a:spcPts val="0"/>
              </a:spcAft>
              <a:buClr>
                <a:srgbClr val="DA1F28"/>
              </a:buClr>
              <a:buSzPct val="100000"/>
              <a:buFont typeface="Wingdings" pitchFamily="2" charset="2"/>
              <a:buChar char="ü"/>
            </a:pPr>
            <a:r>
              <a:rPr lang="zh-TW" altLang="en-US" sz="1900" dirty="0">
                <a:solidFill>
                  <a:prstClr val="black"/>
                </a:solidFill>
                <a:latin typeface="標楷體" pitchFamily="65" charset="-120"/>
                <a:ea typeface="標楷體" pitchFamily="65" charset="-120"/>
              </a:rPr>
              <a:t>鉤</a:t>
            </a:r>
          </a:p>
          <a:p>
            <a:pPr marL="1037844" lvl="2" indent="-342900" defTabSz="914400">
              <a:spcBef>
                <a:spcPts val="350"/>
              </a:spcBef>
              <a:spcAft>
                <a:spcPts val="0"/>
              </a:spcAft>
              <a:buClr>
                <a:srgbClr val="DA1F28"/>
              </a:buClr>
              <a:buSzPct val="100000"/>
              <a:buFont typeface="Arial" pitchFamily="34" charset="0"/>
              <a:buChar char="•"/>
            </a:pPr>
            <a:r>
              <a:rPr lang="en-US" altLang="zh-TW" sz="2100" dirty="0">
                <a:solidFill>
                  <a:prstClr val="black"/>
                </a:solidFill>
                <a:latin typeface="標楷體" pitchFamily="65" charset="-120"/>
                <a:ea typeface="標楷體" pitchFamily="65" charset="-120"/>
              </a:rPr>
              <a:t>《</a:t>
            </a:r>
            <a:r>
              <a:rPr lang="zh-TW" altLang="en-US" sz="2100" dirty="0">
                <a:solidFill>
                  <a:prstClr val="black"/>
                </a:solidFill>
                <a:latin typeface="標楷體" pitchFamily="65" charset="-120"/>
                <a:ea typeface="標楷體" pitchFamily="65" charset="-120"/>
              </a:rPr>
              <a:t>說文</a:t>
            </a:r>
            <a:r>
              <a:rPr lang="en-US" altLang="zh-TW" sz="2100" dirty="0">
                <a:solidFill>
                  <a:prstClr val="black"/>
                </a:solidFill>
                <a:latin typeface="標楷體" pitchFamily="65" charset="-120"/>
                <a:ea typeface="標楷體" pitchFamily="65" charset="-120"/>
              </a:rPr>
              <a:t>》</a:t>
            </a:r>
            <a:r>
              <a:rPr lang="zh-TW" altLang="en-US" sz="2100" dirty="0">
                <a:solidFill>
                  <a:prstClr val="black"/>
                </a:solidFill>
                <a:latin typeface="標楷體" pitchFamily="65" charset="-120"/>
                <a:ea typeface="標楷體" pitchFamily="65" charset="-120"/>
              </a:rPr>
              <a:t>「从金句，句亦聲」應屬形聲</a:t>
            </a:r>
            <a:r>
              <a:rPr lang="zh-TW" altLang="en-US" sz="2400" dirty="0">
                <a:solidFill>
                  <a:schemeClr val="tx1"/>
                </a:solidFill>
                <a:latin typeface="標楷體" pitchFamily="65" charset="-120"/>
                <a:ea typeface="標楷體" pitchFamily="65" charset="-120"/>
              </a:rPr>
              <a:t>。</a:t>
            </a:r>
            <a:endParaRPr lang="en-US" altLang="zh-TW" sz="2100" dirty="0">
              <a:solidFill>
                <a:prstClr val="black"/>
              </a:solidFill>
              <a:latin typeface="標楷體" pitchFamily="65" charset="-120"/>
              <a:ea typeface="標楷體" pitchFamily="65" charset="-120"/>
            </a:endParaRPr>
          </a:p>
          <a:p>
            <a:pPr marL="1037844" lvl="2" indent="-342900" defTabSz="914400">
              <a:spcBef>
                <a:spcPts val="350"/>
              </a:spcBef>
              <a:spcAft>
                <a:spcPts val="0"/>
              </a:spcAft>
              <a:buClr>
                <a:srgbClr val="DA1F28"/>
              </a:buClr>
              <a:buSzPct val="100000"/>
              <a:buFont typeface="Arial" pitchFamily="34" charset="0"/>
              <a:buChar char="•"/>
            </a:pPr>
            <a:r>
              <a:rPr lang="zh-TW" altLang="en-US" sz="2100" dirty="0">
                <a:solidFill>
                  <a:prstClr val="black"/>
                </a:solidFill>
                <a:latin typeface="標楷體" pitchFamily="65" charset="-120"/>
                <a:ea typeface="標楷體" pitchFamily="65" charset="-120"/>
              </a:rPr>
              <a:t>段玉裁主張它是會意兼形聲，不當</a:t>
            </a:r>
            <a:r>
              <a:rPr lang="zh-TW" altLang="en-US" sz="2400" dirty="0">
                <a:solidFill>
                  <a:schemeClr val="tx1"/>
                </a:solidFill>
                <a:latin typeface="標楷體" pitchFamily="65" charset="-120"/>
                <a:ea typeface="標楷體" pitchFamily="65" charset="-120"/>
              </a:rPr>
              <a:t>。</a:t>
            </a:r>
            <a:endParaRPr lang="zh-TW" altLang="en-US" sz="2100" dirty="0">
              <a:solidFill>
                <a:prstClr val="black"/>
              </a:solidFill>
              <a:latin typeface="標楷體" pitchFamily="65" charset="-120"/>
              <a:ea typeface="標楷體" pitchFamily="65" charset="-120"/>
            </a:endParaRPr>
          </a:p>
          <a:p>
            <a:endParaRPr lang="zh-TW" altLang="en-US" dirty="0"/>
          </a:p>
        </p:txBody>
      </p:sp>
    </p:spTree>
    <p:extLst>
      <p:ext uri="{BB962C8B-B14F-4D97-AF65-F5344CB8AC3E}">
        <p14:creationId xmlns:p14="http://schemas.microsoft.com/office/powerpoint/2010/main" val="3210583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z="4400" b="1" dirty="0">
                <a:solidFill>
                  <a:srgbClr val="464646"/>
                </a:solidFill>
                <a:effectLst>
                  <a:outerShdw blurRad="31750" dist="25400" dir="5400000" algn="tl" rotWithShape="0">
                    <a:srgbClr val="000000">
                      <a:alpha val="25000"/>
                    </a:srgbClr>
                  </a:outerShdw>
                </a:effectLst>
                <a:latin typeface="標楷體" pitchFamily="65" charset="-120"/>
                <a:ea typeface="標楷體" pitchFamily="65" charset="-120"/>
                <a:cs typeface="+mj-cs"/>
              </a:rPr>
              <a:t>形聲兼會意</a:t>
            </a:r>
            <a:endParaRPr lang="zh-TW" altLang="en-US" sz="4400"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pPr marL="365760" lvl="0" indent="-256032" defTabSz="914400">
              <a:spcBef>
                <a:spcPts val="400"/>
              </a:spcBef>
              <a:spcAft>
                <a:spcPts val="0"/>
              </a:spcAft>
              <a:buClr>
                <a:srgbClr val="2DA2BF"/>
              </a:buClr>
              <a:buSzPct val="68000"/>
              <a:buFont typeface="Wingdings 3"/>
              <a:buChar char=""/>
            </a:pPr>
            <a:r>
              <a:rPr lang="zh-TW" altLang="zh-TW" sz="2800" dirty="0">
                <a:solidFill>
                  <a:prstClr val="black"/>
                </a:solidFill>
                <a:latin typeface="標楷體" pitchFamily="65" charset="-120"/>
                <a:ea typeface="標楷體" pitchFamily="65" charset="-120"/>
              </a:rPr>
              <a:t>形聲兼會意</a:t>
            </a:r>
          </a:p>
          <a:p>
            <a:pPr marL="621792" lvl="1" indent="-228600" defTabSz="914400">
              <a:spcBef>
                <a:spcPts val="324"/>
              </a:spcBef>
              <a:spcAft>
                <a:spcPts val="0"/>
              </a:spcAft>
              <a:buClr>
                <a:srgbClr val="2DA2BF"/>
              </a:buClr>
              <a:buFont typeface="Verdana"/>
              <a:buChar char="◦"/>
            </a:pPr>
            <a:r>
              <a:rPr lang="zh-TW" altLang="zh-TW" sz="2400" dirty="0">
                <a:solidFill>
                  <a:prstClr val="black"/>
                </a:solidFill>
                <a:latin typeface="標楷體" pitchFamily="65" charset="-120"/>
                <a:ea typeface="標楷體" pitchFamily="65" charset="-120"/>
              </a:rPr>
              <a:t>有</a:t>
            </a:r>
          </a:p>
          <a:p>
            <a:pPr marL="621792" lvl="1" indent="-228600" defTabSz="914400">
              <a:spcBef>
                <a:spcPts val="324"/>
              </a:spcBef>
              <a:spcAft>
                <a:spcPts val="0"/>
              </a:spcAft>
              <a:buClr>
                <a:srgbClr val="2DA2BF"/>
              </a:buClr>
              <a:buFont typeface="Verdana"/>
              <a:buChar char="◦"/>
            </a:pPr>
            <a:r>
              <a:rPr lang="zh-TW" altLang="zh-TW" sz="2400" dirty="0">
                <a:solidFill>
                  <a:prstClr val="black"/>
                </a:solidFill>
                <a:latin typeface="標楷體" pitchFamily="65" charset="-120"/>
                <a:ea typeface="標楷體" pitchFamily="65" charset="-120"/>
              </a:rPr>
              <a:t>形聲字是聲符，它可以既是聲符，也可以是它的義符</a:t>
            </a:r>
            <a:r>
              <a:rPr lang="zh-TW" altLang="en-US" sz="2400" dirty="0">
                <a:solidFill>
                  <a:schemeClr val="tx1"/>
                </a:solidFill>
                <a:latin typeface="標楷體" pitchFamily="65" charset="-120"/>
                <a:ea typeface="標楷體" pitchFamily="65" charset="-120"/>
              </a:rPr>
              <a:t>。</a:t>
            </a:r>
            <a:endParaRPr lang="zh-TW" altLang="zh-TW" sz="2400" dirty="0">
              <a:solidFill>
                <a:prstClr val="black"/>
              </a:solidFill>
              <a:latin typeface="標楷體" pitchFamily="65" charset="-120"/>
              <a:ea typeface="標楷體" pitchFamily="65" charset="-120"/>
            </a:endParaRPr>
          </a:p>
          <a:p>
            <a:pPr marL="621792" lvl="1" indent="-228600" defTabSz="914400">
              <a:spcBef>
                <a:spcPts val="324"/>
              </a:spcBef>
              <a:spcAft>
                <a:spcPts val="0"/>
              </a:spcAft>
              <a:buClr>
                <a:srgbClr val="2DA2BF"/>
              </a:buClr>
              <a:buFont typeface="Wingdings" pitchFamily="2" charset="2"/>
              <a:buChar char="u"/>
            </a:pPr>
            <a:endParaRPr lang="en-US" altLang="zh-TW" sz="2400" dirty="0">
              <a:solidFill>
                <a:prstClr val="black"/>
              </a:solidFill>
              <a:latin typeface="標楷體" pitchFamily="65" charset="-120"/>
              <a:ea typeface="標楷體" pitchFamily="65" charset="-120"/>
            </a:endParaRPr>
          </a:p>
          <a:p>
            <a:pPr marL="621792" lvl="1" indent="-228600" defTabSz="914400">
              <a:spcBef>
                <a:spcPts val="324"/>
              </a:spcBef>
              <a:spcAft>
                <a:spcPts val="0"/>
              </a:spcAft>
              <a:buClr>
                <a:srgbClr val="2DA2BF"/>
              </a:buClr>
              <a:buFont typeface="Wingdings" pitchFamily="2" charset="2"/>
              <a:buChar char="u"/>
            </a:pPr>
            <a:r>
              <a:rPr lang="zh-TW" altLang="en-US" sz="2400" dirty="0">
                <a:solidFill>
                  <a:prstClr val="black"/>
                </a:solidFill>
                <a:latin typeface="標楷體" pitchFamily="65" charset="-120"/>
                <a:ea typeface="標楷體" pitchFamily="65" charset="-120"/>
              </a:rPr>
              <a:t>形聲造字法廣泛使用之前，會意是一種最主要的造字之法，</a:t>
            </a:r>
            <a:r>
              <a:rPr lang="zh-TW" altLang="zh-TW" sz="2400" dirty="0">
                <a:solidFill>
                  <a:prstClr val="black"/>
                </a:solidFill>
                <a:latin typeface="標楷體" pitchFamily="65" charset="-120"/>
                <a:ea typeface="標楷體" pitchFamily="65" charset="-120"/>
              </a:rPr>
              <a:t>形聲字被普遍使用之後，它才退居次要的地位，甚至原有的會意字，也變成了形聲字，或為同音的形聲字所代替</a:t>
            </a:r>
            <a:r>
              <a:rPr lang="zh-TW" altLang="en-US" sz="2400" dirty="0">
                <a:solidFill>
                  <a:prstClr val="black"/>
                </a:solidFill>
                <a:latin typeface="標楷體" pitchFamily="65" charset="-120"/>
                <a:ea typeface="標楷體" pitchFamily="65" charset="-120"/>
              </a:rPr>
              <a:t>。</a:t>
            </a:r>
            <a:endParaRPr lang="zh-TW" altLang="en-US" sz="2400" dirty="0">
              <a:latin typeface="標楷體" pitchFamily="65" charset="-120"/>
              <a:ea typeface="標楷體" pitchFamily="65" charset="-120"/>
            </a:endParaRPr>
          </a:p>
        </p:txBody>
      </p:sp>
    </p:spTree>
    <p:extLst>
      <p:ext uri="{BB962C8B-B14F-4D97-AF65-F5344CB8AC3E}">
        <p14:creationId xmlns:p14="http://schemas.microsoft.com/office/powerpoint/2010/main" val="489346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b="1" dirty="0">
                <a:solidFill>
                  <a:srgbClr val="464646"/>
                </a:solidFill>
                <a:effectLst>
                  <a:outerShdw blurRad="31750" dist="25400" dir="5400000" algn="tl" rotWithShape="0">
                    <a:srgbClr val="000000">
                      <a:alpha val="25000"/>
                    </a:srgbClr>
                  </a:outerShdw>
                </a:effectLst>
                <a:latin typeface="標楷體" pitchFamily="65" charset="-120"/>
                <a:ea typeface="標楷體" pitchFamily="65" charset="-120"/>
                <a:cs typeface="+mj-cs"/>
              </a:rPr>
              <a:t>會意誤為假借</a:t>
            </a:r>
            <a:r>
              <a:rPr lang="en-US" altLang="zh-TW" sz="4400" b="1" dirty="0">
                <a:solidFill>
                  <a:srgbClr val="464646"/>
                </a:solidFill>
                <a:effectLst>
                  <a:outerShdw blurRad="31750" dist="25400" dir="5400000" algn="tl" rotWithShape="0">
                    <a:srgbClr val="000000">
                      <a:alpha val="25000"/>
                    </a:srgbClr>
                  </a:outerShdw>
                </a:effectLst>
                <a:latin typeface="標楷體" pitchFamily="65" charset="-120"/>
                <a:ea typeface="標楷體" pitchFamily="65" charset="-120"/>
                <a:cs typeface="+mj-cs"/>
              </a:rPr>
              <a:t>?</a:t>
            </a:r>
            <a:endParaRPr lang="zh-TW" altLang="en-US" sz="4400" dirty="0">
              <a:latin typeface="標楷體" pitchFamily="65" charset="-120"/>
              <a:ea typeface="標楷體" pitchFamily="65" charset="-120"/>
            </a:endParaRPr>
          </a:p>
        </p:txBody>
      </p:sp>
      <p:sp>
        <p:nvSpPr>
          <p:cNvPr id="3" name="內容版面配置區 2"/>
          <p:cNvSpPr>
            <a:spLocks noGrp="1"/>
          </p:cNvSpPr>
          <p:nvPr>
            <p:ph idx="1"/>
          </p:nvPr>
        </p:nvSpPr>
        <p:spPr>
          <a:xfrm>
            <a:off x="1009443" y="1700808"/>
            <a:ext cx="7125112" cy="4608511"/>
          </a:xfrm>
        </p:spPr>
        <p:txBody>
          <a:bodyPr>
            <a:normAutofit fontScale="92500"/>
          </a:bodyPr>
          <a:lstStyle/>
          <a:p>
            <a:pPr marL="365760" lvl="0" indent="-256032" defTabSz="914400">
              <a:spcBef>
                <a:spcPts val="400"/>
              </a:spcBef>
              <a:spcAft>
                <a:spcPts val="0"/>
              </a:spcAft>
              <a:buClr>
                <a:srgbClr val="2DA2BF"/>
              </a:buClr>
              <a:buSzPct val="68000"/>
              <a:buFont typeface="Wingdings 3"/>
              <a:buChar char=""/>
            </a:pPr>
            <a:r>
              <a:rPr lang="zh-TW" altLang="en-US" sz="3000" dirty="0">
                <a:solidFill>
                  <a:prstClr val="black"/>
                </a:solidFill>
                <a:latin typeface="標楷體" pitchFamily="65" charset="-120"/>
                <a:ea typeface="標楷體" pitchFamily="65" charset="-120"/>
              </a:rPr>
              <a:t>王寧於</a:t>
            </a:r>
            <a:r>
              <a:rPr lang="en-US" altLang="zh-TW" sz="3000" dirty="0">
                <a:solidFill>
                  <a:prstClr val="black"/>
                </a:solidFill>
                <a:latin typeface="標楷體" pitchFamily="65" charset="-120"/>
                <a:ea typeface="標楷體" pitchFamily="65" charset="-120"/>
              </a:rPr>
              <a:t>《</a:t>
            </a:r>
            <a:r>
              <a:rPr lang="zh-TW" altLang="en-US" sz="3000" dirty="0">
                <a:solidFill>
                  <a:prstClr val="black"/>
                </a:solidFill>
                <a:latin typeface="標楷體" pitchFamily="65" charset="-120"/>
                <a:ea typeface="標楷體" pitchFamily="65" charset="-120"/>
              </a:rPr>
              <a:t>漢字構形學講座</a:t>
            </a:r>
            <a:r>
              <a:rPr lang="en-US" altLang="zh-TW" sz="3000" dirty="0">
                <a:solidFill>
                  <a:prstClr val="black"/>
                </a:solidFill>
                <a:latin typeface="標楷體" pitchFamily="65" charset="-120"/>
                <a:ea typeface="標楷體" pitchFamily="65" charset="-120"/>
              </a:rPr>
              <a:t>》</a:t>
            </a:r>
            <a:r>
              <a:rPr lang="zh-TW" altLang="en-US" sz="3000" dirty="0">
                <a:solidFill>
                  <a:prstClr val="black"/>
                </a:solidFill>
                <a:latin typeface="標楷體" pitchFamily="65" charset="-120"/>
                <a:ea typeface="標楷體" pitchFamily="65" charset="-120"/>
              </a:rPr>
              <a:t>中，指獨體示音部件即假借字，其中「東」字是也。</a:t>
            </a:r>
            <a:endParaRPr lang="en-US" altLang="zh-TW" sz="3000" dirty="0">
              <a:solidFill>
                <a:prstClr val="black"/>
              </a:solidFill>
              <a:latin typeface="標楷體" pitchFamily="65" charset="-120"/>
              <a:ea typeface="標楷體" pitchFamily="65" charset="-120"/>
            </a:endParaRPr>
          </a:p>
          <a:p>
            <a:pPr marL="621792" lvl="1" indent="-228600" defTabSz="914400">
              <a:spcBef>
                <a:spcPts val="324"/>
              </a:spcBef>
              <a:spcAft>
                <a:spcPts val="0"/>
              </a:spcAft>
              <a:buClr>
                <a:srgbClr val="2DA2BF"/>
              </a:buClr>
              <a:buFont typeface="Verdana"/>
              <a:buChar char="◦"/>
            </a:pPr>
            <a:r>
              <a:rPr lang="en-US" altLang="zh-TW" sz="2400" dirty="0">
                <a:solidFill>
                  <a:prstClr val="black"/>
                </a:solidFill>
                <a:latin typeface="標楷體" pitchFamily="65" charset="-120"/>
                <a:ea typeface="標楷體" pitchFamily="65" charset="-120"/>
              </a:rPr>
              <a:t>《</a:t>
            </a:r>
            <a:r>
              <a:rPr lang="zh-TW" altLang="en-US" sz="2400" dirty="0">
                <a:solidFill>
                  <a:prstClr val="black"/>
                </a:solidFill>
                <a:latin typeface="標楷體" pitchFamily="65" charset="-120"/>
                <a:ea typeface="標楷體" pitchFamily="65" charset="-120"/>
              </a:rPr>
              <a:t>說文</a:t>
            </a:r>
            <a:r>
              <a:rPr lang="en-US" altLang="zh-TW" sz="2400" dirty="0">
                <a:solidFill>
                  <a:prstClr val="black"/>
                </a:solidFill>
                <a:latin typeface="標楷體" pitchFamily="65" charset="-120"/>
                <a:ea typeface="標楷體" pitchFamily="65" charset="-120"/>
              </a:rPr>
              <a:t>》</a:t>
            </a:r>
            <a:r>
              <a:rPr lang="zh-TW" altLang="en-US" sz="2400" dirty="0">
                <a:solidFill>
                  <a:prstClr val="black"/>
                </a:solidFill>
                <a:latin typeface="標楷體" pitchFamily="65" charset="-120"/>
                <a:ea typeface="標楷體" pitchFamily="65" charset="-120"/>
              </a:rPr>
              <a:t>：「東，從日在木中</a:t>
            </a:r>
            <a:r>
              <a:rPr lang="zh-TW" altLang="en-US" sz="2400" dirty="0">
                <a:solidFill>
                  <a:schemeClr val="tx1"/>
                </a:solidFill>
                <a:latin typeface="標楷體" pitchFamily="65" charset="-120"/>
                <a:ea typeface="標楷體" pitchFamily="65" charset="-120"/>
              </a:rPr>
              <a:t>。 </a:t>
            </a:r>
            <a:r>
              <a:rPr lang="zh-TW" altLang="en-US" sz="2400" dirty="0">
                <a:solidFill>
                  <a:prstClr val="black"/>
                </a:solidFill>
                <a:latin typeface="標楷體" pitchFamily="65" charset="-120"/>
                <a:ea typeface="標楷體" pitchFamily="65" charset="-120"/>
              </a:rPr>
              <a:t>」</a:t>
            </a:r>
            <a:endParaRPr lang="en-US" altLang="zh-TW" sz="2400" dirty="0">
              <a:solidFill>
                <a:prstClr val="black"/>
              </a:solidFill>
              <a:latin typeface="標楷體" pitchFamily="65" charset="-120"/>
              <a:ea typeface="標楷體" pitchFamily="65" charset="-120"/>
            </a:endParaRPr>
          </a:p>
          <a:p>
            <a:pPr marL="859536" lvl="2" defTabSz="914400">
              <a:spcBef>
                <a:spcPts val="350"/>
              </a:spcBef>
              <a:spcAft>
                <a:spcPts val="0"/>
              </a:spcAft>
              <a:buClr>
                <a:srgbClr val="DA1F28"/>
              </a:buClr>
              <a:buSzPct val="100000"/>
              <a:buFont typeface="Wingdings 2"/>
              <a:buChar char=""/>
            </a:pPr>
            <a:r>
              <a:rPr lang="zh-TW" altLang="en-US" sz="2400" dirty="0">
                <a:solidFill>
                  <a:prstClr val="black"/>
                </a:solidFill>
                <a:latin typeface="標楷體" pitchFamily="65" charset="-120"/>
                <a:ea typeface="標楷體" pitchFamily="65" charset="-120"/>
              </a:rPr>
              <a:t>指日出之時，當人立於樹下而日未於中天之時的景貌，而日出的方向正是東方</a:t>
            </a:r>
            <a:r>
              <a:rPr lang="en-US" altLang="zh-TW" sz="2400" dirty="0">
                <a:solidFill>
                  <a:prstClr val="black"/>
                </a:solidFill>
                <a:latin typeface="標楷體" pitchFamily="65" charset="-120"/>
                <a:ea typeface="標楷體" pitchFamily="65" charset="-120"/>
              </a:rPr>
              <a:t>﹝</a:t>
            </a:r>
            <a:r>
              <a:rPr lang="zh-TW" altLang="en-US" sz="2400" dirty="0">
                <a:solidFill>
                  <a:prstClr val="black"/>
                </a:solidFill>
                <a:latin typeface="標楷體" pitchFamily="65" charset="-120"/>
                <a:ea typeface="標楷體" pitchFamily="65" charset="-120"/>
              </a:rPr>
              <a:t>「東」字正是方向詞</a:t>
            </a:r>
            <a:r>
              <a:rPr lang="en-US" altLang="zh-TW" sz="2400" dirty="0">
                <a:solidFill>
                  <a:prstClr val="black"/>
                </a:solidFill>
                <a:latin typeface="標楷體" pitchFamily="65" charset="-120"/>
                <a:ea typeface="標楷體" pitchFamily="65" charset="-120"/>
              </a:rPr>
              <a:t>﹞</a:t>
            </a:r>
            <a:r>
              <a:rPr lang="zh-TW" altLang="en-US" sz="2400" dirty="0">
                <a:solidFill>
                  <a:prstClr val="black"/>
                </a:solidFill>
                <a:latin typeface="標楷體" pitchFamily="65" charset="-120"/>
                <a:ea typeface="標楷體" pitchFamily="65" charset="-120"/>
              </a:rPr>
              <a:t>，因此前人把「東」字歸入假借字一類</a:t>
            </a:r>
            <a:endParaRPr lang="en-US" altLang="zh-TW" sz="2400" dirty="0">
              <a:solidFill>
                <a:prstClr val="black"/>
              </a:solidFill>
              <a:latin typeface="標楷體" pitchFamily="65" charset="-120"/>
              <a:ea typeface="標楷體" pitchFamily="65" charset="-120"/>
            </a:endParaRPr>
          </a:p>
          <a:p>
            <a:pPr marL="621792" lvl="1" indent="-228600" defTabSz="914400">
              <a:spcBef>
                <a:spcPts val="324"/>
              </a:spcBef>
              <a:spcAft>
                <a:spcPts val="0"/>
              </a:spcAft>
              <a:buClr>
                <a:srgbClr val="2DA2BF"/>
              </a:buClr>
              <a:buFont typeface="Verdana"/>
              <a:buChar char="◦"/>
            </a:pPr>
            <a:r>
              <a:rPr lang="zh-TW" altLang="en-US" sz="2400" dirty="0">
                <a:solidFill>
                  <a:prstClr val="black"/>
                </a:solidFill>
                <a:latin typeface="標楷體" pitchFamily="65" charset="-120"/>
                <a:ea typeface="標楷體" pitchFamily="65" charset="-120"/>
              </a:rPr>
              <a:t>段玉裁的</a:t>
            </a:r>
            <a:r>
              <a:rPr lang="en-US" altLang="zh-TW" sz="2400" dirty="0">
                <a:solidFill>
                  <a:prstClr val="black"/>
                </a:solidFill>
                <a:latin typeface="標楷體" pitchFamily="65" charset="-120"/>
                <a:ea typeface="標楷體" pitchFamily="65" charset="-120"/>
              </a:rPr>
              <a:t>《</a:t>
            </a:r>
            <a:r>
              <a:rPr lang="zh-TW" altLang="en-US" sz="2400" dirty="0">
                <a:solidFill>
                  <a:prstClr val="black"/>
                </a:solidFill>
                <a:latin typeface="標楷體" pitchFamily="65" charset="-120"/>
                <a:ea typeface="標楷體" pitchFamily="65" charset="-120"/>
              </a:rPr>
              <a:t>說文解字注</a:t>
            </a:r>
            <a:r>
              <a:rPr lang="en-US" altLang="zh-TW" sz="2400" dirty="0">
                <a:solidFill>
                  <a:prstClr val="black"/>
                </a:solidFill>
                <a:latin typeface="標楷體" pitchFamily="65" charset="-120"/>
                <a:ea typeface="標楷體" pitchFamily="65" charset="-120"/>
              </a:rPr>
              <a:t>》</a:t>
            </a:r>
            <a:r>
              <a:rPr lang="zh-TW" altLang="en-US" sz="2400" dirty="0">
                <a:solidFill>
                  <a:prstClr val="black"/>
                </a:solidFill>
                <a:latin typeface="標楷體" pitchFamily="65" charset="-120"/>
                <a:ea typeface="標楷體" pitchFamily="65" charset="-120"/>
              </a:rPr>
              <a:t>「日在木中曰東。在木上曰杲。在木下曰杳。」</a:t>
            </a:r>
            <a:endParaRPr lang="en-US" altLang="zh-TW" sz="2400" dirty="0">
              <a:solidFill>
                <a:prstClr val="black"/>
              </a:solidFill>
              <a:latin typeface="標楷體" pitchFamily="65" charset="-120"/>
              <a:ea typeface="標楷體" pitchFamily="65" charset="-120"/>
            </a:endParaRPr>
          </a:p>
          <a:p>
            <a:pPr marL="859536" lvl="2" defTabSz="914400">
              <a:spcBef>
                <a:spcPts val="350"/>
              </a:spcBef>
              <a:spcAft>
                <a:spcPts val="0"/>
              </a:spcAft>
              <a:buClr>
                <a:srgbClr val="DA1F28"/>
              </a:buClr>
              <a:buSzPct val="100000"/>
              <a:buFont typeface="Wingdings 2"/>
              <a:buChar char=""/>
            </a:pPr>
            <a:r>
              <a:rPr lang="zh-TW" altLang="en-US" sz="2400" dirty="0">
                <a:solidFill>
                  <a:prstClr val="black"/>
                </a:solidFill>
                <a:latin typeface="標楷體" pitchFamily="65" charset="-120"/>
                <a:ea typeface="標楷體" pitchFamily="65" charset="-120"/>
              </a:rPr>
              <a:t>「杲」指大亮之時，即日在樹梢之貌；而「杳」則寫日於樹木之下，日落西山之貌。「杲」和「杳」都是會意字，因此我推論出由兩個象形部件加合而成的「東」字</a:t>
            </a:r>
            <a:r>
              <a:rPr lang="zh-TW" altLang="en-US" sz="2400" dirty="0">
                <a:solidFill>
                  <a:schemeClr val="tx1"/>
                </a:solidFill>
                <a:latin typeface="標楷體" pitchFamily="65" charset="-120"/>
                <a:ea typeface="標楷體" pitchFamily="65" charset="-120"/>
              </a:rPr>
              <a:t>。</a:t>
            </a:r>
            <a:endParaRPr lang="zh-TW" altLang="en-US" sz="2400" dirty="0">
              <a:solidFill>
                <a:prstClr val="black"/>
              </a:solidFill>
              <a:latin typeface="標楷體" pitchFamily="65" charset="-120"/>
              <a:ea typeface="標楷體" pitchFamily="65" charset="-120"/>
            </a:endParaRPr>
          </a:p>
          <a:p>
            <a:endParaRPr lang="zh-TW" altLang="en-US" dirty="0"/>
          </a:p>
        </p:txBody>
      </p:sp>
    </p:spTree>
    <p:extLst>
      <p:ext uri="{BB962C8B-B14F-4D97-AF65-F5344CB8AC3E}">
        <p14:creationId xmlns:p14="http://schemas.microsoft.com/office/powerpoint/2010/main" val="3884372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675724"/>
            <a:ext cx="8064896" cy="924475"/>
          </a:xfrm>
        </p:spPr>
        <p:txBody>
          <a:bodyPr/>
          <a:lstStyle/>
          <a:p>
            <a:r>
              <a:rPr lang="en-US" altLang="zh-TW" sz="4100" b="1" dirty="0">
                <a:solidFill>
                  <a:srgbClr val="464646"/>
                </a:solidFill>
                <a:effectLst>
                  <a:outerShdw blurRad="31750" dist="25400" dir="5400000" algn="tl" rotWithShape="0">
                    <a:srgbClr val="000000">
                      <a:alpha val="25000"/>
                    </a:srgbClr>
                  </a:outerShdw>
                </a:effectLst>
                <a:latin typeface="新細明體"/>
                <a:ea typeface="新細明體"/>
                <a:cs typeface="+mj-cs"/>
              </a:rPr>
              <a:t>《</a:t>
            </a:r>
            <a:r>
              <a:rPr lang="zh-TW" altLang="en-US" sz="4100" b="1" dirty="0">
                <a:solidFill>
                  <a:srgbClr val="464646"/>
                </a:solidFill>
                <a:effectLst>
                  <a:outerShdw blurRad="31750" dist="25400" dir="5400000" algn="tl" rotWithShape="0">
                    <a:srgbClr val="000000">
                      <a:alpha val="25000"/>
                    </a:srgbClr>
                  </a:outerShdw>
                </a:effectLst>
                <a:latin typeface="新細明體"/>
                <a:ea typeface="新細明體"/>
                <a:cs typeface="+mj-cs"/>
              </a:rPr>
              <a:t>中國文字結構析論</a:t>
            </a:r>
            <a:r>
              <a:rPr lang="en-US" altLang="zh-TW" sz="4100" b="1" dirty="0">
                <a:solidFill>
                  <a:srgbClr val="464646"/>
                </a:solidFill>
                <a:effectLst>
                  <a:outerShdw blurRad="31750" dist="25400" dir="5400000" algn="tl" rotWithShape="0">
                    <a:srgbClr val="000000">
                      <a:alpha val="25000"/>
                    </a:srgbClr>
                  </a:outerShdw>
                </a:effectLst>
                <a:latin typeface="新細明體"/>
                <a:ea typeface="新細明體"/>
                <a:cs typeface="+mj-cs"/>
              </a:rPr>
              <a:t>》</a:t>
            </a:r>
            <a:r>
              <a:rPr lang="zh-TW" altLang="en-US" sz="4100" b="1" dirty="0">
                <a:solidFill>
                  <a:srgbClr val="464646"/>
                </a:solidFill>
                <a:effectLst>
                  <a:outerShdw blurRad="31750" dist="25400" dir="5400000" algn="tl" rotWithShape="0">
                    <a:srgbClr val="000000">
                      <a:alpha val="25000"/>
                    </a:srgbClr>
                  </a:outerShdw>
                </a:effectLst>
                <a:latin typeface="Lucida Sans Unicode"/>
                <a:cs typeface="+mj-cs"/>
              </a:rPr>
              <a:t>會意的分類</a:t>
            </a:r>
            <a:endParaRPr lang="zh-TW" alt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696913"/>
            <a:ext cx="8334141" cy="446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517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b="1" dirty="0">
                <a:solidFill>
                  <a:srgbClr val="464646"/>
                </a:solidFill>
                <a:effectLst>
                  <a:outerShdw blurRad="31750" dist="25400" dir="5400000" algn="tl" rotWithShape="0">
                    <a:srgbClr val="000000">
                      <a:alpha val="25000"/>
                    </a:srgbClr>
                  </a:outerShdw>
                </a:effectLst>
                <a:latin typeface="標楷體" pitchFamily="65" charset="-120"/>
                <a:ea typeface="標楷體" pitchFamily="65" charset="-120"/>
                <a:cs typeface="+mj-cs"/>
              </a:rPr>
              <a:t>同文異文又再細分為</a:t>
            </a:r>
            <a:r>
              <a:rPr lang="en-US" altLang="zh-TW" sz="4400" b="1" dirty="0">
                <a:solidFill>
                  <a:srgbClr val="464646"/>
                </a:solidFill>
                <a:effectLst>
                  <a:outerShdw blurRad="31750" dist="25400" dir="5400000" algn="tl" rotWithShape="0">
                    <a:srgbClr val="000000">
                      <a:alpha val="25000"/>
                    </a:srgbClr>
                  </a:outerShdw>
                </a:effectLst>
                <a:latin typeface="+mj-ea"/>
                <a:cs typeface="+mj-cs"/>
              </a:rPr>
              <a:t>…..</a:t>
            </a:r>
            <a:endParaRPr lang="zh-TW" altLang="en-US" sz="4400" dirty="0">
              <a:latin typeface="+mj-ea"/>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9046" y="1512405"/>
            <a:ext cx="8197449" cy="4940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011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b="1" dirty="0">
                <a:solidFill>
                  <a:srgbClr val="464646"/>
                </a:solidFill>
                <a:effectLst>
                  <a:outerShdw blurRad="31750" dist="25400" dir="5400000" algn="tl" rotWithShape="0">
                    <a:srgbClr val="000000">
                      <a:alpha val="25000"/>
                    </a:srgbClr>
                  </a:outerShdw>
                </a:effectLst>
                <a:latin typeface="標楷體" pitchFamily="65" charset="-120"/>
                <a:ea typeface="標楷體" pitchFamily="65" charset="-120"/>
                <a:cs typeface="+mj-cs"/>
              </a:rPr>
              <a:t>魯實先先生分為五類</a:t>
            </a:r>
            <a:endParaRPr lang="zh-TW" altLang="en-US" sz="4400" dirty="0">
              <a:latin typeface="標楷體" pitchFamily="65" charset="-120"/>
              <a:ea typeface="標楷體" pitchFamily="65" charset="-12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864490"/>
            <a:ext cx="7920880" cy="444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783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b="1" dirty="0">
                <a:latin typeface="標楷體" pitchFamily="65" charset="-120"/>
                <a:ea typeface="標楷體" pitchFamily="65" charset="-120"/>
              </a:rPr>
              <a:t>定義</a:t>
            </a:r>
          </a:p>
        </p:txBody>
      </p:sp>
      <p:sp>
        <p:nvSpPr>
          <p:cNvPr id="3" name="內容版面配置區 2"/>
          <p:cNvSpPr>
            <a:spLocks noGrp="1"/>
          </p:cNvSpPr>
          <p:nvPr>
            <p:ph idx="1"/>
          </p:nvPr>
        </p:nvSpPr>
        <p:spPr>
          <a:xfrm>
            <a:off x="1009443" y="1772816"/>
            <a:ext cx="7125112" cy="3816424"/>
          </a:xfrm>
        </p:spPr>
        <p:txBody>
          <a:bodyPr>
            <a:noAutofit/>
          </a:bodyPr>
          <a:lstStyle/>
          <a:p>
            <a:r>
              <a:rPr lang="zh-TW" altLang="en-US" sz="3200" dirty="0">
                <a:solidFill>
                  <a:schemeClr val="tx1"/>
                </a:solidFill>
                <a:latin typeface="標楷體" pitchFamily="65" charset="-120"/>
                <a:ea typeface="標楷體" pitchFamily="65" charset="-120"/>
              </a:rPr>
              <a:t>許慎</a:t>
            </a:r>
            <a:r>
              <a:rPr lang="en-US" altLang="zh-TW" sz="3200" dirty="0">
                <a:solidFill>
                  <a:schemeClr val="tx1"/>
                </a:solidFill>
                <a:latin typeface="標楷體" pitchFamily="65" charset="-120"/>
                <a:ea typeface="標楷體" pitchFamily="65" charset="-120"/>
              </a:rPr>
              <a:t>《</a:t>
            </a:r>
            <a:r>
              <a:rPr lang="zh-TW" altLang="en-US" sz="3200" dirty="0">
                <a:solidFill>
                  <a:schemeClr val="tx1"/>
                </a:solidFill>
                <a:latin typeface="標楷體" pitchFamily="65" charset="-120"/>
                <a:ea typeface="標楷體" pitchFamily="65" charset="-120"/>
              </a:rPr>
              <a:t>說文解字</a:t>
            </a:r>
            <a:r>
              <a:rPr lang="en-US" altLang="zh-TW" sz="3200" dirty="0">
                <a:solidFill>
                  <a:schemeClr val="tx1"/>
                </a:solidFill>
                <a:latin typeface="標楷體" pitchFamily="65" charset="-120"/>
                <a:ea typeface="標楷體" pitchFamily="65" charset="-120"/>
              </a:rPr>
              <a:t>‧</a:t>
            </a:r>
            <a:r>
              <a:rPr lang="zh-TW" altLang="en-US" sz="3200" dirty="0">
                <a:solidFill>
                  <a:schemeClr val="tx1"/>
                </a:solidFill>
                <a:latin typeface="標楷體" pitchFamily="65" charset="-120"/>
                <a:ea typeface="標楷體" pitchFamily="65" charset="-120"/>
              </a:rPr>
              <a:t>敘</a:t>
            </a:r>
            <a:r>
              <a:rPr lang="en-US" altLang="zh-TW" sz="3200" dirty="0">
                <a:solidFill>
                  <a:schemeClr val="tx1"/>
                </a:solidFill>
                <a:latin typeface="標楷體" pitchFamily="65" charset="-120"/>
                <a:ea typeface="標楷體" pitchFamily="65" charset="-120"/>
              </a:rPr>
              <a:t>》</a:t>
            </a:r>
            <a:r>
              <a:rPr lang="zh-TW" altLang="en-US" sz="3200" dirty="0">
                <a:solidFill>
                  <a:schemeClr val="tx1"/>
                </a:solidFill>
                <a:latin typeface="標楷體" pitchFamily="65" charset="-120"/>
                <a:ea typeface="標楷體" pitchFamily="65" charset="-120"/>
              </a:rPr>
              <a:t>曰：「會意者，比類合誼，以見指撝。武、信是也。」</a:t>
            </a:r>
            <a:endParaRPr lang="en-US" altLang="zh-TW" sz="3200" dirty="0">
              <a:solidFill>
                <a:schemeClr val="tx1"/>
              </a:solidFill>
              <a:latin typeface="標楷體" pitchFamily="65" charset="-120"/>
              <a:ea typeface="標楷體" pitchFamily="65" charset="-120"/>
            </a:endParaRPr>
          </a:p>
          <a:p>
            <a:r>
              <a:rPr lang="zh-TW" altLang="en-US" sz="3200" dirty="0">
                <a:solidFill>
                  <a:schemeClr val="tx1"/>
                </a:solidFill>
                <a:latin typeface="標楷體" pitchFamily="65" charset="-120"/>
                <a:ea typeface="標楷體" pitchFamily="65" charset="-120"/>
              </a:rPr>
              <a:t>唐</a:t>
            </a:r>
            <a:r>
              <a:rPr lang="en-US" altLang="zh-TW" sz="3200" dirty="0">
                <a:solidFill>
                  <a:schemeClr val="tx1"/>
                </a:solidFill>
                <a:latin typeface="標楷體" pitchFamily="65" charset="-120"/>
                <a:ea typeface="標楷體" pitchFamily="65" charset="-120"/>
              </a:rPr>
              <a:t>‧</a:t>
            </a:r>
            <a:r>
              <a:rPr lang="zh-TW" altLang="en-US" sz="3200" dirty="0">
                <a:solidFill>
                  <a:schemeClr val="tx1"/>
                </a:solidFill>
                <a:latin typeface="標楷體" pitchFamily="65" charset="-120"/>
                <a:ea typeface="標楷體" pitchFamily="65" charset="-120"/>
              </a:rPr>
              <a:t>賈公彥曰：「會意者，武信之類是也，人言為信，止戈為武，會合人意，故云會意也。」</a:t>
            </a:r>
            <a:endParaRPr lang="en-US" altLang="zh-TW" sz="3200" dirty="0">
              <a:solidFill>
                <a:schemeClr val="tx1"/>
              </a:solidFill>
              <a:latin typeface="標楷體" pitchFamily="65" charset="-120"/>
              <a:ea typeface="標楷體" pitchFamily="65" charset="-120"/>
            </a:endParaRPr>
          </a:p>
          <a:p>
            <a:pPr marL="0" indent="0">
              <a:buNone/>
            </a:pPr>
            <a:endParaRPr lang="zh-TW" altLang="en-US" sz="3200" dirty="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722064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b="1" dirty="0">
                <a:solidFill>
                  <a:srgbClr val="464646"/>
                </a:solidFill>
                <a:effectLst>
                  <a:outerShdw blurRad="31750" dist="25400" dir="5400000" algn="tl" rotWithShape="0">
                    <a:srgbClr val="000000">
                      <a:alpha val="25000"/>
                    </a:srgbClr>
                  </a:outerShdw>
                </a:effectLst>
                <a:latin typeface="標楷體" pitchFamily="65" charset="-120"/>
                <a:ea typeface="標楷體" pitchFamily="65" charset="-120"/>
                <a:cs typeface="+mj-cs"/>
              </a:rPr>
              <a:t>林尹</a:t>
            </a:r>
            <a:r>
              <a:rPr lang="en-US" altLang="zh-TW" sz="4400" b="1" dirty="0">
                <a:solidFill>
                  <a:srgbClr val="464646"/>
                </a:solidFill>
                <a:effectLst>
                  <a:outerShdw blurRad="31750" dist="25400" dir="5400000" algn="tl" rotWithShape="0">
                    <a:srgbClr val="000000">
                      <a:alpha val="25000"/>
                    </a:srgbClr>
                  </a:outerShdw>
                </a:effectLst>
                <a:latin typeface="標楷體" pitchFamily="65" charset="-120"/>
                <a:ea typeface="標楷體" pitchFamily="65" charset="-120"/>
                <a:cs typeface="+mj-cs"/>
              </a:rPr>
              <a:t>《</a:t>
            </a:r>
            <a:r>
              <a:rPr lang="zh-TW" altLang="en-US" sz="4400" b="1" dirty="0">
                <a:solidFill>
                  <a:srgbClr val="464646"/>
                </a:solidFill>
                <a:effectLst>
                  <a:outerShdw blurRad="31750" dist="25400" dir="5400000" algn="tl" rotWithShape="0">
                    <a:srgbClr val="000000">
                      <a:alpha val="25000"/>
                    </a:srgbClr>
                  </a:outerShdw>
                </a:effectLst>
                <a:latin typeface="標楷體" pitchFamily="65" charset="-120"/>
                <a:ea typeface="標楷體" pitchFamily="65" charset="-120"/>
                <a:cs typeface="+mj-cs"/>
              </a:rPr>
              <a:t>文字學概說</a:t>
            </a:r>
            <a:r>
              <a:rPr lang="en-US" altLang="zh-TW" sz="4400" b="1" dirty="0">
                <a:solidFill>
                  <a:srgbClr val="464646"/>
                </a:solidFill>
                <a:effectLst>
                  <a:outerShdw blurRad="31750" dist="25400" dir="5400000" algn="tl" rotWithShape="0">
                    <a:srgbClr val="000000">
                      <a:alpha val="25000"/>
                    </a:srgbClr>
                  </a:outerShdw>
                </a:effectLst>
                <a:latin typeface="標楷體" pitchFamily="65" charset="-120"/>
                <a:ea typeface="標楷體" pitchFamily="65" charset="-120"/>
                <a:cs typeface="+mj-cs"/>
              </a:rPr>
              <a:t>》</a:t>
            </a:r>
            <a:endParaRPr lang="zh-TW" altLang="en-US" sz="4400" dirty="0">
              <a:latin typeface="標楷體" pitchFamily="65" charset="-120"/>
              <a:ea typeface="標楷體" pitchFamily="65" charset="-12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983289"/>
            <a:ext cx="7776864" cy="4254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3830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b="1" dirty="0">
                <a:solidFill>
                  <a:srgbClr val="464646"/>
                </a:solidFill>
                <a:effectLst>
                  <a:outerShdw blurRad="31750" dist="25400" dir="5400000" algn="tl" rotWithShape="0">
                    <a:srgbClr val="000000">
                      <a:alpha val="25000"/>
                    </a:srgbClr>
                  </a:outerShdw>
                </a:effectLst>
                <a:latin typeface="標楷體" pitchFamily="65" charset="-120"/>
                <a:ea typeface="標楷體" pitchFamily="65" charset="-120"/>
                <a:cs typeface="+mj-cs"/>
              </a:rPr>
              <a:t>綜合各家分類</a:t>
            </a:r>
            <a:endParaRPr lang="zh-TW" alt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772816"/>
            <a:ext cx="8208912" cy="493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699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b="1" dirty="0">
                <a:latin typeface="標楷體" pitchFamily="65" charset="-120"/>
                <a:ea typeface="標楷體" pitchFamily="65" charset="-120"/>
              </a:rPr>
              <a:t>小結</a:t>
            </a:r>
          </a:p>
        </p:txBody>
      </p:sp>
      <p:sp>
        <p:nvSpPr>
          <p:cNvPr id="3" name="內容版面配置區 2"/>
          <p:cNvSpPr>
            <a:spLocks noGrp="1"/>
          </p:cNvSpPr>
          <p:nvPr>
            <p:ph idx="1"/>
          </p:nvPr>
        </p:nvSpPr>
        <p:spPr/>
        <p:txBody>
          <a:bodyPr/>
          <a:lstStyle/>
          <a:p>
            <a:pPr marL="365760" lvl="0" indent="-256032" defTabSz="914400">
              <a:spcBef>
                <a:spcPts val="400"/>
              </a:spcBef>
              <a:spcAft>
                <a:spcPts val="0"/>
              </a:spcAft>
              <a:buClr>
                <a:srgbClr val="2DA2BF"/>
              </a:buClr>
              <a:buSzPct val="68000"/>
              <a:buFont typeface="Wingdings 3"/>
              <a:buChar char=""/>
            </a:pPr>
            <a:r>
              <a:rPr lang="zh-TW" altLang="en-US" sz="2800" dirty="0">
                <a:solidFill>
                  <a:prstClr val="black"/>
                </a:solidFill>
                <a:latin typeface="標楷體" pitchFamily="65" charset="-120"/>
                <a:ea typeface="標楷體" pitchFamily="65" charset="-120"/>
              </a:rPr>
              <a:t>會意字是承接象形與指事的發展而來，因需求而會合兩字和為一字來表達更多的事物與抽象的道理。</a:t>
            </a:r>
            <a:endParaRPr lang="en-US" altLang="zh-TW" sz="2800" dirty="0">
              <a:solidFill>
                <a:prstClr val="black"/>
              </a:solidFill>
              <a:latin typeface="標楷體" pitchFamily="65" charset="-120"/>
              <a:ea typeface="標楷體" pitchFamily="65" charset="-120"/>
            </a:endParaRPr>
          </a:p>
          <a:p>
            <a:pPr marL="365760" lvl="0" indent="-256032" defTabSz="914400">
              <a:spcBef>
                <a:spcPts val="400"/>
              </a:spcBef>
              <a:spcAft>
                <a:spcPts val="0"/>
              </a:spcAft>
              <a:buClr>
                <a:srgbClr val="2DA2BF"/>
              </a:buClr>
              <a:buSzPct val="68000"/>
              <a:buFont typeface="Wingdings 3"/>
              <a:buChar char=""/>
            </a:pPr>
            <a:r>
              <a:rPr lang="zh-TW" altLang="en-US" sz="2800" dirty="0">
                <a:solidFill>
                  <a:prstClr val="black"/>
                </a:solidFill>
                <a:latin typeface="標楷體" pitchFamily="65" charset="-120"/>
                <a:ea typeface="標楷體" pitchFamily="65" charset="-120"/>
              </a:rPr>
              <a:t>會意字中的兼聲會意，開啟形聲重要的開創者，可以說是形聲最原始的雛形。</a:t>
            </a:r>
            <a:endParaRPr lang="en-US" altLang="zh-TW" sz="2800" dirty="0">
              <a:solidFill>
                <a:prstClr val="black"/>
              </a:solidFill>
              <a:latin typeface="標楷體" pitchFamily="65" charset="-120"/>
              <a:ea typeface="標楷體" pitchFamily="65" charset="-120"/>
            </a:endParaRPr>
          </a:p>
          <a:p>
            <a:pPr marL="365760" lvl="0" indent="-256032" defTabSz="914400">
              <a:spcBef>
                <a:spcPts val="400"/>
              </a:spcBef>
              <a:spcAft>
                <a:spcPts val="0"/>
              </a:spcAft>
              <a:buClr>
                <a:srgbClr val="2DA2BF"/>
              </a:buClr>
              <a:buSzPct val="68000"/>
              <a:buFont typeface="Wingdings 3"/>
              <a:buChar char=""/>
            </a:pPr>
            <a:endParaRPr lang="en-US" altLang="zh-TW" sz="2800" dirty="0">
              <a:solidFill>
                <a:prstClr val="black"/>
              </a:solidFill>
              <a:latin typeface="標楷體" pitchFamily="65" charset="-120"/>
              <a:ea typeface="標楷體" pitchFamily="65" charset="-120"/>
            </a:endParaRPr>
          </a:p>
          <a:p>
            <a:pPr marL="859536" lvl="2" defTabSz="914400">
              <a:spcBef>
                <a:spcPts val="350"/>
              </a:spcBef>
              <a:spcAft>
                <a:spcPts val="0"/>
              </a:spcAft>
              <a:buClr>
                <a:srgbClr val="DA1F28"/>
              </a:buClr>
              <a:buSzPct val="100000"/>
              <a:buFont typeface="Wingdings" pitchFamily="2" charset="2"/>
              <a:buChar char="u"/>
            </a:pPr>
            <a:r>
              <a:rPr lang="zh-TW" altLang="en-US" sz="2400" dirty="0">
                <a:solidFill>
                  <a:prstClr val="black"/>
                </a:solidFill>
                <a:latin typeface="標楷體" pitchFamily="65" charset="-120"/>
                <a:ea typeface="標楷體" pitchFamily="65" charset="-120"/>
              </a:rPr>
              <a:t>會意是承先啟後的重要功臣</a:t>
            </a:r>
            <a:r>
              <a:rPr lang="zh-TW" altLang="en-US" sz="2400" dirty="0">
                <a:solidFill>
                  <a:schemeClr val="tx1"/>
                </a:solidFill>
                <a:latin typeface="標楷體" pitchFamily="65" charset="-120"/>
                <a:ea typeface="標楷體" pitchFamily="65" charset="-120"/>
              </a:rPr>
              <a:t>。</a:t>
            </a:r>
            <a:endParaRPr lang="zh-TW" altLang="en-US" sz="2400" dirty="0">
              <a:solidFill>
                <a:prstClr val="black"/>
              </a:solidFill>
              <a:latin typeface="標楷體" pitchFamily="65" charset="-120"/>
              <a:ea typeface="標楷體" pitchFamily="65" charset="-120"/>
            </a:endParaRPr>
          </a:p>
          <a:p>
            <a:endParaRPr lang="zh-TW" altLang="en-US" dirty="0"/>
          </a:p>
        </p:txBody>
      </p:sp>
    </p:spTree>
    <p:extLst>
      <p:ext uri="{BB962C8B-B14F-4D97-AF65-F5344CB8AC3E}">
        <p14:creationId xmlns:p14="http://schemas.microsoft.com/office/powerpoint/2010/main" val="581743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9442" y="2852937"/>
            <a:ext cx="7090949" cy="1296144"/>
          </a:xfrm>
        </p:spPr>
        <p:txBody>
          <a:bodyPr/>
          <a:lstStyle/>
          <a:p>
            <a:pPr algn="ctr"/>
            <a:r>
              <a:rPr lang="zh-CN" altLang="en-US" sz="4800" kern="0" dirty="0">
                <a:solidFill>
                  <a:srgbClr val="000000"/>
                </a:solidFill>
                <a:latin typeface="標楷體" pitchFamily="65" charset="-120"/>
                <a:ea typeface="標楷體" pitchFamily="65" charset="-120"/>
                <a:cs typeface="+mj-cs"/>
              </a:rPr>
              <a:t>會意的組成方式</a:t>
            </a:r>
            <a:br>
              <a:rPr lang="en-US" altLang="zh-CN" sz="4800" kern="0" dirty="0">
                <a:solidFill>
                  <a:srgbClr val="000000"/>
                </a:solidFill>
                <a:latin typeface="標楷體" pitchFamily="65" charset="-120"/>
                <a:ea typeface="標楷體" pitchFamily="65" charset="-120"/>
                <a:cs typeface="+mj-cs"/>
              </a:rPr>
            </a:br>
            <a:r>
              <a:rPr lang="zh-CN" altLang="en-US" sz="4800" kern="0" dirty="0">
                <a:solidFill>
                  <a:srgbClr val="000000"/>
                </a:solidFill>
                <a:latin typeface="標楷體" pitchFamily="65" charset="-120"/>
                <a:ea typeface="標楷體" pitchFamily="65" charset="-120"/>
                <a:cs typeface="+mj-cs"/>
              </a:rPr>
              <a:t>和</a:t>
            </a:r>
            <a:r>
              <a:rPr lang="en-US" altLang="zh-CN" sz="4800" kern="0" dirty="0">
                <a:solidFill>
                  <a:srgbClr val="000000"/>
                </a:solidFill>
                <a:latin typeface="標楷體" pitchFamily="65" charset="-120"/>
                <a:ea typeface="標楷體" pitchFamily="65" charset="-120"/>
                <a:cs typeface="+mj-cs"/>
              </a:rPr>
              <a:t>《</a:t>
            </a:r>
            <a:r>
              <a:rPr lang="zh-CN" altLang="en-US" sz="4800" kern="0" dirty="0">
                <a:solidFill>
                  <a:srgbClr val="000000"/>
                </a:solidFill>
                <a:latin typeface="標楷體" pitchFamily="65" charset="-120"/>
                <a:ea typeface="標楷體" pitchFamily="65" charset="-120"/>
                <a:cs typeface="+mj-cs"/>
              </a:rPr>
              <a:t>說</a:t>
            </a:r>
            <a:r>
              <a:rPr lang="zh-TW" altLang="en-US" sz="4800" kern="0" dirty="0">
                <a:solidFill>
                  <a:srgbClr val="000000"/>
                </a:solidFill>
                <a:latin typeface="標楷體" pitchFamily="65" charset="-120"/>
                <a:ea typeface="標楷體" pitchFamily="65" charset="-120"/>
                <a:cs typeface="+mj-cs"/>
              </a:rPr>
              <a:t>文</a:t>
            </a:r>
            <a:r>
              <a:rPr lang="en-US" altLang="zh-CN" sz="4800" kern="0" dirty="0">
                <a:solidFill>
                  <a:srgbClr val="000000"/>
                </a:solidFill>
                <a:latin typeface="標楷體" pitchFamily="65" charset="-120"/>
                <a:ea typeface="標楷體" pitchFamily="65" charset="-120"/>
                <a:cs typeface="+mj-cs"/>
              </a:rPr>
              <a:t>》</a:t>
            </a:r>
            <a:r>
              <a:rPr lang="zh-TW" altLang="en-US" sz="4800" kern="0" dirty="0">
                <a:solidFill>
                  <a:srgbClr val="000000"/>
                </a:solidFill>
                <a:latin typeface="標楷體" pitchFamily="65" charset="-120"/>
                <a:ea typeface="標楷體" pitchFamily="65" charset="-120"/>
                <a:cs typeface="+mj-cs"/>
              </a:rPr>
              <a:t>中</a:t>
            </a:r>
            <a:r>
              <a:rPr lang="zh-CN" altLang="en-US" sz="4800" kern="0" dirty="0">
                <a:solidFill>
                  <a:srgbClr val="000000"/>
                </a:solidFill>
                <a:latin typeface="標楷體" pitchFamily="65" charset="-120"/>
                <a:ea typeface="標楷體" pitchFamily="65" charset="-120"/>
                <a:cs typeface="+mj-cs"/>
              </a:rPr>
              <a:t>的會意釋語</a:t>
            </a:r>
            <a:endParaRPr lang="zh-TW" altLang="en-US" sz="4800" dirty="0">
              <a:latin typeface="標楷體" pitchFamily="65" charset="-120"/>
              <a:ea typeface="標楷體" pitchFamily="65" charset="-120"/>
            </a:endParaRPr>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560235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sz="4400" b="1" kern="0" dirty="0">
                <a:solidFill>
                  <a:srgbClr val="000000"/>
                </a:solidFill>
                <a:latin typeface="標楷體" pitchFamily="65" charset="-120"/>
                <a:ea typeface="標楷體" pitchFamily="65" charset="-120"/>
                <a:cs typeface="+mj-cs"/>
              </a:rPr>
              <a:t>會意</a:t>
            </a:r>
            <a:endParaRPr lang="zh-TW" altLang="en-US" sz="4400" b="1" dirty="0">
              <a:latin typeface="標楷體" pitchFamily="65" charset="-120"/>
              <a:ea typeface="標楷體" pitchFamily="65" charset="-120"/>
            </a:endParaRPr>
          </a:p>
        </p:txBody>
      </p:sp>
      <p:sp>
        <p:nvSpPr>
          <p:cNvPr id="3" name="內容版面配置區 2"/>
          <p:cNvSpPr>
            <a:spLocks noGrp="1"/>
          </p:cNvSpPr>
          <p:nvPr>
            <p:ph idx="1"/>
          </p:nvPr>
        </p:nvSpPr>
        <p:spPr>
          <a:xfrm>
            <a:off x="1009443" y="1807361"/>
            <a:ext cx="7125112" cy="4429951"/>
          </a:xfrm>
        </p:spPr>
        <p:txBody>
          <a:bodyPr>
            <a:noAutofit/>
          </a:bodyPr>
          <a:lstStyle/>
          <a:p>
            <a:pPr lvl="0" defTabSz="914400" fontAlgn="base">
              <a:lnSpc>
                <a:spcPct val="90000"/>
              </a:lnSpc>
              <a:spcAft>
                <a:spcPct val="0"/>
              </a:spcAft>
              <a:buClrTx/>
              <a:buFontTx/>
              <a:buChar char="•"/>
            </a:pPr>
            <a:r>
              <a:rPr lang="zh-CN" altLang="en-US" sz="2800" kern="0" dirty="0">
                <a:solidFill>
                  <a:srgbClr val="000000"/>
                </a:solidFill>
                <a:latin typeface="標楷體" pitchFamily="65" charset="-120"/>
                <a:ea typeface="標楷體" pitchFamily="65" charset="-120"/>
              </a:rPr>
              <a:t>《說文解字·敘》：「會意者，比類合誼，以見指撝，武、信是也。」</a:t>
            </a:r>
          </a:p>
          <a:p>
            <a:pPr lvl="0" defTabSz="914400" fontAlgn="base">
              <a:lnSpc>
                <a:spcPct val="90000"/>
              </a:lnSpc>
              <a:spcAft>
                <a:spcPct val="0"/>
              </a:spcAft>
              <a:buClrTx/>
              <a:buFontTx/>
              <a:buChar char="•"/>
            </a:pPr>
            <a:r>
              <a:rPr lang="zh-CN" altLang="en-US" sz="2800" kern="0" dirty="0">
                <a:solidFill>
                  <a:srgbClr val="000000"/>
                </a:solidFill>
                <a:latin typeface="標楷體" pitchFamily="65" charset="-120"/>
                <a:ea typeface="標楷體" pitchFamily="65" charset="-120"/>
              </a:rPr>
              <a:t>比：並列</a:t>
            </a:r>
          </a:p>
          <a:p>
            <a:pPr lvl="0" defTabSz="914400" fontAlgn="base">
              <a:lnSpc>
                <a:spcPct val="90000"/>
              </a:lnSpc>
              <a:spcAft>
                <a:spcPct val="0"/>
              </a:spcAft>
              <a:buClrTx/>
              <a:buFontTx/>
              <a:buChar char="•"/>
            </a:pPr>
            <a:r>
              <a:rPr lang="zh-CN" altLang="en-US" sz="2800" kern="0" dirty="0">
                <a:solidFill>
                  <a:srgbClr val="000000"/>
                </a:solidFill>
                <a:latin typeface="標楷體" pitchFamily="65" charset="-120"/>
                <a:ea typeface="標楷體" pitchFamily="65" charset="-120"/>
              </a:rPr>
              <a:t>類：字類</a:t>
            </a:r>
          </a:p>
          <a:p>
            <a:pPr lvl="0" defTabSz="914400" fontAlgn="base">
              <a:lnSpc>
                <a:spcPct val="90000"/>
              </a:lnSpc>
              <a:spcAft>
                <a:spcPct val="0"/>
              </a:spcAft>
              <a:buClrTx/>
              <a:buFontTx/>
              <a:buChar char="•"/>
            </a:pPr>
            <a:r>
              <a:rPr lang="zh-CN" altLang="en-US" sz="2800" kern="0" dirty="0">
                <a:solidFill>
                  <a:srgbClr val="000000"/>
                </a:solidFill>
                <a:latin typeface="標楷體" pitchFamily="65" charset="-120"/>
                <a:ea typeface="標楷體" pitchFamily="65" charset="-120"/>
              </a:rPr>
              <a:t>誼：義  段玉裁注：「</a:t>
            </a:r>
            <a:r>
              <a:rPr lang="zh-TW" altLang="en-US" sz="2800" kern="0" dirty="0">
                <a:solidFill>
                  <a:srgbClr val="000000"/>
                </a:solidFill>
                <a:latin typeface="標楷體" pitchFamily="65" charset="-120"/>
                <a:ea typeface="標楷體" pitchFamily="65" charset="-120"/>
              </a:rPr>
              <a:t>誼者，人所宜也。</a:t>
            </a:r>
            <a:r>
              <a:rPr lang="zh-CN" altLang="en-US" sz="2800" kern="0" dirty="0">
                <a:solidFill>
                  <a:srgbClr val="000000"/>
                </a:solidFill>
                <a:latin typeface="標楷體" pitchFamily="65" charset="-120"/>
                <a:ea typeface="標楷體" pitchFamily="65" charset="-120"/>
              </a:rPr>
              <a:t>」</a:t>
            </a:r>
          </a:p>
          <a:p>
            <a:pPr lvl="0" defTabSz="914400" fontAlgn="base">
              <a:lnSpc>
                <a:spcPct val="90000"/>
              </a:lnSpc>
              <a:spcAft>
                <a:spcPct val="0"/>
              </a:spcAft>
              <a:buClrTx/>
              <a:buFontTx/>
              <a:buChar char="•"/>
            </a:pPr>
            <a:r>
              <a:rPr lang="zh-CN" altLang="en-US" sz="2800" kern="0" dirty="0">
                <a:solidFill>
                  <a:srgbClr val="000000"/>
                </a:solidFill>
                <a:latin typeface="標楷體" pitchFamily="65" charset="-120"/>
                <a:ea typeface="標楷體" pitchFamily="65" charset="-120"/>
              </a:rPr>
              <a:t>王筠《說文釋例》：「會者，合也，合</a:t>
            </a:r>
            <a:r>
              <a:rPr lang="zh-TW" altLang="en-US" sz="2800" kern="0" dirty="0">
                <a:solidFill>
                  <a:srgbClr val="000000"/>
                </a:solidFill>
                <a:latin typeface="標楷體" pitchFamily="65" charset="-120"/>
                <a:ea typeface="標楷體" pitchFamily="65" charset="-120"/>
              </a:rPr>
              <a:t>誼</a:t>
            </a:r>
            <a:r>
              <a:rPr lang="zh-CN" altLang="en-US" sz="2800" kern="0" dirty="0">
                <a:solidFill>
                  <a:srgbClr val="000000"/>
                </a:solidFill>
                <a:latin typeface="標楷體" pitchFamily="65" charset="-120"/>
                <a:ea typeface="標楷體" pitchFamily="65" charset="-120"/>
              </a:rPr>
              <a:t>即會意之正解。會意者，和二字三字之義，以成一字之義。」</a:t>
            </a:r>
          </a:p>
          <a:p>
            <a:pPr lvl="0" defTabSz="914400" fontAlgn="base">
              <a:lnSpc>
                <a:spcPct val="90000"/>
              </a:lnSpc>
              <a:spcAft>
                <a:spcPct val="0"/>
              </a:spcAft>
              <a:buClrTx/>
              <a:buFontTx/>
              <a:buChar char="•"/>
            </a:pPr>
            <a:r>
              <a:rPr lang="zh-CN" altLang="en-US" sz="2800" kern="0" dirty="0">
                <a:solidFill>
                  <a:srgbClr val="000000"/>
                </a:solidFill>
                <a:latin typeface="標楷體" pitchFamily="65" charset="-120"/>
                <a:ea typeface="標楷體" pitchFamily="65" charset="-120"/>
              </a:rPr>
              <a:t>比類合誼：就是把兩個或幾個字的形體並在一起，匯合成一個具有新的意義的字。</a:t>
            </a:r>
          </a:p>
          <a:p>
            <a:endParaRPr lang="zh-TW" altLang="en-US" sz="2800" dirty="0">
              <a:latin typeface="標楷體" pitchFamily="65" charset="-120"/>
              <a:ea typeface="標楷體" pitchFamily="65" charset="-120"/>
            </a:endParaRPr>
          </a:p>
        </p:txBody>
      </p:sp>
    </p:spTree>
    <p:extLst>
      <p:ext uri="{BB962C8B-B14F-4D97-AF65-F5344CB8AC3E}">
        <p14:creationId xmlns:p14="http://schemas.microsoft.com/office/powerpoint/2010/main" val="1402330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009443" y="1807361"/>
            <a:ext cx="7125112" cy="4285935"/>
          </a:xfrm>
        </p:spPr>
        <p:txBody>
          <a:bodyPr>
            <a:normAutofit fontScale="92500" lnSpcReduction="10000"/>
          </a:bodyPr>
          <a:lstStyle/>
          <a:p>
            <a:pPr lvl="0" defTabSz="914400" fontAlgn="base">
              <a:lnSpc>
                <a:spcPct val="80000"/>
              </a:lnSpc>
              <a:spcAft>
                <a:spcPct val="0"/>
              </a:spcAft>
              <a:buClrTx/>
              <a:buFontTx/>
              <a:buChar char="•"/>
            </a:pPr>
            <a:r>
              <a:rPr lang="zh-TW" altLang="en-US" sz="3000" kern="0" dirty="0">
                <a:solidFill>
                  <a:srgbClr val="000000"/>
                </a:solidFill>
                <a:latin typeface="標楷體" pitchFamily="65" charset="-120"/>
                <a:ea typeface="標楷體" pitchFamily="65" charset="-120"/>
              </a:rPr>
              <a:t>撝</a:t>
            </a:r>
            <a:r>
              <a:rPr lang="zh-CN" altLang="en-US" sz="3000" kern="0" dirty="0">
                <a:solidFill>
                  <a:srgbClr val="000000"/>
                </a:solidFill>
                <a:latin typeface="標楷體" pitchFamily="65" charset="-120"/>
                <a:ea typeface="標楷體" pitchFamily="65" charset="-120"/>
              </a:rPr>
              <a:t>：通揮</a:t>
            </a:r>
            <a:endParaRPr lang="en-US" altLang="zh-CN" sz="3000" kern="0" dirty="0">
              <a:solidFill>
                <a:srgbClr val="000000"/>
              </a:solidFill>
              <a:latin typeface="標楷體" pitchFamily="65" charset="-120"/>
              <a:ea typeface="標楷體" pitchFamily="65" charset="-120"/>
            </a:endParaRPr>
          </a:p>
          <a:p>
            <a:pPr marL="0" lvl="0" indent="0" defTabSz="914400" fontAlgn="base">
              <a:lnSpc>
                <a:spcPct val="80000"/>
              </a:lnSpc>
              <a:spcAft>
                <a:spcPct val="0"/>
              </a:spcAft>
              <a:buClrTx/>
              <a:buNone/>
            </a:pPr>
            <a:endParaRPr lang="zh-CN" altLang="en-US" sz="3000" kern="0" dirty="0">
              <a:solidFill>
                <a:srgbClr val="000000"/>
              </a:solidFill>
              <a:latin typeface="標楷體" pitchFamily="65" charset="-120"/>
              <a:ea typeface="標楷體" pitchFamily="65" charset="-120"/>
            </a:endParaRPr>
          </a:p>
          <a:p>
            <a:pPr lvl="0" defTabSz="914400" fontAlgn="base">
              <a:lnSpc>
                <a:spcPct val="80000"/>
              </a:lnSpc>
              <a:spcAft>
                <a:spcPct val="0"/>
              </a:spcAft>
              <a:buClrTx/>
              <a:buFontTx/>
              <a:buChar char="•"/>
            </a:pPr>
            <a:r>
              <a:rPr lang="zh-TW" altLang="en-US" sz="3000" kern="0" dirty="0">
                <a:solidFill>
                  <a:srgbClr val="000000"/>
                </a:solidFill>
                <a:latin typeface="標楷體" pitchFamily="65" charset="-120"/>
                <a:ea typeface="標楷體" pitchFamily="65" charset="-120"/>
              </a:rPr>
              <a:t>「以見指撝」：就是用以表示造字意義之所在。</a:t>
            </a:r>
          </a:p>
          <a:p>
            <a:pPr lvl="0" defTabSz="914400" fontAlgn="base">
              <a:lnSpc>
                <a:spcPct val="80000"/>
              </a:lnSpc>
              <a:spcAft>
                <a:spcPct val="0"/>
              </a:spcAft>
              <a:buClrTx/>
              <a:buFontTx/>
              <a:buChar char="•"/>
            </a:pPr>
            <a:endParaRPr lang="zh-TW" altLang="en-US" sz="3000" kern="0" dirty="0">
              <a:solidFill>
                <a:srgbClr val="000000"/>
              </a:solidFill>
              <a:latin typeface="標楷體" pitchFamily="65" charset="-120"/>
              <a:ea typeface="標楷體" pitchFamily="65" charset="-120"/>
            </a:endParaRPr>
          </a:p>
          <a:p>
            <a:pPr lvl="0" defTabSz="914400" fontAlgn="base">
              <a:lnSpc>
                <a:spcPct val="80000"/>
              </a:lnSpc>
              <a:spcAft>
                <a:spcPct val="0"/>
              </a:spcAft>
              <a:buClrTx/>
              <a:buFontTx/>
              <a:buChar char="•"/>
            </a:pPr>
            <a:r>
              <a:rPr lang="zh-CN" altLang="en-US" sz="3000" kern="0" dirty="0">
                <a:solidFill>
                  <a:srgbClr val="000000"/>
                </a:solidFill>
                <a:latin typeface="標楷體" pitchFamily="65" charset="-120"/>
                <a:ea typeface="標楷體" pitchFamily="65" charset="-120"/>
              </a:rPr>
              <a:t>林尹認為「會意」一語雙關，既有合</a:t>
            </a:r>
            <a:r>
              <a:rPr lang="zh-TW" altLang="en-US" sz="3000" kern="0" dirty="0">
                <a:solidFill>
                  <a:srgbClr val="000000"/>
                </a:solidFill>
                <a:latin typeface="標楷體" pitchFamily="65" charset="-120"/>
                <a:ea typeface="標楷體" pitchFamily="65" charset="-120"/>
              </a:rPr>
              <a:t>誼</a:t>
            </a:r>
            <a:r>
              <a:rPr lang="zh-CN" altLang="en-US" sz="3000" kern="0" dirty="0">
                <a:solidFill>
                  <a:srgbClr val="000000"/>
                </a:solidFill>
                <a:latin typeface="標楷體" pitchFamily="65" charset="-120"/>
                <a:ea typeface="標楷體" pitchFamily="65" charset="-120"/>
              </a:rPr>
              <a:t>的</a:t>
            </a:r>
            <a:endParaRPr lang="en-US" altLang="zh-CN" sz="3000" kern="0" dirty="0">
              <a:solidFill>
                <a:srgbClr val="000000"/>
              </a:solidFill>
              <a:latin typeface="標楷體" pitchFamily="65" charset="-120"/>
              <a:ea typeface="標楷體" pitchFamily="65" charset="-120"/>
            </a:endParaRPr>
          </a:p>
          <a:p>
            <a:pPr marL="0" lvl="0" indent="0" defTabSz="914400" fontAlgn="base">
              <a:lnSpc>
                <a:spcPct val="80000"/>
              </a:lnSpc>
              <a:spcAft>
                <a:spcPct val="0"/>
              </a:spcAft>
              <a:buClrTx/>
              <a:buNone/>
            </a:pPr>
            <a:r>
              <a:rPr lang="zh-CN" altLang="en-US" sz="3000" kern="0" dirty="0">
                <a:solidFill>
                  <a:srgbClr val="000000"/>
                </a:solidFill>
                <a:latin typeface="標楷體" pitchFamily="65" charset="-120"/>
                <a:ea typeface="標楷體" pitchFamily="65" charset="-120"/>
              </a:rPr>
              <a:t>意思，也有「領會其意」的意思。</a:t>
            </a:r>
            <a:r>
              <a:rPr lang="zh-TW" altLang="en-US" sz="3000" kern="0" dirty="0">
                <a:solidFill>
                  <a:srgbClr val="000000"/>
                </a:solidFill>
                <a:latin typeface="標楷體" pitchFamily="65" charset="-120"/>
                <a:ea typeface="標楷體" pitchFamily="65" charset="-120"/>
              </a:rPr>
              <a:t>「以見指</a:t>
            </a:r>
            <a:endParaRPr lang="en-US" altLang="zh-TW" sz="3000" kern="0" dirty="0">
              <a:solidFill>
                <a:srgbClr val="000000"/>
              </a:solidFill>
              <a:latin typeface="標楷體" pitchFamily="65" charset="-120"/>
              <a:ea typeface="標楷體" pitchFamily="65" charset="-120"/>
            </a:endParaRPr>
          </a:p>
          <a:p>
            <a:pPr marL="0" lvl="0" indent="0" defTabSz="914400" fontAlgn="base">
              <a:lnSpc>
                <a:spcPct val="80000"/>
              </a:lnSpc>
              <a:spcAft>
                <a:spcPct val="0"/>
              </a:spcAft>
              <a:buClrTx/>
              <a:buNone/>
            </a:pPr>
            <a:r>
              <a:rPr lang="zh-TW" altLang="en-US" sz="3000" kern="0" dirty="0">
                <a:solidFill>
                  <a:srgbClr val="000000"/>
                </a:solidFill>
                <a:latin typeface="標楷體" pitchFamily="65" charset="-120"/>
                <a:ea typeface="標楷體" pitchFamily="65" charset="-120"/>
              </a:rPr>
              <a:t>撝」</a:t>
            </a:r>
            <a:r>
              <a:rPr lang="zh-CN" altLang="en-US" sz="3000" kern="0" dirty="0">
                <a:solidFill>
                  <a:srgbClr val="000000"/>
                </a:solidFill>
                <a:latin typeface="標楷體" pitchFamily="65" charset="-120"/>
                <a:ea typeface="標楷體" pitchFamily="65" charset="-120"/>
              </a:rPr>
              <a:t>就是發現新合成的</a:t>
            </a:r>
            <a:r>
              <a:rPr lang="zh-TW" altLang="en-US" sz="3000" kern="0" dirty="0">
                <a:solidFill>
                  <a:srgbClr val="000000"/>
                </a:solidFill>
                <a:latin typeface="標楷體" pitchFamily="65" charset="-120"/>
                <a:ea typeface="標楷體" pitchFamily="65" charset="-120"/>
              </a:rPr>
              <a:t>字的</a:t>
            </a:r>
            <a:r>
              <a:rPr lang="zh-CN" altLang="en-US" sz="3000" kern="0" dirty="0">
                <a:solidFill>
                  <a:srgbClr val="000000"/>
                </a:solidFill>
                <a:latin typeface="標楷體" pitchFamily="65" charset="-120"/>
                <a:ea typeface="標楷體" pitchFamily="65" charset="-120"/>
              </a:rPr>
              <a:t>意向。</a:t>
            </a:r>
          </a:p>
          <a:p>
            <a:pPr lvl="0" defTabSz="914400" fontAlgn="base">
              <a:lnSpc>
                <a:spcPct val="80000"/>
              </a:lnSpc>
              <a:spcAft>
                <a:spcPct val="0"/>
              </a:spcAft>
              <a:buClrTx/>
              <a:buFontTx/>
              <a:buChar char="•"/>
            </a:pPr>
            <a:endParaRPr lang="zh-CN" altLang="en-US" sz="3000" kern="0" dirty="0">
              <a:solidFill>
                <a:srgbClr val="000000"/>
              </a:solidFill>
              <a:latin typeface="標楷體" pitchFamily="65" charset="-120"/>
              <a:ea typeface="標楷體" pitchFamily="65" charset="-120"/>
            </a:endParaRPr>
          </a:p>
          <a:p>
            <a:pPr lvl="0" defTabSz="914400" fontAlgn="base">
              <a:lnSpc>
                <a:spcPct val="80000"/>
              </a:lnSpc>
              <a:spcAft>
                <a:spcPct val="0"/>
              </a:spcAft>
              <a:buClrTx/>
              <a:buFontTx/>
              <a:buChar char="•"/>
            </a:pPr>
            <a:r>
              <a:rPr lang="zh-CN" altLang="en-US" sz="3000" kern="0" dirty="0">
                <a:solidFill>
                  <a:srgbClr val="000000"/>
                </a:solidFill>
                <a:latin typeface="標楷體" pitchFamily="65" charset="-120"/>
                <a:ea typeface="標楷體" pitchFamily="65" charset="-120"/>
              </a:rPr>
              <a:t>元</a:t>
            </a:r>
            <a:r>
              <a:rPr lang="en-US" altLang="zh-TW" sz="3000" kern="0" dirty="0">
                <a:solidFill>
                  <a:srgbClr val="000000"/>
                </a:solidFill>
                <a:latin typeface="標楷體" pitchFamily="65" charset="-120"/>
                <a:ea typeface="標楷體" pitchFamily="65" charset="-120"/>
              </a:rPr>
              <a:t>‧</a:t>
            </a:r>
            <a:r>
              <a:rPr lang="zh-CN" altLang="en-US" sz="3000" kern="0" dirty="0">
                <a:solidFill>
                  <a:srgbClr val="000000"/>
                </a:solidFill>
                <a:latin typeface="標楷體" pitchFamily="65" charset="-120"/>
                <a:ea typeface="標楷體" pitchFamily="65" charset="-120"/>
              </a:rPr>
              <a:t>楊</a:t>
            </a:r>
            <a:r>
              <a:rPr lang="zh-TW" altLang="en-US" sz="3000" kern="0" dirty="0">
                <a:solidFill>
                  <a:srgbClr val="000000"/>
                </a:solidFill>
                <a:latin typeface="標楷體" pitchFamily="65" charset="-120"/>
                <a:ea typeface="標楷體" pitchFamily="65" charset="-120"/>
              </a:rPr>
              <a:t>桓</a:t>
            </a:r>
            <a:r>
              <a:rPr lang="zh-CN" altLang="en-US" sz="3000" kern="0" dirty="0">
                <a:solidFill>
                  <a:srgbClr val="000000"/>
                </a:solidFill>
                <a:latin typeface="標楷體" pitchFamily="65" charset="-120"/>
                <a:ea typeface="標楷體" pitchFamily="65" charset="-120"/>
              </a:rPr>
              <a:t>：「使人觀之而自悟，故謂之會意。」</a:t>
            </a:r>
          </a:p>
          <a:p>
            <a:endParaRPr lang="zh-TW" altLang="en-US" dirty="0"/>
          </a:p>
        </p:txBody>
      </p:sp>
    </p:spTree>
    <p:extLst>
      <p:ext uri="{BB962C8B-B14F-4D97-AF65-F5344CB8AC3E}">
        <p14:creationId xmlns:p14="http://schemas.microsoft.com/office/powerpoint/2010/main" val="1971439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92500" lnSpcReduction="10000"/>
          </a:bodyPr>
          <a:lstStyle/>
          <a:p>
            <a:pPr lvl="0" defTabSz="914400" fontAlgn="base">
              <a:spcAft>
                <a:spcPct val="0"/>
              </a:spcAft>
              <a:buClrTx/>
              <a:buFontTx/>
              <a:buChar char="•"/>
            </a:pPr>
            <a:r>
              <a:rPr lang="zh-TW" altLang="en-US" sz="3000" kern="0" dirty="0">
                <a:solidFill>
                  <a:srgbClr val="000000"/>
                </a:solidFill>
                <a:latin typeface="標楷體" pitchFamily="65" charset="-120"/>
                <a:ea typeface="標楷體" pitchFamily="65" charset="-120"/>
              </a:rPr>
              <a:t>「</a:t>
            </a:r>
            <a:r>
              <a:rPr lang="zh-CN" altLang="en-US" sz="3000" kern="0" dirty="0">
                <a:solidFill>
                  <a:srgbClr val="000000"/>
                </a:solidFill>
                <a:latin typeface="標楷體" pitchFamily="65" charset="-120"/>
                <a:ea typeface="標楷體" pitchFamily="65" charset="-120"/>
              </a:rPr>
              <a:t>武、信是也。」武和信兩個字都是會意字。</a:t>
            </a:r>
          </a:p>
          <a:p>
            <a:pPr lvl="0" defTabSz="914400" fontAlgn="base">
              <a:spcAft>
                <a:spcPct val="0"/>
              </a:spcAft>
              <a:buClrTx/>
              <a:buNone/>
            </a:pPr>
            <a:r>
              <a:rPr lang="zh-CN" altLang="en-US" sz="3000" kern="0" dirty="0">
                <a:solidFill>
                  <a:srgbClr val="000000"/>
                </a:solidFill>
                <a:latin typeface="標楷體" pitchFamily="65" charset="-120"/>
                <a:ea typeface="標楷體" pitchFamily="65" charset="-120"/>
              </a:rPr>
              <a:t>關於這兩個字的解釋，學者有不同的看法。</a:t>
            </a:r>
          </a:p>
          <a:p>
            <a:pPr lvl="0" defTabSz="914400" fontAlgn="base">
              <a:spcAft>
                <a:spcPct val="0"/>
              </a:spcAft>
              <a:buClrTx/>
              <a:buNone/>
            </a:pPr>
            <a:endParaRPr lang="zh-CN" altLang="en-US" sz="3000" kern="0" dirty="0">
              <a:solidFill>
                <a:srgbClr val="000000"/>
              </a:solidFill>
              <a:latin typeface="標楷體" pitchFamily="65" charset="-120"/>
              <a:ea typeface="標楷體" pitchFamily="65" charset="-120"/>
            </a:endParaRPr>
          </a:p>
          <a:p>
            <a:pPr lvl="0" defTabSz="914400" fontAlgn="base">
              <a:spcAft>
                <a:spcPct val="0"/>
              </a:spcAft>
              <a:buClrTx/>
              <a:buFontTx/>
              <a:buChar char="•"/>
            </a:pPr>
            <a:r>
              <a:rPr lang="zh-TW" altLang="en-US" sz="3000" kern="0" dirty="0">
                <a:solidFill>
                  <a:srgbClr val="000000"/>
                </a:solidFill>
                <a:latin typeface="標楷體" pitchFamily="65" charset="-120"/>
                <a:ea typeface="標楷體" pitchFamily="65" charset="-120"/>
              </a:rPr>
              <a:t>先鄭《周禮》注曰：「今人用義，古書用誼。」義者本字，誼者叚借字。指撝與指摩同，謂所指向也。比合人言之宜，可以見必是信字；比合戈止之宜，可以見必是武字。是會意也。會意者，合誼之謂也。</a:t>
            </a:r>
            <a:r>
              <a:rPr lang="zh-CN" altLang="en-US" sz="3000" kern="0" dirty="0">
                <a:solidFill>
                  <a:srgbClr val="000000"/>
                </a:solidFill>
                <a:latin typeface="標楷體" pitchFamily="65" charset="-120"/>
                <a:ea typeface="標楷體" pitchFamily="65" charset="-120"/>
              </a:rPr>
              <a:t>」</a:t>
            </a:r>
          </a:p>
          <a:p>
            <a:endParaRPr lang="zh-TW" altLang="en-US" dirty="0"/>
          </a:p>
        </p:txBody>
      </p:sp>
    </p:spTree>
    <p:extLst>
      <p:ext uri="{BB962C8B-B14F-4D97-AF65-F5344CB8AC3E}">
        <p14:creationId xmlns:p14="http://schemas.microsoft.com/office/powerpoint/2010/main" val="961271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477338"/>
            <a:ext cx="7450987" cy="1122861"/>
          </a:xfrm>
        </p:spPr>
        <p:txBody>
          <a:bodyPr/>
          <a:lstStyle/>
          <a:p>
            <a:r>
              <a:rPr lang="zh-CN" altLang="en-US" sz="6600" b="1" kern="0" dirty="0">
                <a:solidFill>
                  <a:srgbClr val="000000"/>
                </a:solidFill>
                <a:latin typeface="標楷體" pitchFamily="65" charset="-120"/>
                <a:ea typeface="標楷體" pitchFamily="65" charset="-120"/>
                <a:cs typeface="+mj-cs"/>
              </a:rPr>
              <a:t>武</a:t>
            </a:r>
            <a:endParaRPr lang="zh-TW" altLang="en-US" sz="6600" b="1"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pPr lvl="0" defTabSz="914400" fontAlgn="base">
              <a:lnSpc>
                <a:spcPct val="80000"/>
              </a:lnSpc>
              <a:spcAft>
                <a:spcPct val="0"/>
              </a:spcAft>
              <a:buClrTx/>
              <a:buFontTx/>
              <a:buChar char="•"/>
            </a:pPr>
            <a:r>
              <a:rPr lang="zh-TW" altLang="en-US" sz="2800" kern="0" dirty="0">
                <a:solidFill>
                  <a:srgbClr val="000000"/>
                </a:solidFill>
                <a:latin typeface="Arial"/>
                <a:ea typeface="宋体"/>
              </a:rPr>
              <a:t>《</a:t>
            </a:r>
            <a:r>
              <a:rPr lang="zh-TW" altLang="en-US" sz="2800" kern="0" dirty="0">
                <a:solidFill>
                  <a:srgbClr val="000000"/>
                </a:solidFill>
                <a:latin typeface="標楷體" pitchFamily="65" charset="-120"/>
                <a:ea typeface="標楷體" pitchFamily="65" charset="-120"/>
              </a:rPr>
              <a:t>說文》：「武，楚莊王曰，夫武，定攻戢兵，故止戈為武。」</a:t>
            </a:r>
            <a:r>
              <a:rPr lang="zh-CN" altLang="en-US" sz="2800" kern="0" dirty="0">
                <a:solidFill>
                  <a:srgbClr val="000000"/>
                </a:solidFill>
                <a:latin typeface="標楷體" pitchFamily="65" charset="-120"/>
                <a:ea typeface="標楷體" pitchFamily="65" charset="-120"/>
              </a:rPr>
              <a:t>原文出自《左傳》（宣公十二年）</a:t>
            </a:r>
          </a:p>
          <a:p>
            <a:pPr lvl="0" defTabSz="914400" fontAlgn="base">
              <a:lnSpc>
                <a:spcPct val="80000"/>
              </a:lnSpc>
              <a:spcAft>
                <a:spcPct val="0"/>
              </a:spcAft>
              <a:buClrTx/>
              <a:buFontTx/>
              <a:buChar char="•"/>
            </a:pPr>
            <a:endParaRPr lang="zh-TW" altLang="en-US" sz="2800" kern="0" dirty="0">
              <a:solidFill>
                <a:srgbClr val="000000"/>
              </a:solidFill>
              <a:latin typeface="標楷體" pitchFamily="65" charset="-120"/>
              <a:ea typeface="標楷體" pitchFamily="65" charset="-120"/>
            </a:endParaRPr>
          </a:p>
          <a:p>
            <a:pPr lvl="0" defTabSz="914400" fontAlgn="base">
              <a:lnSpc>
                <a:spcPct val="80000"/>
              </a:lnSpc>
              <a:spcAft>
                <a:spcPct val="0"/>
              </a:spcAft>
              <a:buClrTx/>
              <a:buFontTx/>
              <a:buChar char="•"/>
            </a:pPr>
            <a:r>
              <a:rPr lang="zh-TW" altLang="en-US" sz="2800" kern="0" dirty="0">
                <a:solidFill>
                  <a:srgbClr val="000000"/>
                </a:solidFill>
                <a:latin typeface="標楷體" pitchFamily="65" charset="-120"/>
                <a:ea typeface="標楷體" pitchFamily="65" charset="-120"/>
              </a:rPr>
              <a:t>陳世輝與湯餘惠所著的《古文字學概要》中指出</a:t>
            </a:r>
            <a:r>
              <a:rPr lang="zh-CN" altLang="en-US" sz="2800" kern="0" dirty="0">
                <a:solidFill>
                  <a:srgbClr val="000000"/>
                </a:solidFill>
                <a:latin typeface="標楷體" pitchFamily="65" charset="-120"/>
                <a:ea typeface="標楷體" pitchFamily="65" charset="-120"/>
              </a:rPr>
              <a:t>，本來是是腳的象形，而在古文中從止的會意字都表示行動，而沒有表示制止或者是停止的意思的。</a:t>
            </a:r>
          </a:p>
          <a:p>
            <a:endParaRPr lang="zh-TW" altLang="en-US" sz="2800" dirty="0"/>
          </a:p>
        </p:txBody>
      </p:sp>
      <p:grpSp>
        <p:nvGrpSpPr>
          <p:cNvPr id="4" name="Group 4"/>
          <p:cNvGrpSpPr>
            <a:grpSpLocks/>
          </p:cNvGrpSpPr>
          <p:nvPr/>
        </p:nvGrpSpPr>
        <p:grpSpPr bwMode="auto">
          <a:xfrm>
            <a:off x="1691680" y="476673"/>
            <a:ext cx="6995120" cy="1584176"/>
            <a:chOff x="0" y="0"/>
            <a:chExt cx="12035" cy="2382"/>
          </a:xfrm>
        </p:grpSpPr>
        <p:grpSp>
          <p:nvGrpSpPr>
            <p:cNvPr id="5" name="Group 5"/>
            <p:cNvGrpSpPr>
              <a:grpSpLocks/>
            </p:cNvGrpSpPr>
            <p:nvPr/>
          </p:nvGrpSpPr>
          <p:grpSpPr bwMode="auto">
            <a:xfrm>
              <a:off x="0" y="0"/>
              <a:ext cx="3768" cy="2382"/>
              <a:chOff x="0" y="0"/>
              <a:chExt cx="3768" cy="2382"/>
            </a:xfrm>
          </p:grpSpPr>
          <p:pic>
            <p:nvPicPr>
              <p:cNvPr id="12" name="Picture 6" descr="未命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 y="0"/>
                <a:ext cx="2437"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7"/>
              <p:cNvSpPr txBox="1">
                <a:spLocks noChangeArrowheads="1"/>
              </p:cNvSpPr>
              <p:nvPr/>
            </p:nvSpPr>
            <p:spPr bwMode="auto">
              <a:xfrm>
                <a:off x="0" y="1806"/>
                <a:ext cx="376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zh-CN" sz="1800" b="0" i="0" u="none" strike="noStrike" kern="0" cap="none" spc="0" normalizeH="0" baseline="0" noProof="0">
                    <a:ln>
                      <a:noFill/>
                    </a:ln>
                    <a:solidFill>
                      <a:sysClr val="windowText" lastClr="000000"/>
                    </a:solidFill>
                    <a:effectLst/>
                    <a:uLnTx/>
                    <a:uFillTx/>
                  </a:rPr>
                  <a:t>(</a:t>
                </a:r>
                <a:r>
                  <a:rPr kumimoji="0" lang="zh-CN" altLang="en-US" sz="1800" b="0" i="0" u="none" strike="noStrike" kern="0" cap="none" spc="0" normalizeH="0" baseline="0" noProof="0">
                    <a:ln>
                      <a:noFill/>
                    </a:ln>
                    <a:solidFill>
                      <a:sysClr val="windowText" lastClr="000000"/>
                    </a:solidFill>
                    <a:effectLst/>
                    <a:uLnTx/>
                    <a:uFillTx/>
                  </a:rPr>
                  <a:t>說文解字裏的篆體字</a:t>
                </a:r>
                <a:r>
                  <a:rPr kumimoji="0" lang="zh-TW" altLang="zh-CN" sz="1800" b="0" i="0" u="none" strike="noStrike" kern="0" cap="none" spc="0" normalizeH="0" baseline="0" noProof="0">
                    <a:ln>
                      <a:noFill/>
                    </a:ln>
                    <a:solidFill>
                      <a:sysClr val="windowText" lastClr="000000"/>
                    </a:solidFill>
                    <a:effectLst/>
                    <a:uLnTx/>
                    <a:uFillTx/>
                  </a:rPr>
                  <a:t>)</a:t>
                </a:r>
              </a:p>
            </p:txBody>
          </p:sp>
        </p:grpSp>
        <p:grpSp>
          <p:nvGrpSpPr>
            <p:cNvPr id="6" name="Group 8"/>
            <p:cNvGrpSpPr>
              <a:grpSpLocks/>
            </p:cNvGrpSpPr>
            <p:nvPr/>
          </p:nvGrpSpPr>
          <p:grpSpPr bwMode="auto">
            <a:xfrm>
              <a:off x="8987" y="0"/>
              <a:ext cx="3048" cy="2381"/>
              <a:chOff x="0" y="0"/>
              <a:chExt cx="3048" cy="2381"/>
            </a:xfrm>
          </p:grpSpPr>
          <p:pic>
            <p:nvPicPr>
              <p:cNvPr id="10" name="Picture 9" descr="QQ截图未命名"/>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0"/>
                <a:ext cx="2573"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
              <p:cNvSpPr txBox="1">
                <a:spLocks noChangeArrowheads="1"/>
              </p:cNvSpPr>
              <p:nvPr/>
            </p:nvSpPr>
            <p:spPr bwMode="auto">
              <a:xfrm>
                <a:off x="0" y="1805"/>
                <a:ext cx="304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zh-CN" sz="1800" b="0" i="0" u="none" strike="noStrike" kern="0" cap="none" spc="0" normalizeH="0" baseline="0" noProof="0">
                    <a:ln>
                      <a:noFill/>
                    </a:ln>
                    <a:solidFill>
                      <a:sysClr val="windowText" lastClr="000000"/>
                    </a:solidFill>
                    <a:effectLst/>
                    <a:uLnTx/>
                    <a:uFillTx/>
                  </a:rPr>
                  <a:t>(</a:t>
                </a:r>
                <a:r>
                  <a:rPr kumimoji="0" lang="zh-CN" altLang="en-US" sz="1800" b="0" i="0" u="none" strike="noStrike" kern="0" cap="none" spc="0" normalizeH="0" baseline="0" noProof="0">
                    <a:ln>
                      <a:noFill/>
                    </a:ln>
                    <a:solidFill>
                      <a:sysClr val="windowText" lastClr="000000"/>
                    </a:solidFill>
                    <a:effectLst/>
                    <a:uLnTx/>
                    <a:uFillTx/>
                  </a:rPr>
                  <a:t>甲骨文编裏的字</a:t>
                </a:r>
                <a:r>
                  <a:rPr kumimoji="0" lang="zh-TW" altLang="zh-CN" sz="1800" b="0" i="0" u="none" strike="noStrike" kern="0" cap="none" spc="0" normalizeH="0" baseline="0" noProof="0">
                    <a:ln>
                      <a:noFill/>
                    </a:ln>
                    <a:solidFill>
                      <a:sysClr val="windowText" lastClr="000000"/>
                    </a:solidFill>
                    <a:effectLst/>
                    <a:uLnTx/>
                    <a:uFillTx/>
                  </a:rPr>
                  <a:t>)</a:t>
                </a:r>
              </a:p>
            </p:txBody>
          </p:sp>
        </p:grpSp>
        <p:grpSp>
          <p:nvGrpSpPr>
            <p:cNvPr id="7" name="Group 11"/>
            <p:cNvGrpSpPr>
              <a:grpSpLocks/>
            </p:cNvGrpSpPr>
            <p:nvPr/>
          </p:nvGrpSpPr>
          <p:grpSpPr bwMode="auto">
            <a:xfrm>
              <a:off x="4936" y="1"/>
              <a:ext cx="2688" cy="2380"/>
              <a:chOff x="0" y="0"/>
              <a:chExt cx="2688" cy="2380"/>
            </a:xfrm>
          </p:grpSpPr>
          <p:pic>
            <p:nvPicPr>
              <p:cNvPr id="8" name="Picture 12"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067"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
              <p:cNvSpPr txBox="1">
                <a:spLocks noChangeArrowheads="1"/>
              </p:cNvSpPr>
              <p:nvPr/>
            </p:nvSpPr>
            <p:spPr bwMode="auto">
              <a:xfrm>
                <a:off x="0" y="1804"/>
                <a:ext cx="268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zh-CN" sz="1800" b="0" i="0" u="none" strike="noStrike" kern="0" cap="none" spc="0" normalizeH="0" baseline="0" noProof="0">
                    <a:ln>
                      <a:noFill/>
                    </a:ln>
                    <a:solidFill>
                      <a:sysClr val="windowText" lastClr="000000"/>
                    </a:solidFill>
                    <a:effectLst/>
                    <a:uLnTx/>
                    <a:uFillTx/>
                  </a:rPr>
                  <a:t>(</a:t>
                </a:r>
                <a:r>
                  <a:rPr kumimoji="0" lang="zh-CN" altLang="en-US" sz="1800" b="0" i="0" u="none" strike="noStrike" kern="0" cap="none" spc="0" normalizeH="0" baseline="0" noProof="0">
                    <a:ln>
                      <a:noFill/>
                    </a:ln>
                    <a:solidFill>
                      <a:sysClr val="windowText" lastClr="000000"/>
                    </a:solidFill>
                    <a:effectLst/>
                    <a:uLnTx/>
                    <a:uFillTx/>
                  </a:rPr>
                  <a:t>金文编裏的字</a:t>
                </a:r>
                <a:r>
                  <a:rPr kumimoji="0" lang="zh-TW" altLang="zh-CN" sz="1800" b="0" i="0" u="none" strike="noStrike" kern="0" cap="none" spc="0" normalizeH="0" baseline="0" noProof="0">
                    <a:ln>
                      <a:noFill/>
                    </a:ln>
                    <a:solidFill>
                      <a:sysClr val="windowText" lastClr="000000"/>
                    </a:solidFill>
                    <a:effectLst/>
                    <a:uLnTx/>
                    <a:uFillTx/>
                  </a:rPr>
                  <a:t>)</a:t>
                </a:r>
              </a:p>
            </p:txBody>
          </p:sp>
        </p:grpSp>
      </p:grpSp>
      <p:grpSp>
        <p:nvGrpSpPr>
          <p:cNvPr id="15" name="Group 14"/>
          <p:cNvGrpSpPr>
            <a:grpSpLocks/>
          </p:cNvGrpSpPr>
          <p:nvPr/>
        </p:nvGrpSpPr>
        <p:grpSpPr bwMode="auto">
          <a:xfrm>
            <a:off x="3059833" y="5373216"/>
            <a:ext cx="2702932" cy="1067663"/>
            <a:chOff x="0" y="0"/>
            <a:chExt cx="3744" cy="1779"/>
          </a:xfrm>
        </p:grpSpPr>
        <p:sp>
          <p:nvSpPr>
            <p:cNvPr id="16" name="Text Box 15"/>
            <p:cNvSpPr txBox="1">
              <a:spLocks noChangeArrowheads="1"/>
            </p:cNvSpPr>
            <p:nvPr/>
          </p:nvSpPr>
          <p:spPr bwMode="auto">
            <a:xfrm>
              <a:off x="0" y="240"/>
              <a:ext cx="1215" cy="1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5400" b="1" i="0" u="none" strike="noStrike" kern="0" cap="none" spc="0" normalizeH="0" baseline="0" noProof="0" dirty="0">
                  <a:ln>
                    <a:noFill/>
                  </a:ln>
                  <a:solidFill>
                    <a:sysClr val="windowText" lastClr="000000"/>
                  </a:solidFill>
                  <a:effectLst/>
                  <a:uLnTx/>
                  <a:uFillTx/>
                  <a:latin typeface="標楷體" pitchFamily="65" charset="-120"/>
                  <a:ea typeface="標楷體" pitchFamily="65" charset="-120"/>
                </a:rPr>
                <a:t>止</a:t>
              </a:r>
            </a:p>
          </p:txBody>
        </p:sp>
        <p:pic>
          <p:nvPicPr>
            <p:cNvPr id="17" name="Picture 16" descr="Q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5" y="0"/>
              <a:ext cx="1599" cy="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18956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548680"/>
            <a:ext cx="7450987" cy="1051519"/>
          </a:xfrm>
        </p:spPr>
        <p:txBody>
          <a:bodyPr/>
          <a:lstStyle/>
          <a:p>
            <a:pPr lvl="0" defTabSz="914400" fontAlgn="base">
              <a:spcAft>
                <a:spcPct val="0"/>
              </a:spcAft>
            </a:pPr>
            <a:br>
              <a:rPr lang="zh-TW" altLang="en-US" sz="4400" dirty="0">
                <a:solidFill>
                  <a:srgbClr val="000000"/>
                </a:solidFill>
                <a:latin typeface="Arial" pitchFamily="34" charset="0"/>
                <a:ea typeface="宋体" pitchFamily="2" charset="-122"/>
                <a:cs typeface="+mn-cs"/>
              </a:rPr>
            </a:br>
            <a:endParaRPr lang="zh-TW" altLang="en-US" dirty="0"/>
          </a:p>
        </p:txBody>
      </p:sp>
      <p:sp>
        <p:nvSpPr>
          <p:cNvPr id="3" name="內容版面配置區 2"/>
          <p:cNvSpPr>
            <a:spLocks noGrp="1"/>
          </p:cNvSpPr>
          <p:nvPr>
            <p:ph idx="1"/>
          </p:nvPr>
        </p:nvSpPr>
        <p:spPr>
          <a:xfrm>
            <a:off x="1009443" y="1988840"/>
            <a:ext cx="7125112" cy="4032448"/>
          </a:xfrm>
        </p:spPr>
        <p:txBody>
          <a:bodyPr/>
          <a:lstStyle/>
          <a:p>
            <a:pPr lvl="0" defTabSz="914400" fontAlgn="base">
              <a:spcAft>
                <a:spcPct val="0"/>
              </a:spcAft>
              <a:buClrTx/>
              <a:buFontTx/>
              <a:buChar char="•"/>
            </a:pPr>
            <a:r>
              <a:rPr lang="zh-TW" altLang="en-US" sz="2800" kern="0" dirty="0">
                <a:solidFill>
                  <a:srgbClr val="000000"/>
                </a:solidFill>
                <a:latin typeface="標楷體" pitchFamily="65" charset="-120"/>
                <a:ea typeface="標楷體" pitchFamily="65" charset="-120"/>
              </a:rPr>
              <a:t>比如：</a:t>
            </a:r>
            <a:r>
              <a:rPr lang="zh-TW" altLang="en-US" sz="2800" b="1" kern="0" dirty="0">
                <a:solidFill>
                  <a:srgbClr val="000000"/>
                </a:solidFill>
                <a:latin typeface="標楷體" pitchFamily="65" charset="-120"/>
                <a:ea typeface="標楷體" pitchFamily="65" charset="-120"/>
              </a:rPr>
              <a:t>步</a:t>
            </a:r>
            <a:r>
              <a:rPr lang="zh-CN" altLang="en-US" sz="2800" kern="0" dirty="0">
                <a:solidFill>
                  <a:srgbClr val="000000"/>
                </a:solidFill>
                <a:latin typeface="標楷體" pitchFamily="65" charset="-120"/>
                <a:ea typeface="標楷體" pitchFamily="65" charset="-120"/>
              </a:rPr>
              <a:t>，</a:t>
            </a:r>
            <a:r>
              <a:rPr lang="zh-TW" altLang="en-US" sz="2800" kern="0" dirty="0">
                <a:solidFill>
                  <a:srgbClr val="000000"/>
                </a:solidFill>
                <a:latin typeface="標楷體" pitchFamily="65" charset="-120"/>
                <a:ea typeface="標楷體" pitchFamily="65" charset="-120"/>
              </a:rPr>
              <a:t>像兩腳向前走</a:t>
            </a:r>
            <a:r>
              <a:rPr lang="zh-CN" altLang="en-US" sz="2800" kern="0" dirty="0">
                <a:solidFill>
                  <a:srgbClr val="000000"/>
                </a:solidFill>
                <a:latin typeface="標楷體" pitchFamily="65" charset="-120"/>
                <a:ea typeface="標楷體" pitchFamily="65" charset="-120"/>
              </a:rPr>
              <a:t>；</a:t>
            </a:r>
            <a:r>
              <a:rPr lang="zh-TW" altLang="en-US" sz="2800" b="1" kern="0" dirty="0">
                <a:solidFill>
                  <a:srgbClr val="000000"/>
                </a:solidFill>
                <a:latin typeface="標楷體" pitchFamily="65" charset="-120"/>
                <a:ea typeface="標楷體" pitchFamily="65" charset="-120"/>
              </a:rPr>
              <a:t>走</a:t>
            </a:r>
            <a:r>
              <a:rPr lang="zh-CN" altLang="en-US" sz="2800" kern="0" dirty="0">
                <a:solidFill>
                  <a:srgbClr val="000000"/>
                </a:solidFill>
                <a:latin typeface="標楷體" pitchFamily="65" charset="-120"/>
                <a:ea typeface="標楷體" pitchFamily="65" charset="-120"/>
              </a:rPr>
              <a:t>，</a:t>
            </a:r>
            <a:r>
              <a:rPr lang="zh-TW" altLang="en-US" sz="2800" kern="0" dirty="0">
                <a:solidFill>
                  <a:srgbClr val="000000"/>
                </a:solidFill>
                <a:latin typeface="標楷體" pitchFamily="65" charset="-120"/>
                <a:ea typeface="標楷體" pitchFamily="65" charset="-120"/>
              </a:rPr>
              <a:t>像人在奔跑</a:t>
            </a:r>
            <a:r>
              <a:rPr lang="zh-CN" altLang="en-US" sz="2800" kern="0" dirty="0">
                <a:solidFill>
                  <a:srgbClr val="000000"/>
                </a:solidFill>
                <a:latin typeface="標楷體" pitchFamily="65" charset="-120"/>
                <a:ea typeface="標楷體" pitchFamily="65" charset="-120"/>
              </a:rPr>
              <a:t>）</a:t>
            </a:r>
            <a:r>
              <a:rPr lang="zh-TW" altLang="en-US" sz="2800" kern="0" dirty="0">
                <a:solidFill>
                  <a:srgbClr val="000000"/>
                </a:solidFill>
                <a:latin typeface="標楷體" pitchFamily="65" charset="-120"/>
                <a:ea typeface="標楷體" pitchFamily="65" charset="-120"/>
              </a:rPr>
              <a:t> </a:t>
            </a:r>
            <a:r>
              <a:rPr lang="zh-TW" altLang="en-US" sz="2800" b="1" kern="0" dirty="0">
                <a:solidFill>
                  <a:srgbClr val="000000"/>
                </a:solidFill>
                <a:latin typeface="標楷體" pitchFamily="65" charset="-120"/>
                <a:ea typeface="標楷體" pitchFamily="65" charset="-120"/>
              </a:rPr>
              <a:t>出</a:t>
            </a:r>
            <a:r>
              <a:rPr lang="zh-TW" altLang="en-US" sz="2800" kern="0" dirty="0">
                <a:solidFill>
                  <a:srgbClr val="000000"/>
                </a:solidFill>
                <a:latin typeface="標楷體" pitchFamily="65" charset="-120"/>
                <a:ea typeface="標楷體" pitchFamily="65" charset="-120"/>
              </a:rPr>
              <a:t> </a:t>
            </a:r>
            <a:r>
              <a:rPr lang="zh-CN" altLang="en-US" sz="2800" kern="0" dirty="0">
                <a:solidFill>
                  <a:srgbClr val="000000"/>
                </a:solidFill>
                <a:latin typeface="標楷體" pitchFamily="65" charset="-120"/>
                <a:ea typeface="標楷體" pitchFamily="65" charset="-120"/>
              </a:rPr>
              <a:t>，像</a:t>
            </a:r>
            <a:r>
              <a:rPr lang="zh-TW" altLang="en-US" sz="2800" kern="0" dirty="0">
                <a:solidFill>
                  <a:srgbClr val="000000"/>
                </a:solidFill>
                <a:latin typeface="標楷體" pitchFamily="65" charset="-120"/>
                <a:ea typeface="標楷體" pitchFamily="65" charset="-120"/>
              </a:rPr>
              <a:t>腳從門口走出去之象。</a:t>
            </a:r>
          </a:p>
          <a:p>
            <a:pPr lvl="0" defTabSz="914400" fontAlgn="base">
              <a:spcAft>
                <a:spcPct val="0"/>
              </a:spcAft>
              <a:buClrTx/>
              <a:buFontTx/>
              <a:buChar char="•"/>
            </a:pPr>
            <a:endParaRPr lang="zh-TW" altLang="en-US" sz="2800" kern="0" dirty="0">
              <a:solidFill>
                <a:srgbClr val="000000"/>
              </a:solidFill>
              <a:latin typeface="標楷體" pitchFamily="65" charset="-120"/>
              <a:ea typeface="標楷體" pitchFamily="65" charset="-120"/>
            </a:endParaRPr>
          </a:p>
          <a:p>
            <a:pPr lvl="0" defTabSz="914400" fontAlgn="base">
              <a:spcAft>
                <a:spcPct val="0"/>
              </a:spcAft>
              <a:buClrTx/>
              <a:buFontTx/>
              <a:buChar char="•"/>
            </a:pPr>
            <a:r>
              <a:rPr lang="zh-TW" altLang="en-US" sz="2800" kern="0" dirty="0">
                <a:solidFill>
                  <a:srgbClr val="000000"/>
                </a:solidFill>
                <a:latin typeface="標楷體" pitchFamily="65" charset="-120"/>
                <a:ea typeface="標楷體" pitchFamily="65" charset="-120"/>
              </a:rPr>
              <a:t>而武 的 甲骨文和金文為 ，就最容易理解的武表示戰爭，似乎走向戈（武器）是比較直白</a:t>
            </a:r>
            <a:r>
              <a:rPr lang="zh-CN" altLang="en-US" sz="2800" kern="0" dirty="0">
                <a:solidFill>
                  <a:srgbClr val="000000"/>
                </a:solidFill>
                <a:latin typeface="標楷體" pitchFamily="65" charset="-120"/>
                <a:ea typeface="標楷體" pitchFamily="65" charset="-120"/>
              </a:rPr>
              <a:t>。</a:t>
            </a:r>
          </a:p>
          <a:p>
            <a:pPr lvl="0" defTabSz="914400" fontAlgn="base">
              <a:spcAft>
                <a:spcPct val="0"/>
              </a:spcAft>
              <a:buClrTx/>
              <a:buNone/>
            </a:pPr>
            <a:endParaRPr lang="zh-CN" altLang="en-US" sz="2800" kern="0" dirty="0">
              <a:solidFill>
                <a:srgbClr val="000000"/>
              </a:solidFill>
              <a:latin typeface="標楷體" pitchFamily="65" charset="-120"/>
              <a:ea typeface="標楷體" pitchFamily="65" charset="-120"/>
            </a:endParaRPr>
          </a:p>
          <a:p>
            <a:endParaRPr lang="zh-TW"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894" y="373817"/>
            <a:ext cx="6817591" cy="1529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37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sz="6000" kern="0" dirty="0">
                <a:solidFill>
                  <a:srgbClr val="000000"/>
                </a:solidFill>
                <a:latin typeface="標楷體" pitchFamily="65" charset="-120"/>
                <a:ea typeface="標楷體" pitchFamily="65" charset="-120"/>
                <a:cs typeface="+mj-cs"/>
              </a:rPr>
              <a:t>信</a:t>
            </a:r>
            <a:endParaRPr lang="zh-TW" altLang="en-US" sz="6000" dirty="0">
              <a:latin typeface="標楷體" pitchFamily="65" charset="-120"/>
              <a:ea typeface="標楷體" pitchFamily="65" charset="-120"/>
            </a:endParaRPr>
          </a:p>
        </p:txBody>
      </p:sp>
      <p:sp>
        <p:nvSpPr>
          <p:cNvPr id="3" name="內容版面配置區 2"/>
          <p:cNvSpPr>
            <a:spLocks noGrp="1"/>
          </p:cNvSpPr>
          <p:nvPr>
            <p:ph idx="1"/>
          </p:nvPr>
        </p:nvSpPr>
        <p:spPr>
          <a:xfrm>
            <a:off x="899592" y="2438630"/>
            <a:ext cx="7272808" cy="4086714"/>
          </a:xfrm>
        </p:spPr>
        <p:txBody>
          <a:bodyPr>
            <a:normAutofit/>
          </a:bodyPr>
          <a:lstStyle/>
          <a:p>
            <a:pPr lvl="0" defTabSz="914400" fontAlgn="base">
              <a:lnSpc>
                <a:spcPct val="90000"/>
              </a:lnSpc>
              <a:spcAft>
                <a:spcPct val="0"/>
              </a:spcAft>
              <a:buClrTx/>
              <a:buFontTx/>
              <a:buChar char="•"/>
            </a:pPr>
            <a:r>
              <a:rPr lang="en-US" altLang="zh-TW" sz="2800" kern="0" dirty="0">
                <a:solidFill>
                  <a:srgbClr val="000000"/>
                </a:solidFill>
                <a:latin typeface="標楷體" pitchFamily="65" charset="-120"/>
                <a:ea typeface="標楷體" pitchFamily="65" charset="-120"/>
              </a:rPr>
              <a:t>《</a:t>
            </a:r>
            <a:r>
              <a:rPr lang="zh-TW" altLang="en-US" sz="2800" kern="0" dirty="0">
                <a:solidFill>
                  <a:srgbClr val="000000"/>
                </a:solidFill>
                <a:latin typeface="標楷體" pitchFamily="65" charset="-120"/>
                <a:ea typeface="標楷體" pitchFamily="65" charset="-120"/>
              </a:rPr>
              <a:t>說文》：「信，誠也。從人、從言，會意。」</a:t>
            </a:r>
            <a:r>
              <a:rPr lang="zh-CN" altLang="en-US" sz="2800" kern="0" dirty="0">
                <a:solidFill>
                  <a:srgbClr val="000000"/>
                </a:solidFill>
                <a:latin typeface="標楷體" pitchFamily="65" charset="-120"/>
                <a:ea typeface="標楷體" pitchFamily="65" charset="-120"/>
              </a:rPr>
              <a:t>出自《榖梁传》（僖公二十二年）</a:t>
            </a:r>
            <a:r>
              <a:rPr lang="zh-TW" altLang="en-US" sz="2800" kern="0" dirty="0">
                <a:solidFill>
                  <a:srgbClr val="000000"/>
                </a:solidFill>
                <a:latin typeface="標楷體" pitchFamily="65" charset="-120"/>
                <a:ea typeface="標楷體" pitchFamily="65" charset="-120"/>
              </a:rPr>
              <a:t>「</a:t>
            </a:r>
            <a:r>
              <a:rPr lang="zh-CN" altLang="en-US" sz="2800" kern="0" dirty="0">
                <a:solidFill>
                  <a:srgbClr val="000000"/>
                </a:solidFill>
                <a:latin typeface="標楷體" pitchFamily="65" charset="-120"/>
                <a:ea typeface="標楷體" pitchFamily="65" charset="-120"/>
              </a:rPr>
              <a:t>人言為信。</a:t>
            </a:r>
            <a:r>
              <a:rPr lang="zh-TW" altLang="en-US" sz="2800" kern="0" dirty="0">
                <a:solidFill>
                  <a:srgbClr val="000000"/>
                </a:solidFill>
                <a:latin typeface="標楷體" pitchFamily="65" charset="-120"/>
                <a:ea typeface="標楷體" pitchFamily="65" charset="-120"/>
              </a:rPr>
              <a:t>」</a:t>
            </a:r>
          </a:p>
          <a:p>
            <a:pPr lvl="0" defTabSz="914400" fontAlgn="base">
              <a:lnSpc>
                <a:spcPct val="90000"/>
              </a:lnSpc>
              <a:spcAft>
                <a:spcPct val="0"/>
              </a:spcAft>
              <a:buClrTx/>
              <a:buFontTx/>
              <a:buChar char="•"/>
            </a:pPr>
            <a:r>
              <a:rPr lang="zh-CN" altLang="en-US" sz="2800" kern="0" dirty="0">
                <a:solidFill>
                  <a:srgbClr val="000000"/>
                </a:solidFill>
                <a:latin typeface="標楷體" pitchFamily="65" charset="-120"/>
                <a:ea typeface="標楷體" pitchFamily="65" charset="-120"/>
              </a:rPr>
              <a:t>林尹</a:t>
            </a:r>
            <a:r>
              <a:rPr lang="zh-TW" altLang="en-US" sz="2800" kern="0" dirty="0">
                <a:solidFill>
                  <a:srgbClr val="000000"/>
                </a:solidFill>
                <a:latin typeface="標楷體" pitchFamily="65" charset="-120"/>
                <a:ea typeface="標楷體" pitchFamily="65" charset="-120"/>
              </a:rPr>
              <a:t>「</a:t>
            </a:r>
            <a:r>
              <a:rPr lang="zh-CN" altLang="en-US" sz="2800" kern="0" dirty="0">
                <a:solidFill>
                  <a:srgbClr val="000000"/>
                </a:solidFill>
                <a:latin typeface="標楷體" pitchFamily="65" charset="-120"/>
                <a:ea typeface="標楷體" pitchFamily="65" charset="-120"/>
              </a:rPr>
              <a:t>信</a:t>
            </a:r>
            <a:r>
              <a:rPr lang="zh-TW" altLang="en-US" sz="2800" kern="0" dirty="0">
                <a:solidFill>
                  <a:srgbClr val="000000"/>
                </a:solidFill>
                <a:latin typeface="標楷體" pitchFamily="65" charset="-120"/>
                <a:ea typeface="標楷體" pitchFamily="65" charset="-120"/>
              </a:rPr>
              <a:t>」</a:t>
            </a:r>
            <a:r>
              <a:rPr lang="zh-CN" altLang="en-US" sz="2800" kern="0" dirty="0">
                <a:solidFill>
                  <a:srgbClr val="000000"/>
                </a:solidFill>
                <a:latin typeface="標楷體" pitchFamily="65" charset="-120"/>
                <a:ea typeface="標楷體" pitchFamily="65" charset="-120"/>
              </a:rPr>
              <a:t>是排比配合</a:t>
            </a:r>
            <a:r>
              <a:rPr lang="zh-TW" altLang="en-US" sz="2800" kern="0" dirty="0">
                <a:solidFill>
                  <a:srgbClr val="000000"/>
                </a:solidFill>
                <a:latin typeface="標楷體" pitchFamily="65" charset="-120"/>
                <a:ea typeface="標楷體" pitchFamily="65" charset="-120"/>
              </a:rPr>
              <a:t>「人」</a:t>
            </a:r>
            <a:r>
              <a:rPr lang="zh-CN" altLang="en-US" sz="2800" kern="0" dirty="0">
                <a:solidFill>
                  <a:srgbClr val="000000"/>
                </a:solidFill>
                <a:latin typeface="標楷體" pitchFamily="65" charset="-120"/>
                <a:ea typeface="標楷體" pitchFamily="65" charset="-120"/>
              </a:rPr>
              <a:t>、</a:t>
            </a:r>
            <a:r>
              <a:rPr lang="zh-TW" altLang="en-US" sz="2800" kern="0" dirty="0">
                <a:solidFill>
                  <a:srgbClr val="000000"/>
                </a:solidFill>
                <a:latin typeface="標楷體" pitchFamily="65" charset="-120"/>
                <a:ea typeface="標楷體" pitchFamily="65" charset="-120"/>
              </a:rPr>
              <a:t>「言」</a:t>
            </a:r>
            <a:r>
              <a:rPr lang="zh-CN" altLang="en-US" sz="2800" kern="0" dirty="0">
                <a:solidFill>
                  <a:srgbClr val="000000"/>
                </a:solidFill>
                <a:latin typeface="標楷體" pitchFamily="65" charset="-120"/>
                <a:ea typeface="標楷體" pitchFamily="65" charset="-120"/>
              </a:rPr>
              <a:t>兩類文字，合成</a:t>
            </a:r>
            <a:r>
              <a:rPr lang="zh-TW" altLang="en-US" sz="2800" kern="0" dirty="0">
                <a:solidFill>
                  <a:srgbClr val="000000"/>
                </a:solidFill>
                <a:latin typeface="標楷體" pitchFamily="65" charset="-120"/>
                <a:ea typeface="標楷體" pitchFamily="65" charset="-120"/>
              </a:rPr>
              <a:t>「</a:t>
            </a:r>
            <a:r>
              <a:rPr lang="zh-CN" altLang="en-US" sz="2800" kern="0" dirty="0">
                <a:solidFill>
                  <a:srgbClr val="000000"/>
                </a:solidFill>
                <a:latin typeface="標楷體" pitchFamily="65" charset="-120"/>
                <a:ea typeface="標楷體" pitchFamily="65" charset="-120"/>
              </a:rPr>
              <a:t>信</a:t>
            </a:r>
            <a:r>
              <a:rPr lang="zh-TW" altLang="en-US" sz="2800" kern="0" dirty="0">
                <a:solidFill>
                  <a:srgbClr val="000000"/>
                </a:solidFill>
                <a:latin typeface="標楷體" pitchFamily="65" charset="-120"/>
                <a:ea typeface="標楷體" pitchFamily="65" charset="-120"/>
              </a:rPr>
              <a:t>」</a:t>
            </a:r>
            <a:r>
              <a:rPr lang="zh-CN" altLang="en-US" sz="2800" kern="0" dirty="0">
                <a:solidFill>
                  <a:srgbClr val="000000"/>
                </a:solidFill>
                <a:latin typeface="標楷體" pitchFamily="65" charset="-120"/>
                <a:ea typeface="標楷體" pitchFamily="65" charset="-120"/>
              </a:rPr>
              <a:t>字新義，人們見了便能領會人能實踐諾言，才算是有信用的意向。</a:t>
            </a:r>
            <a:endParaRPr lang="zh-TW" altLang="en-US" sz="2800" kern="0" dirty="0">
              <a:solidFill>
                <a:srgbClr val="000000"/>
              </a:solidFill>
              <a:latin typeface="標楷體" pitchFamily="65" charset="-120"/>
              <a:ea typeface="標楷體" pitchFamily="65" charset="-120"/>
            </a:endParaRPr>
          </a:p>
          <a:p>
            <a:pPr lvl="0" defTabSz="914400" fontAlgn="base">
              <a:lnSpc>
                <a:spcPct val="90000"/>
              </a:lnSpc>
              <a:spcAft>
                <a:spcPct val="0"/>
              </a:spcAft>
              <a:buClrTx/>
              <a:buFontTx/>
              <a:buChar char="•"/>
            </a:pPr>
            <a:r>
              <a:rPr lang="zh-CN" altLang="en-US" sz="2800" kern="0" dirty="0">
                <a:solidFill>
                  <a:srgbClr val="000000"/>
                </a:solidFill>
                <a:latin typeface="標楷體" pitchFamily="65" charset="-120"/>
                <a:ea typeface="標楷體" pitchFamily="65" charset="-120"/>
              </a:rPr>
              <a:t>中山王方壺中的</a:t>
            </a:r>
            <a:r>
              <a:rPr lang="zh-TW" altLang="en-US" sz="2800" kern="0" dirty="0">
                <a:solidFill>
                  <a:srgbClr val="000000"/>
                </a:solidFill>
                <a:latin typeface="標楷體" pitchFamily="65" charset="-120"/>
                <a:ea typeface="標楷體" pitchFamily="65" charset="-120"/>
              </a:rPr>
              <a:t>「</a:t>
            </a:r>
            <a:r>
              <a:rPr lang="zh-CN" altLang="en-US" sz="2800" kern="0" dirty="0">
                <a:solidFill>
                  <a:srgbClr val="000000"/>
                </a:solidFill>
                <a:latin typeface="標楷體" pitchFamily="65" charset="-120"/>
                <a:ea typeface="標楷體" pitchFamily="65" charset="-120"/>
              </a:rPr>
              <a:t>信</a:t>
            </a:r>
            <a:r>
              <a:rPr lang="zh-TW" altLang="en-US" sz="2800" kern="0" dirty="0">
                <a:solidFill>
                  <a:srgbClr val="000000"/>
                </a:solidFill>
                <a:latin typeface="標楷體" pitchFamily="65" charset="-120"/>
                <a:ea typeface="標楷體" pitchFamily="65" charset="-120"/>
              </a:rPr>
              <a:t>」</a:t>
            </a:r>
            <a:r>
              <a:rPr lang="zh-CN" altLang="en-US" sz="2800" kern="0" dirty="0">
                <a:solidFill>
                  <a:srgbClr val="000000"/>
                </a:solidFill>
                <a:latin typeface="標楷體" pitchFamily="65" charset="-120"/>
                <a:ea typeface="標楷體" pitchFamily="65" charset="-120"/>
              </a:rPr>
              <a:t>字是戰國時代的，從言、身，沒有甲骨文。</a:t>
            </a:r>
          </a:p>
          <a:p>
            <a:endParaRPr lang="zh-TW"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750" y="438380"/>
            <a:ext cx="5992813"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535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9443" y="2276873"/>
            <a:ext cx="7117178" cy="1944216"/>
          </a:xfrm>
        </p:spPr>
        <p:txBody>
          <a:bodyPr/>
          <a:lstStyle/>
          <a:p>
            <a:pPr algn="ctr"/>
            <a:r>
              <a:rPr lang="zh-TW" altLang="en-US" sz="4800" b="1" dirty="0">
                <a:latin typeface="+mj-ea"/>
              </a:rPr>
              <a:t>會意的分類與爭議</a:t>
            </a:r>
            <a:br>
              <a:rPr lang="zh-TW" altLang="en-US" dirty="0"/>
            </a:br>
            <a:endParaRPr lang="zh-TW" altLang="en-US" dirty="0"/>
          </a:p>
        </p:txBody>
      </p:sp>
      <p:sp>
        <p:nvSpPr>
          <p:cNvPr id="3" name="文字版面配置區 2"/>
          <p:cNvSpPr>
            <a:spLocks noGrp="1"/>
          </p:cNvSpPr>
          <p:nvPr>
            <p:ph type="body" idx="1"/>
          </p:nvPr>
        </p:nvSpPr>
        <p:spPr/>
        <p:txBody>
          <a:bodyPr>
            <a:normAutofit lnSpcReduction="10000"/>
          </a:bodyPr>
          <a:lstStyle/>
          <a:p>
            <a:endParaRPr lang="zh-TW" altLang="en-US" sz="5400" dirty="0"/>
          </a:p>
        </p:txBody>
      </p:sp>
    </p:spTree>
    <p:extLst>
      <p:ext uri="{BB962C8B-B14F-4D97-AF65-F5344CB8AC3E}">
        <p14:creationId xmlns:p14="http://schemas.microsoft.com/office/powerpoint/2010/main" val="1799240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sz="4400" kern="0" dirty="0">
                <a:solidFill>
                  <a:srgbClr val="000000"/>
                </a:solidFill>
                <a:latin typeface="標楷體" pitchFamily="65" charset="-120"/>
                <a:ea typeface="標楷體" pitchFamily="65" charset="-120"/>
                <a:cs typeface="+mj-cs"/>
              </a:rPr>
              <a:t>會意字的組成成份和方式</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92500" lnSpcReduction="20000"/>
          </a:bodyPr>
          <a:lstStyle/>
          <a:p>
            <a:pPr lvl="0" defTabSz="914400" fontAlgn="base">
              <a:spcAft>
                <a:spcPct val="0"/>
              </a:spcAft>
              <a:buClrTx/>
              <a:buFontTx/>
              <a:buChar char="•"/>
            </a:pPr>
            <a:r>
              <a:rPr lang="zh-CN" altLang="en-US" sz="2800" kern="0" dirty="0">
                <a:solidFill>
                  <a:srgbClr val="000000"/>
                </a:solidFill>
                <a:latin typeface="Arial"/>
                <a:ea typeface="宋体"/>
              </a:rPr>
              <a:t>「</a:t>
            </a:r>
            <a:r>
              <a:rPr lang="zh-CN" altLang="en-US" sz="3000" kern="0" dirty="0">
                <a:solidFill>
                  <a:srgbClr val="000000"/>
                </a:solidFill>
                <a:latin typeface="標楷體" pitchFamily="65" charset="-120"/>
                <a:ea typeface="標楷體" pitchFamily="65" charset="-120"/>
              </a:rPr>
              <a:t>比類合誼，以見指撝」是許慎自己的創見，前人未有。而許慎解釋會</a:t>
            </a:r>
            <a:r>
              <a:rPr lang="zh-TW" altLang="en-US" sz="3000" kern="0" dirty="0">
                <a:solidFill>
                  <a:srgbClr val="000000"/>
                </a:solidFill>
                <a:latin typeface="標楷體" pitchFamily="65" charset="-120"/>
                <a:ea typeface="標楷體" pitchFamily="65" charset="-120"/>
              </a:rPr>
              <a:t>意</a:t>
            </a:r>
            <a:r>
              <a:rPr lang="zh-CN" altLang="en-US" sz="3000" kern="0" dirty="0">
                <a:solidFill>
                  <a:srgbClr val="000000"/>
                </a:solidFill>
                <a:latin typeface="標楷體" pitchFamily="65" charset="-120"/>
                <a:ea typeface="標楷體" pitchFamily="65" charset="-120"/>
              </a:rPr>
              <a:t>之後，又特地舉</a:t>
            </a:r>
            <a:r>
              <a:rPr lang="zh-TW" altLang="en-US" sz="3000" kern="0" dirty="0">
                <a:solidFill>
                  <a:srgbClr val="000000"/>
                </a:solidFill>
                <a:latin typeface="標楷體" pitchFamily="65" charset="-120"/>
                <a:ea typeface="標楷體" pitchFamily="65" charset="-120"/>
              </a:rPr>
              <a:t>「武」</a:t>
            </a:r>
            <a:r>
              <a:rPr lang="zh-CN" altLang="en-US" sz="3000" kern="0" dirty="0">
                <a:solidFill>
                  <a:srgbClr val="000000"/>
                </a:solidFill>
                <a:latin typeface="標楷體" pitchFamily="65" charset="-120"/>
                <a:ea typeface="標楷體" pitchFamily="65" charset="-120"/>
              </a:rPr>
              <a:t>與</a:t>
            </a:r>
            <a:r>
              <a:rPr lang="zh-TW" altLang="en-US" sz="3000" kern="0" dirty="0">
                <a:solidFill>
                  <a:srgbClr val="000000"/>
                </a:solidFill>
                <a:latin typeface="標楷體" pitchFamily="65" charset="-120"/>
                <a:ea typeface="標楷體" pitchFamily="65" charset="-120"/>
              </a:rPr>
              <a:t>「</a:t>
            </a:r>
            <a:r>
              <a:rPr lang="zh-CN" altLang="en-US" sz="3000" kern="0" dirty="0">
                <a:solidFill>
                  <a:srgbClr val="000000"/>
                </a:solidFill>
                <a:latin typeface="標楷體" pitchFamily="65" charset="-120"/>
                <a:ea typeface="標楷體" pitchFamily="65" charset="-120"/>
              </a:rPr>
              <a:t>信</a:t>
            </a:r>
            <a:r>
              <a:rPr lang="zh-TW" altLang="en-US" sz="3000" kern="0" dirty="0">
                <a:solidFill>
                  <a:srgbClr val="000000"/>
                </a:solidFill>
                <a:latin typeface="標楷體" pitchFamily="65" charset="-120"/>
                <a:ea typeface="標楷體" pitchFamily="65" charset="-120"/>
              </a:rPr>
              <a:t>」</a:t>
            </a:r>
            <a:r>
              <a:rPr lang="zh-CN" altLang="en-US" sz="3000" kern="0" dirty="0">
                <a:solidFill>
                  <a:srgbClr val="000000"/>
                </a:solidFill>
                <a:latin typeface="標楷體" pitchFamily="65" charset="-120"/>
                <a:ea typeface="標楷體" pitchFamily="65" charset="-120"/>
              </a:rPr>
              <a:t>兩例，亦表明對會</a:t>
            </a:r>
            <a:r>
              <a:rPr lang="zh-TW" altLang="en-US" sz="3000" kern="0" dirty="0">
                <a:solidFill>
                  <a:srgbClr val="000000"/>
                </a:solidFill>
                <a:latin typeface="標楷體" pitchFamily="65" charset="-120"/>
                <a:ea typeface="標楷體" pitchFamily="65" charset="-120"/>
              </a:rPr>
              <a:t>意</a:t>
            </a:r>
            <a:r>
              <a:rPr lang="zh-CN" altLang="en-US" sz="3000" kern="0" dirty="0">
                <a:solidFill>
                  <a:srgbClr val="000000"/>
                </a:solidFill>
                <a:latin typeface="標楷體" pitchFamily="65" charset="-120"/>
                <a:ea typeface="標楷體" pitchFamily="65" charset="-120"/>
              </a:rPr>
              <a:t>的理解與分類。</a:t>
            </a:r>
          </a:p>
          <a:p>
            <a:pPr lvl="0" defTabSz="914400" fontAlgn="base">
              <a:spcAft>
                <a:spcPct val="0"/>
              </a:spcAft>
              <a:buClrTx/>
              <a:buFontTx/>
              <a:buChar char="•"/>
            </a:pPr>
            <a:endParaRPr lang="zh-CN" altLang="en-US" sz="3000" kern="0" dirty="0">
              <a:solidFill>
                <a:srgbClr val="000000"/>
              </a:solidFill>
              <a:latin typeface="標楷體" pitchFamily="65" charset="-120"/>
              <a:ea typeface="標楷體" pitchFamily="65" charset="-120"/>
            </a:endParaRPr>
          </a:p>
          <a:p>
            <a:pPr lvl="0" defTabSz="914400" fontAlgn="base">
              <a:spcAft>
                <a:spcPct val="0"/>
              </a:spcAft>
              <a:buClrTx/>
              <a:buFontTx/>
              <a:buChar char="•"/>
            </a:pPr>
            <a:r>
              <a:rPr lang="zh-CN" altLang="en-US" sz="3000" kern="0" dirty="0">
                <a:solidFill>
                  <a:srgbClr val="000000"/>
                </a:solidFill>
                <a:latin typeface="標楷體" pitchFamily="65" charset="-120"/>
                <a:ea typeface="標楷體" pitchFamily="65" charset="-120"/>
              </a:rPr>
              <a:t>陳世輝與湯餘惠著的《古文字學概論》，指出</a:t>
            </a:r>
            <a:r>
              <a:rPr lang="zh-TW" altLang="en-US" sz="3000" kern="0" dirty="0">
                <a:solidFill>
                  <a:srgbClr val="000000"/>
                </a:solidFill>
                <a:latin typeface="標楷體" pitchFamily="65" charset="-120"/>
                <a:ea typeface="標楷體" pitchFamily="65" charset="-120"/>
              </a:rPr>
              <a:t>「武」</a:t>
            </a:r>
            <a:r>
              <a:rPr lang="zh-CN" altLang="en-US" sz="3000" kern="0" dirty="0">
                <a:solidFill>
                  <a:srgbClr val="000000"/>
                </a:solidFill>
                <a:latin typeface="標楷體" pitchFamily="65" charset="-120"/>
                <a:ea typeface="標楷體" pitchFamily="65" charset="-120"/>
              </a:rPr>
              <a:t>與</a:t>
            </a:r>
            <a:r>
              <a:rPr lang="zh-TW" altLang="en-US" sz="3000" kern="0" dirty="0">
                <a:solidFill>
                  <a:srgbClr val="000000"/>
                </a:solidFill>
                <a:latin typeface="標楷體" pitchFamily="65" charset="-120"/>
                <a:ea typeface="標楷體" pitchFamily="65" charset="-120"/>
              </a:rPr>
              <a:t>「</a:t>
            </a:r>
            <a:r>
              <a:rPr lang="zh-CN" altLang="en-US" sz="3000" kern="0" dirty="0">
                <a:solidFill>
                  <a:srgbClr val="000000"/>
                </a:solidFill>
                <a:latin typeface="標楷體" pitchFamily="65" charset="-120"/>
                <a:ea typeface="標楷體" pitchFamily="65" charset="-120"/>
              </a:rPr>
              <a:t>信</a:t>
            </a:r>
            <a:r>
              <a:rPr lang="zh-TW" altLang="en-US" sz="3000" kern="0" dirty="0">
                <a:solidFill>
                  <a:srgbClr val="000000"/>
                </a:solidFill>
                <a:latin typeface="標楷體" pitchFamily="65" charset="-120"/>
                <a:ea typeface="標楷體" pitchFamily="65" charset="-120"/>
              </a:rPr>
              <a:t>」</a:t>
            </a:r>
            <a:r>
              <a:rPr lang="zh-CN" altLang="en-US" sz="3000" kern="0" dirty="0">
                <a:solidFill>
                  <a:srgbClr val="000000"/>
                </a:solidFill>
                <a:latin typeface="標楷體" pitchFamily="65" charset="-120"/>
                <a:ea typeface="標楷體" pitchFamily="65" charset="-120"/>
              </a:rPr>
              <a:t>產生於不同時代。</a:t>
            </a:r>
            <a:r>
              <a:rPr lang="zh-TW" altLang="en-US" sz="3000" kern="0" dirty="0">
                <a:solidFill>
                  <a:srgbClr val="000000"/>
                </a:solidFill>
                <a:latin typeface="標楷體" pitchFamily="65" charset="-120"/>
                <a:ea typeface="標楷體" pitchFamily="65" charset="-120"/>
              </a:rPr>
              <a:t>「武」</a:t>
            </a:r>
            <a:r>
              <a:rPr lang="zh-CN" altLang="en-US" sz="3000" kern="0" dirty="0">
                <a:solidFill>
                  <a:srgbClr val="000000"/>
                </a:solidFill>
                <a:latin typeface="標楷體" pitchFamily="65" charset="-120"/>
                <a:ea typeface="標楷體" pitchFamily="65" charset="-120"/>
              </a:rPr>
              <a:t>是直接的表示征伐，會意是具體的。</a:t>
            </a:r>
            <a:r>
              <a:rPr lang="zh-TW" altLang="en-US" sz="3000" kern="0" dirty="0">
                <a:solidFill>
                  <a:srgbClr val="000000"/>
                </a:solidFill>
                <a:latin typeface="標楷體" pitchFamily="65" charset="-120"/>
                <a:ea typeface="標楷體" pitchFamily="65" charset="-120"/>
              </a:rPr>
              <a:t>「</a:t>
            </a:r>
            <a:r>
              <a:rPr lang="zh-CN" altLang="en-US" sz="3000" kern="0" dirty="0">
                <a:solidFill>
                  <a:srgbClr val="000000"/>
                </a:solidFill>
                <a:latin typeface="標楷體" pitchFamily="65" charset="-120"/>
                <a:ea typeface="標楷體" pitchFamily="65" charset="-120"/>
              </a:rPr>
              <a:t>信</a:t>
            </a:r>
            <a:r>
              <a:rPr lang="zh-TW" altLang="en-US" sz="3000" kern="0" dirty="0">
                <a:solidFill>
                  <a:srgbClr val="000000"/>
                </a:solidFill>
                <a:latin typeface="標楷體" pitchFamily="65" charset="-120"/>
                <a:ea typeface="標楷體" pitchFamily="65" charset="-120"/>
              </a:rPr>
              <a:t>」</a:t>
            </a:r>
            <a:r>
              <a:rPr lang="zh-CN" altLang="en-US" sz="3000" kern="0" dirty="0">
                <a:solidFill>
                  <a:srgbClr val="000000"/>
                </a:solidFill>
                <a:latin typeface="標楷體" pitchFamily="65" charset="-120"/>
                <a:ea typeface="標楷體" pitchFamily="65" charset="-120"/>
              </a:rPr>
              <a:t>是曲折的表現觀念思想，會意是抽象的。</a:t>
            </a:r>
          </a:p>
          <a:p>
            <a:endParaRPr lang="zh-TW" altLang="en-US" sz="3000" dirty="0">
              <a:latin typeface="標楷體" pitchFamily="65" charset="-120"/>
              <a:ea typeface="標楷體" pitchFamily="65" charset="-120"/>
            </a:endParaRPr>
          </a:p>
        </p:txBody>
      </p:sp>
    </p:spTree>
    <p:extLst>
      <p:ext uri="{BB962C8B-B14F-4D97-AF65-F5344CB8AC3E}">
        <p14:creationId xmlns:p14="http://schemas.microsoft.com/office/powerpoint/2010/main" val="1179908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half" idx="1"/>
          </p:nvPr>
        </p:nvSpPr>
        <p:spPr>
          <a:xfrm>
            <a:off x="611560" y="1268761"/>
            <a:ext cx="3869159" cy="5328592"/>
          </a:xfrm>
        </p:spPr>
        <p:txBody>
          <a:bodyPr>
            <a:normAutofit fontScale="85000" lnSpcReduction="20000"/>
          </a:bodyPr>
          <a:lstStyle/>
          <a:p>
            <a:pPr lvl="0" defTabSz="914400" fontAlgn="base">
              <a:spcAft>
                <a:spcPct val="0"/>
              </a:spcAft>
              <a:buClrTx/>
              <a:buFontTx/>
              <a:buChar char="•"/>
            </a:pPr>
            <a:r>
              <a:rPr lang="zh-TW" altLang="en-US" sz="2800" dirty="0">
                <a:solidFill>
                  <a:srgbClr val="000000"/>
                </a:solidFill>
                <a:latin typeface="Arial" pitchFamily="34" charset="0"/>
                <a:ea typeface="宋体" pitchFamily="2" charset="-122"/>
              </a:rPr>
              <a:t> </a:t>
            </a:r>
            <a:endParaRPr lang="en-US" altLang="zh-TW" sz="2800" dirty="0">
              <a:solidFill>
                <a:srgbClr val="000000"/>
              </a:solidFill>
              <a:latin typeface="Arial" pitchFamily="34" charset="0"/>
              <a:ea typeface="宋体" pitchFamily="2" charset="-122"/>
            </a:endParaRPr>
          </a:p>
          <a:p>
            <a:pPr lvl="0" defTabSz="914400" fontAlgn="base">
              <a:spcAft>
                <a:spcPct val="0"/>
              </a:spcAft>
              <a:buClrTx/>
              <a:buFontTx/>
              <a:buChar char="•"/>
            </a:pPr>
            <a:r>
              <a:rPr lang="zh-TW" altLang="en-US" sz="3000" dirty="0">
                <a:solidFill>
                  <a:srgbClr val="000000"/>
                </a:solidFill>
                <a:latin typeface="標楷體" pitchFamily="65" charset="-120"/>
                <a:ea typeface="標楷體" pitchFamily="65" charset="-120"/>
              </a:rPr>
              <a:t>陳光政在《會意研究中》認為</a:t>
            </a:r>
            <a:r>
              <a:rPr lang="zh-CN" altLang="en-US" sz="3000" dirty="0">
                <a:solidFill>
                  <a:srgbClr val="000000"/>
                </a:solidFill>
                <a:latin typeface="標楷體" pitchFamily="65" charset="-120"/>
                <a:ea typeface="標楷體" pitchFamily="65" charset="-120"/>
              </a:rPr>
              <a:t>造</a:t>
            </a:r>
            <a:r>
              <a:rPr lang="zh-TW" altLang="en-US" sz="3000" dirty="0">
                <a:solidFill>
                  <a:srgbClr val="000000"/>
                </a:solidFill>
                <a:latin typeface="標楷體" pitchFamily="65" charset="-120"/>
                <a:ea typeface="標楷體" pitchFamily="65" charset="-120"/>
              </a:rPr>
              <a:t>會意字的步驟有三步，一曰類比，排列兩個或者兩個以上意義相關之文字</a:t>
            </a:r>
            <a:r>
              <a:rPr lang="zh-CN" altLang="en-US" sz="3000" dirty="0">
                <a:solidFill>
                  <a:srgbClr val="000000"/>
                </a:solidFill>
                <a:latin typeface="標楷體" pitchFamily="65" charset="-120"/>
                <a:ea typeface="標楷體" pitchFamily="65" charset="-120"/>
              </a:rPr>
              <a:t>（義符）</a:t>
            </a:r>
            <a:r>
              <a:rPr lang="zh-TW" altLang="en-US" sz="3000" dirty="0">
                <a:solidFill>
                  <a:srgbClr val="000000"/>
                </a:solidFill>
                <a:latin typeface="標楷體" pitchFamily="65" charset="-120"/>
                <a:ea typeface="標楷體" pitchFamily="65" charset="-120"/>
              </a:rPr>
              <a:t>，二曰合誼，組合詞兩個或兩個以上文字之相關意義，三曰以見指撝，體會合誼所產生之新義。而他對《說文》中會</a:t>
            </a:r>
            <a:r>
              <a:rPr lang="zh-CN" altLang="en-US" sz="3000" dirty="0">
                <a:solidFill>
                  <a:srgbClr val="000000"/>
                </a:solidFill>
                <a:latin typeface="標楷體" pitchFamily="65" charset="-120"/>
                <a:ea typeface="標楷體" pitchFamily="65" charset="-120"/>
              </a:rPr>
              <a:t>義</a:t>
            </a:r>
            <a:r>
              <a:rPr lang="zh-TW" altLang="en-US" sz="3000" dirty="0">
                <a:solidFill>
                  <a:srgbClr val="000000"/>
                </a:solidFill>
                <a:latin typeface="標楷體" pitchFamily="65" charset="-120"/>
                <a:ea typeface="標楷體" pitchFamily="65" charset="-120"/>
              </a:rPr>
              <a:t>的注明作了歸納</a:t>
            </a:r>
            <a:r>
              <a:rPr lang="zh-TW" altLang="en-US" sz="3000" dirty="0">
                <a:solidFill>
                  <a:srgbClr val="000000"/>
                </a:solidFill>
                <a:latin typeface="Times New Roman" panose="02020603050405020304" pitchFamily="18" charset="0"/>
                <a:ea typeface="標楷體" pitchFamily="65" charset="-120"/>
                <a:cs typeface="Times New Roman" panose="02020603050405020304" pitchFamily="18" charset="0"/>
              </a:rPr>
              <a:t>，其中不同的著名方式有24種，他直接分為</a:t>
            </a:r>
            <a:r>
              <a:rPr lang="en-US" altLang="zh-TW" sz="3000" dirty="0">
                <a:solidFill>
                  <a:srgbClr val="000000"/>
                </a:solidFill>
                <a:latin typeface="Times New Roman" panose="02020603050405020304" pitchFamily="18" charset="0"/>
                <a:ea typeface="標楷體" pitchFamily="65" charset="-120"/>
                <a:cs typeface="Times New Roman" panose="02020603050405020304" pitchFamily="18" charset="0"/>
              </a:rPr>
              <a:t>24</a:t>
            </a:r>
            <a:r>
              <a:rPr lang="zh-TW" altLang="en-US" sz="3000" dirty="0">
                <a:solidFill>
                  <a:srgbClr val="000000"/>
                </a:solidFill>
                <a:latin typeface="Times New Roman" panose="02020603050405020304" pitchFamily="18" charset="0"/>
                <a:ea typeface="標楷體" pitchFamily="65" charset="-120"/>
                <a:cs typeface="Times New Roman" panose="02020603050405020304" pitchFamily="18" charset="0"/>
              </a:rPr>
              <a:t>類</a:t>
            </a:r>
            <a:r>
              <a:rPr lang="zh-CN" altLang="en-US" sz="3000" dirty="0">
                <a:solidFill>
                  <a:srgbClr val="000000"/>
                </a:solidFill>
                <a:latin typeface="Times New Roman" panose="02020603050405020304" pitchFamily="18" charset="0"/>
                <a:ea typeface="標楷體" pitchFamily="65" charset="-120"/>
                <a:cs typeface="Times New Roman" panose="02020603050405020304" pitchFamily="18" charset="0"/>
              </a:rPr>
              <a:t>。（太過繁雜）</a:t>
            </a:r>
            <a:endParaRPr lang="zh-TW" altLang="en-US" sz="3000" dirty="0">
              <a:solidFill>
                <a:srgbClr val="000000"/>
              </a:solidFill>
              <a:latin typeface="Times New Roman" panose="02020603050405020304" pitchFamily="18" charset="0"/>
              <a:ea typeface="標楷體" pitchFamily="65" charset="-120"/>
              <a:cs typeface="Times New Roman" panose="02020603050405020304" pitchFamily="18" charset="0"/>
            </a:endParaRPr>
          </a:p>
          <a:p>
            <a:endParaRPr lang="zh-TW" altLang="en-US" sz="3000" dirty="0">
              <a:latin typeface="標楷體" pitchFamily="65" charset="-120"/>
              <a:ea typeface="標楷體" pitchFamily="65" charset="-120"/>
            </a:endParaRPr>
          </a:p>
        </p:txBody>
      </p:sp>
      <p:pic>
        <p:nvPicPr>
          <p:cNvPr id="11267"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20072" y="664135"/>
            <a:ext cx="3119477" cy="60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3161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9443" y="2708921"/>
            <a:ext cx="7117178" cy="1368152"/>
          </a:xfrm>
        </p:spPr>
        <p:txBody>
          <a:bodyPr/>
          <a:lstStyle/>
          <a:p>
            <a:pPr algn="ctr"/>
            <a:r>
              <a:rPr lang="zh-TW" altLang="en-US" sz="5400" dirty="0">
                <a:solidFill>
                  <a:prstClr val="black"/>
                </a:solidFill>
                <a:latin typeface="標楷體" pitchFamily="65" charset="-120"/>
                <a:ea typeface="標楷體" pitchFamily="65" charset="-120"/>
                <a:cs typeface="+mj-cs"/>
              </a:rPr>
              <a:t>同體會意</a:t>
            </a:r>
            <a:endParaRPr lang="zh-TW" altLang="en-US" sz="5400" dirty="0">
              <a:latin typeface="標楷體" pitchFamily="65" charset="-120"/>
              <a:ea typeface="標楷體" pitchFamily="65" charset="-120"/>
            </a:endParaRPr>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637154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800" dirty="0">
                <a:solidFill>
                  <a:prstClr val="black"/>
                </a:solidFill>
                <a:latin typeface="標楷體" pitchFamily="65" charset="-120"/>
                <a:ea typeface="標楷體" pitchFamily="65" charset="-120"/>
                <a:cs typeface="+mj-cs"/>
              </a:rPr>
              <a:t>定義</a:t>
            </a:r>
            <a:endParaRPr lang="zh-TW" altLang="en-US" sz="4800"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pPr lvl="0" defTabSz="914400">
              <a:spcAft>
                <a:spcPts val="0"/>
              </a:spcAft>
              <a:buClrTx/>
              <a:buFont typeface="Arial" pitchFamily="34" charset="0"/>
              <a:buChar char="•"/>
            </a:pPr>
            <a:r>
              <a:rPr lang="zh-TW" altLang="zh-TW" sz="2800" dirty="0">
                <a:solidFill>
                  <a:prstClr val="black"/>
                </a:solidFill>
                <a:latin typeface="標楷體" pitchFamily="65" charset="-120"/>
                <a:ea typeface="標楷體" pitchFamily="65" charset="-120"/>
              </a:rPr>
              <a:t>清</a:t>
            </a:r>
            <a:r>
              <a:rPr lang="en-US" altLang="zh-TW" sz="2800" dirty="0">
                <a:solidFill>
                  <a:prstClr val="black"/>
                </a:solidFill>
                <a:latin typeface="標楷體" pitchFamily="65" charset="-120"/>
                <a:ea typeface="標楷體" pitchFamily="65" charset="-120"/>
              </a:rPr>
              <a:t>‧</a:t>
            </a:r>
            <a:r>
              <a:rPr lang="zh-TW" altLang="zh-TW" sz="2800" dirty="0">
                <a:solidFill>
                  <a:prstClr val="black"/>
                </a:solidFill>
                <a:latin typeface="標楷體" pitchFamily="65" charset="-120"/>
                <a:ea typeface="標楷體" pitchFamily="65" charset="-120"/>
              </a:rPr>
              <a:t>王筠《說文釋例》：「凡會意字，或會兩象形字以為意，或會兩指事字以為意，或會一形一事以為意，或會一象形一會意，或會一指事一會意，皆常也。然亦有會形聲字以為意者。」</a:t>
            </a:r>
          </a:p>
          <a:p>
            <a:pPr lvl="0" defTabSz="914400">
              <a:spcAft>
                <a:spcPts val="0"/>
              </a:spcAft>
              <a:buClrTx/>
              <a:buFont typeface="Arial" pitchFamily="34" charset="0"/>
              <a:buChar char="•"/>
            </a:pPr>
            <a:r>
              <a:rPr lang="zh-TW" altLang="zh-TW" sz="2800" dirty="0">
                <a:solidFill>
                  <a:prstClr val="black"/>
                </a:solidFill>
                <a:latin typeface="標楷體" pitchFamily="65" charset="-120"/>
                <a:ea typeface="標楷體" pitchFamily="65" charset="-120"/>
              </a:rPr>
              <a:t>同體會意字，指組成會意字的偏旁（文）是相同的</a:t>
            </a:r>
            <a:endParaRPr lang="zh-TW" altLang="en-US" sz="2800" dirty="0">
              <a:solidFill>
                <a:prstClr val="black"/>
              </a:solidFill>
              <a:latin typeface="標楷體" pitchFamily="65" charset="-120"/>
              <a:ea typeface="標楷體" pitchFamily="65" charset="-120"/>
            </a:endParaRPr>
          </a:p>
          <a:p>
            <a:endParaRPr lang="zh-TW" altLang="en-US" sz="2800" dirty="0">
              <a:latin typeface="標楷體" pitchFamily="65" charset="-120"/>
              <a:ea typeface="標楷體" pitchFamily="65" charset="-120"/>
            </a:endParaRPr>
          </a:p>
        </p:txBody>
      </p:sp>
    </p:spTree>
    <p:extLst>
      <p:ext uri="{BB962C8B-B14F-4D97-AF65-F5344CB8AC3E}">
        <p14:creationId xmlns:p14="http://schemas.microsoft.com/office/powerpoint/2010/main" val="2406304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9443" y="2996953"/>
            <a:ext cx="7117178" cy="1080119"/>
          </a:xfrm>
        </p:spPr>
        <p:txBody>
          <a:bodyPr/>
          <a:lstStyle/>
          <a:p>
            <a:pPr algn="ctr"/>
            <a:r>
              <a:rPr lang="zh-TW" altLang="en-US" sz="5400" b="1" dirty="0">
                <a:solidFill>
                  <a:schemeClr val="tx1"/>
                </a:solidFill>
                <a:latin typeface="標楷體" pitchFamily="65" charset="-120"/>
                <a:ea typeface="標楷體" pitchFamily="65" charset="-120"/>
              </a:rPr>
              <a:t>字例闡釋</a:t>
            </a:r>
          </a:p>
        </p:txBody>
      </p:sp>
      <p:sp>
        <p:nvSpPr>
          <p:cNvPr id="3" name="文字版面配置區 2"/>
          <p:cNvSpPr>
            <a:spLocks noGrp="1"/>
          </p:cNvSpPr>
          <p:nvPr>
            <p:ph type="body" idx="1"/>
          </p:nvPr>
        </p:nvSpPr>
        <p:spPr>
          <a:xfrm>
            <a:off x="1009443" y="4437112"/>
            <a:ext cx="7117178" cy="1200669"/>
          </a:xfrm>
        </p:spPr>
        <p:txBody>
          <a:bodyPr>
            <a:normAutofit/>
          </a:bodyPr>
          <a:lstStyle/>
          <a:p>
            <a:pPr algn="ctr"/>
            <a:r>
              <a:rPr lang="zh-TW" altLang="en-US" sz="4000" dirty="0">
                <a:solidFill>
                  <a:schemeClr val="tx1"/>
                </a:solidFill>
                <a:latin typeface="標楷體" pitchFamily="65" charset="-120"/>
                <a:ea typeface="標楷體" pitchFamily="65" charset="-120"/>
              </a:rPr>
              <a:t>同體會意</a:t>
            </a:r>
          </a:p>
        </p:txBody>
      </p:sp>
    </p:spTree>
    <p:extLst>
      <p:ext uri="{BB962C8B-B14F-4D97-AF65-F5344CB8AC3E}">
        <p14:creationId xmlns:p14="http://schemas.microsoft.com/office/powerpoint/2010/main" val="2240205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6600" b="1" dirty="0">
                <a:latin typeface="標楷體" pitchFamily="65" charset="-120"/>
                <a:ea typeface="標楷體" pitchFamily="65" charset="-120"/>
              </a:rPr>
              <a:t>從</a:t>
            </a:r>
          </a:p>
        </p:txBody>
      </p:sp>
      <p:pic>
        <p:nvPicPr>
          <p:cNvPr id="5" name="圖片 4" descr="3從甲.gif"/>
          <p:cNvPicPr>
            <a:picLocks noChangeAspect="1"/>
          </p:cNvPicPr>
          <p:nvPr/>
        </p:nvPicPr>
        <p:blipFill>
          <a:blip r:embed="rId3" cstate="print"/>
          <a:stretch>
            <a:fillRect/>
          </a:stretch>
        </p:blipFill>
        <p:spPr>
          <a:xfrm>
            <a:off x="2633046" y="437302"/>
            <a:ext cx="1521333" cy="1521333"/>
          </a:xfrm>
          <a:prstGeom prst="rect">
            <a:avLst/>
          </a:prstGeom>
        </p:spPr>
      </p:pic>
      <p:pic>
        <p:nvPicPr>
          <p:cNvPr id="6" name="圖片 5" descr="3從金.gif"/>
          <p:cNvPicPr>
            <a:picLocks noChangeAspect="1"/>
          </p:cNvPicPr>
          <p:nvPr/>
        </p:nvPicPr>
        <p:blipFill>
          <a:blip r:embed="rId4" cstate="print"/>
          <a:stretch>
            <a:fillRect/>
          </a:stretch>
        </p:blipFill>
        <p:spPr>
          <a:xfrm>
            <a:off x="4926958" y="530146"/>
            <a:ext cx="1521333" cy="1521333"/>
          </a:xfrm>
          <a:prstGeom prst="rect">
            <a:avLst/>
          </a:prstGeom>
        </p:spPr>
      </p:pic>
      <p:sp>
        <p:nvSpPr>
          <p:cNvPr id="7" name="矩形 6"/>
          <p:cNvSpPr/>
          <p:nvPr/>
        </p:nvSpPr>
        <p:spPr>
          <a:xfrm>
            <a:off x="5044116" y="1877925"/>
            <a:ext cx="1544108" cy="584775"/>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a:ln w="19050">
                  <a:noFill/>
                  <a:prstDash val="solid"/>
                </a:ln>
                <a:solidFill>
                  <a:srgbClr val="1F497D">
                    <a:lumMod val="60000"/>
                    <a:lumOff val="40000"/>
                  </a:srgbClr>
                </a:solidFill>
                <a:effectLst>
                  <a:outerShdw blurRad="50000" dist="50800" dir="7500000" algn="tl">
                    <a:srgbClr val="000000">
                      <a:shade val="5000"/>
                      <a:alpha val="35000"/>
                    </a:srgbClr>
                  </a:outerShdw>
                </a:effectLst>
                <a:uLnTx/>
                <a:uFillTx/>
              </a:rPr>
              <a:t>金文</a:t>
            </a:r>
          </a:p>
        </p:txBody>
      </p:sp>
      <p:sp>
        <p:nvSpPr>
          <p:cNvPr id="8" name="內容版面配置區 7"/>
          <p:cNvSpPr>
            <a:spLocks noGrp="1"/>
          </p:cNvSpPr>
          <p:nvPr>
            <p:ph idx="1"/>
          </p:nvPr>
        </p:nvSpPr>
        <p:spPr>
          <a:xfrm>
            <a:off x="1009443" y="2334208"/>
            <a:ext cx="7125112" cy="2997744"/>
          </a:xfrm>
          <a:prstGeom prst="rect">
            <a:avLst/>
          </a:prstGeom>
          <a:noFill/>
        </p:spPr>
        <p:txBody>
          <a:bodyPr wrap="square" lIns="91440" tIns="45720" rIns="91440" bIns="45720">
            <a:spAutoFit/>
          </a:bodyPr>
          <a:lstStyle/>
          <a:p>
            <a:pPr lvl="0" defTabSz="914400">
              <a:spcAft>
                <a:spcPts val="0"/>
              </a:spcAft>
              <a:buClrTx/>
              <a:buFont typeface="Arial" pitchFamily="34" charset="0"/>
              <a:buChar char="•"/>
            </a:pPr>
            <a:r>
              <a:rPr lang="zh-TW" altLang="en-US" sz="3200" dirty="0">
                <a:solidFill>
                  <a:prstClr val="black"/>
                </a:solidFill>
                <a:latin typeface="標楷體" pitchFamily="65" charset="-120"/>
                <a:ea typeface="標楷體" pitchFamily="65" charset="-120"/>
              </a:rPr>
              <a:t>從：</a:t>
            </a:r>
            <a:r>
              <a:rPr lang="zh-TW" altLang="zh-TW" sz="3200" dirty="0">
                <a:solidFill>
                  <a:prstClr val="black"/>
                </a:solidFill>
                <a:latin typeface="標楷體" pitchFamily="65" charset="-120"/>
                <a:ea typeface="標楷體" pitchFamily="65" charset="-120"/>
              </a:rPr>
              <a:t>二人相從也。</a:t>
            </a:r>
          </a:p>
          <a:p>
            <a:pPr lvl="0" defTabSz="914400">
              <a:spcAft>
                <a:spcPts val="0"/>
              </a:spcAft>
              <a:buClrTx/>
              <a:buFont typeface="Arial" pitchFamily="34" charset="0"/>
              <a:buChar char="•"/>
            </a:pPr>
            <a:r>
              <a:rPr lang="zh-TW" altLang="zh-TW" sz="3200" dirty="0">
                <a:solidFill>
                  <a:prstClr val="black"/>
                </a:solidFill>
                <a:latin typeface="標楷體" pitchFamily="65" charset="-120"/>
                <a:ea typeface="標楷體" pitchFamily="65" charset="-120"/>
              </a:rPr>
              <a:t>一個人緊隨著另一個人，表示隨從的意思。</a:t>
            </a:r>
          </a:p>
          <a:p>
            <a:pPr lvl="0" defTabSz="914400">
              <a:spcAft>
                <a:spcPts val="0"/>
              </a:spcAft>
              <a:buClrTx/>
              <a:buFont typeface="Arial" pitchFamily="34" charset="0"/>
              <a:buChar char="•"/>
            </a:pPr>
            <a:endParaRPr lang="zh-TW" altLang="en-US" sz="3200" dirty="0">
              <a:solidFill>
                <a:prstClr val="black"/>
              </a:solidFill>
              <a:latin typeface="Calibri"/>
              <a:ea typeface="新細明體"/>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4800" b="1" i="0" u="none" strike="noStrike" kern="0" cap="none" spc="0" normalizeH="0" baseline="0" noProof="0" dirty="0">
              <a:ln w="19050">
                <a:noFill/>
                <a:prstDash val="solid"/>
              </a:ln>
              <a:solidFill>
                <a:srgbClr val="1F497D">
                  <a:lumMod val="60000"/>
                  <a:lumOff val="40000"/>
                </a:srgbClr>
              </a:solidFill>
              <a:effectLst>
                <a:outerShdw blurRad="50000" dist="50800" dir="7500000" algn="tl">
                  <a:srgbClr val="000000">
                    <a:shade val="5000"/>
                    <a:alpha val="35000"/>
                  </a:srgbClr>
                </a:outerShdw>
              </a:effectLst>
              <a:uLnTx/>
              <a:uFillTx/>
            </a:endParaRPr>
          </a:p>
        </p:txBody>
      </p:sp>
      <p:sp>
        <p:nvSpPr>
          <p:cNvPr id="9" name="矩形 8"/>
          <p:cNvSpPr/>
          <p:nvPr/>
        </p:nvSpPr>
        <p:spPr>
          <a:xfrm>
            <a:off x="2547932" y="1904626"/>
            <a:ext cx="1648929" cy="584775"/>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a:ln w="19050">
                  <a:noFill/>
                  <a:prstDash val="solid"/>
                </a:ln>
                <a:solidFill>
                  <a:srgbClr val="1F497D">
                    <a:lumMod val="60000"/>
                    <a:lumOff val="40000"/>
                  </a:srgbClr>
                </a:solidFill>
                <a:effectLst>
                  <a:outerShdw blurRad="50000" dist="50800" dir="7500000" algn="tl">
                    <a:srgbClr val="000000">
                      <a:shade val="5000"/>
                      <a:alpha val="35000"/>
                    </a:srgbClr>
                  </a:outerShdw>
                </a:effectLst>
                <a:uLnTx/>
                <a:uFillTx/>
              </a:rPr>
              <a:t>甲文</a:t>
            </a:r>
          </a:p>
        </p:txBody>
      </p:sp>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0874" y="3991722"/>
            <a:ext cx="3752273"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146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6000" b="1" dirty="0">
                <a:latin typeface="標楷體" pitchFamily="65" charset="-120"/>
                <a:ea typeface="標楷體" pitchFamily="65" charset="-120"/>
              </a:rPr>
              <a:t>北</a:t>
            </a:r>
          </a:p>
        </p:txBody>
      </p:sp>
      <p:sp>
        <p:nvSpPr>
          <p:cNvPr id="3" name="內容版面配置區 2"/>
          <p:cNvSpPr>
            <a:spLocks noGrp="1"/>
          </p:cNvSpPr>
          <p:nvPr>
            <p:ph idx="1"/>
          </p:nvPr>
        </p:nvSpPr>
        <p:spPr>
          <a:xfrm>
            <a:off x="1009443" y="1340768"/>
            <a:ext cx="7125112" cy="3672408"/>
          </a:xfrm>
        </p:spPr>
        <p:txBody>
          <a:bodyPr/>
          <a:lstStyle/>
          <a:p>
            <a:pPr lvl="0" defTabSz="914400">
              <a:spcAft>
                <a:spcPts val="0"/>
              </a:spcAft>
              <a:buClrTx/>
              <a:buFont typeface="Arial" pitchFamily="34" charset="0"/>
              <a:buChar char="•"/>
            </a:pPr>
            <a:r>
              <a:rPr lang="zh-TW" altLang="en-US" sz="3200" dirty="0">
                <a:solidFill>
                  <a:prstClr val="black"/>
                </a:solidFill>
                <a:latin typeface="標楷體" pitchFamily="65" charset="-120"/>
                <a:ea typeface="標楷體" pitchFamily="65" charset="-120"/>
              </a:rPr>
              <a:t>背</a:t>
            </a:r>
            <a:r>
              <a:rPr lang="en-US" altLang="zh-TW" sz="3200" dirty="0">
                <a:solidFill>
                  <a:prstClr val="black"/>
                </a:solidFill>
                <a:latin typeface="標楷體" pitchFamily="65" charset="-120"/>
                <a:ea typeface="標楷體" pitchFamily="65" charset="-120"/>
              </a:rPr>
              <a:t>(</a:t>
            </a:r>
            <a:r>
              <a:rPr lang="zh-TW" altLang="en-US" sz="3200" dirty="0">
                <a:solidFill>
                  <a:prstClr val="black"/>
                </a:solidFill>
                <a:latin typeface="標楷體" pitchFamily="65" charset="-120"/>
                <a:ea typeface="標楷體" pitchFamily="65" charset="-120"/>
              </a:rPr>
              <a:t>北</a:t>
            </a:r>
            <a:r>
              <a:rPr lang="en-US" altLang="zh-TW" sz="3200" dirty="0">
                <a:solidFill>
                  <a:prstClr val="black"/>
                </a:solidFill>
                <a:latin typeface="標楷體" pitchFamily="65" charset="-120"/>
                <a:ea typeface="標楷體" pitchFamily="65" charset="-120"/>
              </a:rPr>
              <a:t>)</a:t>
            </a:r>
            <a:r>
              <a:rPr lang="zh-TW" altLang="en-US" sz="3200" dirty="0">
                <a:solidFill>
                  <a:prstClr val="black"/>
                </a:solidFill>
                <a:latin typeface="標楷體" pitchFamily="65" charset="-120"/>
                <a:ea typeface="標楷體" pitchFamily="65" charset="-120"/>
              </a:rPr>
              <a:t>：</a:t>
            </a:r>
            <a:r>
              <a:rPr lang="zh-TW" altLang="zh-TW" sz="3200" dirty="0">
                <a:solidFill>
                  <a:prstClr val="black"/>
                </a:solidFill>
                <a:latin typeface="標楷體" pitchFamily="65" charset="-120"/>
                <a:ea typeface="標楷體" pitchFamily="65" charset="-120"/>
              </a:rPr>
              <a:t>從二人相背，二人背與背對，則心相違行相異，乃兩者乖戾不相合之意</a:t>
            </a:r>
            <a:r>
              <a:rPr lang="zh-TW" altLang="en-US" sz="3200" dirty="0">
                <a:solidFill>
                  <a:prstClr val="black"/>
                </a:solidFill>
                <a:latin typeface="標楷體" pitchFamily="65" charset="-120"/>
                <a:ea typeface="標楷體" pitchFamily="65" charset="-120"/>
              </a:rPr>
              <a:t>。</a:t>
            </a:r>
            <a:endParaRPr lang="zh-TW" altLang="zh-TW" sz="3200" dirty="0">
              <a:solidFill>
                <a:prstClr val="black"/>
              </a:solidFill>
              <a:latin typeface="標楷體" pitchFamily="65" charset="-120"/>
              <a:ea typeface="標楷體" pitchFamily="65" charset="-120"/>
            </a:endParaRPr>
          </a:p>
          <a:p>
            <a:endParaRPr lang="zh-TW" alt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3008" y="613763"/>
            <a:ext cx="113982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428" y="598773"/>
            <a:ext cx="113982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6672" y="1549642"/>
            <a:ext cx="1153285" cy="767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8854" y="1534653"/>
            <a:ext cx="1153285" cy="767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0790" y="4006100"/>
            <a:ext cx="4760913"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44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barn(inVertical)">
                                      <p:cBhvr>
                                        <p:cTn id="7"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6000" b="1" dirty="0">
                <a:latin typeface="標楷體" pitchFamily="65" charset="-120"/>
                <a:ea typeface="標楷體" pitchFamily="65" charset="-120"/>
              </a:rPr>
              <a:t>比</a:t>
            </a:r>
          </a:p>
        </p:txBody>
      </p:sp>
      <p:sp>
        <p:nvSpPr>
          <p:cNvPr id="3" name="內容版面配置區 2"/>
          <p:cNvSpPr>
            <a:spLocks noGrp="1"/>
          </p:cNvSpPr>
          <p:nvPr>
            <p:ph idx="1"/>
          </p:nvPr>
        </p:nvSpPr>
        <p:spPr>
          <a:xfrm>
            <a:off x="1009443" y="980728"/>
            <a:ext cx="7125112" cy="3744416"/>
          </a:xfrm>
        </p:spPr>
        <p:txBody>
          <a:bodyPr/>
          <a:lstStyle/>
          <a:p>
            <a:pPr lvl="0" defTabSz="914400">
              <a:spcAft>
                <a:spcPts val="0"/>
              </a:spcAft>
              <a:buClrTx/>
              <a:buFont typeface="Arial" pitchFamily="34" charset="0"/>
              <a:buChar char="•"/>
            </a:pPr>
            <a:r>
              <a:rPr lang="zh-TW" altLang="en-US" sz="3200" dirty="0">
                <a:solidFill>
                  <a:prstClr val="black"/>
                </a:solidFill>
                <a:latin typeface="標楷體" pitchFamily="65" charset="-120"/>
                <a:ea typeface="標楷體" pitchFamily="65" charset="-120"/>
              </a:rPr>
              <a:t>比：</a:t>
            </a:r>
            <a:r>
              <a:rPr lang="zh-CN" altLang="en-US" sz="3200" dirty="0">
                <a:solidFill>
                  <a:prstClr val="black"/>
                </a:solidFill>
                <a:latin typeface="標楷體" pitchFamily="65" charset="-120"/>
                <a:ea typeface="標楷體" pitchFamily="65" charset="-120"/>
              </a:rPr>
              <a:t>密也。二人</a:t>
            </a:r>
            <a:r>
              <a:rPr lang="zh-TW" altLang="en-US" sz="3200" dirty="0">
                <a:solidFill>
                  <a:prstClr val="black"/>
                </a:solidFill>
                <a:latin typeface="標楷體" pitchFamily="65" charset="-120"/>
                <a:ea typeface="標楷體" pitchFamily="65" charset="-120"/>
              </a:rPr>
              <a:t>為</a:t>
            </a:r>
            <a:r>
              <a:rPr lang="zh-CN" altLang="en-US" sz="3200" dirty="0">
                <a:solidFill>
                  <a:prstClr val="black"/>
                </a:solidFill>
                <a:latin typeface="標楷體" pitchFamily="65" charset="-120"/>
                <a:ea typeface="標楷體" pitchFamily="65" charset="-120"/>
              </a:rPr>
              <a:t>从，反从</a:t>
            </a:r>
            <a:r>
              <a:rPr lang="zh-TW" altLang="en-US" sz="3200" dirty="0">
                <a:solidFill>
                  <a:prstClr val="black"/>
                </a:solidFill>
                <a:latin typeface="標楷體" pitchFamily="65" charset="-120"/>
                <a:ea typeface="標楷體" pitchFamily="65" charset="-120"/>
              </a:rPr>
              <a:t>為</a:t>
            </a:r>
            <a:r>
              <a:rPr lang="zh-CN" altLang="en-US" sz="3200" dirty="0">
                <a:solidFill>
                  <a:prstClr val="black"/>
                </a:solidFill>
                <a:latin typeface="標楷體" pitchFamily="65" charset="-120"/>
                <a:ea typeface="標楷體" pitchFamily="65" charset="-120"/>
              </a:rPr>
              <a:t>比。</a:t>
            </a:r>
            <a:endParaRPr lang="en-US" altLang="zh-CN" sz="3200" dirty="0">
              <a:solidFill>
                <a:prstClr val="black"/>
              </a:solidFill>
              <a:latin typeface="標楷體" pitchFamily="65" charset="-120"/>
              <a:ea typeface="標楷體" pitchFamily="65" charset="-120"/>
            </a:endParaRPr>
          </a:p>
          <a:p>
            <a:pPr lvl="0" defTabSz="914400">
              <a:spcAft>
                <a:spcPts val="0"/>
              </a:spcAft>
              <a:buClrTx/>
              <a:buFont typeface="Arial" pitchFamily="34" charset="0"/>
              <a:buChar char="•"/>
            </a:pPr>
            <a:r>
              <a:rPr lang="zh-TW" altLang="en-US" sz="3200" dirty="0">
                <a:solidFill>
                  <a:prstClr val="black"/>
                </a:solidFill>
                <a:latin typeface="標楷體" pitchFamily="65" charset="-120"/>
                <a:ea typeface="標楷體" pitchFamily="65" charset="-120"/>
              </a:rPr>
              <a:t>親密靠近之意。</a:t>
            </a:r>
            <a:endParaRPr lang="en-US" altLang="zh-TW" sz="3200" dirty="0">
              <a:solidFill>
                <a:prstClr val="black"/>
              </a:solidFill>
              <a:latin typeface="標楷體" pitchFamily="65" charset="-120"/>
              <a:ea typeface="標楷體" pitchFamily="65" charset="-120"/>
            </a:endParaRPr>
          </a:p>
          <a:p>
            <a:endParaRPr lang="zh-TW" alt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452" y="684248"/>
            <a:ext cx="1334135" cy="99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8645" y="642520"/>
            <a:ext cx="1225550"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0374" y="1339783"/>
            <a:ext cx="1153285" cy="767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4084" y="1309803"/>
            <a:ext cx="1153285" cy="767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8948" y="3583842"/>
            <a:ext cx="4156364" cy="3114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35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4342"/>
                                        </p:tgtEl>
                                        <p:attrNameLst>
                                          <p:attrName>r</p:attrName>
                                        </p:attrNameLst>
                                      </p:cBhvr>
                                    </p:animRot>
                                    <p:animRot by="-240000">
                                      <p:cBhvr>
                                        <p:cTn id="7" dur="200" fill="hold">
                                          <p:stCondLst>
                                            <p:cond delay="200"/>
                                          </p:stCondLst>
                                        </p:cTn>
                                        <p:tgtEl>
                                          <p:spTgt spid="14342"/>
                                        </p:tgtEl>
                                        <p:attrNameLst>
                                          <p:attrName>r</p:attrName>
                                        </p:attrNameLst>
                                      </p:cBhvr>
                                    </p:animRot>
                                    <p:animRot by="240000">
                                      <p:cBhvr>
                                        <p:cTn id="8" dur="200" fill="hold">
                                          <p:stCondLst>
                                            <p:cond delay="400"/>
                                          </p:stCondLst>
                                        </p:cTn>
                                        <p:tgtEl>
                                          <p:spTgt spid="14342"/>
                                        </p:tgtEl>
                                        <p:attrNameLst>
                                          <p:attrName>r</p:attrName>
                                        </p:attrNameLst>
                                      </p:cBhvr>
                                    </p:animRot>
                                    <p:animRot by="-240000">
                                      <p:cBhvr>
                                        <p:cTn id="9" dur="200" fill="hold">
                                          <p:stCondLst>
                                            <p:cond delay="600"/>
                                          </p:stCondLst>
                                        </p:cTn>
                                        <p:tgtEl>
                                          <p:spTgt spid="14342"/>
                                        </p:tgtEl>
                                        <p:attrNameLst>
                                          <p:attrName>r</p:attrName>
                                        </p:attrNameLst>
                                      </p:cBhvr>
                                    </p:animRot>
                                    <p:animRot by="120000">
                                      <p:cBhvr>
                                        <p:cTn id="10" dur="200" fill="hold">
                                          <p:stCondLst>
                                            <p:cond delay="800"/>
                                          </p:stCondLst>
                                        </p:cTn>
                                        <p:tgtEl>
                                          <p:spTgt spid="143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332656"/>
            <a:ext cx="7306971" cy="936104"/>
          </a:xfrm>
        </p:spPr>
        <p:txBody>
          <a:bodyPr/>
          <a:lstStyle/>
          <a:p>
            <a:r>
              <a:rPr lang="zh-TW" altLang="en-US" sz="4400" dirty="0">
                <a:solidFill>
                  <a:prstClr val="black"/>
                </a:solidFill>
                <a:latin typeface="標楷體" pitchFamily="65" charset="-120"/>
                <a:ea typeface="標楷體" pitchFamily="65" charset="-120"/>
                <a:cs typeface="+mj-cs"/>
              </a:rPr>
              <a:t>      三文相疊之字</a:t>
            </a:r>
            <a:br>
              <a:rPr lang="en-US" altLang="zh-TW" sz="4400" dirty="0">
                <a:solidFill>
                  <a:prstClr val="black"/>
                </a:solidFill>
                <a:latin typeface="標楷體" pitchFamily="65" charset="-120"/>
                <a:ea typeface="標楷體" pitchFamily="65" charset="-120"/>
                <a:cs typeface="+mj-cs"/>
              </a:rPr>
            </a:br>
            <a:r>
              <a:rPr lang="zh-TW" altLang="en-US" sz="4400" dirty="0">
                <a:solidFill>
                  <a:prstClr val="black"/>
                </a:solidFill>
                <a:latin typeface="標楷體" pitchFamily="65" charset="-120"/>
                <a:ea typeface="標楷體" pitchFamily="65" charset="-120"/>
                <a:cs typeface="+mj-cs"/>
              </a:rPr>
              <a:t>　</a:t>
            </a:r>
            <a:r>
              <a:rPr lang="zh-TW" altLang="en-US" sz="6000" b="1" dirty="0">
                <a:solidFill>
                  <a:prstClr val="black"/>
                </a:solidFill>
                <a:latin typeface="標楷體" pitchFamily="65" charset="-120"/>
                <a:ea typeface="標楷體" pitchFamily="65" charset="-120"/>
                <a:cs typeface="+mj-cs"/>
              </a:rPr>
              <a:t>眾</a:t>
            </a:r>
            <a:endParaRPr lang="zh-TW" altLang="en-US" sz="6000" b="1" dirty="0">
              <a:latin typeface="標楷體" pitchFamily="65" charset="-120"/>
              <a:ea typeface="標楷體" pitchFamily="65" charset="-120"/>
            </a:endParaRPr>
          </a:p>
        </p:txBody>
      </p:sp>
      <p:sp>
        <p:nvSpPr>
          <p:cNvPr id="3" name="內容版面配置區 2"/>
          <p:cNvSpPr>
            <a:spLocks noGrp="1"/>
          </p:cNvSpPr>
          <p:nvPr>
            <p:ph idx="1"/>
          </p:nvPr>
        </p:nvSpPr>
        <p:spPr>
          <a:xfrm>
            <a:off x="1009443" y="1918185"/>
            <a:ext cx="7125112" cy="2446919"/>
          </a:xfrm>
        </p:spPr>
        <p:txBody>
          <a:bodyPr/>
          <a:lstStyle/>
          <a:p>
            <a:pPr lvl="0" defTabSz="914400">
              <a:spcAft>
                <a:spcPts val="0"/>
              </a:spcAft>
              <a:buClrTx/>
              <a:buFont typeface="Arial" pitchFamily="34" charset="0"/>
              <a:buChar char="•"/>
            </a:pPr>
            <a:r>
              <a:rPr lang="zh-TW" altLang="en-US" sz="3200" dirty="0">
                <a:solidFill>
                  <a:prstClr val="black"/>
                </a:solidFill>
                <a:latin typeface="標楷體" pitchFamily="65" charset="-120"/>
                <a:ea typeface="標楷體" pitchFamily="65" charset="-120"/>
              </a:rPr>
              <a:t>眾：</a:t>
            </a:r>
            <a:r>
              <a:rPr lang="zh-CN" altLang="en-US" sz="3200" dirty="0">
                <a:solidFill>
                  <a:prstClr val="black"/>
                </a:solidFill>
                <a:latin typeface="標楷體" pitchFamily="65" charset="-120"/>
                <a:ea typeface="標楷體" pitchFamily="65" charset="-120"/>
              </a:rPr>
              <a:t>多也。从乑、目，</a:t>
            </a:r>
            <a:r>
              <a:rPr lang="zh-TW" altLang="en-US" sz="3200" dirty="0">
                <a:solidFill>
                  <a:prstClr val="black"/>
                </a:solidFill>
                <a:latin typeface="標楷體" pitchFamily="65" charset="-120"/>
                <a:ea typeface="標楷體" pitchFamily="65" charset="-120"/>
              </a:rPr>
              <a:t>眾</a:t>
            </a:r>
            <a:r>
              <a:rPr lang="zh-CN" altLang="en-US" sz="3200" dirty="0">
                <a:solidFill>
                  <a:prstClr val="black"/>
                </a:solidFill>
                <a:latin typeface="標楷體" pitchFamily="65" charset="-120"/>
                <a:ea typeface="標楷體" pitchFamily="65" charset="-120"/>
              </a:rPr>
              <a:t>意。</a:t>
            </a:r>
            <a:endParaRPr lang="en-US" altLang="zh-TW" sz="3200" dirty="0">
              <a:solidFill>
                <a:prstClr val="black"/>
              </a:solidFill>
              <a:latin typeface="標楷體" pitchFamily="65" charset="-120"/>
              <a:ea typeface="標楷體" pitchFamily="65" charset="-120"/>
            </a:endParaRPr>
          </a:p>
          <a:p>
            <a:pPr lvl="0" defTabSz="914400">
              <a:spcAft>
                <a:spcPts val="0"/>
              </a:spcAft>
              <a:buClrTx/>
              <a:buFont typeface="Arial" pitchFamily="34" charset="0"/>
              <a:buChar char="•"/>
            </a:pPr>
            <a:r>
              <a:rPr lang="zh-TW" altLang="zh-TW" sz="3200" dirty="0">
                <a:solidFill>
                  <a:prstClr val="black"/>
                </a:solidFill>
                <a:latin typeface="標楷體" pitchFamily="65" charset="-120"/>
                <a:ea typeface="標楷體" pitchFamily="65" charset="-120"/>
              </a:rPr>
              <a:t>眾立不動為眾，立不動即知其多，其意本作「多」解。</a:t>
            </a:r>
          </a:p>
          <a:p>
            <a:endParaRPr lang="zh-TW" alt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754" y="770009"/>
            <a:ext cx="942005" cy="947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464" y="770009"/>
            <a:ext cx="942005" cy="947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7918" y="1534653"/>
            <a:ext cx="1153285" cy="767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9823" y="1534653"/>
            <a:ext cx="1153285" cy="767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7918" y="3955299"/>
            <a:ext cx="3578225" cy="2852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74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wipe(down)">
                                      <p:cBhvr>
                                        <p:cTn id="7" dur="580">
                                          <p:stCondLst>
                                            <p:cond delay="0"/>
                                          </p:stCondLst>
                                        </p:cTn>
                                        <p:tgtEl>
                                          <p:spTgt spid="15366"/>
                                        </p:tgtEl>
                                      </p:cBhvr>
                                    </p:animEffect>
                                    <p:anim calcmode="lin" valueType="num">
                                      <p:cBhvr>
                                        <p:cTn id="8" dur="1822" tmFilter="0,0; 0.14,0.36; 0.43,0.73; 0.71,0.91; 1.0,1.0">
                                          <p:stCondLst>
                                            <p:cond delay="0"/>
                                          </p:stCondLst>
                                        </p:cTn>
                                        <p:tgtEl>
                                          <p:spTgt spid="153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3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3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3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366"/>
                                        </p:tgtEl>
                                        <p:attrNameLst>
                                          <p:attrName>ppt_y</p:attrName>
                                        </p:attrNameLst>
                                      </p:cBhvr>
                                      <p:tavLst>
                                        <p:tav tm="0" fmla="#ppt_y-sin(pi*$)/81">
                                          <p:val>
                                            <p:fltVal val="0"/>
                                          </p:val>
                                        </p:tav>
                                        <p:tav tm="100000">
                                          <p:val>
                                            <p:fltVal val="1"/>
                                          </p:val>
                                        </p:tav>
                                      </p:tavLst>
                                    </p:anim>
                                    <p:animScale>
                                      <p:cBhvr>
                                        <p:cTn id="13" dur="26">
                                          <p:stCondLst>
                                            <p:cond delay="650"/>
                                          </p:stCondLst>
                                        </p:cTn>
                                        <p:tgtEl>
                                          <p:spTgt spid="15366"/>
                                        </p:tgtEl>
                                      </p:cBhvr>
                                      <p:to x="100000" y="60000"/>
                                    </p:animScale>
                                    <p:animScale>
                                      <p:cBhvr>
                                        <p:cTn id="14" dur="166" decel="50000">
                                          <p:stCondLst>
                                            <p:cond delay="676"/>
                                          </p:stCondLst>
                                        </p:cTn>
                                        <p:tgtEl>
                                          <p:spTgt spid="15366"/>
                                        </p:tgtEl>
                                      </p:cBhvr>
                                      <p:to x="100000" y="100000"/>
                                    </p:animScale>
                                    <p:animScale>
                                      <p:cBhvr>
                                        <p:cTn id="15" dur="26">
                                          <p:stCondLst>
                                            <p:cond delay="1312"/>
                                          </p:stCondLst>
                                        </p:cTn>
                                        <p:tgtEl>
                                          <p:spTgt spid="15366"/>
                                        </p:tgtEl>
                                      </p:cBhvr>
                                      <p:to x="100000" y="80000"/>
                                    </p:animScale>
                                    <p:animScale>
                                      <p:cBhvr>
                                        <p:cTn id="16" dur="166" decel="50000">
                                          <p:stCondLst>
                                            <p:cond delay="1338"/>
                                          </p:stCondLst>
                                        </p:cTn>
                                        <p:tgtEl>
                                          <p:spTgt spid="15366"/>
                                        </p:tgtEl>
                                      </p:cBhvr>
                                      <p:to x="100000" y="100000"/>
                                    </p:animScale>
                                    <p:animScale>
                                      <p:cBhvr>
                                        <p:cTn id="17" dur="26">
                                          <p:stCondLst>
                                            <p:cond delay="1642"/>
                                          </p:stCondLst>
                                        </p:cTn>
                                        <p:tgtEl>
                                          <p:spTgt spid="15366"/>
                                        </p:tgtEl>
                                      </p:cBhvr>
                                      <p:to x="100000" y="90000"/>
                                    </p:animScale>
                                    <p:animScale>
                                      <p:cBhvr>
                                        <p:cTn id="18" dur="166" decel="50000">
                                          <p:stCondLst>
                                            <p:cond delay="1668"/>
                                          </p:stCondLst>
                                        </p:cTn>
                                        <p:tgtEl>
                                          <p:spTgt spid="15366"/>
                                        </p:tgtEl>
                                      </p:cBhvr>
                                      <p:to x="100000" y="100000"/>
                                    </p:animScale>
                                    <p:animScale>
                                      <p:cBhvr>
                                        <p:cTn id="19" dur="26">
                                          <p:stCondLst>
                                            <p:cond delay="1808"/>
                                          </p:stCondLst>
                                        </p:cTn>
                                        <p:tgtEl>
                                          <p:spTgt spid="15366"/>
                                        </p:tgtEl>
                                      </p:cBhvr>
                                      <p:to x="100000" y="95000"/>
                                    </p:animScale>
                                    <p:animScale>
                                      <p:cBhvr>
                                        <p:cTn id="20" dur="166" decel="50000">
                                          <p:stCondLst>
                                            <p:cond delay="1834"/>
                                          </p:stCondLst>
                                        </p:cTn>
                                        <p:tgtEl>
                                          <p:spTgt spid="1536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899592" y="1628801"/>
            <a:ext cx="7416824" cy="4229998"/>
          </a:xfrm>
        </p:spPr>
        <p:txBody>
          <a:bodyPr/>
          <a:lstStyle/>
          <a:p>
            <a:pPr lvl="0" defTabSz="914400">
              <a:spcAft>
                <a:spcPts val="0"/>
              </a:spcAft>
              <a:buClrTx/>
              <a:buNone/>
            </a:pPr>
            <a:r>
              <a:rPr lang="zh-TW" altLang="zh-TW" sz="3200" dirty="0">
                <a:solidFill>
                  <a:prstClr val="black"/>
                </a:solidFill>
                <a:latin typeface="標楷體" pitchFamily="65" charset="-120"/>
                <a:ea typeface="標楷體" pitchFamily="65" charset="-120"/>
              </a:rPr>
              <a:t>猋</a:t>
            </a:r>
            <a:r>
              <a:rPr lang="zh-TW" altLang="en-US" sz="3200" dirty="0">
                <a:solidFill>
                  <a:prstClr val="black"/>
                </a:solidFill>
                <a:latin typeface="標楷體" pitchFamily="65" charset="-120"/>
                <a:ea typeface="標楷體" pitchFamily="65" charset="-120"/>
              </a:rPr>
              <a:t>：</a:t>
            </a:r>
            <a:r>
              <a:rPr lang="en-US" altLang="zh-TW" sz="3200" dirty="0">
                <a:solidFill>
                  <a:prstClr val="black"/>
                </a:solidFill>
                <a:latin typeface="Times New Roman" panose="02020603050405020304" pitchFamily="18" charset="0"/>
                <a:ea typeface="標楷體" pitchFamily="65" charset="-120"/>
                <a:cs typeface="Times New Roman" panose="02020603050405020304" pitchFamily="18" charset="0"/>
              </a:rPr>
              <a:t>1.</a:t>
            </a:r>
            <a:r>
              <a:rPr lang="zh-TW" altLang="zh-TW" sz="3200" dirty="0">
                <a:solidFill>
                  <a:prstClr val="black"/>
                </a:solidFill>
                <a:latin typeface="Times New Roman" panose="02020603050405020304" pitchFamily="18" charset="0"/>
                <a:ea typeface="標楷體" pitchFamily="65" charset="-120"/>
                <a:cs typeface="Times New Roman" panose="02020603050405020304" pitchFamily="18" charset="0"/>
              </a:rPr>
              <a:t>《說文解字》：「犬奔貌。」</a:t>
            </a:r>
            <a:endParaRPr lang="en-US" altLang="zh-TW" sz="3200" dirty="0">
              <a:solidFill>
                <a:prstClr val="black"/>
              </a:solidFill>
              <a:latin typeface="Times New Roman" panose="02020603050405020304" pitchFamily="18" charset="0"/>
              <a:ea typeface="標楷體" pitchFamily="65" charset="-120"/>
              <a:cs typeface="Times New Roman" panose="02020603050405020304" pitchFamily="18" charset="0"/>
            </a:endParaRPr>
          </a:p>
          <a:p>
            <a:pPr lvl="0" defTabSz="914400">
              <a:spcAft>
                <a:spcPts val="0"/>
              </a:spcAft>
              <a:buClrTx/>
              <a:buNone/>
            </a:pPr>
            <a:r>
              <a:rPr lang="zh-TW" altLang="en-US" sz="3200" dirty="0">
                <a:solidFill>
                  <a:prstClr val="black"/>
                </a:solidFill>
                <a:latin typeface="Times New Roman" panose="02020603050405020304" pitchFamily="18" charset="0"/>
                <a:ea typeface="標楷體" pitchFamily="65" charset="-120"/>
                <a:cs typeface="Times New Roman" panose="02020603050405020304" pitchFamily="18" charset="0"/>
              </a:rPr>
              <a:t>        </a:t>
            </a:r>
            <a:r>
              <a:rPr lang="en-US" altLang="zh-TW" sz="3200" dirty="0">
                <a:solidFill>
                  <a:prstClr val="black"/>
                </a:solidFill>
                <a:latin typeface="Times New Roman" panose="02020603050405020304" pitchFamily="18" charset="0"/>
                <a:ea typeface="標楷體" pitchFamily="65" charset="-120"/>
                <a:cs typeface="Times New Roman" panose="02020603050405020304" pitchFamily="18" charset="0"/>
              </a:rPr>
              <a:t>2.</a:t>
            </a:r>
            <a:r>
              <a:rPr lang="zh-TW" altLang="zh-TW" sz="3200" dirty="0">
                <a:solidFill>
                  <a:prstClr val="black"/>
                </a:solidFill>
                <a:latin typeface="標楷體" pitchFamily="65" charset="-120"/>
                <a:ea typeface="標楷體" pitchFamily="65" charset="-120"/>
              </a:rPr>
              <a:t>暴風</a:t>
            </a:r>
            <a:endParaRPr lang="en-US" altLang="zh-TW" sz="3200" dirty="0">
              <a:solidFill>
                <a:prstClr val="black"/>
              </a:solidFill>
              <a:latin typeface="標楷體" pitchFamily="65" charset="-120"/>
              <a:ea typeface="標楷體" pitchFamily="65" charset="-120"/>
            </a:endParaRPr>
          </a:p>
          <a:p>
            <a:pPr lvl="0" defTabSz="914400">
              <a:spcAft>
                <a:spcPts val="0"/>
              </a:spcAft>
              <a:buClrTx/>
              <a:buNone/>
            </a:pPr>
            <a:r>
              <a:rPr lang="zh-TW" altLang="zh-TW" sz="3200" dirty="0">
                <a:solidFill>
                  <a:prstClr val="black"/>
                </a:solidFill>
                <a:latin typeface="標楷體" pitchFamily="65" charset="-120"/>
                <a:ea typeface="標楷體" pitchFamily="65" charset="-120"/>
              </a:rPr>
              <a:t>犇：「奔」之異體，意思同「奔」。</a:t>
            </a:r>
            <a:endParaRPr lang="en-US" altLang="zh-TW" sz="3200" dirty="0">
              <a:solidFill>
                <a:prstClr val="black"/>
              </a:solidFill>
              <a:latin typeface="標楷體" pitchFamily="65" charset="-120"/>
              <a:ea typeface="標楷體" pitchFamily="65" charset="-120"/>
            </a:endParaRPr>
          </a:p>
          <a:p>
            <a:pPr lvl="0" defTabSz="914400">
              <a:spcAft>
                <a:spcPts val="0"/>
              </a:spcAft>
              <a:buClrTx/>
              <a:buNone/>
            </a:pPr>
            <a:r>
              <a:rPr lang="zh-TW" altLang="zh-TW" sz="3200" dirty="0">
                <a:solidFill>
                  <a:prstClr val="black"/>
                </a:solidFill>
                <a:latin typeface="標楷體" pitchFamily="65" charset="-120"/>
                <a:ea typeface="標楷體" pitchFamily="65" charset="-120"/>
              </a:rPr>
              <a:t>鱻：「鮮」之異體，意思同「奔」。</a:t>
            </a:r>
            <a:endParaRPr lang="en-US" altLang="zh-TW" sz="3200" dirty="0">
              <a:solidFill>
                <a:prstClr val="black"/>
              </a:solidFill>
              <a:latin typeface="標楷體" pitchFamily="65" charset="-120"/>
              <a:ea typeface="標楷體" pitchFamily="65" charset="-120"/>
            </a:endParaRPr>
          </a:p>
          <a:p>
            <a:pPr lvl="0" defTabSz="914400">
              <a:spcAft>
                <a:spcPts val="0"/>
              </a:spcAft>
              <a:buClrTx/>
              <a:buNone/>
            </a:pPr>
            <a:r>
              <a:rPr lang="zh-TW" altLang="zh-TW" sz="3200" dirty="0">
                <a:solidFill>
                  <a:prstClr val="black"/>
                </a:solidFill>
                <a:latin typeface="標楷體" pitchFamily="65" charset="-120"/>
                <a:ea typeface="標楷體" pitchFamily="65" charset="-120"/>
              </a:rPr>
              <a:t>羴：「羶」之異體字。羊身上的臊味</a:t>
            </a:r>
            <a:r>
              <a:rPr lang="zh-TW" altLang="en-US" sz="3200" dirty="0">
                <a:solidFill>
                  <a:prstClr val="black"/>
                </a:solidFill>
                <a:latin typeface="標楷體" pitchFamily="65" charset="-120"/>
                <a:ea typeface="標楷體" pitchFamily="65" charset="-120"/>
              </a:rPr>
              <a:t>。</a:t>
            </a:r>
            <a:endParaRPr lang="en-US" altLang="zh-TW" sz="3200" dirty="0">
              <a:solidFill>
                <a:prstClr val="black"/>
              </a:solidFill>
              <a:latin typeface="標楷體" pitchFamily="65" charset="-120"/>
              <a:ea typeface="標楷體" pitchFamily="65" charset="-120"/>
            </a:endParaRPr>
          </a:p>
          <a:p>
            <a:pPr lvl="0" defTabSz="914400">
              <a:spcAft>
                <a:spcPts val="0"/>
              </a:spcAft>
              <a:buClrTx/>
              <a:buNone/>
            </a:pPr>
            <a:r>
              <a:rPr lang="zh-TW" altLang="zh-TW" sz="3200" dirty="0">
                <a:solidFill>
                  <a:prstClr val="black"/>
                </a:solidFill>
                <a:latin typeface="標楷體" pitchFamily="65" charset="-120"/>
                <a:ea typeface="標楷體" pitchFamily="65" charset="-120"/>
              </a:rPr>
              <a:t>驫：眾馬走貌。</a:t>
            </a:r>
            <a:endParaRPr lang="en-US" altLang="zh-TW" sz="3200" dirty="0">
              <a:solidFill>
                <a:prstClr val="black"/>
              </a:solidFill>
              <a:latin typeface="標楷體" pitchFamily="65" charset="-120"/>
              <a:ea typeface="標楷體" pitchFamily="65" charset="-120"/>
            </a:endParaRPr>
          </a:p>
          <a:p>
            <a:pPr lvl="0" defTabSz="914400">
              <a:spcAft>
                <a:spcPts val="0"/>
              </a:spcAft>
              <a:buClrTx/>
              <a:buNone/>
            </a:pPr>
            <a:r>
              <a:rPr lang="zh-TW" altLang="zh-TW" sz="3200" dirty="0">
                <a:solidFill>
                  <a:prstClr val="black"/>
                </a:solidFill>
                <a:latin typeface="標楷體" pitchFamily="65" charset="-120"/>
                <a:ea typeface="標楷體" pitchFamily="65" charset="-120"/>
              </a:rPr>
              <a:t>焱：火花、火焰。</a:t>
            </a:r>
          </a:p>
          <a:p>
            <a:endParaRPr lang="zh-TW" altLang="en-US" dirty="0"/>
          </a:p>
        </p:txBody>
      </p:sp>
    </p:spTree>
    <p:extLst>
      <p:ext uri="{BB962C8B-B14F-4D97-AF65-F5344CB8AC3E}">
        <p14:creationId xmlns:p14="http://schemas.microsoft.com/office/powerpoint/2010/main" val="60322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b="1" dirty="0">
                <a:latin typeface="標楷體" pitchFamily="65" charset="-120"/>
                <a:ea typeface="標楷體" pitchFamily="65" charset="-120"/>
              </a:rPr>
              <a:t>六書的名稱和次序</a:t>
            </a:r>
          </a:p>
        </p:txBody>
      </p:sp>
      <p:sp>
        <p:nvSpPr>
          <p:cNvPr id="3" name="內容版面配置區 2"/>
          <p:cNvSpPr>
            <a:spLocks noGrp="1"/>
          </p:cNvSpPr>
          <p:nvPr>
            <p:ph idx="1"/>
          </p:nvPr>
        </p:nvSpPr>
        <p:spPr/>
        <p:txBody>
          <a:bodyPr>
            <a:normAutofit/>
          </a:bodyPr>
          <a:lstStyle/>
          <a:p>
            <a:pPr marL="365760" lvl="0" indent="-256032" defTabSz="914400">
              <a:spcBef>
                <a:spcPts val="400"/>
              </a:spcBef>
              <a:spcAft>
                <a:spcPts val="0"/>
              </a:spcAft>
              <a:buClr>
                <a:srgbClr val="2DA2BF"/>
              </a:buClr>
              <a:buSzPct val="68000"/>
              <a:buFont typeface="Wingdings 3"/>
              <a:buChar char=""/>
            </a:pPr>
            <a:r>
              <a:rPr lang="zh-TW" altLang="zh-TW" sz="2800" dirty="0">
                <a:solidFill>
                  <a:prstClr val="black"/>
                </a:solidFill>
                <a:latin typeface="標楷體" pitchFamily="65" charset="-120"/>
                <a:ea typeface="標楷體" pitchFamily="65" charset="-120"/>
              </a:rPr>
              <a:t>班固：《漢書．藝文志》</a:t>
            </a:r>
          </a:p>
          <a:p>
            <a:pPr marL="0" lvl="0" indent="0" defTabSz="914400">
              <a:spcBef>
                <a:spcPts val="400"/>
              </a:spcBef>
              <a:spcAft>
                <a:spcPts val="0"/>
              </a:spcAft>
              <a:buClr>
                <a:srgbClr val="2DA2BF"/>
              </a:buClr>
              <a:buSzPct val="68000"/>
              <a:buNone/>
            </a:pPr>
            <a:r>
              <a:rPr lang="en-US" altLang="zh-TW" sz="2800" dirty="0">
                <a:solidFill>
                  <a:prstClr val="black"/>
                </a:solidFill>
                <a:latin typeface="標楷體" pitchFamily="65" charset="-120"/>
                <a:ea typeface="標楷體" pitchFamily="65" charset="-120"/>
              </a:rPr>
              <a:t>  </a:t>
            </a:r>
            <a:r>
              <a:rPr lang="zh-TW" altLang="en-US" sz="2800" dirty="0">
                <a:solidFill>
                  <a:prstClr val="black"/>
                </a:solidFill>
                <a:latin typeface="標楷體" pitchFamily="65" charset="-120"/>
                <a:ea typeface="標楷體" pitchFamily="65" charset="-120"/>
              </a:rPr>
              <a:t> </a:t>
            </a:r>
            <a:r>
              <a:rPr lang="zh-TW" altLang="zh-TW" sz="2800" dirty="0">
                <a:solidFill>
                  <a:prstClr val="black"/>
                </a:solidFill>
                <a:latin typeface="標楷體" pitchFamily="65" charset="-120"/>
                <a:ea typeface="標楷體" pitchFamily="65" charset="-120"/>
              </a:rPr>
              <a:t>象形、象事、</a:t>
            </a:r>
            <a:r>
              <a:rPr lang="zh-TW" altLang="zh-TW" sz="2800" dirty="0">
                <a:solidFill>
                  <a:srgbClr val="FF0000"/>
                </a:solidFill>
                <a:latin typeface="標楷體" pitchFamily="65" charset="-120"/>
                <a:ea typeface="標楷體" pitchFamily="65" charset="-120"/>
              </a:rPr>
              <a:t>象意</a:t>
            </a:r>
            <a:r>
              <a:rPr lang="zh-TW" altLang="zh-TW" sz="2800" dirty="0">
                <a:solidFill>
                  <a:prstClr val="black"/>
                </a:solidFill>
                <a:latin typeface="標楷體" pitchFamily="65" charset="-120"/>
                <a:ea typeface="標楷體" pitchFamily="65" charset="-120"/>
              </a:rPr>
              <a:t>、象聲、轉注、假借</a:t>
            </a:r>
          </a:p>
          <a:p>
            <a:pPr marL="365760" lvl="0" indent="-256032" defTabSz="914400">
              <a:spcBef>
                <a:spcPts val="400"/>
              </a:spcBef>
              <a:spcAft>
                <a:spcPts val="0"/>
              </a:spcAft>
              <a:buClr>
                <a:srgbClr val="2DA2BF"/>
              </a:buClr>
              <a:buSzPct val="68000"/>
              <a:buFont typeface="Wingdings 3"/>
              <a:buChar char=""/>
            </a:pPr>
            <a:r>
              <a:rPr lang="zh-TW" altLang="zh-TW" sz="2800" dirty="0">
                <a:solidFill>
                  <a:prstClr val="black"/>
                </a:solidFill>
                <a:latin typeface="標楷體" pitchFamily="65" charset="-120"/>
                <a:ea typeface="標楷體" pitchFamily="65" charset="-120"/>
              </a:rPr>
              <a:t>鄭眾：《周禮．地官．保氏》</a:t>
            </a:r>
          </a:p>
          <a:p>
            <a:pPr marL="0" lvl="0" indent="0" defTabSz="914400">
              <a:spcBef>
                <a:spcPts val="400"/>
              </a:spcBef>
              <a:spcAft>
                <a:spcPts val="0"/>
              </a:spcAft>
              <a:buClr>
                <a:srgbClr val="2DA2BF"/>
              </a:buClr>
              <a:buSzPct val="68000"/>
              <a:buNone/>
            </a:pPr>
            <a:r>
              <a:rPr lang="zh-TW" altLang="en-US" sz="2800" dirty="0">
                <a:solidFill>
                  <a:prstClr val="black"/>
                </a:solidFill>
                <a:latin typeface="標楷體" pitchFamily="65" charset="-120"/>
                <a:ea typeface="標楷體" pitchFamily="65" charset="-120"/>
              </a:rPr>
              <a:t>   </a:t>
            </a:r>
            <a:r>
              <a:rPr lang="zh-TW" altLang="zh-TW" sz="2800" dirty="0">
                <a:solidFill>
                  <a:prstClr val="black"/>
                </a:solidFill>
                <a:latin typeface="標楷體" pitchFamily="65" charset="-120"/>
                <a:ea typeface="標楷體" pitchFamily="65" charset="-120"/>
              </a:rPr>
              <a:t>象形、</a:t>
            </a:r>
            <a:r>
              <a:rPr lang="zh-TW" altLang="zh-TW" sz="2800" dirty="0">
                <a:solidFill>
                  <a:srgbClr val="FF0000"/>
                </a:solidFill>
                <a:latin typeface="標楷體" pitchFamily="65" charset="-120"/>
                <a:ea typeface="標楷體" pitchFamily="65" charset="-120"/>
              </a:rPr>
              <a:t>會意</a:t>
            </a:r>
            <a:r>
              <a:rPr lang="zh-TW" altLang="zh-TW" sz="2800" dirty="0">
                <a:solidFill>
                  <a:prstClr val="black"/>
                </a:solidFill>
                <a:latin typeface="標楷體" pitchFamily="65" charset="-120"/>
                <a:ea typeface="標楷體" pitchFamily="65" charset="-120"/>
              </a:rPr>
              <a:t>、轉注、處事、假借、諧聲</a:t>
            </a:r>
          </a:p>
          <a:p>
            <a:pPr marL="365760" lvl="0" indent="-256032" defTabSz="914400">
              <a:spcBef>
                <a:spcPts val="400"/>
              </a:spcBef>
              <a:spcAft>
                <a:spcPts val="0"/>
              </a:spcAft>
              <a:buClr>
                <a:srgbClr val="2DA2BF"/>
              </a:buClr>
              <a:buSzPct val="68000"/>
              <a:buFont typeface="Wingdings 3"/>
              <a:buChar char=""/>
            </a:pPr>
            <a:r>
              <a:rPr lang="zh-TW" altLang="zh-TW" sz="2800" dirty="0">
                <a:solidFill>
                  <a:prstClr val="black"/>
                </a:solidFill>
                <a:latin typeface="標楷體" pitchFamily="65" charset="-120"/>
                <a:ea typeface="標楷體" pitchFamily="65" charset="-120"/>
              </a:rPr>
              <a:t>許慎：《說文解字》</a:t>
            </a:r>
          </a:p>
          <a:p>
            <a:pPr marL="0" lvl="0" indent="0" defTabSz="914400">
              <a:spcBef>
                <a:spcPts val="400"/>
              </a:spcBef>
              <a:spcAft>
                <a:spcPts val="0"/>
              </a:spcAft>
              <a:buClr>
                <a:srgbClr val="2DA2BF"/>
              </a:buClr>
              <a:buSzPct val="68000"/>
              <a:buNone/>
            </a:pPr>
            <a:r>
              <a:rPr lang="zh-TW" altLang="en-US" sz="2800" dirty="0">
                <a:solidFill>
                  <a:prstClr val="black"/>
                </a:solidFill>
                <a:latin typeface="標楷體" pitchFamily="65" charset="-120"/>
                <a:ea typeface="標楷體" pitchFamily="65" charset="-120"/>
              </a:rPr>
              <a:t>   </a:t>
            </a:r>
            <a:r>
              <a:rPr lang="zh-TW" altLang="zh-TW" sz="2800" dirty="0">
                <a:solidFill>
                  <a:prstClr val="black"/>
                </a:solidFill>
                <a:latin typeface="標楷體" pitchFamily="65" charset="-120"/>
                <a:ea typeface="標楷體" pitchFamily="65" charset="-120"/>
              </a:rPr>
              <a:t>指事、象形、形聲、</a:t>
            </a:r>
            <a:r>
              <a:rPr lang="zh-TW" altLang="zh-TW" sz="2800" dirty="0">
                <a:solidFill>
                  <a:srgbClr val="FF0000"/>
                </a:solidFill>
                <a:latin typeface="標楷體" pitchFamily="65" charset="-120"/>
                <a:ea typeface="標楷體" pitchFamily="65" charset="-120"/>
              </a:rPr>
              <a:t>會意</a:t>
            </a:r>
            <a:r>
              <a:rPr lang="zh-TW" altLang="zh-TW" sz="2800" dirty="0">
                <a:solidFill>
                  <a:prstClr val="black"/>
                </a:solidFill>
                <a:latin typeface="標楷體" pitchFamily="65" charset="-120"/>
                <a:ea typeface="標楷體" pitchFamily="65" charset="-120"/>
              </a:rPr>
              <a:t>、轉注、假借</a:t>
            </a:r>
          </a:p>
          <a:p>
            <a:pPr marL="0" indent="0">
              <a:buNone/>
            </a:pPr>
            <a:r>
              <a:rPr lang="zh-TW" altLang="en-US" sz="2000" dirty="0">
                <a:latin typeface="標楷體" pitchFamily="65" charset="-120"/>
                <a:ea typeface="標楷體" pitchFamily="65" charset="-120"/>
              </a:rPr>
              <a:t>    </a:t>
            </a:r>
            <a:endParaRPr lang="en-US" altLang="zh-TW" sz="2000" dirty="0">
              <a:latin typeface="標楷體" pitchFamily="65" charset="-120"/>
              <a:ea typeface="標楷體" pitchFamily="65" charset="-120"/>
            </a:endParaRPr>
          </a:p>
          <a:p>
            <a:pPr marL="0" indent="0">
              <a:buNone/>
            </a:pPr>
            <a:r>
              <a:rPr lang="zh-TW" altLang="en-US" sz="2000" dirty="0">
                <a:latin typeface="標楷體" pitchFamily="65" charset="-120"/>
                <a:ea typeface="標楷體" pitchFamily="65" charset="-120"/>
              </a:rPr>
              <a:t>    通行採用的是劉向父子的次序與許慎的名稱</a:t>
            </a:r>
          </a:p>
          <a:p>
            <a:endParaRPr lang="zh-TW" altLang="en-US" sz="2800" dirty="0">
              <a:latin typeface="標楷體" pitchFamily="65" charset="-120"/>
              <a:ea typeface="標楷體" pitchFamily="65" charset="-120"/>
            </a:endParaRPr>
          </a:p>
        </p:txBody>
      </p:sp>
    </p:spTree>
    <p:extLst>
      <p:ext uri="{BB962C8B-B14F-4D97-AF65-F5344CB8AC3E}">
        <p14:creationId xmlns:p14="http://schemas.microsoft.com/office/powerpoint/2010/main" val="81826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9443" y="675725"/>
            <a:ext cx="7123080" cy="737052"/>
          </a:xfrm>
        </p:spPr>
        <p:txBody>
          <a:bodyPr/>
          <a:lstStyle/>
          <a:p>
            <a:r>
              <a:rPr lang="zh-TW" altLang="en-US" sz="4400" dirty="0">
                <a:solidFill>
                  <a:prstClr val="black"/>
                </a:solidFill>
                <a:latin typeface="標楷體" pitchFamily="65" charset="-120"/>
                <a:ea typeface="標楷體" pitchFamily="65" charset="-120"/>
                <a:cs typeface="+mj-cs"/>
              </a:rPr>
              <a:t>這些，你都知道怎麼唸嗎？</a:t>
            </a:r>
            <a:endParaRPr lang="zh-TW" altLang="en-US" dirty="0">
              <a:latin typeface="標楷體" pitchFamily="65" charset="-120"/>
              <a:ea typeface="標楷體" pitchFamily="65" charset="-120"/>
            </a:endParaRPr>
          </a:p>
        </p:txBody>
      </p:sp>
      <p:sp>
        <p:nvSpPr>
          <p:cNvPr id="3" name="內容版面配置區 2"/>
          <p:cNvSpPr>
            <a:spLocks noGrp="1"/>
          </p:cNvSpPr>
          <p:nvPr>
            <p:ph sz="half" idx="1"/>
          </p:nvPr>
        </p:nvSpPr>
        <p:spPr>
          <a:xfrm>
            <a:off x="251519" y="1772816"/>
            <a:ext cx="5682635" cy="4104456"/>
          </a:xfrm>
        </p:spPr>
        <p:txBody>
          <a:bodyPr>
            <a:normAutofit fontScale="25000" lnSpcReduction="20000"/>
          </a:bodyPr>
          <a:lstStyle/>
          <a:p>
            <a:pPr lvl="0" defTabSz="914400">
              <a:spcAft>
                <a:spcPts val="0"/>
              </a:spcAft>
              <a:buClrTx/>
              <a:buFont typeface="Arial" pitchFamily="34" charset="0"/>
              <a:buChar char="•"/>
            </a:pPr>
            <a:r>
              <a:rPr lang="zh-TW" altLang="zh-TW" sz="11200" dirty="0">
                <a:solidFill>
                  <a:prstClr val="black"/>
                </a:solidFill>
                <a:latin typeface="標楷體" pitchFamily="65" charset="-120"/>
                <a:ea typeface="標楷體" pitchFamily="65" charset="-120"/>
              </a:rPr>
              <a:t>垚</a:t>
            </a:r>
            <a:r>
              <a:rPr lang="en-US" altLang="zh-TW" sz="11200" dirty="0">
                <a:solidFill>
                  <a:prstClr val="black"/>
                </a:solidFill>
                <a:latin typeface="標楷體" pitchFamily="65" charset="-120"/>
                <a:ea typeface="標楷體" pitchFamily="65" charset="-120"/>
              </a:rPr>
              <a:t> </a:t>
            </a:r>
            <a:r>
              <a:rPr lang="zh-TW" altLang="zh-TW" sz="11200" dirty="0">
                <a:solidFill>
                  <a:prstClr val="black"/>
                </a:solidFill>
                <a:latin typeface="標楷體" pitchFamily="65" charset="-120"/>
                <a:ea typeface="標楷體" pitchFamily="65" charset="-120"/>
              </a:rPr>
              <a:t>《說文解字》：</a:t>
            </a:r>
            <a:r>
              <a:rPr lang="zh-TW" altLang="en-US" sz="11200" dirty="0">
                <a:solidFill>
                  <a:prstClr val="black"/>
                </a:solidFill>
                <a:latin typeface="標楷體" pitchFamily="65" charset="-120"/>
                <a:ea typeface="標楷體" pitchFamily="65" charset="-120"/>
              </a:rPr>
              <a:t>「</a:t>
            </a:r>
            <a:r>
              <a:rPr lang="zh-TW" altLang="zh-TW" sz="11200" dirty="0">
                <a:solidFill>
                  <a:prstClr val="black"/>
                </a:solidFill>
                <a:latin typeface="標楷體" pitchFamily="65" charset="-120"/>
                <a:ea typeface="標楷體" pitchFamily="65" charset="-120"/>
              </a:rPr>
              <a:t>土高貌。</a:t>
            </a:r>
            <a:r>
              <a:rPr lang="zh-TW" altLang="en-US" sz="11200" dirty="0">
                <a:solidFill>
                  <a:prstClr val="black"/>
                </a:solidFill>
                <a:latin typeface="標楷體" pitchFamily="65" charset="-120"/>
                <a:ea typeface="標楷體" pitchFamily="65" charset="-120"/>
              </a:rPr>
              <a:t>」</a:t>
            </a:r>
            <a:endParaRPr lang="zh-TW" altLang="zh-TW" sz="11200" dirty="0">
              <a:solidFill>
                <a:prstClr val="black"/>
              </a:solidFill>
              <a:latin typeface="標楷體" pitchFamily="65" charset="-120"/>
              <a:ea typeface="標楷體" pitchFamily="65" charset="-120"/>
            </a:endParaRPr>
          </a:p>
          <a:p>
            <a:pPr lvl="0" defTabSz="914400">
              <a:spcAft>
                <a:spcPts val="0"/>
              </a:spcAft>
              <a:buClrTx/>
              <a:buFont typeface="Arial" pitchFamily="34" charset="0"/>
              <a:buChar char="•"/>
            </a:pPr>
            <a:r>
              <a:rPr lang="zh-TW" altLang="zh-TW" sz="11200" dirty="0">
                <a:solidFill>
                  <a:prstClr val="black"/>
                </a:solidFill>
                <a:latin typeface="標楷體" pitchFamily="65" charset="-120"/>
                <a:ea typeface="標楷體" pitchFamily="65" charset="-120"/>
              </a:rPr>
              <a:t>皛</a:t>
            </a:r>
            <a:r>
              <a:rPr lang="zh-TW" altLang="en-US" sz="11200" dirty="0">
                <a:solidFill>
                  <a:prstClr val="black"/>
                </a:solidFill>
                <a:latin typeface="標楷體" pitchFamily="65" charset="-120"/>
                <a:ea typeface="標楷體" pitchFamily="65" charset="-120"/>
              </a:rPr>
              <a:t>：</a:t>
            </a:r>
            <a:r>
              <a:rPr lang="zh-TW" altLang="zh-TW" sz="11200" dirty="0">
                <a:solidFill>
                  <a:prstClr val="black"/>
                </a:solidFill>
                <a:latin typeface="標楷體" pitchFamily="65" charset="-120"/>
                <a:ea typeface="標楷體" pitchFamily="65" charset="-120"/>
              </a:rPr>
              <a:t>顯明；皎潔；白色。</a:t>
            </a:r>
          </a:p>
          <a:p>
            <a:pPr lvl="0" defTabSz="914400">
              <a:spcAft>
                <a:spcPts val="0"/>
              </a:spcAft>
              <a:buClrTx/>
              <a:buFont typeface="Arial" pitchFamily="34" charset="0"/>
              <a:buChar char="•"/>
            </a:pPr>
            <a:r>
              <a:rPr lang="zh-TW" altLang="zh-TW" sz="11200" dirty="0">
                <a:solidFill>
                  <a:prstClr val="black"/>
                </a:solidFill>
                <a:latin typeface="標楷體" pitchFamily="65" charset="-120"/>
                <a:ea typeface="標楷體" pitchFamily="65" charset="-120"/>
              </a:rPr>
              <a:t>淼</a:t>
            </a:r>
            <a:r>
              <a:rPr lang="en-US" altLang="zh-TW" sz="11200" dirty="0">
                <a:solidFill>
                  <a:prstClr val="black"/>
                </a:solidFill>
                <a:latin typeface="標楷體" pitchFamily="65" charset="-120"/>
                <a:ea typeface="標楷體" pitchFamily="65" charset="-120"/>
              </a:rPr>
              <a:t> </a:t>
            </a:r>
            <a:r>
              <a:rPr lang="zh-TW" altLang="en-US" sz="11200" dirty="0">
                <a:solidFill>
                  <a:prstClr val="black"/>
                </a:solidFill>
                <a:latin typeface="標楷體" pitchFamily="65" charset="-120"/>
                <a:ea typeface="標楷體" pitchFamily="65" charset="-120"/>
              </a:rPr>
              <a:t>：</a:t>
            </a:r>
            <a:r>
              <a:rPr lang="zh-TW" altLang="zh-TW" sz="11200" dirty="0">
                <a:solidFill>
                  <a:prstClr val="black"/>
                </a:solidFill>
                <a:latin typeface="標楷體" pitchFamily="65" charset="-120"/>
                <a:ea typeface="標楷體" pitchFamily="65" charset="-120"/>
              </a:rPr>
              <a:t>大水無邊際貌。</a:t>
            </a:r>
          </a:p>
          <a:p>
            <a:pPr lvl="0" defTabSz="914400">
              <a:spcAft>
                <a:spcPts val="0"/>
              </a:spcAft>
              <a:buClrTx/>
              <a:buFont typeface="Arial" pitchFamily="34" charset="0"/>
              <a:buChar char="•"/>
            </a:pPr>
            <a:r>
              <a:rPr lang="zh-TW" altLang="zh-TW" sz="11200" dirty="0">
                <a:solidFill>
                  <a:prstClr val="black"/>
                </a:solidFill>
                <a:latin typeface="標楷體" pitchFamily="65" charset="-120"/>
                <a:ea typeface="標楷體" pitchFamily="65" charset="-120"/>
              </a:rPr>
              <a:t>惢</a:t>
            </a:r>
            <a:r>
              <a:rPr lang="en-US" altLang="zh-TW" sz="11200" dirty="0">
                <a:solidFill>
                  <a:prstClr val="black"/>
                </a:solidFill>
                <a:latin typeface="標楷體" pitchFamily="65" charset="-120"/>
                <a:ea typeface="標楷體" pitchFamily="65" charset="-120"/>
              </a:rPr>
              <a:t> 《</a:t>
            </a:r>
            <a:r>
              <a:rPr lang="zh-TW" altLang="zh-TW" sz="11200" dirty="0">
                <a:solidFill>
                  <a:prstClr val="black"/>
                </a:solidFill>
                <a:latin typeface="標楷體" pitchFamily="65" charset="-120"/>
                <a:ea typeface="標楷體" pitchFamily="65" charset="-120"/>
              </a:rPr>
              <a:t>說文解字》：「心疑也。」</a:t>
            </a:r>
          </a:p>
          <a:p>
            <a:pPr lvl="0" defTabSz="914400">
              <a:spcAft>
                <a:spcPts val="0"/>
              </a:spcAft>
              <a:buClrTx/>
              <a:buFont typeface="Arial" pitchFamily="34" charset="0"/>
              <a:buChar char="•"/>
            </a:pPr>
            <a:r>
              <a:rPr lang="zh-TW" altLang="zh-TW" sz="11200" dirty="0">
                <a:solidFill>
                  <a:prstClr val="black"/>
                </a:solidFill>
                <a:latin typeface="標楷體" pitchFamily="65" charset="-120"/>
                <a:ea typeface="標楷體" pitchFamily="65" charset="-120"/>
              </a:rPr>
              <a:t>掱</a:t>
            </a:r>
            <a:r>
              <a:rPr lang="en-US" altLang="zh-TW" sz="11200" dirty="0">
                <a:solidFill>
                  <a:prstClr val="black"/>
                </a:solidFill>
                <a:latin typeface="標楷體" pitchFamily="65" charset="-120"/>
                <a:ea typeface="標楷體" pitchFamily="65" charset="-120"/>
              </a:rPr>
              <a:t>  </a:t>
            </a:r>
            <a:r>
              <a:rPr lang="en-US" altLang="zh-TW" sz="11200" b="1" dirty="0">
                <a:solidFill>
                  <a:prstClr val="black"/>
                </a:solidFill>
                <a:latin typeface="標楷體" pitchFamily="65" charset="-120"/>
                <a:ea typeface="標楷體" pitchFamily="65" charset="-120"/>
              </a:rPr>
              <a:t>   </a:t>
            </a:r>
            <a:r>
              <a:rPr lang="zh-TW" altLang="zh-TW" sz="11200" dirty="0">
                <a:solidFill>
                  <a:prstClr val="black"/>
                </a:solidFill>
                <a:latin typeface="標楷體" pitchFamily="65" charset="-120"/>
                <a:ea typeface="標楷體" pitchFamily="65" charset="-120"/>
              </a:rPr>
              <a:t>扒手。</a:t>
            </a:r>
          </a:p>
          <a:p>
            <a:pPr lvl="0" defTabSz="914400">
              <a:spcAft>
                <a:spcPts val="0"/>
              </a:spcAft>
              <a:buClrTx/>
              <a:buFont typeface="Arial" pitchFamily="34" charset="0"/>
              <a:buChar char="•"/>
            </a:pPr>
            <a:r>
              <a:rPr lang="zh-TW" altLang="zh-TW" sz="11200" dirty="0">
                <a:solidFill>
                  <a:prstClr val="black"/>
                </a:solidFill>
                <a:latin typeface="標楷體" pitchFamily="65" charset="-120"/>
                <a:ea typeface="標楷體" pitchFamily="65" charset="-120"/>
              </a:rPr>
              <a:t>毳</a:t>
            </a:r>
            <a:r>
              <a:rPr lang="en-US" altLang="zh-TW" sz="11200" b="1" dirty="0">
                <a:solidFill>
                  <a:prstClr val="black"/>
                </a:solidFill>
                <a:latin typeface="標楷體" pitchFamily="65" charset="-120"/>
                <a:ea typeface="標楷體" pitchFamily="65" charset="-120"/>
              </a:rPr>
              <a:t> </a:t>
            </a:r>
            <a:r>
              <a:rPr lang="zh-TW" altLang="zh-TW" sz="11200" dirty="0">
                <a:solidFill>
                  <a:prstClr val="black"/>
                </a:solidFill>
                <a:latin typeface="標楷體" pitchFamily="65" charset="-120"/>
                <a:ea typeface="標楷體" pitchFamily="65" charset="-120"/>
              </a:rPr>
              <a:t>《說文解字》：「獸細毛也。」</a:t>
            </a:r>
          </a:p>
          <a:p>
            <a:pPr lvl="0" defTabSz="914400">
              <a:spcAft>
                <a:spcPts val="0"/>
              </a:spcAft>
              <a:buClrTx/>
              <a:buFont typeface="Arial" pitchFamily="34" charset="0"/>
              <a:buChar char="•"/>
            </a:pPr>
            <a:r>
              <a:rPr lang="zh-TW" altLang="zh-TW" sz="11200" dirty="0">
                <a:solidFill>
                  <a:prstClr val="black"/>
                </a:solidFill>
                <a:latin typeface="標楷體" pitchFamily="65" charset="-120"/>
                <a:ea typeface="標楷體" pitchFamily="65" charset="-120"/>
              </a:rPr>
              <a:t>雥</a:t>
            </a:r>
            <a:r>
              <a:rPr lang="en-US" altLang="zh-TW" sz="11200" dirty="0">
                <a:solidFill>
                  <a:prstClr val="black"/>
                </a:solidFill>
                <a:latin typeface="標楷體" pitchFamily="65" charset="-120"/>
                <a:ea typeface="標楷體" pitchFamily="65" charset="-120"/>
              </a:rPr>
              <a:t>  《</a:t>
            </a:r>
            <a:r>
              <a:rPr lang="zh-TW" altLang="zh-TW" sz="11200" dirty="0">
                <a:solidFill>
                  <a:prstClr val="black"/>
                </a:solidFill>
                <a:latin typeface="標楷體" pitchFamily="65" charset="-120"/>
                <a:ea typeface="標楷體" pitchFamily="65" charset="-120"/>
              </a:rPr>
              <a:t>說文解字》：「群鳥也。」</a:t>
            </a:r>
          </a:p>
          <a:p>
            <a:pPr lvl="0" defTabSz="914400">
              <a:spcAft>
                <a:spcPts val="0"/>
              </a:spcAft>
              <a:buClrTx/>
              <a:buFont typeface="Arial" pitchFamily="34" charset="0"/>
              <a:buChar char="•"/>
            </a:pPr>
            <a:r>
              <a:rPr lang="zh-TW" altLang="zh-TW" sz="11200" dirty="0">
                <a:solidFill>
                  <a:prstClr val="black"/>
                </a:solidFill>
                <a:latin typeface="標楷體" pitchFamily="65" charset="-120"/>
                <a:ea typeface="標楷體" pitchFamily="65" charset="-120"/>
              </a:rPr>
              <a:t>龘</a:t>
            </a:r>
            <a:r>
              <a:rPr lang="en-US" altLang="zh-TW" sz="11200" dirty="0">
                <a:solidFill>
                  <a:prstClr val="black"/>
                </a:solidFill>
                <a:latin typeface="標楷體" pitchFamily="65" charset="-120"/>
                <a:ea typeface="標楷體" pitchFamily="65" charset="-120"/>
              </a:rPr>
              <a:t> </a:t>
            </a:r>
            <a:r>
              <a:rPr lang="zh-TW" altLang="zh-TW" sz="11200" dirty="0">
                <a:solidFill>
                  <a:prstClr val="black"/>
                </a:solidFill>
                <a:latin typeface="標楷體" pitchFamily="65" charset="-120"/>
                <a:ea typeface="標楷體" pitchFamily="65" charset="-120"/>
              </a:rPr>
              <a:t>《說文解字》：「飛龍。」</a:t>
            </a:r>
          </a:p>
          <a:p>
            <a:endParaRPr lang="zh-TW" altLang="en-US" dirty="0"/>
          </a:p>
        </p:txBody>
      </p:sp>
      <p:sp>
        <p:nvSpPr>
          <p:cNvPr id="4" name="內容版面配置區 3"/>
          <p:cNvSpPr>
            <a:spLocks noGrp="1"/>
          </p:cNvSpPr>
          <p:nvPr>
            <p:ph sz="half" idx="2"/>
          </p:nvPr>
        </p:nvSpPr>
        <p:spPr>
          <a:xfrm>
            <a:off x="5934155" y="1844824"/>
            <a:ext cx="2480402" cy="3973556"/>
          </a:xfrm>
        </p:spPr>
        <p:txBody>
          <a:bodyPr>
            <a:normAutofit fontScale="25000" lnSpcReduction="20000"/>
          </a:bodyPr>
          <a:lstStyle/>
          <a:p>
            <a:endParaRPr lang="zh-TW" alt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4155" y="1904784"/>
            <a:ext cx="168275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150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9443" y="2204865"/>
            <a:ext cx="7117178" cy="1584176"/>
          </a:xfrm>
        </p:spPr>
        <p:txBody>
          <a:bodyPr/>
          <a:lstStyle/>
          <a:p>
            <a:pPr algn="ctr"/>
            <a:r>
              <a:rPr lang="zh-TW" altLang="en-US" sz="4800" b="1" dirty="0">
                <a:latin typeface="標楷體" pitchFamily="65" charset="-120"/>
                <a:ea typeface="標楷體" pitchFamily="65" charset="-120"/>
              </a:rPr>
              <a:t>異體會意</a:t>
            </a:r>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725291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009443" y="1052737"/>
            <a:ext cx="7125112" cy="4806062"/>
          </a:xfrm>
        </p:spPr>
        <p:txBody>
          <a:bodyPr>
            <a:normAutofit/>
          </a:bodyPr>
          <a:lstStyle/>
          <a:p>
            <a:pPr marL="215900" lvl="0" indent="-215900" defTabSz="719138" fontAlgn="base" hangingPunct="0">
              <a:lnSpc>
                <a:spcPct val="104000"/>
              </a:lnSpc>
              <a:spcBef>
                <a:spcPct val="0"/>
              </a:spcBef>
              <a:spcAft>
                <a:spcPct val="0"/>
              </a:spcAft>
              <a:buClr>
                <a:srgbClr val="000000"/>
              </a:buClr>
              <a:buSzPct val="45000"/>
              <a:buNone/>
              <a:tabLst>
                <a:tab pos="723900" algn="l"/>
                <a:tab pos="1447800" algn="l"/>
                <a:tab pos="2171700" algn="l"/>
                <a:tab pos="2895600" algn="l"/>
                <a:tab pos="3619500" algn="l"/>
                <a:tab pos="4343400" algn="l"/>
                <a:tab pos="5067300" algn="l"/>
                <a:tab pos="5791200" algn="l"/>
                <a:tab pos="6515100" algn="l"/>
              </a:tabLst>
            </a:pPr>
            <a:r>
              <a:rPr lang="en-US" altLang="zh-TW" sz="3200" b="1" kern="0" dirty="0" err="1">
                <a:solidFill>
                  <a:schemeClr val="tx1"/>
                </a:solidFill>
                <a:latin typeface="標楷體" pitchFamily="65" charset="-120"/>
                <a:ea typeface="標楷體" pitchFamily="65" charset="-120"/>
              </a:rPr>
              <a:t>異體會意字，是由兩個或兩個以上不同的象形</a:t>
            </a:r>
            <a:r>
              <a:rPr lang="zh-TW" altLang="en-US" sz="3200" b="1" kern="0" dirty="0">
                <a:solidFill>
                  <a:schemeClr val="tx1"/>
                </a:solidFill>
                <a:latin typeface="標楷體" pitchFamily="65" charset="-120"/>
                <a:ea typeface="標楷體" pitchFamily="65" charset="-120"/>
              </a:rPr>
              <a:t>文</a:t>
            </a:r>
            <a:r>
              <a:rPr lang="en-US" altLang="zh-TW" sz="3200" b="1" kern="0" dirty="0" err="1">
                <a:solidFill>
                  <a:schemeClr val="tx1"/>
                </a:solidFill>
                <a:latin typeface="標楷體" pitchFamily="65" charset="-120"/>
                <a:ea typeface="標楷體" pitchFamily="65" charset="-120"/>
              </a:rPr>
              <a:t>所組成的會意字，這種字在整個會意字中占絕對的多數</a:t>
            </a:r>
            <a:r>
              <a:rPr lang="zh-TW" altLang="en-US" sz="3200" b="1" kern="0" dirty="0">
                <a:solidFill>
                  <a:schemeClr val="tx1"/>
                </a:solidFill>
                <a:latin typeface="標楷體" pitchFamily="65" charset="-120"/>
                <a:ea typeface="標楷體" pitchFamily="65" charset="-120"/>
              </a:rPr>
              <a:t>。</a:t>
            </a:r>
            <a:endParaRPr lang="en-US" altLang="zh-TW" sz="3200" b="1" kern="0" dirty="0">
              <a:solidFill>
                <a:schemeClr val="tx1"/>
              </a:solidFill>
              <a:latin typeface="標楷體" pitchFamily="65" charset="-120"/>
              <a:ea typeface="標楷體" pitchFamily="65" charset="-120"/>
            </a:endParaRPr>
          </a:p>
          <a:p>
            <a:endParaRPr lang="zh-TW" altLang="en-US" sz="3200" dirty="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1761995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800" b="1" kern="0" dirty="0">
                <a:solidFill>
                  <a:schemeClr val="tx1"/>
                </a:solidFill>
                <a:latin typeface="標楷體" pitchFamily="65" charset="-120"/>
                <a:ea typeface="標楷體" pitchFamily="65" charset="-120"/>
              </a:rPr>
              <a:t>分為四類</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p:txBody>
          <a:bodyPr/>
          <a:lstStyle/>
          <a:p>
            <a:pPr marL="503238" lvl="0" indent="-431800" defTabSz="719138" fontAlgn="base" hangingPunct="0">
              <a:lnSpc>
                <a:spcPct val="104000"/>
              </a:lnSpc>
              <a:spcBef>
                <a:spcPct val="0"/>
              </a:spcBef>
              <a:spcAft>
                <a:spcPts val="1425"/>
              </a:spcAft>
              <a:buClr>
                <a:srgbClr val="99284C"/>
              </a:buClr>
              <a:buSzPct val="7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zh-TW" altLang="en-US" sz="3200" kern="0" dirty="0">
                <a:solidFill>
                  <a:schemeClr val="tx1"/>
                </a:solidFill>
                <a:latin typeface="標楷體" pitchFamily="65" charset="-120"/>
                <a:ea typeface="標楷體" pitchFamily="65" charset="-120"/>
              </a:rPr>
              <a:t>圖型會意式</a:t>
            </a:r>
          </a:p>
          <a:p>
            <a:pPr marL="503238" lvl="0" indent="-431800" defTabSz="719138" fontAlgn="base" hangingPunct="0">
              <a:lnSpc>
                <a:spcPct val="104000"/>
              </a:lnSpc>
              <a:spcBef>
                <a:spcPct val="0"/>
              </a:spcBef>
              <a:spcAft>
                <a:spcPts val="1425"/>
              </a:spcAft>
              <a:buClr>
                <a:srgbClr val="99284C"/>
              </a:buClr>
              <a:buSzPct val="7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zh-TW" altLang="en-US" sz="3200" kern="0" dirty="0">
                <a:solidFill>
                  <a:schemeClr val="tx1"/>
                </a:solidFill>
                <a:latin typeface="標楷體" pitchFamily="65" charset="-120"/>
                <a:ea typeface="標楷體" pitchFamily="65" charset="-120"/>
              </a:rPr>
              <a:t>意象會意</a:t>
            </a:r>
          </a:p>
          <a:p>
            <a:pPr marL="503238" lvl="0" indent="-431800" defTabSz="719138" fontAlgn="base" hangingPunct="0">
              <a:lnSpc>
                <a:spcPct val="104000"/>
              </a:lnSpc>
              <a:spcBef>
                <a:spcPct val="0"/>
              </a:spcBef>
              <a:spcAft>
                <a:spcPts val="1425"/>
              </a:spcAft>
              <a:buClr>
                <a:srgbClr val="99284C"/>
              </a:buClr>
              <a:buSzPct val="7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zh-TW" altLang="en-US" sz="3200" kern="0" dirty="0">
                <a:solidFill>
                  <a:schemeClr val="tx1"/>
                </a:solidFill>
                <a:latin typeface="標楷體" pitchFamily="65" charset="-120"/>
                <a:ea typeface="標楷體" pitchFamily="65" charset="-120"/>
              </a:rPr>
              <a:t>偏旁字義連接會意式</a:t>
            </a:r>
          </a:p>
          <a:p>
            <a:pPr marL="503238" lvl="0" indent="-431800" defTabSz="719138" fontAlgn="base" hangingPunct="0">
              <a:lnSpc>
                <a:spcPct val="104000"/>
              </a:lnSpc>
              <a:spcBef>
                <a:spcPct val="0"/>
              </a:spcBef>
              <a:spcAft>
                <a:spcPts val="1425"/>
              </a:spcAft>
              <a:buClr>
                <a:srgbClr val="99284C"/>
              </a:buClr>
              <a:buSzPct val="7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zh-TW" altLang="en-US" sz="3200" kern="0" dirty="0">
                <a:solidFill>
                  <a:schemeClr val="tx1"/>
                </a:solidFill>
                <a:latin typeface="標楷體" pitchFamily="65" charset="-120"/>
                <a:ea typeface="標楷體" pitchFamily="65" charset="-120"/>
              </a:rPr>
              <a:t>指示性會意字</a:t>
            </a:r>
          </a:p>
          <a:p>
            <a:endParaRPr lang="zh-TW" altLang="en-US" dirty="0"/>
          </a:p>
        </p:txBody>
      </p:sp>
    </p:spTree>
    <p:extLst>
      <p:ext uri="{BB962C8B-B14F-4D97-AF65-F5344CB8AC3E}">
        <p14:creationId xmlns:p14="http://schemas.microsoft.com/office/powerpoint/2010/main" val="203893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b="1" kern="0" dirty="0">
                <a:solidFill>
                  <a:schemeClr val="tx1"/>
                </a:solidFill>
                <a:latin typeface="標楷體" pitchFamily="65" charset="-120"/>
                <a:ea typeface="標楷體" pitchFamily="65" charset="-120"/>
              </a:rPr>
              <a:t>圖型會意式</a:t>
            </a:r>
            <a:endParaRPr lang="zh-TW" altLang="en-US" sz="4400"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1043608" y="1772816"/>
            <a:ext cx="6981096" cy="4968552"/>
          </a:xfrm>
        </p:spPr>
        <p:txBody>
          <a:bodyPr>
            <a:normAutofit fontScale="47500" lnSpcReduction="20000"/>
          </a:bodyPr>
          <a:lstStyle/>
          <a:p>
            <a:pPr marL="503238" lvl="0" indent="-431800" defTabSz="719138" fontAlgn="base" hangingPunct="0">
              <a:lnSpc>
                <a:spcPct val="93000"/>
              </a:lnSpc>
              <a:spcBef>
                <a:spcPct val="0"/>
              </a:spcBef>
              <a:spcAft>
                <a:spcPct val="0"/>
              </a:spcAft>
              <a:buClr>
                <a:srgbClr val="99284C"/>
              </a:buClr>
              <a:buSzPct val="7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zh-TW" altLang="en-US" sz="5100" kern="0" dirty="0">
                <a:solidFill>
                  <a:schemeClr val="tx1"/>
                </a:solidFill>
                <a:latin typeface="標楷體" pitchFamily="65" charset="-120"/>
                <a:ea typeface="標楷體" pitchFamily="65" charset="-120"/>
                <a:cs typeface="Arial Unicode MS" pitchFamily="34" charset="-120"/>
              </a:rPr>
              <a:t>圖形會意式這類會意字由圖像性很強的象形字組合而成：可以通過幾個偏旁之間的圖畫性關係，使人悟出字的意思。</a:t>
            </a:r>
          </a:p>
          <a:p>
            <a:pPr marL="503238" lvl="0" indent="-431800" defTabSz="719138" fontAlgn="base" hangingPunct="0">
              <a:lnSpc>
                <a:spcPct val="93000"/>
              </a:lnSpc>
              <a:spcBef>
                <a:spcPct val="0"/>
              </a:spcBef>
              <a:spcAft>
                <a:spcPct val="0"/>
              </a:spcAft>
              <a:buClr>
                <a:srgbClr val="99284C"/>
              </a:buClr>
              <a:buSzPct val="7500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zh-TW" altLang="en-US" sz="3200" b="1" kern="0" dirty="0">
              <a:solidFill>
                <a:schemeClr val="tx1"/>
              </a:solidFill>
              <a:latin typeface="標楷體" pitchFamily="65" charset="-120"/>
              <a:ea typeface="標楷體" pitchFamily="65" charset="-120"/>
              <a:cs typeface="Arial Unicode MS" pitchFamily="34" charset="-120"/>
            </a:endParaRPr>
          </a:p>
          <a:p>
            <a:pPr marL="503238" lvl="0" indent="-431800" defTabSz="719138" fontAlgn="base" hangingPunct="0">
              <a:lnSpc>
                <a:spcPct val="93000"/>
              </a:lnSpc>
              <a:spcBef>
                <a:spcPct val="0"/>
              </a:spcBef>
              <a:spcAft>
                <a:spcPct val="0"/>
              </a:spcAft>
              <a:buClr>
                <a:srgbClr val="99284C"/>
              </a:buClr>
              <a:buSzPct val="7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zh-TW" altLang="en-US" sz="5900" b="1" kern="0" dirty="0">
                <a:solidFill>
                  <a:schemeClr val="tx1"/>
                </a:solidFill>
                <a:latin typeface="標楷體" pitchFamily="65" charset="-120"/>
                <a:ea typeface="標楷體" pitchFamily="65" charset="-120"/>
                <a:cs typeface="Arial Unicode MS" pitchFamily="34" charset="-120"/>
              </a:rPr>
              <a:t>如“寇”字</a:t>
            </a:r>
            <a:r>
              <a:rPr lang="zh-TW" altLang="en-US" sz="5900" kern="0" dirty="0">
                <a:solidFill>
                  <a:schemeClr val="tx1"/>
                </a:solidFill>
                <a:latin typeface="標楷體" pitchFamily="65" charset="-120"/>
                <a:ea typeface="標楷體" pitchFamily="65" charset="-120"/>
                <a:cs typeface="Arial Unicode MS" pitchFamily="34" charset="-120"/>
              </a:rPr>
              <a:t>，本義是侵犯、劫掠，</a:t>
            </a:r>
          </a:p>
          <a:p>
            <a:pPr marL="503238" lvl="0" indent="-431800" defTabSz="719138" fontAlgn="base" hangingPunct="0">
              <a:lnSpc>
                <a:spcPct val="93000"/>
              </a:lnSpc>
              <a:spcBef>
                <a:spcPct val="0"/>
              </a:spcBef>
              <a:spcAft>
                <a:spcPct val="0"/>
              </a:spcAft>
              <a:buClr>
                <a:srgbClr val="99284C"/>
              </a:buClr>
              <a:buSzPct val="7500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zh-TW" altLang="en-US" sz="5900" kern="0" dirty="0">
                <a:solidFill>
                  <a:schemeClr val="tx1"/>
                </a:solidFill>
                <a:latin typeface="標楷體" pitchFamily="65" charset="-120"/>
                <a:ea typeface="標楷體" pitchFamily="65" charset="-120"/>
                <a:cs typeface="Arial Unicode MS" pitchFamily="34" charset="-120"/>
              </a:rPr>
              <a:t>由“宀</a:t>
            </a:r>
            <a:r>
              <a:rPr lang="en-US" altLang="zh-TW" sz="5900" kern="0" dirty="0">
                <a:solidFill>
                  <a:schemeClr val="tx1"/>
                </a:solidFill>
                <a:latin typeface="標楷體" pitchFamily="65" charset="-120"/>
                <a:ea typeface="標楷體" pitchFamily="65" charset="-120"/>
              </a:rPr>
              <a:t>”</a:t>
            </a:r>
            <a:r>
              <a:rPr lang="zh-TW" altLang="en-US" sz="5900" kern="0" dirty="0">
                <a:solidFill>
                  <a:schemeClr val="tx1"/>
                </a:solidFill>
                <a:latin typeface="標楷體" pitchFamily="65" charset="-120"/>
                <a:ea typeface="標楷體" pitchFamily="65" charset="-120"/>
                <a:cs typeface="Arial Unicode MS" pitchFamily="34" charset="-120"/>
              </a:rPr>
              <a:t>、“人”、“攴</a:t>
            </a:r>
            <a:r>
              <a:rPr lang="en-US" altLang="zh-TW" sz="5900" kern="0" dirty="0">
                <a:solidFill>
                  <a:schemeClr val="tx1"/>
                </a:solidFill>
                <a:latin typeface="標楷體" pitchFamily="65" charset="-120"/>
                <a:ea typeface="標楷體" pitchFamily="65" charset="-120"/>
              </a:rPr>
              <a:t>”</a:t>
            </a:r>
            <a:r>
              <a:rPr lang="zh-TW" altLang="en-US" sz="5900" kern="0" dirty="0">
                <a:solidFill>
                  <a:schemeClr val="tx1"/>
                </a:solidFill>
                <a:latin typeface="標楷體" pitchFamily="65" charset="-120"/>
                <a:ea typeface="標楷體" pitchFamily="65" charset="-120"/>
                <a:cs typeface="Arial Unicode MS" pitchFamily="34" charset="-120"/>
              </a:rPr>
              <a:t>三個字</a:t>
            </a:r>
            <a:endParaRPr lang="en-US" altLang="zh-TW" sz="5900" kern="0" dirty="0">
              <a:solidFill>
                <a:schemeClr val="tx1"/>
              </a:solidFill>
              <a:latin typeface="標楷體" pitchFamily="65" charset="-120"/>
              <a:ea typeface="標楷體" pitchFamily="65" charset="-120"/>
              <a:cs typeface="Arial Unicode MS" pitchFamily="34" charset="-120"/>
            </a:endParaRPr>
          </a:p>
          <a:p>
            <a:pPr marL="503238" lvl="0" indent="-431800" defTabSz="719138" fontAlgn="base" hangingPunct="0">
              <a:lnSpc>
                <a:spcPct val="93000"/>
              </a:lnSpc>
              <a:spcBef>
                <a:spcPct val="0"/>
              </a:spcBef>
              <a:spcAft>
                <a:spcPct val="0"/>
              </a:spcAft>
              <a:buClr>
                <a:srgbClr val="99284C"/>
              </a:buClr>
              <a:buSzPct val="7500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zh-TW" altLang="en-US" sz="5900" kern="0" dirty="0">
                <a:solidFill>
                  <a:schemeClr val="tx1"/>
                </a:solidFill>
                <a:latin typeface="標楷體" pitchFamily="65" charset="-120"/>
                <a:ea typeface="標楷體" pitchFamily="65" charset="-120"/>
                <a:cs typeface="Arial Unicode MS" pitchFamily="34" charset="-120"/>
              </a:rPr>
              <a:t>組合而成，像手持棍棒之類的武器進入房子裡打人。</a:t>
            </a:r>
          </a:p>
          <a:p>
            <a:pPr marL="503238" lvl="0" indent="-431800" defTabSz="719138" fontAlgn="base" hangingPunct="0">
              <a:lnSpc>
                <a:spcPct val="93000"/>
              </a:lnSpc>
              <a:spcBef>
                <a:spcPct val="0"/>
              </a:spcBef>
              <a:spcAft>
                <a:spcPct val="0"/>
              </a:spcAft>
              <a:buClr>
                <a:srgbClr val="99284C"/>
              </a:buClr>
              <a:buSzPct val="7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zh-TW" altLang="en-US" sz="5900" b="1" kern="0" dirty="0">
                <a:solidFill>
                  <a:schemeClr val="tx1"/>
                </a:solidFill>
                <a:latin typeface="標楷體" pitchFamily="65" charset="-120"/>
                <a:ea typeface="標楷體" pitchFamily="65" charset="-120"/>
                <a:cs typeface="Arial Unicode MS" pitchFamily="34" charset="-120"/>
              </a:rPr>
              <a:t>“休”字</a:t>
            </a:r>
            <a:r>
              <a:rPr lang="zh-TW" altLang="en-US" sz="5900" kern="0" dirty="0">
                <a:solidFill>
                  <a:schemeClr val="tx1"/>
                </a:solidFill>
                <a:latin typeface="標楷體" pitchFamily="65" charset="-120"/>
                <a:ea typeface="標楷體" pitchFamily="65" charset="-120"/>
                <a:cs typeface="Arial Unicode MS" pitchFamily="34" charset="-120"/>
              </a:rPr>
              <a:t>，本義就是休息，由“人”、“木”兩個字組合而成，像一個人在樹下休息。</a:t>
            </a:r>
            <a:endParaRPr lang="en-US" altLang="zh-TW" sz="5900" kern="0" dirty="0">
              <a:solidFill>
                <a:schemeClr val="tx1"/>
              </a:solidFill>
              <a:latin typeface="標楷體" pitchFamily="65" charset="-120"/>
              <a:ea typeface="標楷體" pitchFamily="65" charset="-120"/>
              <a:cs typeface="Arial Unicode MS" pitchFamily="34" charset="-120"/>
            </a:endParaRPr>
          </a:p>
          <a:p>
            <a:pPr marL="503238" lvl="0" indent="-431800" defTabSz="719138" fontAlgn="base" hangingPunct="0">
              <a:lnSpc>
                <a:spcPct val="93000"/>
              </a:lnSpc>
              <a:spcBef>
                <a:spcPct val="0"/>
              </a:spcBef>
              <a:spcAft>
                <a:spcPct val="0"/>
              </a:spcAft>
              <a:buClr>
                <a:srgbClr val="99284C"/>
              </a:buClr>
              <a:buSzPct val="7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zh-TW" altLang="en-US" sz="5900" kern="0" dirty="0">
                <a:solidFill>
                  <a:schemeClr val="tx1"/>
                </a:solidFill>
                <a:latin typeface="標楷體" pitchFamily="65" charset="-120"/>
                <a:ea typeface="標楷體" pitchFamily="65" charset="-120"/>
                <a:cs typeface="Arial Unicode MS" pitchFamily="34" charset="-120"/>
              </a:rPr>
              <a:t>“焚</a:t>
            </a:r>
            <a:r>
              <a:rPr lang="en-US" altLang="zh-TW" sz="5900" kern="0" dirty="0">
                <a:solidFill>
                  <a:schemeClr val="tx1"/>
                </a:solidFill>
                <a:latin typeface="標楷體" pitchFamily="65" charset="-120"/>
                <a:ea typeface="標楷體" pitchFamily="65" charset="-120"/>
              </a:rPr>
              <a:t>”</a:t>
            </a:r>
            <a:r>
              <a:rPr lang="zh-TW" altLang="en-US" sz="5900" kern="0" dirty="0">
                <a:solidFill>
                  <a:schemeClr val="tx1"/>
                </a:solidFill>
                <a:latin typeface="標楷體" pitchFamily="65" charset="-120"/>
                <a:ea typeface="標楷體" pitchFamily="65" charset="-120"/>
                <a:cs typeface="Arial Unicode MS" pitchFamily="34" charset="-120"/>
              </a:rPr>
              <a:t>字，由“林”、“火”兩個字組成，像火燒林木。</a:t>
            </a:r>
            <a:endParaRPr lang="en-US" altLang="zh-TW" sz="5900" kern="0" dirty="0">
              <a:solidFill>
                <a:schemeClr val="tx1"/>
              </a:solidFill>
              <a:latin typeface="標楷體" pitchFamily="65" charset="-120"/>
              <a:ea typeface="標楷體" pitchFamily="65" charset="-120"/>
              <a:cs typeface="Arial Unicode MS" pitchFamily="34" charset="-120"/>
            </a:endParaRPr>
          </a:p>
          <a:p>
            <a:pPr marL="503238" lvl="0" indent="-431800" defTabSz="719138" fontAlgn="base" hangingPunct="0">
              <a:lnSpc>
                <a:spcPct val="93000"/>
              </a:lnSpc>
              <a:spcBef>
                <a:spcPct val="0"/>
              </a:spcBef>
              <a:spcAft>
                <a:spcPct val="0"/>
              </a:spcAft>
              <a:buClr>
                <a:srgbClr val="99284C"/>
              </a:buClr>
              <a:buSzPct val="7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zh-TW" altLang="en-US" sz="5100" kern="0" dirty="0">
                <a:solidFill>
                  <a:schemeClr val="tx1"/>
                </a:solidFill>
                <a:latin typeface="標楷體" pitchFamily="65" charset="-120"/>
                <a:ea typeface="標楷體" pitchFamily="65" charset="-120"/>
                <a:cs typeface="Arial Unicode MS" pitchFamily="34" charset="-120"/>
              </a:rPr>
              <a:t>其</a:t>
            </a:r>
            <a:r>
              <a:rPr lang="zh-TW" altLang="en-US" sz="5900" kern="0" dirty="0">
                <a:solidFill>
                  <a:schemeClr val="tx1"/>
                </a:solidFill>
                <a:latin typeface="標楷體" pitchFamily="65" charset="-120"/>
                <a:ea typeface="標楷體" pitchFamily="65" charset="-120"/>
                <a:cs typeface="Arial Unicode MS" pitchFamily="34" charset="-120"/>
              </a:rPr>
              <a:t>他如“及</a:t>
            </a:r>
            <a:r>
              <a:rPr lang="en-US" altLang="zh-TW" sz="5900" kern="0" dirty="0">
                <a:solidFill>
                  <a:schemeClr val="tx1"/>
                </a:solidFill>
                <a:latin typeface="標楷體" pitchFamily="65" charset="-120"/>
                <a:ea typeface="標楷體" pitchFamily="65" charset="-120"/>
              </a:rPr>
              <a:t>”</a:t>
            </a:r>
            <a:r>
              <a:rPr lang="zh-TW" altLang="en-US" sz="5900" kern="0" dirty="0">
                <a:solidFill>
                  <a:schemeClr val="tx1"/>
                </a:solidFill>
                <a:latin typeface="標楷體" pitchFamily="65" charset="-120"/>
                <a:ea typeface="標楷體" pitchFamily="65" charset="-120"/>
                <a:cs typeface="Arial Unicode MS" pitchFamily="34" charset="-120"/>
              </a:rPr>
              <a:t>、“取</a:t>
            </a:r>
            <a:r>
              <a:rPr lang="en-US" altLang="zh-TW" sz="5900" kern="0" dirty="0">
                <a:solidFill>
                  <a:schemeClr val="tx1"/>
                </a:solidFill>
                <a:latin typeface="標楷體" pitchFamily="65" charset="-120"/>
                <a:ea typeface="標楷體" pitchFamily="65" charset="-120"/>
              </a:rPr>
              <a:t>”</a:t>
            </a:r>
            <a:r>
              <a:rPr lang="zh-TW" altLang="en-US" sz="5900" kern="0" dirty="0">
                <a:solidFill>
                  <a:schemeClr val="tx1"/>
                </a:solidFill>
                <a:latin typeface="標楷體" pitchFamily="65" charset="-120"/>
                <a:ea typeface="標楷體" pitchFamily="65" charset="-120"/>
                <a:cs typeface="Arial Unicode MS" pitchFamily="34" charset="-120"/>
              </a:rPr>
              <a:t>等也是這類會意字。</a:t>
            </a:r>
          </a:p>
          <a:p>
            <a:endParaRPr lang="zh-TW" altLang="en-US" sz="4500" dirty="0">
              <a:latin typeface="標楷體" pitchFamily="65" charset="-120"/>
              <a:ea typeface="標楷體" pitchFamily="65" charset="-120"/>
            </a:endParaRPr>
          </a:p>
        </p:txBody>
      </p:sp>
    </p:spTree>
    <p:extLst>
      <p:ext uri="{BB962C8B-B14F-4D97-AF65-F5344CB8AC3E}">
        <p14:creationId xmlns:p14="http://schemas.microsoft.com/office/powerpoint/2010/main" val="20769343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b="1" kern="0" dirty="0">
                <a:solidFill>
                  <a:schemeClr val="tx1"/>
                </a:solidFill>
                <a:latin typeface="標楷體" pitchFamily="65" charset="-120"/>
                <a:ea typeface="標楷體" pitchFamily="65" charset="-120"/>
              </a:rPr>
              <a:t>意象會意</a:t>
            </a:r>
            <a:endParaRPr lang="zh-TW" altLang="en-US" sz="4400"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1009443" y="1628800"/>
            <a:ext cx="7125112" cy="5400600"/>
          </a:xfrm>
        </p:spPr>
        <p:txBody>
          <a:bodyPr>
            <a:normAutofit lnSpcReduction="10000"/>
          </a:bodyPr>
          <a:lstStyle/>
          <a:p>
            <a:pPr marL="503238" lvl="0" indent="-431800" defTabSz="719138" fontAlgn="base" hangingPunct="0">
              <a:lnSpc>
                <a:spcPct val="93000"/>
              </a:lnSpc>
              <a:spcBef>
                <a:spcPct val="0"/>
              </a:spcBef>
              <a:spcAft>
                <a:spcPct val="0"/>
              </a:spcAft>
              <a:buClr>
                <a:srgbClr val="99284C"/>
              </a:buClr>
              <a:buSzPct val="7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zh-TW" altLang="en-US" sz="2600" kern="0" dirty="0">
                <a:solidFill>
                  <a:schemeClr val="tx1"/>
                </a:solidFill>
                <a:latin typeface="標楷體" pitchFamily="65" charset="-120"/>
                <a:ea typeface="標楷體" pitchFamily="65" charset="-120"/>
                <a:cs typeface="Arial Unicode MS" pitchFamily="34" charset="-120"/>
              </a:rPr>
              <a:t>意象會意式這類會意字是通過偏旁字義間相互關係，使人產生某種意象，從而領會出這字的意義。</a:t>
            </a:r>
          </a:p>
          <a:p>
            <a:pPr marL="503238" lvl="0" indent="-431800" defTabSz="719138" fontAlgn="base" hangingPunct="0">
              <a:lnSpc>
                <a:spcPct val="93000"/>
              </a:lnSpc>
              <a:spcBef>
                <a:spcPct val="0"/>
              </a:spcBef>
              <a:spcAft>
                <a:spcPct val="0"/>
              </a:spcAft>
              <a:buClr>
                <a:srgbClr val="99284C"/>
              </a:buClr>
              <a:buSzPct val="7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zh-TW" altLang="en-US" sz="3200" b="1" kern="0" dirty="0">
                <a:solidFill>
                  <a:schemeClr val="tx1"/>
                </a:solidFill>
                <a:latin typeface="標楷體" pitchFamily="65" charset="-120"/>
                <a:ea typeface="標楷體" pitchFamily="65" charset="-120"/>
                <a:cs typeface="Arial Unicode MS" pitchFamily="34" charset="-120"/>
              </a:rPr>
              <a:t>如“尖”字</a:t>
            </a:r>
            <a:r>
              <a:rPr lang="zh-TW" altLang="en-US" sz="2400" kern="0" dirty="0">
                <a:solidFill>
                  <a:schemeClr val="tx1"/>
                </a:solidFill>
                <a:latin typeface="標楷體" pitchFamily="65" charset="-120"/>
                <a:ea typeface="標楷體" pitchFamily="65" charset="-120"/>
                <a:cs typeface="Arial Unicode MS" pitchFamily="34" charset="-120"/>
              </a:rPr>
              <a:t>，</a:t>
            </a:r>
            <a:r>
              <a:rPr lang="zh-TW" altLang="en-US" sz="2600" kern="0" dirty="0">
                <a:solidFill>
                  <a:schemeClr val="tx1"/>
                </a:solidFill>
                <a:latin typeface="標楷體" pitchFamily="65" charset="-120"/>
                <a:ea typeface="標楷體" pitchFamily="65" charset="-120"/>
                <a:cs typeface="Arial Unicode MS" pitchFamily="34" charset="-120"/>
              </a:rPr>
              <a:t>由“小”、“大”兩個字組成，通過這兩個字的字義和它們的位置關係，使人產生某種一頭大一頭小的形象，從而領會出字義。</a:t>
            </a:r>
          </a:p>
          <a:p>
            <a:pPr marL="503238" lvl="0" indent="-431800" defTabSz="719138" fontAlgn="base" hangingPunct="0">
              <a:lnSpc>
                <a:spcPct val="93000"/>
              </a:lnSpc>
              <a:spcBef>
                <a:spcPct val="0"/>
              </a:spcBef>
              <a:spcAft>
                <a:spcPct val="0"/>
              </a:spcAft>
              <a:buClr>
                <a:srgbClr val="99284C"/>
              </a:buClr>
              <a:buSzPct val="7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zh-TW" altLang="en-US" sz="3200" b="1" kern="0" dirty="0">
                <a:solidFill>
                  <a:schemeClr val="tx1"/>
                </a:solidFill>
                <a:latin typeface="標楷體" pitchFamily="65" charset="-120"/>
                <a:ea typeface="標楷體" pitchFamily="65" charset="-120"/>
                <a:cs typeface="Arial Unicode MS" pitchFamily="34" charset="-120"/>
              </a:rPr>
              <a:t>“忐忑</a:t>
            </a:r>
            <a:r>
              <a:rPr lang="en-US" altLang="zh-TW" sz="3200" b="1" kern="0" dirty="0">
                <a:solidFill>
                  <a:schemeClr val="tx1"/>
                </a:solidFill>
                <a:latin typeface="標楷體" pitchFamily="65" charset="-120"/>
                <a:ea typeface="標楷體" pitchFamily="65" charset="-120"/>
              </a:rPr>
              <a:t>”</a:t>
            </a:r>
            <a:r>
              <a:rPr lang="zh-TW" altLang="en-US" sz="3200" b="1" kern="0" dirty="0">
                <a:solidFill>
                  <a:schemeClr val="tx1"/>
                </a:solidFill>
                <a:latin typeface="標楷體" pitchFamily="65" charset="-120"/>
                <a:ea typeface="標楷體" pitchFamily="65" charset="-120"/>
                <a:cs typeface="Arial Unicode MS" pitchFamily="34" charset="-120"/>
              </a:rPr>
              <a:t>是聯綿字，</a:t>
            </a:r>
            <a:r>
              <a:rPr lang="zh-TW" altLang="en-US" sz="2400" kern="0" dirty="0">
                <a:solidFill>
                  <a:schemeClr val="tx1"/>
                </a:solidFill>
                <a:latin typeface="標楷體" pitchFamily="65" charset="-120"/>
                <a:ea typeface="標楷體" pitchFamily="65" charset="-120"/>
                <a:cs typeface="Arial Unicode MS" pitchFamily="34" charset="-120"/>
              </a:rPr>
              <a:t>“</a:t>
            </a:r>
            <a:r>
              <a:rPr lang="zh-TW" altLang="en-US" sz="2600" kern="0" dirty="0">
                <a:solidFill>
                  <a:schemeClr val="tx1"/>
                </a:solidFill>
                <a:latin typeface="標楷體" pitchFamily="65" charset="-120"/>
                <a:ea typeface="標楷體" pitchFamily="65" charset="-120"/>
                <a:cs typeface="Arial Unicode MS" pitchFamily="34" charset="-120"/>
              </a:rPr>
              <a:t>忐”由“心”、“上”兩字組成，“忑”由“心”“下”兩字組成，看到這兩個字，人們仿佛看到一個人的心在上上下下地跳動，領會到“忐忑”的字義是人的心情極度不安。其他如“卡”、“掰</a:t>
            </a:r>
            <a:r>
              <a:rPr lang="en-US" altLang="zh-TW" sz="2600" kern="0" dirty="0">
                <a:solidFill>
                  <a:schemeClr val="tx1"/>
                </a:solidFill>
                <a:latin typeface="標楷體" pitchFamily="65" charset="-120"/>
                <a:ea typeface="標楷體" pitchFamily="65" charset="-120"/>
              </a:rPr>
              <a:t>”</a:t>
            </a:r>
            <a:r>
              <a:rPr lang="zh-TW" altLang="en-US" sz="2600" kern="0" dirty="0">
                <a:solidFill>
                  <a:schemeClr val="tx1"/>
                </a:solidFill>
                <a:latin typeface="標楷體" pitchFamily="65" charset="-120"/>
                <a:ea typeface="標楷體" pitchFamily="65" charset="-120"/>
                <a:cs typeface="Arial Unicode MS" pitchFamily="34" charset="-120"/>
              </a:rPr>
              <a:t>“孫</a:t>
            </a:r>
            <a:r>
              <a:rPr lang="en-US" altLang="zh-TW" sz="2600" kern="0" dirty="0">
                <a:solidFill>
                  <a:schemeClr val="tx1"/>
                </a:solidFill>
                <a:latin typeface="標楷體" pitchFamily="65" charset="-120"/>
                <a:ea typeface="標楷體" pitchFamily="65" charset="-120"/>
              </a:rPr>
              <a:t>”</a:t>
            </a:r>
            <a:r>
              <a:rPr lang="zh-TW" altLang="en-US" sz="2600" kern="0" dirty="0">
                <a:solidFill>
                  <a:schemeClr val="tx1"/>
                </a:solidFill>
                <a:latin typeface="標楷體" pitchFamily="65" charset="-120"/>
                <a:ea typeface="標楷體" pitchFamily="65" charset="-120"/>
                <a:cs typeface="Arial Unicode MS" pitchFamily="34" charset="-120"/>
              </a:rPr>
              <a:t>等字，也是用這種方法造出來的。</a:t>
            </a:r>
          </a:p>
          <a:p>
            <a:pPr marL="503238" lvl="0" indent="-431800" defTabSz="719138" fontAlgn="base" hangingPunct="0">
              <a:lnSpc>
                <a:spcPct val="93000"/>
              </a:lnSpc>
              <a:spcBef>
                <a:spcPct val="0"/>
              </a:spcBef>
              <a:spcAft>
                <a:spcPct val="0"/>
              </a:spcAft>
              <a:buClr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zh-TW" altLang="en-US" sz="2600" kern="0" dirty="0">
              <a:solidFill>
                <a:srgbClr val="008080"/>
              </a:solidFill>
              <a:latin typeface="Arial"/>
              <a:ea typeface="新細明體" pitchFamily="18" charset="-120"/>
            </a:endParaRPr>
          </a:p>
          <a:p>
            <a:endParaRPr lang="zh-TW" altLang="en-US" dirty="0"/>
          </a:p>
        </p:txBody>
      </p:sp>
    </p:spTree>
    <p:extLst>
      <p:ext uri="{BB962C8B-B14F-4D97-AF65-F5344CB8AC3E}">
        <p14:creationId xmlns:p14="http://schemas.microsoft.com/office/powerpoint/2010/main" val="42430015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b="1" kern="0" dirty="0">
                <a:solidFill>
                  <a:schemeClr val="tx1"/>
                </a:solidFill>
                <a:latin typeface="標楷體" pitchFamily="65" charset="-120"/>
                <a:ea typeface="標楷體" pitchFamily="65" charset="-120"/>
              </a:rPr>
              <a:t>偏旁字義連接會意式</a:t>
            </a:r>
            <a:endParaRPr lang="zh-TW" altLang="en-US" sz="4400"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p:txBody>
          <a:bodyPr/>
          <a:lstStyle/>
          <a:p>
            <a:pPr marL="503238" lvl="0" indent="-431800" defTabSz="719138" fontAlgn="base" hangingPunct="0">
              <a:lnSpc>
                <a:spcPct val="93000"/>
              </a:lnSpc>
              <a:spcBef>
                <a:spcPct val="0"/>
              </a:spcBef>
              <a:spcAft>
                <a:spcPct val="0"/>
              </a:spcAft>
              <a:buClr>
                <a:srgbClr val="99284C"/>
              </a:buClr>
              <a:buSzPct val="7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zh-TW" altLang="en-US" sz="2400" kern="0" dirty="0">
                <a:solidFill>
                  <a:schemeClr val="tx1"/>
                </a:solidFill>
                <a:latin typeface="標楷體" pitchFamily="65" charset="-120"/>
                <a:ea typeface="標楷體" pitchFamily="65" charset="-120"/>
                <a:cs typeface="Arial Unicode MS" pitchFamily="34" charset="-120"/>
              </a:rPr>
              <a:t>偏旁字義連接會意式這類會意字的字義，是偏旁字義連接起來得出的。</a:t>
            </a:r>
          </a:p>
          <a:p>
            <a:pPr marL="503238" lvl="0" indent="-431800" defTabSz="719138" fontAlgn="base" hangingPunct="0">
              <a:lnSpc>
                <a:spcPct val="93000"/>
              </a:lnSpc>
              <a:spcBef>
                <a:spcPct val="0"/>
              </a:spcBef>
              <a:spcAft>
                <a:spcPct val="0"/>
              </a:spcAft>
              <a:buClr>
                <a:srgbClr val="99284C"/>
              </a:buClr>
              <a:buSzPct val="7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zh-TW" altLang="en-US" sz="2800" b="1" kern="0" dirty="0">
                <a:solidFill>
                  <a:schemeClr val="tx1"/>
                </a:solidFill>
                <a:latin typeface="標楷體" pitchFamily="65" charset="-120"/>
                <a:ea typeface="標楷體" pitchFamily="65" charset="-120"/>
                <a:cs typeface="Arial Unicode MS" pitchFamily="34" charset="-120"/>
              </a:rPr>
              <a:t>耷，字義是大耳；</a:t>
            </a:r>
          </a:p>
          <a:p>
            <a:pPr marL="503238" lvl="0" indent="-431800" defTabSz="719138" fontAlgn="base" hangingPunct="0">
              <a:lnSpc>
                <a:spcPct val="93000"/>
              </a:lnSpc>
              <a:spcBef>
                <a:spcPct val="0"/>
              </a:spcBef>
              <a:spcAft>
                <a:spcPct val="0"/>
              </a:spcAft>
              <a:buClr>
                <a:srgbClr val="99284C"/>
              </a:buClr>
              <a:buSzPct val="7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zh-TW" altLang="en-US" sz="2800" b="1" kern="0" dirty="0">
                <a:solidFill>
                  <a:schemeClr val="tx1"/>
                </a:solidFill>
                <a:latin typeface="標楷體" pitchFamily="65" charset="-120"/>
                <a:ea typeface="標楷體" pitchFamily="65" charset="-120"/>
                <a:cs typeface="Arial Unicode MS" pitchFamily="34" charset="-120"/>
              </a:rPr>
              <a:t>嵩，字義是山高；</a:t>
            </a:r>
          </a:p>
          <a:p>
            <a:pPr marL="503238" lvl="0" indent="-431800" defTabSz="719138" fontAlgn="base" hangingPunct="0">
              <a:lnSpc>
                <a:spcPct val="93000"/>
              </a:lnSpc>
              <a:spcBef>
                <a:spcPct val="0"/>
              </a:spcBef>
              <a:spcAft>
                <a:spcPct val="0"/>
              </a:spcAft>
              <a:buClr>
                <a:srgbClr val="99284C"/>
              </a:buClr>
              <a:buSzPct val="7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zh-TW" altLang="en-US" sz="2800" b="1" kern="0" dirty="0">
                <a:solidFill>
                  <a:schemeClr val="tx1"/>
                </a:solidFill>
                <a:latin typeface="標楷體" pitchFamily="65" charset="-120"/>
                <a:ea typeface="標楷體" pitchFamily="65" charset="-120"/>
                <a:cs typeface="Arial Unicode MS" pitchFamily="34" charset="-120"/>
              </a:rPr>
              <a:t>塵，字義是小土、灰塵；</a:t>
            </a:r>
          </a:p>
          <a:p>
            <a:pPr marL="503238" lvl="0" indent="-431800" defTabSz="719138" fontAlgn="base" hangingPunct="0">
              <a:lnSpc>
                <a:spcPct val="93000"/>
              </a:lnSpc>
              <a:spcBef>
                <a:spcPct val="0"/>
              </a:spcBef>
              <a:spcAft>
                <a:spcPct val="0"/>
              </a:spcAft>
              <a:buClr>
                <a:srgbClr val="99284C"/>
              </a:buClr>
              <a:buSzPct val="7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zh-TW" altLang="en-US" sz="2800" b="1" kern="0" dirty="0">
                <a:solidFill>
                  <a:schemeClr val="tx1"/>
                </a:solidFill>
                <a:latin typeface="標楷體" pitchFamily="65" charset="-120"/>
                <a:ea typeface="標楷體" pitchFamily="65" charset="-120"/>
                <a:cs typeface="Arial Unicode MS" pitchFamily="34" charset="-120"/>
              </a:rPr>
              <a:t>岩，字義是山石；歪，字義是不正；</a:t>
            </a:r>
          </a:p>
          <a:p>
            <a:pPr marL="503238" lvl="0" indent="-431800" defTabSz="719138" fontAlgn="base" hangingPunct="0">
              <a:lnSpc>
                <a:spcPct val="95000"/>
              </a:lnSpc>
              <a:spcBef>
                <a:spcPct val="0"/>
              </a:spcBef>
              <a:spcAft>
                <a:spcPct val="0"/>
              </a:spcAft>
              <a:buClr>
                <a:srgbClr val="99284C"/>
              </a:buClr>
              <a:buSzPct val="7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zh-TW" altLang="en-US" sz="2800" b="1" kern="0" dirty="0">
                <a:solidFill>
                  <a:schemeClr val="tx1"/>
                </a:solidFill>
                <a:latin typeface="標楷體" pitchFamily="65" charset="-120"/>
                <a:ea typeface="標楷體" pitchFamily="65" charset="-120"/>
                <a:cs typeface="Arial Unicode MS" pitchFamily="34" charset="-120"/>
              </a:rPr>
              <a:t>糴，字義是買入米；糶</a:t>
            </a:r>
            <a:r>
              <a:rPr lang="en-US" altLang="zh-TW" sz="2800" b="1" kern="0" dirty="0">
                <a:solidFill>
                  <a:schemeClr val="tx1"/>
                </a:solidFill>
                <a:latin typeface="標楷體" pitchFamily="65" charset="-120"/>
                <a:ea typeface="標楷體" pitchFamily="65" charset="-120"/>
                <a:cs typeface="Arial Unicode MS" pitchFamily="34" charset="-120"/>
              </a:rPr>
              <a:t>，</a:t>
            </a:r>
            <a:r>
              <a:rPr lang="en-US" altLang="zh-TW" sz="2800" b="1" kern="0" dirty="0" err="1">
                <a:solidFill>
                  <a:schemeClr val="tx1"/>
                </a:solidFill>
                <a:latin typeface="標楷體" pitchFamily="65" charset="-120"/>
                <a:ea typeface="標楷體" pitchFamily="65" charset="-120"/>
                <a:cs typeface="Arial Unicode MS" pitchFamily="34" charset="-120"/>
              </a:rPr>
              <a:t>字義是賣出米；倆，字義是兩個人</a:t>
            </a:r>
            <a:r>
              <a:rPr lang="en-US" altLang="zh-TW" sz="2800" b="1" kern="0" dirty="0">
                <a:solidFill>
                  <a:schemeClr val="tx1"/>
                </a:solidFill>
                <a:latin typeface="標楷體" pitchFamily="65" charset="-120"/>
                <a:ea typeface="標楷體" pitchFamily="65" charset="-120"/>
                <a:cs typeface="Arial Unicode MS" pitchFamily="34" charset="-120"/>
              </a:rPr>
              <a:t>。</a:t>
            </a:r>
          </a:p>
          <a:p>
            <a:endParaRPr lang="zh-TW" altLang="en-US" dirty="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146132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b="1" kern="0" dirty="0">
                <a:solidFill>
                  <a:srgbClr val="99284C"/>
                </a:solidFill>
                <a:latin typeface="標楷體" pitchFamily="65" charset="-120"/>
                <a:ea typeface="標楷體" pitchFamily="65" charset="-120"/>
              </a:rPr>
              <a:t>指示性會意字</a:t>
            </a:r>
            <a:endParaRPr lang="zh-TW" altLang="en-US" sz="4400"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pPr marL="503238" lvl="0" indent="-431800" defTabSz="719138" fontAlgn="base" hangingPunct="0">
              <a:lnSpc>
                <a:spcPct val="93000"/>
              </a:lnSpc>
              <a:spcBef>
                <a:spcPct val="0"/>
              </a:spcBef>
              <a:spcAft>
                <a:spcPct val="0"/>
              </a:spcAft>
              <a:buClr>
                <a:srgbClr val="99284C"/>
              </a:buClr>
              <a:buSzPct val="7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zh-TW" altLang="en-US" sz="2400" kern="0" dirty="0">
                <a:solidFill>
                  <a:schemeClr val="tx1"/>
                </a:solidFill>
                <a:latin typeface="標楷體" pitchFamily="65" charset="-120"/>
                <a:ea typeface="標楷體" pitchFamily="65" charset="-120"/>
                <a:cs typeface="Arial Unicode MS" pitchFamily="34" charset="-120"/>
              </a:rPr>
              <a:t>指示性會意字這類會意字以表示整個人或動物的象形字為基礎，添加表示身體某一器官的字組成，表示器官的字在新字中起指示符號作用，</a:t>
            </a:r>
          </a:p>
          <a:p>
            <a:pPr marL="503238" lvl="0" indent="-431800" defTabSz="719138" fontAlgn="base" hangingPunct="0">
              <a:lnSpc>
                <a:spcPct val="93000"/>
              </a:lnSpc>
              <a:spcBef>
                <a:spcPct val="0"/>
              </a:spcBef>
              <a:spcAft>
                <a:spcPct val="0"/>
              </a:spcAft>
              <a:buClr>
                <a:srgbClr val="99284C"/>
              </a:buClr>
              <a:buSzPct val="7500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zh-TW" altLang="en-US" sz="2400" kern="0" dirty="0">
              <a:solidFill>
                <a:schemeClr val="tx1"/>
              </a:solidFill>
              <a:latin typeface="標楷體" pitchFamily="65" charset="-120"/>
              <a:ea typeface="標楷體" pitchFamily="65" charset="-120"/>
              <a:cs typeface="Arial Unicode MS" pitchFamily="34" charset="-120"/>
            </a:endParaRPr>
          </a:p>
          <a:p>
            <a:pPr marL="503238" lvl="0" indent="-431800" defTabSz="719138" fontAlgn="base" hangingPunct="0">
              <a:lnSpc>
                <a:spcPct val="93000"/>
              </a:lnSpc>
              <a:spcBef>
                <a:spcPct val="0"/>
              </a:spcBef>
              <a:spcAft>
                <a:spcPct val="0"/>
              </a:spcAft>
              <a:buClr>
                <a:srgbClr val="99284C"/>
              </a:buClr>
              <a:buSzPct val="7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zh-TW" altLang="en-US" sz="3200" b="1" kern="0" dirty="0">
                <a:solidFill>
                  <a:schemeClr val="tx1"/>
                </a:solidFill>
                <a:latin typeface="標楷體" pitchFamily="65" charset="-120"/>
                <a:ea typeface="標楷體" pitchFamily="65" charset="-120"/>
                <a:cs typeface="Arial Unicode MS" pitchFamily="34" charset="-120"/>
              </a:rPr>
              <a:t>“臭”讀ｘｉ</a:t>
            </a:r>
            <a:r>
              <a:rPr lang="en-US" altLang="zh-TW" sz="3200" b="1" kern="0" dirty="0">
                <a:solidFill>
                  <a:schemeClr val="tx1"/>
                </a:solidFill>
                <a:latin typeface="標楷體" pitchFamily="65" charset="-120"/>
                <a:ea typeface="標楷體" pitchFamily="65" charset="-120"/>
              </a:rPr>
              <a:t>ù</a:t>
            </a:r>
            <a:r>
              <a:rPr lang="zh-TW" altLang="en-US" sz="3200" b="1" kern="0" dirty="0">
                <a:solidFill>
                  <a:schemeClr val="tx1"/>
                </a:solidFill>
                <a:latin typeface="標楷體" pitchFamily="65" charset="-120"/>
                <a:ea typeface="標楷體" pitchFamily="65" charset="-120"/>
              </a:rPr>
              <a:t>  </a:t>
            </a:r>
            <a:r>
              <a:rPr lang="zh-TW" altLang="en-US" sz="2400" kern="0" dirty="0">
                <a:solidFill>
                  <a:schemeClr val="tx1"/>
                </a:solidFill>
                <a:latin typeface="標楷體" pitchFamily="65" charset="-120"/>
                <a:ea typeface="標楷體" pitchFamily="65" charset="-120"/>
                <a:cs typeface="Arial Unicode MS" pitchFamily="34" charset="-120"/>
              </a:rPr>
              <a:t>本義是用鼻子聞，後來這個字用於表示氣味，讀ｃｈ</a:t>
            </a:r>
            <a:r>
              <a:rPr lang="en-US" altLang="zh-TW" sz="2400" kern="0" dirty="0">
                <a:solidFill>
                  <a:schemeClr val="tx1"/>
                </a:solidFill>
                <a:latin typeface="標楷體" pitchFamily="65" charset="-120"/>
                <a:ea typeface="標楷體" pitchFamily="65" charset="-120"/>
              </a:rPr>
              <a:t>ò</a:t>
            </a:r>
            <a:r>
              <a:rPr lang="zh-TW" altLang="en-US" sz="2400" kern="0" dirty="0">
                <a:solidFill>
                  <a:schemeClr val="tx1"/>
                </a:solidFill>
                <a:latin typeface="標楷體" pitchFamily="65" charset="-120"/>
                <a:ea typeface="標楷體" pitchFamily="65" charset="-120"/>
                <a:cs typeface="Arial Unicode MS" pitchFamily="34" charset="-120"/>
              </a:rPr>
              <a:t>ｕ，另造一個“嗅”，讀ｘｉ</a:t>
            </a:r>
            <a:r>
              <a:rPr lang="en-US" altLang="zh-TW" sz="2400" kern="0" dirty="0">
                <a:solidFill>
                  <a:schemeClr val="tx1"/>
                </a:solidFill>
                <a:latin typeface="標楷體" pitchFamily="65" charset="-120"/>
                <a:ea typeface="標楷體" pitchFamily="65" charset="-120"/>
              </a:rPr>
              <a:t>ù</a:t>
            </a:r>
            <a:r>
              <a:rPr lang="zh-TW" altLang="en-US" sz="2400" kern="0" dirty="0">
                <a:solidFill>
                  <a:schemeClr val="tx1"/>
                </a:solidFill>
                <a:latin typeface="標楷體" pitchFamily="65" charset="-120"/>
                <a:ea typeface="標楷體" pitchFamily="65" charset="-120"/>
                <a:cs typeface="Arial Unicode MS" pitchFamily="34" charset="-120"/>
              </a:rPr>
              <a:t>，表示用鼻子聞。</a:t>
            </a:r>
          </a:p>
          <a:p>
            <a:pPr marL="503238" lvl="0" indent="-431800" defTabSz="719138" fontAlgn="base" hangingPunct="0">
              <a:lnSpc>
                <a:spcPct val="93000"/>
              </a:lnSpc>
              <a:spcBef>
                <a:spcPct val="0"/>
              </a:spcBef>
              <a:spcAft>
                <a:spcPct val="0"/>
              </a:spcAft>
              <a:buClr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zh-TW" altLang="en-US" sz="2400" kern="0" dirty="0">
              <a:solidFill>
                <a:schemeClr val="tx1"/>
              </a:solidFill>
              <a:latin typeface="標楷體" pitchFamily="65" charset="-120"/>
              <a:ea typeface="標楷體" pitchFamily="65" charset="-120"/>
            </a:endParaRPr>
          </a:p>
          <a:p>
            <a:endParaRPr lang="zh-TW" altLang="en-US" dirty="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29573882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9443" y="1844825"/>
            <a:ext cx="7117178" cy="1584176"/>
          </a:xfrm>
        </p:spPr>
        <p:txBody>
          <a:bodyPr/>
          <a:lstStyle/>
          <a:p>
            <a:pPr algn="ctr"/>
            <a:r>
              <a:rPr lang="zh-TW" altLang="en-US" sz="4800" b="1" dirty="0">
                <a:solidFill>
                  <a:prstClr val="black"/>
                </a:solidFill>
                <a:latin typeface="標楷體" pitchFamily="65" charset="-120"/>
                <a:ea typeface="標楷體" pitchFamily="65" charset="-120"/>
                <a:cs typeface="+mj-cs"/>
              </a:rPr>
              <a:t>變體會意</a:t>
            </a:r>
            <a:endParaRPr lang="zh-TW" altLang="en-US" sz="4800" b="1" dirty="0">
              <a:latin typeface="標楷體" pitchFamily="65" charset="-120"/>
              <a:ea typeface="標楷體" pitchFamily="65" charset="-120"/>
            </a:endParaRPr>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775207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b="1" dirty="0">
                <a:solidFill>
                  <a:prstClr val="black"/>
                </a:solidFill>
                <a:latin typeface="標楷體" pitchFamily="65" charset="-120"/>
                <a:ea typeface="標楷體" pitchFamily="65" charset="-120"/>
                <a:cs typeface="+mj-cs"/>
              </a:rPr>
              <a:t>變體會意</a:t>
            </a:r>
            <a:endParaRPr lang="zh-TW" altLang="en-US" b="1" dirty="0"/>
          </a:p>
        </p:txBody>
      </p:sp>
      <p:sp>
        <p:nvSpPr>
          <p:cNvPr id="3" name="內容版面配置區 2"/>
          <p:cNvSpPr>
            <a:spLocks noGrp="1"/>
          </p:cNvSpPr>
          <p:nvPr>
            <p:ph idx="1"/>
          </p:nvPr>
        </p:nvSpPr>
        <p:spPr>
          <a:xfrm>
            <a:off x="1009443" y="1484785"/>
            <a:ext cx="7125112" cy="3744415"/>
          </a:xfrm>
        </p:spPr>
        <p:txBody>
          <a:bodyPr>
            <a:normAutofit/>
          </a:bodyPr>
          <a:lstStyle/>
          <a:p>
            <a:pPr lvl="0" defTabSz="914400">
              <a:spcAft>
                <a:spcPts val="0"/>
              </a:spcAft>
              <a:buClrTx/>
              <a:buFont typeface="Arial" pitchFamily="34" charset="0"/>
              <a:buChar char="•"/>
            </a:pPr>
            <a:r>
              <a:rPr lang="zh-TW" altLang="en-US" sz="3600" dirty="0">
                <a:solidFill>
                  <a:prstClr val="black"/>
                </a:solidFill>
                <a:latin typeface="標楷體" pitchFamily="65" charset="-120"/>
                <a:ea typeface="標楷體" pitchFamily="65" charset="-120"/>
              </a:rPr>
              <a:t>定義：</a:t>
            </a:r>
            <a:r>
              <a:rPr lang="zh-TW" altLang="zh-TW" sz="3600" dirty="0">
                <a:solidFill>
                  <a:prstClr val="black"/>
                </a:solidFill>
                <a:latin typeface="標楷體" pitchFamily="65" charset="-120"/>
                <a:ea typeface="標楷體" pitchFamily="65" charset="-120"/>
              </a:rPr>
              <a:t>變體會意</a:t>
            </a:r>
          </a:p>
          <a:p>
            <a:pPr lvl="0" defTabSz="914400">
              <a:spcAft>
                <a:spcPts val="0"/>
              </a:spcAft>
              <a:buClrTx/>
              <a:buNone/>
            </a:pPr>
            <a:r>
              <a:rPr lang="zh-TW" altLang="zh-TW" sz="3600" dirty="0">
                <a:solidFill>
                  <a:prstClr val="black"/>
                </a:solidFill>
                <a:latin typeface="標楷體" pitchFamily="65" charset="-120"/>
                <a:ea typeface="標楷體" pitchFamily="65" charset="-120"/>
              </a:rPr>
              <a:t>將一合體字（會意或形聲）予以</a:t>
            </a:r>
            <a:endParaRPr lang="en-US" altLang="zh-TW" sz="3600" dirty="0">
              <a:solidFill>
                <a:prstClr val="black"/>
              </a:solidFill>
              <a:latin typeface="標楷體" pitchFamily="65" charset="-120"/>
              <a:ea typeface="標楷體" pitchFamily="65" charset="-120"/>
            </a:endParaRPr>
          </a:p>
          <a:p>
            <a:pPr lvl="0" defTabSz="914400">
              <a:spcAft>
                <a:spcPts val="0"/>
              </a:spcAft>
              <a:buClrTx/>
              <a:buNone/>
            </a:pPr>
            <a:r>
              <a:rPr lang="zh-TW" altLang="zh-TW" sz="3600" dirty="0">
                <a:solidFill>
                  <a:prstClr val="black"/>
                </a:solidFill>
                <a:latin typeface="標楷體" pitchFamily="65" charset="-120"/>
                <a:ea typeface="標楷體" pitchFamily="65" charset="-120"/>
              </a:rPr>
              <a:t>變使其音</a:t>
            </a:r>
            <a:r>
              <a:rPr lang="zh-TW" altLang="en-US" sz="3600" dirty="0">
                <a:solidFill>
                  <a:prstClr val="black"/>
                </a:solidFill>
                <a:latin typeface="標楷體" pitchFamily="65" charset="-120"/>
                <a:ea typeface="標楷體" pitchFamily="65" charset="-120"/>
              </a:rPr>
              <a:t>、</a:t>
            </a:r>
            <a:r>
              <a:rPr lang="zh-TW" altLang="zh-TW" sz="3600" dirty="0">
                <a:solidFill>
                  <a:prstClr val="black"/>
                </a:solidFill>
                <a:latin typeface="標楷體" pitchFamily="65" charset="-120"/>
                <a:ea typeface="標楷體" pitchFamily="65" charset="-120"/>
              </a:rPr>
              <a:t>義發生變化。</a:t>
            </a:r>
          </a:p>
          <a:p>
            <a:endParaRPr lang="zh-TW" altLang="en-US" sz="3600" dirty="0"/>
          </a:p>
        </p:txBody>
      </p:sp>
    </p:spTree>
    <p:extLst>
      <p:ext uri="{BB962C8B-B14F-4D97-AF65-F5344CB8AC3E}">
        <p14:creationId xmlns:p14="http://schemas.microsoft.com/office/powerpoint/2010/main" val="1517100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1009443" y="980729"/>
            <a:ext cx="7125112" cy="4878070"/>
          </a:xfrm>
        </p:spPr>
        <p:txBody>
          <a:bodyPr>
            <a:normAutofit fontScale="85000" lnSpcReduction="20000"/>
          </a:bodyPr>
          <a:lstStyle/>
          <a:p>
            <a:endParaRPr lang="en-US" altLang="zh-TW" sz="2800" dirty="0">
              <a:solidFill>
                <a:schemeClr val="tx1"/>
              </a:solidFill>
              <a:latin typeface="標楷體" pitchFamily="65" charset="-120"/>
              <a:ea typeface="標楷體" pitchFamily="65" charset="-120"/>
            </a:endParaRPr>
          </a:p>
          <a:p>
            <a:endParaRPr lang="en-US" altLang="zh-TW" sz="2800" dirty="0">
              <a:solidFill>
                <a:schemeClr val="tx1"/>
              </a:solidFill>
              <a:latin typeface="標楷體" pitchFamily="65" charset="-120"/>
              <a:ea typeface="標楷體" pitchFamily="65" charset="-120"/>
            </a:endParaRPr>
          </a:p>
          <a:p>
            <a:r>
              <a:rPr lang="zh-TW" altLang="en-US" sz="2800" dirty="0">
                <a:solidFill>
                  <a:schemeClr val="tx1"/>
                </a:solidFill>
                <a:latin typeface="標楷體" pitchFamily="65" charset="-120"/>
                <a:ea typeface="標楷體" pitchFamily="65" charset="-120"/>
              </a:rPr>
              <a:t>最先標出六書名稱是西漢末年劉向父子，見於班固</a:t>
            </a:r>
            <a:r>
              <a:rPr lang="en-US" altLang="zh-TW" sz="2800" dirty="0">
                <a:solidFill>
                  <a:schemeClr val="tx1"/>
                </a:solidFill>
                <a:latin typeface="標楷體" pitchFamily="65" charset="-120"/>
                <a:ea typeface="標楷體" pitchFamily="65" charset="-120"/>
              </a:rPr>
              <a:t>《</a:t>
            </a:r>
            <a:r>
              <a:rPr lang="zh-TW" altLang="en-US" sz="2800" dirty="0">
                <a:solidFill>
                  <a:schemeClr val="tx1"/>
                </a:solidFill>
                <a:latin typeface="標楷體" pitchFamily="65" charset="-120"/>
                <a:ea typeface="標楷體" pitchFamily="65" charset="-120"/>
              </a:rPr>
              <a:t>漢書．藝文志</a:t>
            </a:r>
            <a:r>
              <a:rPr lang="en-US" altLang="zh-TW" sz="2800" dirty="0">
                <a:solidFill>
                  <a:schemeClr val="tx1"/>
                </a:solidFill>
                <a:latin typeface="標楷體" pitchFamily="65" charset="-120"/>
                <a:ea typeface="標楷體" pitchFamily="65" charset="-120"/>
              </a:rPr>
              <a:t>》</a:t>
            </a:r>
            <a:r>
              <a:rPr lang="zh-TW" altLang="en-US" sz="2800" dirty="0">
                <a:solidFill>
                  <a:schemeClr val="tx1"/>
                </a:solidFill>
                <a:latin typeface="標楷體" pitchFamily="65" charset="-120"/>
                <a:ea typeface="標楷體" pitchFamily="65" charset="-120"/>
              </a:rPr>
              <a:t>。</a:t>
            </a:r>
          </a:p>
          <a:p>
            <a:r>
              <a:rPr lang="zh-TW" altLang="en-US" sz="2800" dirty="0">
                <a:solidFill>
                  <a:schemeClr val="tx1"/>
                </a:solidFill>
                <a:latin typeface="標楷體" pitchFamily="65" charset="-120"/>
                <a:ea typeface="標楷體" pitchFamily="65" charset="-120"/>
              </a:rPr>
              <a:t>原文：「古者八歲入小學，故州官保氏長養國子，教之六書，謂象形、象事、象意、象聲、轉注、假借。」</a:t>
            </a:r>
          </a:p>
          <a:p>
            <a:r>
              <a:rPr lang="zh-TW" altLang="en-US" sz="2800" dirty="0">
                <a:solidFill>
                  <a:schemeClr val="tx1"/>
                </a:solidFill>
                <a:latin typeface="標楷體" pitchFamily="65" charset="-120"/>
                <a:ea typeface="標楷體" pitchFamily="65" charset="-120"/>
              </a:rPr>
              <a:t>之後是東漢鄭眾，見於</a:t>
            </a:r>
            <a:r>
              <a:rPr lang="en-US" altLang="zh-TW" sz="2800" dirty="0">
                <a:solidFill>
                  <a:schemeClr val="tx1"/>
                </a:solidFill>
                <a:latin typeface="標楷體" pitchFamily="65" charset="-120"/>
                <a:ea typeface="標楷體" pitchFamily="65" charset="-120"/>
              </a:rPr>
              <a:t>《</a:t>
            </a:r>
            <a:r>
              <a:rPr lang="zh-TW" altLang="en-US" sz="2800" dirty="0">
                <a:solidFill>
                  <a:schemeClr val="tx1"/>
                </a:solidFill>
                <a:latin typeface="標楷體" pitchFamily="65" charset="-120"/>
                <a:ea typeface="標楷體" pitchFamily="65" charset="-120"/>
              </a:rPr>
              <a:t>周禮．地官．保氏</a:t>
            </a:r>
            <a:r>
              <a:rPr lang="en-US" altLang="zh-TW" sz="2800" dirty="0">
                <a:solidFill>
                  <a:schemeClr val="tx1"/>
                </a:solidFill>
                <a:latin typeface="標楷體" pitchFamily="65" charset="-120"/>
                <a:ea typeface="標楷體" pitchFamily="65" charset="-120"/>
              </a:rPr>
              <a:t>》</a:t>
            </a:r>
            <a:r>
              <a:rPr lang="zh-TW" altLang="en-US" sz="2800" dirty="0">
                <a:solidFill>
                  <a:schemeClr val="tx1"/>
                </a:solidFill>
                <a:latin typeface="標楷體" pitchFamily="65" charset="-120"/>
                <a:ea typeface="標楷體" pitchFamily="65" charset="-120"/>
              </a:rPr>
              <a:t>，標舉六書名稱是象形、會意、轉注、處事、假借、諧聲</a:t>
            </a:r>
          </a:p>
          <a:p>
            <a:r>
              <a:rPr lang="zh-TW" altLang="en-US" sz="2800" dirty="0">
                <a:solidFill>
                  <a:schemeClr val="tx1"/>
                </a:solidFill>
                <a:latin typeface="標楷體" pitchFamily="65" charset="-120"/>
                <a:ea typeface="標楷體" pitchFamily="65" charset="-120"/>
              </a:rPr>
              <a:t>之後就是大名鼎鼎的許慎，為六書下了定義跟舉例，像是「會意者，比類合誼，以見指撝，武、信是也」。</a:t>
            </a:r>
          </a:p>
          <a:p>
            <a:pPr marL="0" indent="0">
              <a:buNone/>
            </a:pPr>
            <a:endParaRPr lang="zh-TW" altLang="en-US" sz="2800" dirty="0">
              <a:latin typeface="標楷體" pitchFamily="65" charset="-120"/>
              <a:ea typeface="標楷體" pitchFamily="65" charset="-120"/>
            </a:endParaRPr>
          </a:p>
          <a:p>
            <a:endParaRPr lang="zh-TW" altLang="en-US" dirty="0"/>
          </a:p>
        </p:txBody>
      </p:sp>
    </p:spTree>
    <p:extLst>
      <p:ext uri="{BB962C8B-B14F-4D97-AF65-F5344CB8AC3E}">
        <p14:creationId xmlns:p14="http://schemas.microsoft.com/office/powerpoint/2010/main" val="41537931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a:solidFill>
                  <a:prstClr val="black"/>
                </a:solidFill>
                <a:latin typeface="標楷體" pitchFamily="65" charset="-120"/>
                <a:ea typeface="標楷體" pitchFamily="65" charset="-120"/>
                <a:cs typeface="+mj-cs"/>
              </a:rPr>
              <a:t>《</a:t>
            </a:r>
            <a:r>
              <a:rPr lang="zh-TW" altLang="en-US" sz="3600" dirty="0">
                <a:solidFill>
                  <a:prstClr val="black"/>
                </a:solidFill>
                <a:latin typeface="標楷體" pitchFamily="65" charset="-120"/>
                <a:ea typeface="標楷體" pitchFamily="65" charset="-120"/>
                <a:cs typeface="+mj-cs"/>
              </a:rPr>
              <a:t>說文解字</a:t>
            </a:r>
            <a:r>
              <a:rPr lang="en-US" altLang="zh-TW" sz="3600" dirty="0">
                <a:solidFill>
                  <a:prstClr val="black"/>
                </a:solidFill>
                <a:latin typeface="標楷體" pitchFamily="65" charset="-120"/>
                <a:ea typeface="標楷體" pitchFamily="65" charset="-120"/>
                <a:cs typeface="+mj-cs"/>
              </a:rPr>
              <a:t>》</a:t>
            </a:r>
            <a:br>
              <a:rPr lang="en-US" altLang="zh-TW" sz="4400" dirty="0">
                <a:solidFill>
                  <a:prstClr val="black"/>
                </a:solidFill>
                <a:latin typeface="標楷體" pitchFamily="65" charset="-120"/>
                <a:ea typeface="標楷體" pitchFamily="65" charset="-120"/>
                <a:cs typeface="+mj-cs"/>
              </a:rPr>
            </a:br>
            <a:endParaRPr lang="zh-TW" altLang="en-US" dirty="0"/>
          </a:p>
        </p:txBody>
      </p:sp>
      <p:sp>
        <p:nvSpPr>
          <p:cNvPr id="3" name="內容版面配置區 2"/>
          <p:cNvSpPr>
            <a:spLocks noGrp="1"/>
          </p:cNvSpPr>
          <p:nvPr>
            <p:ph idx="1"/>
          </p:nvPr>
        </p:nvSpPr>
        <p:spPr>
          <a:xfrm>
            <a:off x="971600" y="2034601"/>
            <a:ext cx="7125112" cy="4562751"/>
          </a:xfrm>
        </p:spPr>
        <p:txBody>
          <a:bodyPr>
            <a:normAutofit/>
          </a:bodyPr>
          <a:lstStyle/>
          <a:p>
            <a:pPr lvl="0" defTabSz="914400">
              <a:spcAft>
                <a:spcPts val="0"/>
              </a:spcAft>
              <a:buClrTx/>
              <a:buFont typeface="Arial" pitchFamily="34" charset="0"/>
              <a:buChar char="•"/>
            </a:pPr>
            <a:r>
              <a:rPr lang="en-US" altLang="zh-TW" sz="3200" dirty="0">
                <a:solidFill>
                  <a:prstClr val="black"/>
                </a:solidFill>
                <a:latin typeface="標楷體" pitchFamily="65" charset="-120"/>
                <a:ea typeface="標楷體" pitchFamily="65" charset="-120"/>
              </a:rPr>
              <a:t>《</a:t>
            </a:r>
            <a:r>
              <a:rPr lang="zh-TW" altLang="en-US" sz="3200" dirty="0">
                <a:solidFill>
                  <a:prstClr val="black"/>
                </a:solidFill>
                <a:latin typeface="標楷體" pitchFamily="65" charset="-120"/>
                <a:ea typeface="標楷體" pitchFamily="65" charset="-120"/>
              </a:rPr>
              <a:t>說文</a:t>
            </a:r>
            <a:r>
              <a:rPr lang="en-US" altLang="zh-TW" sz="3200" dirty="0">
                <a:solidFill>
                  <a:prstClr val="black"/>
                </a:solidFill>
                <a:latin typeface="標楷體" pitchFamily="65" charset="-120"/>
                <a:ea typeface="標楷體" pitchFamily="65" charset="-120"/>
              </a:rPr>
              <a:t>》</a:t>
            </a:r>
            <a:r>
              <a:rPr lang="zh-TW" altLang="en-US" sz="3200" dirty="0">
                <a:solidFill>
                  <a:prstClr val="black"/>
                </a:solidFill>
                <a:latin typeface="標楷體" pitchFamily="65" charset="-120"/>
                <a:ea typeface="標楷體" pitchFamily="65" charset="-120"/>
              </a:rPr>
              <a:t>：「   ，引也，</a:t>
            </a:r>
            <a:endParaRPr lang="en-US" altLang="zh-TW" sz="3200" dirty="0">
              <a:solidFill>
                <a:prstClr val="black"/>
              </a:solidFill>
              <a:latin typeface="標楷體" pitchFamily="65" charset="-120"/>
              <a:ea typeface="標楷體" pitchFamily="65" charset="-120"/>
            </a:endParaRPr>
          </a:p>
          <a:p>
            <a:pPr marL="0" lvl="0" indent="0" defTabSz="914400">
              <a:spcAft>
                <a:spcPts val="0"/>
              </a:spcAft>
              <a:buClrTx/>
              <a:buNone/>
            </a:pPr>
            <a:r>
              <a:rPr lang="zh-TW" altLang="en-US" sz="3200" dirty="0">
                <a:solidFill>
                  <a:prstClr val="black"/>
                </a:solidFill>
                <a:latin typeface="標楷體" pitchFamily="65" charset="-120"/>
                <a:ea typeface="標楷體" pitchFamily="65" charset="-120"/>
              </a:rPr>
              <a:t>反   。   ，     或手樊。」→兩手相對為   ，竦手也；反為  ，象兩手相背引物於外，故為變體會意。</a:t>
            </a:r>
            <a:endParaRPr lang="en-US" altLang="zh-TW" sz="3200" dirty="0">
              <a:solidFill>
                <a:prstClr val="black"/>
              </a:solidFill>
              <a:latin typeface="標楷體" pitchFamily="65" charset="-120"/>
              <a:ea typeface="標楷體" pitchFamily="65" charset="-120"/>
            </a:endParaRPr>
          </a:p>
          <a:p>
            <a:pPr lvl="0" defTabSz="914400">
              <a:spcAft>
                <a:spcPts val="0"/>
              </a:spcAft>
              <a:buClrTx/>
              <a:buNone/>
            </a:pPr>
            <a:r>
              <a:rPr lang="zh-TW" altLang="en-US" sz="3200" dirty="0">
                <a:solidFill>
                  <a:prstClr val="black"/>
                </a:solidFill>
                <a:latin typeface="標楷體" pitchFamily="65" charset="-120"/>
                <a:ea typeface="標楷體" pitchFamily="65" charset="-120"/>
              </a:rPr>
              <a:t>  字今作攀，手樊聲。   為攀之古字。棣變之 後作大，為樊、攀等字的部件。普班切，音攀。</a:t>
            </a:r>
          </a:p>
          <a:p>
            <a:endParaRPr lang="zh-TW" alt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549" y="650668"/>
            <a:ext cx="2040135" cy="194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806" y="454257"/>
            <a:ext cx="1731818" cy="1580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7766" y="2368271"/>
            <a:ext cx="637381" cy="630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1555" y="2843968"/>
            <a:ext cx="637381" cy="630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7616" y="2843968"/>
            <a:ext cx="623411" cy="67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3139" y="2963065"/>
            <a:ext cx="557054" cy="550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0900" y="3437161"/>
            <a:ext cx="573113" cy="5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49804" y="3417162"/>
            <a:ext cx="5000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87149" y="4433398"/>
            <a:ext cx="557054" cy="63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4386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260648"/>
            <a:ext cx="7125113" cy="1195535"/>
          </a:xfrm>
        </p:spPr>
        <p:txBody>
          <a:bodyPr/>
          <a:lstStyle/>
          <a:p>
            <a:r>
              <a:rPr lang="en-US" altLang="zh-TW" dirty="0">
                <a:solidFill>
                  <a:prstClr val="black"/>
                </a:solidFill>
                <a:latin typeface="標楷體" pitchFamily="65" charset="-120"/>
                <a:ea typeface="標楷體" pitchFamily="65" charset="-120"/>
                <a:cs typeface="+mj-cs"/>
              </a:rPr>
              <a:t>《</a:t>
            </a:r>
            <a:r>
              <a:rPr lang="zh-TW" altLang="en-US" dirty="0">
                <a:solidFill>
                  <a:prstClr val="black"/>
                </a:solidFill>
                <a:latin typeface="標楷體" pitchFamily="65" charset="-120"/>
                <a:ea typeface="標楷體" pitchFamily="65" charset="-120"/>
                <a:cs typeface="+mj-cs"/>
              </a:rPr>
              <a:t>說文解字</a:t>
            </a:r>
            <a:r>
              <a:rPr lang="en-US" altLang="zh-TW" dirty="0">
                <a:solidFill>
                  <a:prstClr val="black"/>
                </a:solidFill>
                <a:latin typeface="標楷體" pitchFamily="65" charset="-120"/>
                <a:ea typeface="標楷體" pitchFamily="65" charset="-120"/>
                <a:cs typeface="+mj-cs"/>
              </a:rPr>
              <a:t>》</a:t>
            </a:r>
            <a:endParaRPr lang="zh-TW" altLang="en-US" dirty="0"/>
          </a:p>
        </p:txBody>
      </p:sp>
      <p:sp>
        <p:nvSpPr>
          <p:cNvPr id="3" name="內容版面配置區 2"/>
          <p:cNvSpPr>
            <a:spLocks noGrp="1"/>
          </p:cNvSpPr>
          <p:nvPr>
            <p:ph idx="1"/>
          </p:nvPr>
        </p:nvSpPr>
        <p:spPr>
          <a:xfrm>
            <a:off x="1009443" y="1807361"/>
            <a:ext cx="7125112" cy="4285935"/>
          </a:xfrm>
        </p:spPr>
        <p:txBody>
          <a:bodyPr>
            <a:normAutofit lnSpcReduction="10000"/>
          </a:bodyPr>
          <a:lstStyle/>
          <a:p>
            <a:pPr lvl="0" defTabSz="914400">
              <a:spcAft>
                <a:spcPts val="0"/>
              </a:spcAft>
              <a:buClrTx/>
              <a:buNone/>
            </a:pPr>
            <a:endParaRPr lang="en-US" altLang="zh-TW" sz="3200" dirty="0">
              <a:solidFill>
                <a:prstClr val="black"/>
              </a:solidFill>
              <a:latin typeface="標楷體" pitchFamily="65" charset="-120"/>
              <a:ea typeface="標楷體" pitchFamily="65" charset="-120"/>
            </a:endParaRPr>
          </a:p>
          <a:p>
            <a:pPr lvl="0" defTabSz="914400">
              <a:spcAft>
                <a:spcPts val="0"/>
              </a:spcAft>
              <a:buClrTx/>
              <a:buFont typeface="Arial" pitchFamily="34" charset="0"/>
              <a:buChar char="•"/>
            </a:pPr>
            <a:r>
              <a:rPr lang="en-US" altLang="zh-TW" sz="3200" dirty="0">
                <a:solidFill>
                  <a:prstClr val="black"/>
                </a:solidFill>
                <a:latin typeface="標楷體" pitchFamily="65" charset="-120"/>
                <a:ea typeface="標楷體" pitchFamily="65" charset="-120"/>
              </a:rPr>
              <a:t>《</a:t>
            </a:r>
            <a:r>
              <a:rPr lang="zh-TW" altLang="en-US" sz="3200" dirty="0">
                <a:solidFill>
                  <a:prstClr val="black"/>
                </a:solidFill>
                <a:latin typeface="標楷體" pitchFamily="65" charset="-120"/>
                <a:ea typeface="標楷體" pitchFamily="65" charset="-120"/>
              </a:rPr>
              <a:t>說文</a:t>
            </a:r>
            <a:r>
              <a:rPr lang="en-US" altLang="zh-TW" sz="3200" dirty="0">
                <a:solidFill>
                  <a:prstClr val="black"/>
                </a:solidFill>
                <a:latin typeface="標楷體" pitchFamily="65" charset="-120"/>
                <a:ea typeface="標楷體" pitchFamily="65" charset="-120"/>
              </a:rPr>
              <a:t>》</a:t>
            </a:r>
            <a:r>
              <a:rPr lang="zh-TW" altLang="en-US" sz="3200" dirty="0">
                <a:solidFill>
                  <a:prstClr val="black"/>
                </a:solidFill>
                <a:latin typeface="標楷體" pitchFamily="65" charset="-120"/>
                <a:ea typeface="標楷體" pitchFamily="65" charset="-120"/>
              </a:rPr>
              <a:t>：「  ，密也；二人為，反為比。」</a:t>
            </a:r>
            <a:endParaRPr lang="en-US" altLang="zh-TW" sz="3200" dirty="0">
              <a:solidFill>
                <a:prstClr val="black"/>
              </a:solidFill>
              <a:latin typeface="標楷體" pitchFamily="65" charset="-120"/>
              <a:ea typeface="標楷體" pitchFamily="65" charset="-120"/>
            </a:endParaRPr>
          </a:p>
          <a:p>
            <a:pPr lvl="0" defTabSz="914400">
              <a:spcAft>
                <a:spcPts val="0"/>
              </a:spcAft>
              <a:buClrTx/>
              <a:buNone/>
            </a:pPr>
            <a:r>
              <a:rPr lang="zh-TW" altLang="en-US" sz="3200" dirty="0">
                <a:solidFill>
                  <a:prstClr val="black"/>
                </a:solidFill>
                <a:latin typeface="標楷體" pitchFamily="65" charset="-120"/>
                <a:ea typeface="標楷體" pitchFamily="65" charset="-120"/>
              </a:rPr>
              <a:t>  →同體會意，比的結構為反，故為變體會意。毗二切，音彼、又音必。本義為相親密。引申義為：相並，如「比肩」；結黨， 如「朋比為私」；接連，如「比連」；較量，如「比賽」；摹擬，如「比照」；事例。</a:t>
            </a:r>
          </a:p>
          <a:p>
            <a:endParaRPr lang="zh-TW" alt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138" y="503440"/>
            <a:ext cx="224313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778" y="208248"/>
            <a:ext cx="22320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185" y="1300913"/>
            <a:ext cx="5000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2080" y="1012353"/>
            <a:ext cx="1676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8272" y="1236588"/>
            <a:ext cx="382429" cy="375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9953" y="2186883"/>
            <a:ext cx="5730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859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4400" dirty="0">
                <a:solidFill>
                  <a:prstClr val="black"/>
                </a:solidFill>
                <a:latin typeface="標楷體" pitchFamily="65" charset="-120"/>
                <a:ea typeface="標楷體" pitchFamily="65" charset="-120"/>
                <a:cs typeface="+mj-cs"/>
              </a:rPr>
              <a:t>楊樹達</a:t>
            </a:r>
            <a:r>
              <a:rPr lang="en-US" altLang="zh-TW" sz="4400" dirty="0">
                <a:solidFill>
                  <a:prstClr val="black"/>
                </a:solidFill>
                <a:latin typeface="標楷體" pitchFamily="65" charset="-120"/>
                <a:ea typeface="標楷體" pitchFamily="65" charset="-120"/>
                <a:cs typeface="+mj-cs"/>
              </a:rPr>
              <a:t>(1885-1956)</a:t>
            </a:r>
            <a:endParaRPr lang="zh-TW" altLang="en-US" dirty="0">
              <a:latin typeface="標楷體" pitchFamily="65" charset="-120"/>
              <a:ea typeface="標楷體" pitchFamily="65" charset="-120"/>
            </a:endParaRPr>
          </a:p>
        </p:txBody>
      </p:sp>
      <p:sp>
        <p:nvSpPr>
          <p:cNvPr id="5" name="內容版面配置區 4"/>
          <p:cNvSpPr>
            <a:spLocks noGrp="1"/>
          </p:cNvSpPr>
          <p:nvPr>
            <p:ph idx="1"/>
          </p:nvPr>
        </p:nvSpPr>
        <p:spPr>
          <a:xfrm>
            <a:off x="1009443" y="4365104"/>
            <a:ext cx="7125112" cy="2492896"/>
          </a:xfrm>
        </p:spPr>
        <p:txBody>
          <a:bodyPr>
            <a:normAutofit/>
          </a:bodyPr>
          <a:lstStyle/>
          <a:p>
            <a:pPr lvl="0" defTabSz="914400">
              <a:spcAft>
                <a:spcPts val="0"/>
              </a:spcAft>
              <a:buClrTx/>
              <a:buFont typeface="Arial" pitchFamily="34" charset="0"/>
              <a:buChar char="•"/>
            </a:pPr>
            <a:r>
              <a:rPr lang="en-US" altLang="zh-CN" sz="3200" dirty="0">
                <a:solidFill>
                  <a:prstClr val="black"/>
                </a:solidFill>
                <a:latin typeface="標楷體" pitchFamily="65" charset="-120"/>
                <a:ea typeface="標楷體" pitchFamily="65" charset="-120"/>
              </a:rPr>
              <a:t>《</a:t>
            </a:r>
            <a:r>
              <a:rPr lang="zh-CN" altLang="en-US" sz="3200" dirty="0">
                <a:solidFill>
                  <a:prstClr val="black"/>
                </a:solidFill>
                <a:latin typeface="標楷體" pitchFamily="65" charset="-120"/>
                <a:ea typeface="標楷體" pitchFamily="65" charset="-120"/>
              </a:rPr>
              <a:t>概要</a:t>
            </a:r>
            <a:r>
              <a:rPr lang="en-US" altLang="zh-CN" sz="3200" dirty="0">
                <a:solidFill>
                  <a:prstClr val="black"/>
                </a:solidFill>
                <a:latin typeface="標楷體" pitchFamily="65" charset="-120"/>
                <a:ea typeface="標楷體" pitchFamily="65" charset="-120"/>
              </a:rPr>
              <a:t>》</a:t>
            </a:r>
            <a:r>
              <a:rPr lang="zh-TW" altLang="en-US" sz="3200" dirty="0">
                <a:solidFill>
                  <a:prstClr val="black"/>
                </a:solidFill>
                <a:latin typeface="標楷體" pitchFamily="65" charset="-120"/>
                <a:ea typeface="標楷體" pitchFamily="65" charset="-120"/>
              </a:rPr>
              <a:t>：</a:t>
            </a:r>
            <a:r>
              <a:rPr lang="zh-CN" altLang="en-US" sz="3200" dirty="0">
                <a:solidFill>
                  <a:prstClr val="black"/>
                </a:solidFill>
                <a:latin typeface="標楷體" pitchFamily="65" charset="-120"/>
                <a:ea typeface="標楷體" pitchFamily="65" charset="-120"/>
              </a:rPr>
              <a:t>从反印。</a:t>
            </a:r>
            <a:endParaRPr lang="en-US" altLang="zh-CN" sz="3200" dirty="0">
              <a:solidFill>
                <a:prstClr val="black"/>
              </a:solidFill>
              <a:latin typeface="標楷體" pitchFamily="65" charset="-120"/>
              <a:ea typeface="標楷體" pitchFamily="65" charset="-120"/>
            </a:endParaRPr>
          </a:p>
          <a:p>
            <a:pPr lvl="0" defTabSz="914400">
              <a:spcAft>
                <a:spcPts val="0"/>
              </a:spcAft>
              <a:buClrTx/>
              <a:buFont typeface="Arial" pitchFamily="34" charset="0"/>
              <a:buChar char="•"/>
            </a:pPr>
            <a:r>
              <a:rPr lang="zh-TW" altLang="en-US" sz="3200" dirty="0">
                <a:solidFill>
                  <a:prstClr val="black"/>
                </a:solidFill>
                <a:latin typeface="標楷體" pitchFamily="65" charset="-120"/>
                <a:ea typeface="標楷體" pitchFamily="65" charset="-120"/>
              </a:rPr>
              <a:t>錯誤：</a:t>
            </a:r>
            <a:r>
              <a:rPr lang="zh-TW" altLang="zh-TW" sz="3200" dirty="0">
                <a:solidFill>
                  <a:prstClr val="black"/>
                </a:solidFill>
                <a:latin typeface="標楷體" pitchFamily="65" charset="-120"/>
                <a:ea typeface="標楷體" pitchFamily="65" charset="-120"/>
              </a:rPr>
              <a:t>只是「印」字的重文，而非利用「變體會意」所構造出來</a:t>
            </a:r>
            <a:r>
              <a:rPr lang="zh-TW" altLang="en-US" sz="3200" dirty="0">
                <a:solidFill>
                  <a:prstClr val="black"/>
                </a:solidFill>
                <a:latin typeface="標楷體" pitchFamily="65" charset="-120"/>
                <a:ea typeface="標楷體" pitchFamily="65" charset="-120"/>
              </a:rPr>
              <a:t>、</a:t>
            </a:r>
            <a:r>
              <a:rPr lang="zh-TW" altLang="zh-TW" sz="3200" dirty="0">
                <a:solidFill>
                  <a:prstClr val="black"/>
                </a:solidFill>
                <a:latin typeface="標楷體" pitchFamily="65" charset="-120"/>
                <a:ea typeface="標楷體" pitchFamily="65" charset="-120"/>
              </a:rPr>
              <a:t>具有新義的新字</a:t>
            </a:r>
            <a:r>
              <a:rPr lang="zh-TW" altLang="en-US" sz="3200" dirty="0">
                <a:solidFill>
                  <a:prstClr val="black"/>
                </a:solidFill>
                <a:latin typeface="標楷體" pitchFamily="65" charset="-120"/>
                <a:ea typeface="標楷體" pitchFamily="65" charset="-120"/>
              </a:rPr>
              <a:t>。</a:t>
            </a:r>
            <a:endParaRPr lang="en-US" altLang="zh-TW" sz="3200" dirty="0">
              <a:solidFill>
                <a:prstClr val="black"/>
              </a:solidFill>
              <a:latin typeface="標楷體" pitchFamily="65" charset="-120"/>
              <a:ea typeface="標楷體" pitchFamily="65" charset="-120"/>
            </a:endParaRPr>
          </a:p>
          <a:p>
            <a:pPr lvl="0" defTabSz="914400">
              <a:spcAft>
                <a:spcPts val="0"/>
              </a:spcAft>
              <a:buClrTx/>
              <a:buFont typeface="Arial" pitchFamily="34" charset="0"/>
              <a:buChar char="•"/>
            </a:pPr>
            <a:endParaRPr lang="en-US" altLang="zh-TW" sz="4600" dirty="0">
              <a:solidFill>
                <a:prstClr val="black"/>
              </a:solidFill>
              <a:latin typeface="Calibri"/>
              <a:ea typeface="新細明體"/>
            </a:endParaRPr>
          </a:p>
          <a:p>
            <a:endParaRPr lang="zh-TW" altLang="en-US" dirty="0"/>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5408" y="1653090"/>
            <a:ext cx="1493837"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313" y="1824020"/>
            <a:ext cx="1652587" cy="165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9325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4400" dirty="0">
                <a:solidFill>
                  <a:prstClr val="black"/>
                </a:solidFill>
                <a:latin typeface="標楷體" pitchFamily="65" charset="-120"/>
                <a:ea typeface="標楷體" pitchFamily="65" charset="-120"/>
                <a:cs typeface="+mj-cs"/>
              </a:rPr>
              <a:t>楊樹達</a:t>
            </a:r>
            <a:r>
              <a:rPr lang="en-US" altLang="zh-TW" sz="4400" dirty="0">
                <a:solidFill>
                  <a:prstClr val="black"/>
                </a:solidFill>
                <a:latin typeface="標楷體" pitchFamily="65" charset="-120"/>
                <a:ea typeface="標楷體" pitchFamily="65" charset="-120"/>
                <a:cs typeface="+mj-cs"/>
              </a:rPr>
              <a:t>(1885-1956)</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1009443" y="2132856"/>
            <a:ext cx="7125112" cy="3960440"/>
          </a:xfrm>
        </p:spPr>
        <p:txBody>
          <a:bodyPr>
            <a:normAutofit/>
          </a:bodyPr>
          <a:lstStyle/>
          <a:p>
            <a:pPr lvl="0" defTabSz="914400">
              <a:spcAft>
                <a:spcPts val="0"/>
              </a:spcAft>
              <a:buClrTx/>
              <a:buFont typeface="Arial" pitchFamily="34" charset="0"/>
              <a:buChar char="•"/>
            </a:pPr>
            <a:r>
              <a:rPr lang="en-US" altLang="zh-TW" sz="3000" dirty="0">
                <a:solidFill>
                  <a:prstClr val="black"/>
                </a:solidFill>
                <a:latin typeface="標楷體" pitchFamily="65" charset="-120"/>
                <a:ea typeface="標楷體" pitchFamily="65" charset="-120"/>
              </a:rPr>
              <a:t>《</a:t>
            </a:r>
            <a:r>
              <a:rPr lang="zh-TW" altLang="en-US" sz="3000" dirty="0">
                <a:solidFill>
                  <a:prstClr val="black"/>
                </a:solidFill>
                <a:latin typeface="標楷體" pitchFamily="65" charset="-120"/>
                <a:ea typeface="標楷體" pitchFamily="65" charset="-120"/>
              </a:rPr>
              <a:t>概要</a:t>
            </a:r>
            <a:r>
              <a:rPr lang="en-US" altLang="zh-TW" sz="3000" dirty="0">
                <a:solidFill>
                  <a:prstClr val="black"/>
                </a:solidFill>
                <a:latin typeface="標楷體" pitchFamily="65" charset="-120"/>
                <a:ea typeface="標楷體" pitchFamily="65" charset="-120"/>
              </a:rPr>
              <a:t>》</a:t>
            </a:r>
            <a:r>
              <a:rPr lang="zh-TW" altLang="en-US" sz="3000" dirty="0">
                <a:solidFill>
                  <a:prstClr val="black"/>
                </a:solidFill>
                <a:latin typeface="標楷體" pitchFamily="65" charset="-120"/>
                <a:ea typeface="標楷體" pitchFamily="65" charset="-120"/>
              </a:rPr>
              <a:t>：丸，圜傾側而轉者。从反仄。</a:t>
            </a:r>
            <a:endParaRPr lang="en-US" altLang="zh-TW" sz="3000" dirty="0">
              <a:solidFill>
                <a:prstClr val="black"/>
              </a:solidFill>
              <a:latin typeface="標楷體" pitchFamily="65" charset="-120"/>
              <a:ea typeface="標楷體" pitchFamily="65" charset="-120"/>
            </a:endParaRPr>
          </a:p>
          <a:p>
            <a:pPr lvl="0" defTabSz="914400">
              <a:spcAft>
                <a:spcPts val="0"/>
              </a:spcAft>
              <a:buClrTx/>
              <a:buFont typeface="Arial" pitchFamily="34" charset="0"/>
              <a:buChar char="•"/>
            </a:pPr>
            <a:r>
              <a:rPr lang="en-US" altLang="zh-TW" sz="3000" dirty="0">
                <a:solidFill>
                  <a:prstClr val="black"/>
                </a:solidFill>
                <a:latin typeface="標楷體" pitchFamily="65" charset="-120"/>
                <a:ea typeface="標楷體" pitchFamily="65" charset="-120"/>
              </a:rPr>
              <a:t>《</a:t>
            </a:r>
            <a:r>
              <a:rPr lang="zh-TW" altLang="en-US" sz="3000" dirty="0">
                <a:solidFill>
                  <a:prstClr val="black"/>
                </a:solidFill>
                <a:latin typeface="標楷體" pitchFamily="65" charset="-120"/>
                <a:ea typeface="標楷體" pitchFamily="65" charset="-120"/>
              </a:rPr>
              <a:t>説文解字</a:t>
            </a:r>
            <a:r>
              <a:rPr lang="en-US" altLang="zh-TW" sz="3000" dirty="0">
                <a:solidFill>
                  <a:prstClr val="black"/>
                </a:solidFill>
                <a:latin typeface="標楷體" pitchFamily="65" charset="-120"/>
                <a:ea typeface="標楷體" pitchFamily="65" charset="-120"/>
              </a:rPr>
              <a:t>》</a:t>
            </a:r>
            <a:r>
              <a:rPr lang="zh-TW" altLang="en-US" sz="3000" dirty="0">
                <a:solidFill>
                  <a:prstClr val="black"/>
                </a:solidFill>
                <a:latin typeface="標楷體" pitchFamily="65" charset="-120"/>
                <a:ea typeface="標楷體" pitchFamily="65" charset="-120"/>
              </a:rPr>
              <a:t>：仄，側傾也。从人在厂下。  </a:t>
            </a:r>
            <a:endParaRPr lang="en-US" altLang="zh-TW" sz="3000" dirty="0">
              <a:solidFill>
                <a:prstClr val="black"/>
              </a:solidFill>
              <a:latin typeface="標楷體" pitchFamily="65" charset="-120"/>
              <a:ea typeface="標楷體" pitchFamily="65" charset="-120"/>
            </a:endParaRPr>
          </a:p>
          <a:p>
            <a:pPr lvl="0" defTabSz="914400">
              <a:spcAft>
                <a:spcPts val="0"/>
              </a:spcAft>
              <a:buClrTx/>
              <a:buFont typeface="Arial" pitchFamily="34" charset="0"/>
              <a:buChar char="•"/>
            </a:pPr>
            <a:r>
              <a:rPr lang="zh-TW" altLang="zh-TW" sz="3000" dirty="0">
                <a:solidFill>
                  <a:prstClr val="black"/>
                </a:solidFill>
                <a:latin typeface="標楷體" pitchFamily="65" charset="-120"/>
                <a:ea typeface="標楷體" pitchFamily="65" charset="-120"/>
              </a:rPr>
              <a:t>「仄」歸於「名字為主之會意─物名與處名─在下」一類。「丸」字構形是以會意字「仄」為材料，相反變易其位置，亦從而得到與「仄」相反的新義，是以「丸」字的構形屬「變體會意」。</a:t>
            </a:r>
          </a:p>
          <a:p>
            <a:endParaRPr lang="zh-TW" alt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1584325" cy="15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24382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4400" dirty="0">
                <a:solidFill>
                  <a:prstClr val="black"/>
                </a:solidFill>
                <a:latin typeface="標楷體" pitchFamily="65" charset="-120"/>
                <a:ea typeface="標楷體" pitchFamily="65" charset="-120"/>
                <a:cs typeface="+mj-cs"/>
              </a:rPr>
              <a:t>王筠</a:t>
            </a:r>
            <a:r>
              <a:rPr lang="en-US" altLang="zh-TW" sz="4400" dirty="0">
                <a:solidFill>
                  <a:prstClr val="black"/>
                </a:solidFill>
                <a:latin typeface="標楷體" pitchFamily="65" charset="-120"/>
                <a:ea typeface="標楷體" pitchFamily="65" charset="-120"/>
                <a:cs typeface="+mj-cs"/>
              </a:rPr>
              <a:t>《</a:t>
            </a:r>
            <a:r>
              <a:rPr lang="zh-TW" altLang="en-US" sz="4400" dirty="0">
                <a:solidFill>
                  <a:prstClr val="black"/>
                </a:solidFill>
                <a:latin typeface="標楷體" pitchFamily="65" charset="-120"/>
                <a:ea typeface="標楷體" pitchFamily="65" charset="-120"/>
                <a:cs typeface="+mj-cs"/>
              </a:rPr>
              <a:t>文字蒙求</a:t>
            </a:r>
            <a:r>
              <a:rPr lang="en-US" altLang="zh-TW" sz="4400" dirty="0">
                <a:solidFill>
                  <a:prstClr val="black"/>
                </a:solidFill>
                <a:latin typeface="標楷體" pitchFamily="65" charset="-120"/>
                <a:ea typeface="標楷體" pitchFamily="65" charset="-120"/>
                <a:cs typeface="+mj-cs"/>
              </a:rPr>
              <a:t>》</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1009443" y="1340769"/>
            <a:ext cx="7125112" cy="3096343"/>
          </a:xfrm>
        </p:spPr>
        <p:txBody>
          <a:bodyPr/>
          <a:lstStyle/>
          <a:p>
            <a:pPr lvl="0" defTabSz="914400">
              <a:spcAft>
                <a:spcPts val="0"/>
              </a:spcAft>
              <a:buClrTx/>
              <a:buFont typeface="Arial" pitchFamily="34" charset="0"/>
              <a:buChar char="•"/>
            </a:pPr>
            <a:r>
              <a:rPr lang="zh-TW" altLang="en-US" sz="3600" dirty="0">
                <a:solidFill>
                  <a:prstClr val="black"/>
                </a:solidFill>
                <a:latin typeface="標楷體" pitchFamily="65" charset="-120"/>
                <a:ea typeface="標楷體" pitchFamily="65" charset="-120"/>
              </a:rPr>
              <a:t>「從某字而變其字之形者，屯芻北外等十文。」</a:t>
            </a:r>
          </a:p>
          <a:p>
            <a:endParaRPr lang="zh-TW" altLang="en-US" dirty="0"/>
          </a:p>
        </p:txBody>
      </p:sp>
    </p:spTree>
    <p:extLst>
      <p:ext uri="{BB962C8B-B14F-4D97-AF65-F5344CB8AC3E}">
        <p14:creationId xmlns:p14="http://schemas.microsoft.com/office/powerpoint/2010/main" val="6353076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4400" dirty="0">
                <a:solidFill>
                  <a:prstClr val="black"/>
                </a:solidFill>
                <a:latin typeface="標楷體" pitchFamily="65" charset="-120"/>
                <a:ea typeface="標楷體" pitchFamily="65" charset="-120"/>
                <a:cs typeface="+mj-cs"/>
              </a:rPr>
              <a:t>　　王筠</a:t>
            </a:r>
            <a:r>
              <a:rPr lang="en-US" altLang="zh-TW" sz="4400" dirty="0">
                <a:solidFill>
                  <a:prstClr val="black"/>
                </a:solidFill>
                <a:latin typeface="標楷體" pitchFamily="65" charset="-120"/>
                <a:ea typeface="標楷體" pitchFamily="65" charset="-120"/>
                <a:cs typeface="+mj-cs"/>
              </a:rPr>
              <a:t>《</a:t>
            </a:r>
            <a:r>
              <a:rPr lang="zh-TW" altLang="en-US" sz="4400" dirty="0">
                <a:solidFill>
                  <a:prstClr val="black"/>
                </a:solidFill>
                <a:latin typeface="標楷體" pitchFamily="65" charset="-120"/>
                <a:ea typeface="標楷體" pitchFamily="65" charset="-120"/>
                <a:cs typeface="+mj-cs"/>
              </a:rPr>
              <a:t>文字蒙求</a:t>
            </a:r>
            <a:r>
              <a:rPr lang="en-US" altLang="zh-TW" sz="4400" dirty="0">
                <a:solidFill>
                  <a:prstClr val="black"/>
                </a:solidFill>
                <a:latin typeface="標楷體" pitchFamily="65" charset="-120"/>
                <a:ea typeface="標楷體" pitchFamily="65" charset="-120"/>
                <a:cs typeface="+mj-cs"/>
              </a:rPr>
              <a:t>》</a:t>
            </a:r>
            <a:endParaRPr lang="zh-TW" altLang="en-US" dirty="0"/>
          </a:p>
        </p:txBody>
      </p:sp>
      <p:sp>
        <p:nvSpPr>
          <p:cNvPr id="3" name="內容版面配置區 2"/>
          <p:cNvSpPr>
            <a:spLocks noGrp="1"/>
          </p:cNvSpPr>
          <p:nvPr>
            <p:ph idx="1"/>
          </p:nvPr>
        </p:nvSpPr>
        <p:spPr>
          <a:xfrm>
            <a:off x="395535" y="2132856"/>
            <a:ext cx="7599874" cy="4104456"/>
          </a:xfrm>
        </p:spPr>
        <p:txBody>
          <a:bodyPr>
            <a:normAutofit fontScale="92500" lnSpcReduction="10000"/>
          </a:bodyPr>
          <a:lstStyle/>
          <a:p>
            <a:pPr lvl="0" defTabSz="914400">
              <a:spcAft>
                <a:spcPts val="0"/>
              </a:spcAft>
              <a:buClrTx/>
              <a:buFont typeface="Arial" pitchFamily="34" charset="0"/>
              <a:buChar char="•"/>
            </a:pPr>
            <a:r>
              <a:rPr lang="en-US" altLang="zh-TW" sz="3200" dirty="0">
                <a:solidFill>
                  <a:prstClr val="black"/>
                </a:solidFill>
                <a:latin typeface="標楷體" pitchFamily="65" charset="-120"/>
                <a:ea typeface="標楷體" pitchFamily="65" charset="-120"/>
              </a:rPr>
              <a:t>《</a:t>
            </a:r>
            <a:r>
              <a:rPr lang="zh-TW" altLang="en-US" sz="3200" dirty="0">
                <a:solidFill>
                  <a:prstClr val="black"/>
                </a:solidFill>
                <a:latin typeface="標楷體" pitchFamily="65" charset="-120"/>
                <a:ea typeface="標楷體" pitchFamily="65" charset="-120"/>
              </a:rPr>
              <a:t>說文解字</a:t>
            </a:r>
            <a:r>
              <a:rPr lang="en-US" altLang="zh-TW" sz="3200" dirty="0">
                <a:solidFill>
                  <a:prstClr val="black"/>
                </a:solidFill>
                <a:latin typeface="標楷體" pitchFamily="65" charset="-120"/>
                <a:ea typeface="標楷體" pitchFamily="65" charset="-120"/>
              </a:rPr>
              <a:t>》</a:t>
            </a:r>
            <a:r>
              <a:rPr lang="zh-TW" altLang="en-US" sz="3200" dirty="0">
                <a:solidFill>
                  <a:prstClr val="black"/>
                </a:solidFill>
                <a:latin typeface="標楷體" pitchFamily="65" charset="-120"/>
                <a:ea typeface="標楷體" pitchFamily="65" charset="-120"/>
              </a:rPr>
              <a:t>：屯，難也。象艸木之初生。屯然而難。从屮貫一。一，地也。尾曲。</a:t>
            </a:r>
            <a:r>
              <a:rPr lang="en-US" altLang="zh-TW" sz="3200" dirty="0">
                <a:solidFill>
                  <a:prstClr val="black"/>
                </a:solidFill>
                <a:latin typeface="標楷體" pitchFamily="65" charset="-120"/>
                <a:ea typeface="標楷體" pitchFamily="65" charset="-120"/>
              </a:rPr>
              <a:t>《</a:t>
            </a:r>
            <a:r>
              <a:rPr lang="zh-TW" altLang="en-US" sz="3200" dirty="0">
                <a:solidFill>
                  <a:prstClr val="black"/>
                </a:solidFill>
                <a:latin typeface="標楷體" pitchFamily="65" charset="-120"/>
                <a:ea typeface="標楷體" pitchFamily="65" charset="-120"/>
              </a:rPr>
              <a:t>易</a:t>
            </a:r>
            <a:r>
              <a:rPr lang="en-US" altLang="zh-TW" sz="3200" dirty="0">
                <a:solidFill>
                  <a:prstClr val="black"/>
                </a:solidFill>
                <a:latin typeface="標楷體" pitchFamily="65" charset="-120"/>
                <a:ea typeface="標楷體" pitchFamily="65" charset="-120"/>
              </a:rPr>
              <a:t>》</a:t>
            </a:r>
            <a:r>
              <a:rPr lang="zh-TW" altLang="en-US" sz="3200" dirty="0">
                <a:solidFill>
                  <a:prstClr val="black"/>
                </a:solidFill>
                <a:latin typeface="標楷體" pitchFamily="65" charset="-120"/>
                <a:ea typeface="標楷體" pitchFamily="65" charset="-120"/>
              </a:rPr>
              <a:t>曰：屯，剛柔始交而難生。</a:t>
            </a:r>
            <a:endParaRPr lang="en-US" altLang="zh-TW" sz="3200" dirty="0">
              <a:solidFill>
                <a:prstClr val="black"/>
              </a:solidFill>
              <a:latin typeface="標楷體" pitchFamily="65" charset="-120"/>
              <a:ea typeface="標楷體" pitchFamily="65" charset="-120"/>
            </a:endParaRPr>
          </a:p>
          <a:p>
            <a:pPr lvl="0" defTabSz="914400">
              <a:spcAft>
                <a:spcPts val="0"/>
              </a:spcAft>
              <a:buClrTx/>
              <a:buNone/>
            </a:pPr>
            <a:r>
              <a:rPr lang="zh-TW" altLang="en-US" sz="3200" dirty="0">
                <a:solidFill>
                  <a:prstClr val="black"/>
                </a:solidFill>
                <a:latin typeface="標楷體" pitchFamily="65" charset="-120"/>
                <a:ea typeface="標楷體" pitchFamily="65" charset="-120"/>
              </a:rPr>
              <a:t> </a:t>
            </a:r>
            <a:endParaRPr lang="en-US" altLang="zh-TW" sz="3200" dirty="0">
              <a:solidFill>
                <a:prstClr val="black"/>
              </a:solidFill>
              <a:latin typeface="標楷體" pitchFamily="65" charset="-120"/>
              <a:ea typeface="標楷體" pitchFamily="65" charset="-120"/>
            </a:endParaRPr>
          </a:p>
          <a:p>
            <a:pPr lvl="0" defTabSz="914400">
              <a:spcAft>
                <a:spcPts val="0"/>
              </a:spcAft>
              <a:buClrTx/>
              <a:buFont typeface="Arial" pitchFamily="34" charset="0"/>
              <a:buChar char="•"/>
            </a:pPr>
            <a:r>
              <a:rPr lang="en-US" altLang="zh-TW" sz="3200" dirty="0">
                <a:solidFill>
                  <a:prstClr val="black"/>
                </a:solidFill>
                <a:latin typeface="標楷體" pitchFamily="65" charset="-120"/>
                <a:ea typeface="標楷體" pitchFamily="65" charset="-120"/>
              </a:rPr>
              <a:t>《</a:t>
            </a:r>
            <a:r>
              <a:rPr lang="zh-TW" altLang="en-US" sz="3200" dirty="0">
                <a:solidFill>
                  <a:prstClr val="black"/>
                </a:solidFill>
                <a:latin typeface="標楷體" pitchFamily="65" charset="-120"/>
                <a:ea typeface="標楷體" pitchFamily="65" charset="-120"/>
              </a:rPr>
              <a:t>說文解字</a:t>
            </a:r>
            <a:r>
              <a:rPr lang="en-US" altLang="zh-TW" sz="3200" dirty="0">
                <a:solidFill>
                  <a:prstClr val="black"/>
                </a:solidFill>
                <a:latin typeface="標楷體" pitchFamily="65" charset="-120"/>
                <a:ea typeface="標楷體" pitchFamily="65" charset="-120"/>
              </a:rPr>
              <a:t>》</a:t>
            </a:r>
            <a:r>
              <a:rPr lang="zh-TW" altLang="en-US" sz="3200" dirty="0">
                <a:solidFill>
                  <a:prstClr val="black"/>
                </a:solidFill>
                <a:latin typeface="標楷體" pitchFamily="65" charset="-120"/>
                <a:ea typeface="標楷體" pitchFamily="65" charset="-120"/>
              </a:rPr>
              <a:t>：芻，刈艸也。謂可飤牛馬者。象包束艸之形。</a:t>
            </a:r>
            <a:endParaRPr lang="en-US" altLang="zh-TW" sz="3200" dirty="0">
              <a:solidFill>
                <a:prstClr val="black"/>
              </a:solidFill>
              <a:latin typeface="標楷體" pitchFamily="65" charset="-120"/>
              <a:ea typeface="標楷體" pitchFamily="65" charset="-120"/>
            </a:endParaRPr>
          </a:p>
          <a:p>
            <a:pPr lvl="0" defTabSz="914400">
              <a:spcAft>
                <a:spcPts val="0"/>
              </a:spcAft>
              <a:buClrTx/>
              <a:buFont typeface="Arial" pitchFamily="34" charset="0"/>
              <a:buChar char="•"/>
            </a:pPr>
            <a:r>
              <a:rPr lang="en-US" altLang="zh-TW" sz="3200" dirty="0">
                <a:solidFill>
                  <a:prstClr val="black"/>
                </a:solidFill>
                <a:latin typeface="標楷體" pitchFamily="65" charset="-120"/>
                <a:ea typeface="標楷體" pitchFamily="65" charset="-120"/>
              </a:rPr>
              <a:t>《</a:t>
            </a:r>
            <a:r>
              <a:rPr lang="zh-TW" altLang="en-US" sz="3200" dirty="0">
                <a:solidFill>
                  <a:prstClr val="black"/>
                </a:solidFill>
                <a:latin typeface="標楷體" pitchFamily="65" charset="-120"/>
                <a:ea typeface="標楷體" pitchFamily="65" charset="-120"/>
              </a:rPr>
              <a:t>文字蒙求</a:t>
            </a:r>
            <a:r>
              <a:rPr lang="en-US" altLang="zh-TW" sz="3200" dirty="0">
                <a:solidFill>
                  <a:prstClr val="black"/>
                </a:solidFill>
                <a:latin typeface="標楷體" pitchFamily="65" charset="-120"/>
                <a:ea typeface="標楷體" pitchFamily="65" charset="-120"/>
              </a:rPr>
              <a:t>》</a:t>
            </a:r>
            <a:r>
              <a:rPr lang="zh-TW" altLang="en-US" sz="3200" dirty="0">
                <a:solidFill>
                  <a:prstClr val="black"/>
                </a:solidFill>
                <a:latin typeface="標楷體" pitchFamily="65" charset="-120"/>
                <a:ea typeface="標楷體" pitchFamily="65" charset="-120"/>
              </a:rPr>
              <a:t>：既刈之艸，包束之，</a:t>
            </a:r>
            <a:endParaRPr lang="en-US" altLang="zh-TW" sz="3200" dirty="0">
              <a:solidFill>
                <a:prstClr val="black"/>
              </a:solidFill>
              <a:latin typeface="標楷體" pitchFamily="65" charset="-120"/>
              <a:ea typeface="標楷體" pitchFamily="65" charset="-120"/>
            </a:endParaRPr>
          </a:p>
          <a:p>
            <a:pPr lvl="0" defTabSz="914400">
              <a:spcAft>
                <a:spcPts val="0"/>
              </a:spcAft>
              <a:buClrTx/>
              <a:buFont typeface="Arial" pitchFamily="34" charset="0"/>
              <a:buChar char="•"/>
            </a:pPr>
            <a:r>
              <a:rPr lang="zh-TW" altLang="en-US" sz="3200" dirty="0">
                <a:solidFill>
                  <a:prstClr val="black"/>
                </a:solidFill>
                <a:latin typeface="標楷體" pitchFamily="65" charset="-120"/>
                <a:ea typeface="標楷體" pitchFamily="65" charset="-120"/>
              </a:rPr>
              <a:t>艸分為兩面各包之，便於擔荷也。</a:t>
            </a:r>
            <a:endParaRPr lang="en-US" altLang="zh-TW" sz="3200" dirty="0">
              <a:solidFill>
                <a:prstClr val="black"/>
              </a:solidFill>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720" y="568245"/>
            <a:ext cx="1890713" cy="13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4797152"/>
            <a:ext cx="1518227" cy="147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15157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4400" dirty="0">
                <a:solidFill>
                  <a:prstClr val="black"/>
                </a:solidFill>
                <a:latin typeface="標楷體" pitchFamily="65" charset="-120"/>
                <a:ea typeface="標楷體" pitchFamily="65" charset="-120"/>
                <a:cs typeface="+mj-cs"/>
              </a:rPr>
              <a:t>　　王筠</a:t>
            </a:r>
            <a:r>
              <a:rPr lang="en-US" altLang="zh-TW" sz="4400" dirty="0">
                <a:solidFill>
                  <a:prstClr val="black"/>
                </a:solidFill>
                <a:latin typeface="標楷體" pitchFamily="65" charset="-120"/>
                <a:ea typeface="標楷體" pitchFamily="65" charset="-120"/>
                <a:cs typeface="+mj-cs"/>
              </a:rPr>
              <a:t>《</a:t>
            </a:r>
            <a:r>
              <a:rPr lang="zh-TW" altLang="en-US" sz="4400" dirty="0">
                <a:solidFill>
                  <a:prstClr val="black"/>
                </a:solidFill>
                <a:latin typeface="標楷體" pitchFamily="65" charset="-120"/>
                <a:ea typeface="標楷體" pitchFamily="65" charset="-120"/>
                <a:cs typeface="+mj-cs"/>
              </a:rPr>
              <a:t>文字蒙求</a:t>
            </a:r>
            <a:r>
              <a:rPr lang="en-US" altLang="zh-TW" sz="4400" dirty="0">
                <a:solidFill>
                  <a:prstClr val="black"/>
                </a:solidFill>
                <a:latin typeface="標楷體" pitchFamily="65" charset="-120"/>
                <a:ea typeface="標楷體" pitchFamily="65" charset="-120"/>
                <a:cs typeface="+mj-cs"/>
              </a:rPr>
              <a:t>》</a:t>
            </a:r>
            <a:endParaRPr lang="zh-TW" altLang="en-US" dirty="0"/>
          </a:p>
        </p:txBody>
      </p:sp>
      <p:sp>
        <p:nvSpPr>
          <p:cNvPr id="3" name="內容版面配置區 2"/>
          <p:cNvSpPr>
            <a:spLocks noGrp="1"/>
          </p:cNvSpPr>
          <p:nvPr>
            <p:ph idx="1"/>
          </p:nvPr>
        </p:nvSpPr>
        <p:spPr>
          <a:xfrm>
            <a:off x="1009443" y="2132856"/>
            <a:ext cx="7125112" cy="3725942"/>
          </a:xfrm>
        </p:spPr>
        <p:txBody>
          <a:bodyPr>
            <a:normAutofit fontScale="25000" lnSpcReduction="20000"/>
          </a:bodyPr>
          <a:lstStyle/>
          <a:p>
            <a:pPr lvl="0" defTabSz="914400">
              <a:spcAft>
                <a:spcPts val="0"/>
              </a:spcAft>
              <a:buClrTx/>
              <a:buFont typeface="Arial" pitchFamily="34" charset="0"/>
              <a:buChar char="•"/>
            </a:pPr>
            <a:r>
              <a:rPr lang="en-US" altLang="zh-TW" sz="11200" dirty="0">
                <a:solidFill>
                  <a:prstClr val="black"/>
                </a:solidFill>
                <a:latin typeface="標楷體" pitchFamily="65" charset="-120"/>
                <a:ea typeface="標楷體" pitchFamily="65" charset="-120"/>
              </a:rPr>
              <a:t>《</a:t>
            </a:r>
            <a:r>
              <a:rPr lang="zh-TW" altLang="en-US" sz="11200" dirty="0">
                <a:solidFill>
                  <a:prstClr val="black"/>
                </a:solidFill>
                <a:latin typeface="標楷體" pitchFamily="65" charset="-120"/>
                <a:ea typeface="標楷體" pitchFamily="65" charset="-120"/>
              </a:rPr>
              <a:t>說文解字</a:t>
            </a:r>
            <a:r>
              <a:rPr lang="en-US" altLang="zh-TW" sz="11200" dirty="0">
                <a:solidFill>
                  <a:prstClr val="black"/>
                </a:solidFill>
                <a:latin typeface="標楷體" pitchFamily="65" charset="-120"/>
                <a:ea typeface="標楷體" pitchFamily="65" charset="-120"/>
              </a:rPr>
              <a:t>》</a:t>
            </a:r>
            <a:r>
              <a:rPr lang="zh-TW" altLang="en-US" sz="11200" dirty="0">
                <a:solidFill>
                  <a:prstClr val="black"/>
                </a:solidFill>
                <a:latin typeface="標楷體" pitchFamily="65" charset="-120"/>
                <a:ea typeface="標楷體" pitchFamily="65" charset="-120"/>
              </a:rPr>
              <a:t>：折，斷也。從斤斷艸，譚長說。</a:t>
            </a:r>
            <a:endParaRPr lang="en-US" altLang="zh-TW" sz="11200" dirty="0">
              <a:solidFill>
                <a:prstClr val="black"/>
              </a:solidFill>
              <a:latin typeface="標楷體" pitchFamily="65" charset="-120"/>
              <a:ea typeface="標楷體" pitchFamily="65" charset="-120"/>
            </a:endParaRPr>
          </a:p>
          <a:p>
            <a:pPr lvl="0" defTabSz="914400">
              <a:spcAft>
                <a:spcPts val="0"/>
              </a:spcAft>
              <a:buClrTx/>
              <a:buFont typeface="Arial" pitchFamily="34" charset="0"/>
              <a:buChar char="•"/>
            </a:pPr>
            <a:r>
              <a:rPr lang="en-US" altLang="zh-TW" sz="11200" dirty="0">
                <a:solidFill>
                  <a:prstClr val="black"/>
                </a:solidFill>
                <a:latin typeface="標楷體" pitchFamily="65" charset="-120"/>
                <a:ea typeface="標楷體" pitchFamily="65" charset="-120"/>
              </a:rPr>
              <a:t>《</a:t>
            </a:r>
            <a:r>
              <a:rPr lang="zh-TW" altLang="en-US" sz="11200" dirty="0">
                <a:solidFill>
                  <a:prstClr val="black"/>
                </a:solidFill>
                <a:latin typeface="標楷體" pitchFamily="65" charset="-120"/>
                <a:ea typeface="標楷體" pitchFamily="65" charset="-120"/>
              </a:rPr>
              <a:t>文字蒙求</a:t>
            </a:r>
            <a:r>
              <a:rPr lang="en-US" altLang="zh-TW" sz="11200" dirty="0">
                <a:solidFill>
                  <a:prstClr val="black"/>
                </a:solidFill>
                <a:latin typeface="標楷體" pitchFamily="65" charset="-120"/>
                <a:ea typeface="標楷體" pitchFamily="65" charset="-120"/>
              </a:rPr>
              <a:t>》</a:t>
            </a:r>
            <a:r>
              <a:rPr lang="zh-TW" altLang="en-US" sz="11200" dirty="0">
                <a:solidFill>
                  <a:prstClr val="black"/>
                </a:solidFill>
                <a:latin typeface="標楷體" pitchFamily="65" charset="-120"/>
                <a:ea typeface="標楷體" pitchFamily="65" charset="-120"/>
              </a:rPr>
              <a:t>：從斤斷艸，便艸為串，以見其為己，斷也。</a:t>
            </a:r>
            <a:endParaRPr lang="en-US" altLang="zh-TW" sz="11200" dirty="0">
              <a:solidFill>
                <a:prstClr val="black"/>
              </a:solidFill>
              <a:latin typeface="標楷體" pitchFamily="65" charset="-120"/>
              <a:ea typeface="標楷體" pitchFamily="65" charset="-120"/>
            </a:endParaRPr>
          </a:p>
          <a:p>
            <a:pPr lvl="0" defTabSz="914400">
              <a:spcAft>
                <a:spcPts val="0"/>
              </a:spcAft>
              <a:buClrTx/>
              <a:buFont typeface="Arial" pitchFamily="34" charset="0"/>
              <a:buChar char="•"/>
            </a:pPr>
            <a:endParaRPr lang="en-US" altLang="zh-TW" sz="11200" dirty="0">
              <a:solidFill>
                <a:prstClr val="black"/>
              </a:solidFill>
              <a:latin typeface="標楷體" pitchFamily="65" charset="-120"/>
              <a:ea typeface="標楷體" pitchFamily="65" charset="-120"/>
            </a:endParaRPr>
          </a:p>
          <a:p>
            <a:pPr lvl="0" defTabSz="914400">
              <a:spcAft>
                <a:spcPts val="0"/>
              </a:spcAft>
              <a:buClrTx/>
              <a:buFont typeface="Arial" pitchFamily="34" charset="0"/>
              <a:buChar char="•"/>
            </a:pPr>
            <a:r>
              <a:rPr lang="en-US" altLang="zh-TW" sz="11200" dirty="0">
                <a:solidFill>
                  <a:prstClr val="black"/>
                </a:solidFill>
                <a:latin typeface="標楷體" pitchFamily="65" charset="-120"/>
                <a:ea typeface="標楷體" pitchFamily="65" charset="-120"/>
              </a:rPr>
              <a:t>《</a:t>
            </a:r>
            <a:r>
              <a:rPr lang="zh-TW" altLang="en-US" sz="11200" dirty="0">
                <a:solidFill>
                  <a:prstClr val="black"/>
                </a:solidFill>
                <a:latin typeface="標楷體" pitchFamily="65" charset="-120"/>
                <a:ea typeface="標楷體" pitchFamily="65" charset="-120"/>
              </a:rPr>
              <a:t>說文解字</a:t>
            </a:r>
            <a:r>
              <a:rPr lang="en-US" altLang="zh-TW" sz="11200" dirty="0">
                <a:solidFill>
                  <a:prstClr val="black"/>
                </a:solidFill>
                <a:latin typeface="標楷體" pitchFamily="65" charset="-120"/>
                <a:ea typeface="標楷體" pitchFamily="65" charset="-120"/>
              </a:rPr>
              <a:t>》</a:t>
            </a:r>
            <a:r>
              <a:rPr lang="zh-TW" altLang="en-US" sz="11200" dirty="0">
                <a:solidFill>
                  <a:prstClr val="black"/>
                </a:solidFill>
                <a:latin typeface="標楷體" pitchFamily="65" charset="-120"/>
                <a:ea typeface="標楷體" pitchFamily="65" charset="-120"/>
              </a:rPr>
              <a:t>：十，數之具也。一爲東西，丨爲南北，則四方中央備矣。凡十之屬皆從十。 </a:t>
            </a:r>
            <a:endParaRPr lang="en-US" altLang="zh-TW" sz="11200" dirty="0">
              <a:solidFill>
                <a:prstClr val="black"/>
              </a:solidFill>
              <a:latin typeface="標楷體" pitchFamily="65" charset="-120"/>
              <a:ea typeface="標楷體" pitchFamily="65" charset="-120"/>
            </a:endParaRPr>
          </a:p>
          <a:p>
            <a:pPr lvl="0" defTabSz="914400">
              <a:spcAft>
                <a:spcPts val="0"/>
              </a:spcAft>
              <a:buClrTx/>
              <a:buFont typeface="Arial" pitchFamily="34" charset="0"/>
              <a:buChar char="•"/>
            </a:pPr>
            <a:r>
              <a:rPr lang="en-US" altLang="zh-TW" sz="11200" dirty="0">
                <a:solidFill>
                  <a:prstClr val="black"/>
                </a:solidFill>
                <a:latin typeface="標楷體" pitchFamily="65" charset="-120"/>
                <a:ea typeface="標楷體" pitchFamily="65" charset="-120"/>
              </a:rPr>
              <a:t>《</a:t>
            </a:r>
            <a:r>
              <a:rPr lang="zh-TW" altLang="en-US" sz="11200" dirty="0">
                <a:solidFill>
                  <a:prstClr val="black"/>
                </a:solidFill>
                <a:latin typeface="標楷體" pitchFamily="65" charset="-120"/>
                <a:ea typeface="標楷體" pitchFamily="65" charset="-120"/>
              </a:rPr>
              <a:t>文字蒙求</a:t>
            </a:r>
            <a:r>
              <a:rPr lang="en-US" altLang="zh-TW" sz="11200" dirty="0">
                <a:solidFill>
                  <a:prstClr val="black"/>
                </a:solidFill>
                <a:latin typeface="標楷體" pitchFamily="65" charset="-120"/>
                <a:ea typeface="標楷體" pitchFamily="65" charset="-120"/>
              </a:rPr>
              <a:t>》</a:t>
            </a:r>
            <a:r>
              <a:rPr lang="zh-TW" altLang="en-US" sz="11200" dirty="0">
                <a:solidFill>
                  <a:prstClr val="black"/>
                </a:solidFill>
                <a:latin typeface="標楷體" pitchFamily="65" charset="-120"/>
                <a:ea typeface="標楷體" pitchFamily="65" charset="-120"/>
              </a:rPr>
              <a:t>：十從     而正之仍是此意</a:t>
            </a:r>
            <a:r>
              <a:rPr lang="en-US" altLang="zh-TW" sz="11200" dirty="0">
                <a:solidFill>
                  <a:prstClr val="black"/>
                </a:solidFill>
                <a:latin typeface="標楷體" pitchFamily="65" charset="-120"/>
                <a:ea typeface="標楷體" pitchFamily="65" charset="-120"/>
              </a:rPr>
              <a:t>(</a:t>
            </a:r>
            <a:r>
              <a:rPr lang="zh-TW" altLang="en-US" sz="11200" dirty="0">
                <a:solidFill>
                  <a:prstClr val="black"/>
                </a:solidFill>
                <a:latin typeface="標楷體" pitchFamily="65" charset="-120"/>
                <a:ea typeface="標楷體" pitchFamily="65" charset="-120"/>
              </a:rPr>
              <a:t>四通八達</a:t>
            </a:r>
            <a:r>
              <a:rPr lang="en-US" altLang="zh-TW" sz="11200" dirty="0">
                <a:solidFill>
                  <a:prstClr val="black"/>
                </a:solidFill>
                <a:latin typeface="標楷體" pitchFamily="65" charset="-120"/>
                <a:ea typeface="標楷體" pitchFamily="65" charset="-120"/>
              </a:rPr>
              <a:t>)</a:t>
            </a:r>
            <a:r>
              <a:rPr lang="zh-TW" altLang="en-US" sz="11200" dirty="0">
                <a:solidFill>
                  <a:prstClr val="black"/>
                </a:solidFill>
                <a:latin typeface="標楷體" pitchFamily="65" charset="-120"/>
                <a:ea typeface="標楷體" pitchFamily="65" charset="-120"/>
              </a:rPr>
              <a:t>。</a:t>
            </a:r>
          </a:p>
          <a:p>
            <a:endParaRPr lang="zh-TW" alt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558" y="474245"/>
            <a:ext cx="165893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231" y="5055116"/>
            <a:ext cx="842818" cy="59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5922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332656"/>
            <a:ext cx="7125113" cy="1123527"/>
          </a:xfrm>
        </p:spPr>
        <p:txBody>
          <a:bodyPr/>
          <a:lstStyle/>
          <a:p>
            <a:pPr algn="ctr"/>
            <a:r>
              <a:rPr lang="zh-TW" altLang="en-US" sz="4400" dirty="0">
                <a:solidFill>
                  <a:prstClr val="black"/>
                </a:solidFill>
                <a:latin typeface="標楷體" pitchFamily="65" charset="-120"/>
                <a:ea typeface="標楷體" pitchFamily="65" charset="-120"/>
                <a:cs typeface="+mj-cs"/>
              </a:rPr>
              <a:t>王筠</a:t>
            </a:r>
            <a:r>
              <a:rPr lang="en-US" altLang="zh-TW" sz="4400" dirty="0">
                <a:solidFill>
                  <a:prstClr val="black"/>
                </a:solidFill>
                <a:latin typeface="標楷體" pitchFamily="65" charset="-120"/>
                <a:ea typeface="標楷體" pitchFamily="65" charset="-120"/>
                <a:cs typeface="+mj-cs"/>
              </a:rPr>
              <a:t>《</a:t>
            </a:r>
            <a:r>
              <a:rPr lang="zh-TW" altLang="en-US" sz="4400" dirty="0">
                <a:solidFill>
                  <a:prstClr val="black"/>
                </a:solidFill>
                <a:latin typeface="標楷體" pitchFamily="65" charset="-120"/>
                <a:ea typeface="標楷體" pitchFamily="65" charset="-120"/>
                <a:cs typeface="+mj-cs"/>
              </a:rPr>
              <a:t>文字蒙求</a:t>
            </a:r>
            <a:r>
              <a:rPr lang="en-US" altLang="zh-TW" sz="4400" dirty="0">
                <a:solidFill>
                  <a:prstClr val="black"/>
                </a:solidFill>
                <a:latin typeface="標楷體" pitchFamily="65" charset="-120"/>
                <a:ea typeface="標楷體" pitchFamily="65" charset="-120"/>
                <a:cs typeface="+mj-cs"/>
              </a:rPr>
              <a:t>》</a:t>
            </a:r>
            <a:endParaRPr lang="zh-TW" altLang="en-US" dirty="0"/>
          </a:p>
        </p:txBody>
      </p:sp>
      <p:sp>
        <p:nvSpPr>
          <p:cNvPr id="4" name="內容版面配置區 3"/>
          <p:cNvSpPr>
            <a:spLocks noGrp="1"/>
          </p:cNvSpPr>
          <p:nvPr>
            <p:ph idx="1"/>
          </p:nvPr>
        </p:nvSpPr>
        <p:spPr>
          <a:xfrm>
            <a:off x="1009443" y="3284984"/>
            <a:ext cx="7125112" cy="3096344"/>
          </a:xfrm>
        </p:spPr>
        <p:txBody>
          <a:bodyPr/>
          <a:lstStyle/>
          <a:p>
            <a:pPr lvl="0" defTabSz="914400">
              <a:spcAft>
                <a:spcPts val="0"/>
              </a:spcAft>
              <a:buClrTx/>
              <a:buFont typeface="Arial" pitchFamily="34" charset="0"/>
              <a:buChar char="•"/>
            </a:pPr>
            <a:r>
              <a:rPr lang="en-US" altLang="zh-TW" sz="3200" dirty="0">
                <a:solidFill>
                  <a:prstClr val="black"/>
                </a:solidFill>
                <a:latin typeface="標楷體" pitchFamily="65" charset="-120"/>
                <a:ea typeface="標楷體" pitchFamily="65" charset="-120"/>
              </a:rPr>
              <a:t>《</a:t>
            </a:r>
            <a:r>
              <a:rPr lang="zh-TW" altLang="en-US" sz="3200" dirty="0">
                <a:solidFill>
                  <a:prstClr val="black"/>
                </a:solidFill>
                <a:latin typeface="標楷體" pitchFamily="65" charset="-120"/>
                <a:ea typeface="標楷體" pitchFamily="65" charset="-120"/>
              </a:rPr>
              <a:t>說文解字</a:t>
            </a:r>
            <a:r>
              <a:rPr lang="en-US" altLang="zh-TW" sz="3200" dirty="0">
                <a:solidFill>
                  <a:prstClr val="black"/>
                </a:solidFill>
                <a:latin typeface="標楷體" pitchFamily="65" charset="-120"/>
                <a:ea typeface="標楷體" pitchFamily="65" charset="-120"/>
              </a:rPr>
              <a:t>》</a:t>
            </a:r>
            <a:r>
              <a:rPr lang="zh-TW" altLang="en-US" sz="3200" dirty="0">
                <a:solidFill>
                  <a:prstClr val="black"/>
                </a:solidFill>
                <a:latin typeface="標楷體" pitchFamily="65" charset="-120"/>
                <a:ea typeface="標楷體" pitchFamily="65" charset="-120"/>
              </a:rPr>
              <a:t>：從二人相背。</a:t>
            </a:r>
            <a:endParaRPr lang="en-US" altLang="zh-TW" sz="3200" dirty="0">
              <a:solidFill>
                <a:prstClr val="black"/>
              </a:solidFill>
              <a:latin typeface="標楷體" pitchFamily="65" charset="-120"/>
              <a:ea typeface="標楷體" pitchFamily="65" charset="-120"/>
            </a:endParaRPr>
          </a:p>
          <a:p>
            <a:pPr lvl="0" defTabSz="914400">
              <a:spcAft>
                <a:spcPts val="0"/>
              </a:spcAft>
              <a:buClrTx/>
              <a:buFont typeface="Arial" pitchFamily="34" charset="0"/>
              <a:buChar char="•"/>
            </a:pPr>
            <a:r>
              <a:rPr lang="en-US" altLang="zh-TW" sz="3200" dirty="0">
                <a:solidFill>
                  <a:prstClr val="black"/>
                </a:solidFill>
                <a:latin typeface="標楷體" pitchFamily="65" charset="-120"/>
                <a:ea typeface="標楷體" pitchFamily="65" charset="-120"/>
              </a:rPr>
              <a:t>《</a:t>
            </a:r>
            <a:r>
              <a:rPr lang="zh-TW" altLang="en-US" sz="3200" dirty="0">
                <a:solidFill>
                  <a:prstClr val="black"/>
                </a:solidFill>
                <a:latin typeface="標楷體" pitchFamily="65" charset="-120"/>
                <a:ea typeface="標楷體" pitchFamily="65" charset="-120"/>
              </a:rPr>
              <a:t>文字蒙求</a:t>
            </a:r>
            <a:r>
              <a:rPr lang="en-US" altLang="zh-TW" sz="3200" dirty="0">
                <a:solidFill>
                  <a:prstClr val="black"/>
                </a:solidFill>
                <a:latin typeface="標楷體" pitchFamily="65" charset="-120"/>
                <a:ea typeface="標楷體" pitchFamily="65" charset="-120"/>
              </a:rPr>
              <a:t>》</a:t>
            </a:r>
            <a:r>
              <a:rPr lang="zh-TW" altLang="en-US" sz="3200" dirty="0">
                <a:solidFill>
                  <a:prstClr val="black"/>
                </a:solidFill>
                <a:latin typeface="標楷體" pitchFamily="65" charset="-120"/>
                <a:ea typeface="標楷體" pitchFamily="65" charset="-120"/>
              </a:rPr>
              <a:t>：北者人之所背也，右人已變為匕，而仍謂之人者，如坐、夾之左人，亦變如比，非變不足見其意也。</a:t>
            </a:r>
          </a:p>
          <a:p>
            <a:endParaRPr lang="zh-TW" altLang="en-US" dirty="0"/>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047" y="1399417"/>
            <a:ext cx="2080805" cy="184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圖片 6" descr="夾.PNG"/>
          <p:cNvPicPr>
            <a:picLocks noChangeAspect="1"/>
          </p:cNvPicPr>
          <p:nvPr/>
        </p:nvPicPr>
        <p:blipFill>
          <a:blip r:embed="rId3" cstate="print"/>
          <a:stretch>
            <a:fillRect/>
          </a:stretch>
        </p:blipFill>
        <p:spPr>
          <a:xfrm>
            <a:off x="3571574" y="1434363"/>
            <a:ext cx="1702285" cy="1785323"/>
          </a:xfrm>
          <a:prstGeom prst="rect">
            <a:avLst/>
          </a:prstGeom>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3566" y="1441263"/>
            <a:ext cx="1844649" cy="176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1141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9442" y="332657"/>
            <a:ext cx="7125113" cy="1152128"/>
          </a:xfrm>
        </p:spPr>
        <p:txBody>
          <a:bodyPr/>
          <a:lstStyle/>
          <a:p>
            <a:pPr algn="ctr"/>
            <a:r>
              <a:rPr lang="zh-TW" altLang="en-US" sz="4400" dirty="0">
                <a:solidFill>
                  <a:prstClr val="black"/>
                </a:solidFill>
                <a:latin typeface="標楷體" pitchFamily="65" charset="-120"/>
                <a:ea typeface="標楷體" pitchFamily="65" charset="-120"/>
                <a:cs typeface="+mj-cs"/>
              </a:rPr>
              <a:t>王筠</a:t>
            </a:r>
            <a:r>
              <a:rPr lang="en-US" altLang="zh-TW" sz="4400" dirty="0">
                <a:solidFill>
                  <a:prstClr val="black"/>
                </a:solidFill>
                <a:latin typeface="標楷體" pitchFamily="65" charset="-120"/>
                <a:ea typeface="標楷體" pitchFamily="65" charset="-120"/>
                <a:cs typeface="+mj-cs"/>
              </a:rPr>
              <a:t>《</a:t>
            </a:r>
            <a:r>
              <a:rPr lang="zh-TW" altLang="en-US" sz="4400" dirty="0">
                <a:solidFill>
                  <a:prstClr val="black"/>
                </a:solidFill>
                <a:latin typeface="標楷體" pitchFamily="65" charset="-120"/>
                <a:ea typeface="標楷體" pitchFamily="65" charset="-120"/>
                <a:cs typeface="+mj-cs"/>
              </a:rPr>
              <a:t>文字蒙求</a:t>
            </a:r>
            <a:r>
              <a:rPr lang="en-US" altLang="zh-TW" sz="4400" dirty="0">
                <a:solidFill>
                  <a:prstClr val="black"/>
                </a:solidFill>
                <a:latin typeface="標楷體" pitchFamily="65" charset="-120"/>
                <a:ea typeface="標楷體" pitchFamily="65" charset="-120"/>
                <a:cs typeface="+mj-cs"/>
              </a:rPr>
              <a:t>》</a:t>
            </a:r>
            <a:endParaRPr lang="zh-TW" altLang="en-US" dirty="0"/>
          </a:p>
        </p:txBody>
      </p:sp>
      <p:sp>
        <p:nvSpPr>
          <p:cNvPr id="3" name="內容版面配置區 2"/>
          <p:cNvSpPr>
            <a:spLocks noGrp="1"/>
          </p:cNvSpPr>
          <p:nvPr>
            <p:ph idx="1"/>
          </p:nvPr>
        </p:nvSpPr>
        <p:spPr>
          <a:xfrm>
            <a:off x="1043608" y="3068960"/>
            <a:ext cx="7125112" cy="3168352"/>
          </a:xfrm>
        </p:spPr>
        <p:txBody>
          <a:bodyPr/>
          <a:lstStyle/>
          <a:p>
            <a:pPr lvl="0" defTabSz="914400">
              <a:spcAft>
                <a:spcPts val="0"/>
              </a:spcAft>
              <a:buClrTx/>
              <a:buFont typeface="Arial" pitchFamily="34" charset="0"/>
              <a:buChar char="•"/>
            </a:pPr>
            <a:r>
              <a:rPr lang="zh-TW" altLang="en-US" sz="3200" dirty="0">
                <a:solidFill>
                  <a:prstClr val="black"/>
                </a:solidFill>
                <a:latin typeface="標楷體" pitchFamily="65" charset="-120"/>
                <a:ea typeface="標楷體" pitchFamily="65" charset="-120"/>
              </a:rPr>
              <a:t>臦：乖也。从二臣相違。</a:t>
            </a:r>
            <a:endParaRPr lang="en-US" altLang="zh-TW" sz="3200" dirty="0">
              <a:solidFill>
                <a:prstClr val="black"/>
              </a:solidFill>
              <a:latin typeface="標楷體" pitchFamily="65" charset="-120"/>
              <a:ea typeface="標楷體" pitchFamily="65" charset="-120"/>
            </a:endParaRPr>
          </a:p>
          <a:p>
            <a:pPr lvl="0" defTabSz="914400">
              <a:spcAft>
                <a:spcPts val="0"/>
              </a:spcAft>
              <a:buClrTx/>
              <a:buFont typeface="Arial" pitchFamily="34" charset="0"/>
              <a:buChar char="•"/>
            </a:pPr>
            <a:r>
              <a:rPr lang="zh-TW" altLang="en-US" sz="3200" dirty="0">
                <a:solidFill>
                  <a:prstClr val="black"/>
                </a:solidFill>
                <a:latin typeface="標楷體" pitchFamily="65" charset="-120"/>
                <a:ea typeface="標楷體" pitchFamily="65" charset="-120"/>
              </a:rPr>
              <a:t>舛：對臥也。从夊</a:t>
            </a:r>
            <a:r>
              <a:rPr lang="zh-TW" altLang="en-US" sz="3200" b="1" dirty="0">
                <a:solidFill>
                  <a:prstClr val="black"/>
                </a:solidFill>
                <a:latin typeface="標楷體" pitchFamily="65" charset="-120"/>
                <a:ea typeface="標楷體" pitchFamily="65" charset="-120"/>
              </a:rPr>
              <a:t>𡕒</a:t>
            </a:r>
            <a:r>
              <a:rPr lang="zh-TW" altLang="en-US" sz="3200" dirty="0">
                <a:solidFill>
                  <a:prstClr val="black"/>
                </a:solidFill>
                <a:latin typeface="標楷體" pitchFamily="65" charset="-120"/>
                <a:ea typeface="標楷體" pitchFamily="65" charset="-120"/>
              </a:rPr>
              <a:t>相背。</a:t>
            </a:r>
            <a:endParaRPr lang="en-US" altLang="zh-TW" sz="3200" dirty="0">
              <a:solidFill>
                <a:prstClr val="black"/>
              </a:solidFill>
              <a:latin typeface="標楷體" pitchFamily="65" charset="-120"/>
              <a:ea typeface="標楷體" pitchFamily="65" charset="-120"/>
            </a:endParaRPr>
          </a:p>
          <a:p>
            <a:pPr lvl="0" defTabSz="914400">
              <a:spcAft>
                <a:spcPts val="0"/>
              </a:spcAft>
              <a:buClrTx/>
              <a:buFont typeface="Arial" pitchFamily="34" charset="0"/>
              <a:buChar char="•"/>
            </a:pPr>
            <a:r>
              <a:rPr lang="zh-TW" altLang="en-US" sz="3200" dirty="0">
                <a:solidFill>
                  <a:prstClr val="black"/>
                </a:solidFill>
                <a:latin typeface="標楷體" pitchFamily="65" charset="-120"/>
                <a:ea typeface="標楷體" pitchFamily="65" charset="-120"/>
              </a:rPr>
              <a:t>歰：不滑也。</a:t>
            </a:r>
            <a:endParaRPr lang="en-US" altLang="zh-TW" sz="3200" dirty="0">
              <a:solidFill>
                <a:prstClr val="black"/>
              </a:solidFill>
              <a:latin typeface="標楷體" pitchFamily="65" charset="-120"/>
              <a:ea typeface="標楷體" pitchFamily="65" charset="-120"/>
            </a:endParaRPr>
          </a:p>
          <a:p>
            <a:pPr lvl="0" defTabSz="914400">
              <a:spcAft>
                <a:spcPts val="0"/>
              </a:spcAft>
              <a:buClrTx/>
              <a:buNone/>
            </a:pPr>
            <a:r>
              <a:rPr lang="zh-TW" altLang="en-US" sz="3200" dirty="0">
                <a:solidFill>
                  <a:prstClr val="black"/>
                </a:solidFill>
                <a:latin typeface="標楷體" pitchFamily="65" charset="-120"/>
                <a:ea typeface="標楷體" pitchFamily="65" charset="-120"/>
              </a:rPr>
              <a:t>     從四止而上二止倒者，兩人相啎之狀也。</a:t>
            </a:r>
            <a:endParaRPr lang="en-US" altLang="zh-TW" sz="3200" dirty="0">
              <a:solidFill>
                <a:prstClr val="black"/>
              </a:solidFill>
              <a:latin typeface="標楷體" pitchFamily="65" charset="-120"/>
              <a:ea typeface="標楷體" pitchFamily="65" charset="-120"/>
            </a:endParaRPr>
          </a:p>
          <a:p>
            <a:endParaRPr lang="zh-TW" alt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650" y="1590409"/>
            <a:ext cx="2095500" cy="1496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4003" y="1600603"/>
            <a:ext cx="2084387"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17" y="1308454"/>
            <a:ext cx="1713057" cy="1879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3386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9442" y="404665"/>
            <a:ext cx="7125113" cy="936104"/>
          </a:xfrm>
        </p:spPr>
        <p:txBody>
          <a:bodyPr/>
          <a:lstStyle/>
          <a:p>
            <a:pPr algn="ctr"/>
            <a:r>
              <a:rPr lang="zh-TW" altLang="en-US" sz="4400" dirty="0">
                <a:solidFill>
                  <a:prstClr val="black"/>
                </a:solidFill>
                <a:latin typeface="Calibri"/>
                <a:ea typeface="新細明體"/>
                <a:cs typeface="+mj-cs"/>
              </a:rPr>
              <a:t>補充表格</a:t>
            </a:r>
            <a:endParaRPr lang="zh-TW" altLang="en-US" dirty="0"/>
          </a:p>
        </p:txBody>
      </p:sp>
      <p:pic>
        <p:nvPicPr>
          <p:cNvPr id="4" name="內容版面配置區 3" descr="林尹.PNG"/>
          <p:cNvPicPr>
            <a:picLocks noGrp="1" noChangeAspect="1"/>
          </p:cNvPicPr>
          <p:nvPr>
            <p:ph idx="1"/>
          </p:nvPr>
        </p:nvPicPr>
        <p:blipFill>
          <a:blip r:embed="rId2" cstate="print"/>
          <a:stretch>
            <a:fillRect/>
          </a:stretch>
        </p:blipFill>
        <p:spPr>
          <a:xfrm>
            <a:off x="557376" y="1375662"/>
            <a:ext cx="8149166" cy="53943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970401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z="4400" b="1" dirty="0">
                <a:solidFill>
                  <a:srgbClr val="464646"/>
                </a:solidFill>
                <a:effectLst>
                  <a:outerShdw blurRad="31750" dist="25400" dir="5400000" algn="tl" rotWithShape="0">
                    <a:srgbClr val="000000">
                      <a:alpha val="25000"/>
                    </a:srgbClr>
                  </a:outerShdw>
                </a:effectLst>
                <a:latin typeface="標楷體" pitchFamily="65" charset="-120"/>
                <a:ea typeface="標楷體" pitchFamily="65" charset="-120"/>
                <a:cs typeface="+mj-cs"/>
              </a:rPr>
              <a:t>「會意」的各家學說</a:t>
            </a:r>
            <a:endParaRPr lang="zh-TW" altLang="en-US" sz="4400" b="1" dirty="0">
              <a:latin typeface="標楷體" pitchFamily="65" charset="-120"/>
              <a:ea typeface="標楷體" pitchFamily="65" charset="-120"/>
            </a:endParaRPr>
          </a:p>
        </p:txBody>
      </p:sp>
      <p:sp>
        <p:nvSpPr>
          <p:cNvPr id="3" name="內容版面配置區 2"/>
          <p:cNvSpPr>
            <a:spLocks noGrp="1"/>
          </p:cNvSpPr>
          <p:nvPr>
            <p:ph idx="1"/>
          </p:nvPr>
        </p:nvSpPr>
        <p:spPr>
          <a:xfrm>
            <a:off x="1009442" y="1700808"/>
            <a:ext cx="7450989" cy="4320479"/>
          </a:xfrm>
        </p:spPr>
        <p:txBody>
          <a:bodyPr>
            <a:normAutofit/>
          </a:bodyPr>
          <a:lstStyle/>
          <a:p>
            <a:pPr marL="365760" lvl="0" indent="-256032" defTabSz="914400">
              <a:spcBef>
                <a:spcPts val="400"/>
              </a:spcBef>
              <a:spcAft>
                <a:spcPts val="0"/>
              </a:spcAft>
              <a:buClr>
                <a:srgbClr val="2DA2BF"/>
              </a:buClr>
              <a:buSzPct val="68000"/>
              <a:buFont typeface="Wingdings 3"/>
              <a:buChar char=""/>
            </a:pPr>
            <a:r>
              <a:rPr lang="zh-TW" altLang="en-US" sz="2800" dirty="0">
                <a:solidFill>
                  <a:prstClr val="black"/>
                </a:solidFill>
                <a:latin typeface="標楷體" pitchFamily="65" charset="-120"/>
                <a:ea typeface="標楷體" pitchFamily="65" charset="-120"/>
              </a:rPr>
              <a:t>元</a:t>
            </a:r>
            <a:r>
              <a:rPr lang="en-US" altLang="zh-TW" sz="2800" dirty="0">
                <a:solidFill>
                  <a:prstClr val="black"/>
                </a:solidFill>
                <a:latin typeface="標楷體" pitchFamily="65" charset="-120"/>
                <a:ea typeface="標楷體" pitchFamily="65" charset="-120"/>
              </a:rPr>
              <a:t>‧</a:t>
            </a:r>
            <a:r>
              <a:rPr lang="zh-TW" altLang="zh-TW" sz="2800" dirty="0">
                <a:solidFill>
                  <a:prstClr val="black"/>
                </a:solidFill>
                <a:latin typeface="標楷體" pitchFamily="65" charset="-120"/>
                <a:ea typeface="標楷體" pitchFamily="65" charset="-120"/>
              </a:rPr>
              <a:t>楊桓《六書統》</a:t>
            </a:r>
            <a:endParaRPr lang="en-US" altLang="zh-TW" sz="2800" dirty="0">
              <a:solidFill>
                <a:prstClr val="black"/>
              </a:solidFill>
              <a:latin typeface="標楷體" pitchFamily="65" charset="-120"/>
              <a:ea typeface="標楷體" pitchFamily="65" charset="-120"/>
            </a:endParaRPr>
          </a:p>
          <a:p>
            <a:pPr marL="621792" lvl="1" indent="-228600" defTabSz="914400">
              <a:spcBef>
                <a:spcPts val="324"/>
              </a:spcBef>
              <a:spcAft>
                <a:spcPts val="0"/>
              </a:spcAft>
              <a:buClr>
                <a:srgbClr val="2DA2BF"/>
              </a:buClr>
              <a:buFont typeface="Verdana"/>
              <a:buChar char="◦"/>
            </a:pPr>
            <a:r>
              <a:rPr lang="zh-TW" altLang="en-US" sz="2800" dirty="0">
                <a:solidFill>
                  <a:prstClr val="black"/>
                </a:solidFill>
                <a:latin typeface="標楷體" pitchFamily="65" charset="-120"/>
                <a:ea typeface="標楷體" pitchFamily="65" charset="-120"/>
              </a:rPr>
              <a:t>「</a:t>
            </a:r>
            <a:r>
              <a:rPr lang="zh-TW" altLang="zh-TW" sz="2800" dirty="0">
                <a:solidFill>
                  <a:prstClr val="black"/>
                </a:solidFill>
                <a:latin typeface="標楷體" pitchFamily="65" charset="-120"/>
                <a:ea typeface="標楷體" pitchFamily="65" charset="-120"/>
              </a:rPr>
              <a:t>假借形體的用處，動作和變化以示其意，使人觀之自悟。</a:t>
            </a:r>
            <a:r>
              <a:rPr lang="zh-TW" altLang="en-US" sz="2800" dirty="0">
                <a:solidFill>
                  <a:prstClr val="black"/>
                </a:solidFill>
                <a:latin typeface="標楷體" pitchFamily="65" charset="-120"/>
                <a:ea typeface="標楷體" pitchFamily="65" charset="-120"/>
              </a:rPr>
              <a:t>」</a:t>
            </a:r>
            <a:endParaRPr lang="zh-TW" altLang="zh-TW" sz="2800" dirty="0">
              <a:solidFill>
                <a:prstClr val="black"/>
              </a:solidFill>
              <a:latin typeface="標楷體" pitchFamily="65" charset="-120"/>
              <a:ea typeface="標楷體" pitchFamily="65" charset="-120"/>
            </a:endParaRPr>
          </a:p>
          <a:p>
            <a:pPr marL="365760" lvl="0" indent="-256032" defTabSz="914400">
              <a:spcBef>
                <a:spcPts val="400"/>
              </a:spcBef>
              <a:spcAft>
                <a:spcPts val="0"/>
              </a:spcAft>
              <a:buClr>
                <a:srgbClr val="2DA2BF"/>
              </a:buClr>
              <a:buSzPct val="68000"/>
              <a:buFont typeface="Wingdings 3"/>
              <a:buChar char=""/>
            </a:pPr>
            <a:r>
              <a:rPr lang="zh-TW" altLang="zh-TW" sz="2800" dirty="0">
                <a:solidFill>
                  <a:prstClr val="black"/>
                </a:solidFill>
                <a:latin typeface="標楷體" pitchFamily="65" charset="-120"/>
                <a:ea typeface="標楷體" pitchFamily="65" charset="-120"/>
              </a:rPr>
              <a:t> </a:t>
            </a:r>
            <a:r>
              <a:rPr lang="zh-TW" altLang="en-US" sz="2800" dirty="0">
                <a:solidFill>
                  <a:prstClr val="black"/>
                </a:solidFill>
                <a:latin typeface="標楷體" pitchFamily="65" charset="-120"/>
                <a:ea typeface="標楷體" pitchFamily="65" charset="-120"/>
              </a:rPr>
              <a:t>晚清</a:t>
            </a:r>
            <a:r>
              <a:rPr lang="en-US" altLang="zh-TW" sz="2800" dirty="0">
                <a:solidFill>
                  <a:prstClr val="black"/>
                </a:solidFill>
                <a:latin typeface="標楷體" pitchFamily="65" charset="-120"/>
                <a:ea typeface="標楷體" pitchFamily="65" charset="-120"/>
              </a:rPr>
              <a:t>‧</a:t>
            </a:r>
            <a:r>
              <a:rPr lang="zh-TW" altLang="zh-TW" sz="2800" dirty="0">
                <a:solidFill>
                  <a:prstClr val="black"/>
                </a:solidFill>
                <a:latin typeface="標楷體" pitchFamily="65" charset="-120"/>
                <a:ea typeface="標楷體" pitchFamily="65" charset="-120"/>
              </a:rPr>
              <a:t>廖平《六書舊義》</a:t>
            </a:r>
            <a:endParaRPr lang="en-US" altLang="zh-TW" sz="2800" dirty="0">
              <a:solidFill>
                <a:prstClr val="black"/>
              </a:solidFill>
              <a:latin typeface="標楷體" pitchFamily="65" charset="-120"/>
              <a:ea typeface="標楷體" pitchFamily="65" charset="-120"/>
            </a:endParaRPr>
          </a:p>
          <a:p>
            <a:pPr marL="621792" lvl="1" indent="-228600" defTabSz="914400">
              <a:spcBef>
                <a:spcPts val="324"/>
              </a:spcBef>
              <a:spcAft>
                <a:spcPts val="0"/>
              </a:spcAft>
              <a:buClr>
                <a:srgbClr val="2DA2BF"/>
              </a:buClr>
              <a:buFont typeface="Verdana"/>
              <a:buChar char="◦"/>
            </a:pPr>
            <a:r>
              <a:rPr lang="zh-TW" altLang="en-US" sz="2800" dirty="0">
                <a:solidFill>
                  <a:prstClr val="black"/>
                </a:solidFill>
                <a:latin typeface="標楷體" pitchFamily="65" charset="-120"/>
                <a:ea typeface="標楷體" pitchFamily="65" charset="-120"/>
              </a:rPr>
              <a:t>「</a:t>
            </a:r>
            <a:r>
              <a:rPr lang="zh-TW" altLang="zh-TW" sz="2800" dirty="0">
                <a:solidFill>
                  <a:prstClr val="black"/>
                </a:solidFill>
                <a:latin typeface="標楷體" pitchFamily="65" charset="-120"/>
                <a:ea typeface="標楷體" pitchFamily="65" charset="-120"/>
              </a:rPr>
              <a:t>如夫婦會合而生子，其子於父母之外別具形體，自成面目。</a:t>
            </a:r>
            <a:r>
              <a:rPr lang="zh-TW" altLang="en-US" sz="2800" dirty="0">
                <a:solidFill>
                  <a:prstClr val="black"/>
                </a:solidFill>
                <a:latin typeface="標楷體" pitchFamily="65" charset="-120"/>
                <a:ea typeface="標楷體" pitchFamily="65" charset="-120"/>
              </a:rPr>
              <a:t> 」</a:t>
            </a:r>
            <a:endParaRPr lang="zh-TW" altLang="zh-TW" sz="2800" dirty="0">
              <a:solidFill>
                <a:prstClr val="black"/>
              </a:solidFill>
              <a:latin typeface="標楷體" pitchFamily="65" charset="-120"/>
              <a:ea typeface="標楷體" pitchFamily="65" charset="-120"/>
            </a:endParaRPr>
          </a:p>
          <a:p>
            <a:endParaRPr lang="zh-TW" altLang="en-US" dirty="0"/>
          </a:p>
        </p:txBody>
      </p:sp>
    </p:spTree>
    <p:extLst>
      <p:ext uri="{BB962C8B-B14F-4D97-AF65-F5344CB8AC3E}">
        <p14:creationId xmlns:p14="http://schemas.microsoft.com/office/powerpoint/2010/main" val="25293580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142" y="0"/>
            <a:ext cx="872321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2810" y="1170035"/>
            <a:ext cx="1828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2708" y="4397520"/>
            <a:ext cx="2243137" cy="1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917" y="4946666"/>
            <a:ext cx="427706" cy="90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5860" y="5518314"/>
            <a:ext cx="833481" cy="88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1810" y="4982130"/>
            <a:ext cx="1816100" cy="1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36258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22" y="28734"/>
            <a:ext cx="8792369" cy="6806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448" y="3130753"/>
            <a:ext cx="7866856" cy="129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11759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39"/>
            <a:ext cx="9144000" cy="153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4915"/>
            <a:ext cx="9144000" cy="5403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7565" y="4282633"/>
            <a:ext cx="4540250" cy="81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7309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8" y="908720"/>
            <a:ext cx="9059545"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878" y="5056295"/>
            <a:ext cx="1176337"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98540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4" y="296338"/>
            <a:ext cx="9120664" cy="4594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5" y="4895001"/>
            <a:ext cx="9133126" cy="1421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4615" y="2726313"/>
            <a:ext cx="7804150"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89530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175"/>
            <a:ext cx="864096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214" y="3984277"/>
            <a:ext cx="7297737" cy="280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4723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9443" y="1844825"/>
            <a:ext cx="7117178" cy="1728192"/>
          </a:xfrm>
        </p:spPr>
        <p:txBody>
          <a:bodyPr/>
          <a:lstStyle/>
          <a:p>
            <a:pPr algn="ctr"/>
            <a:r>
              <a:rPr lang="zh-TW" altLang="en-US" sz="4400" b="1" dirty="0">
                <a:latin typeface="標楷體" pitchFamily="65" charset="-120"/>
                <a:ea typeface="標楷體" pitchFamily="65" charset="-120"/>
              </a:rPr>
              <a:t>兼聲會意</a:t>
            </a:r>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6888286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467544" y="1412777"/>
            <a:ext cx="8208912" cy="4446022"/>
          </a:xfrm>
        </p:spPr>
        <p:txBody>
          <a:bodyPr>
            <a:noAutofit/>
          </a:bodyPr>
          <a:lstStyle/>
          <a:p>
            <a:pPr lvl="0" indent="-228600" defTabSz="914400">
              <a:spcAft>
                <a:spcPts val="0"/>
              </a:spcAft>
              <a:buClr>
                <a:srgbClr val="A9A57C"/>
              </a:buClr>
              <a:buFont typeface="Arial" pitchFamily="34" charset="0"/>
              <a:buChar char="•"/>
            </a:pPr>
            <a:r>
              <a:rPr lang="zh-TW" altLang="en-US" sz="2800" dirty="0">
                <a:solidFill>
                  <a:schemeClr val="tx1"/>
                </a:solidFill>
                <a:latin typeface="標楷體" pitchFamily="65" charset="-120"/>
                <a:ea typeface="標楷體" pitchFamily="65" charset="-120"/>
              </a:rPr>
              <a:t>會意兼形聲、會意亦聲</a:t>
            </a:r>
            <a:endParaRPr lang="en-US" altLang="zh-TW" sz="2800" dirty="0">
              <a:solidFill>
                <a:schemeClr val="tx1"/>
              </a:solidFill>
              <a:latin typeface="標楷體" pitchFamily="65" charset="-120"/>
              <a:ea typeface="標楷體" pitchFamily="65" charset="-120"/>
            </a:endParaRPr>
          </a:p>
          <a:p>
            <a:pPr lvl="0" indent="-228600" defTabSz="914400">
              <a:spcAft>
                <a:spcPts val="0"/>
              </a:spcAft>
              <a:buClr>
                <a:srgbClr val="A9A57C"/>
              </a:buClr>
              <a:buFont typeface="Arial" pitchFamily="34" charset="0"/>
              <a:buChar char="•"/>
            </a:pPr>
            <a:endParaRPr lang="en-US" altLang="zh-TW" sz="2800" dirty="0">
              <a:solidFill>
                <a:schemeClr val="tx1"/>
              </a:solidFill>
              <a:latin typeface="標楷體" pitchFamily="65" charset="-120"/>
              <a:ea typeface="標楷體" pitchFamily="65" charset="-120"/>
            </a:endParaRPr>
          </a:p>
          <a:p>
            <a:pPr lvl="0" indent="-228600" defTabSz="914400">
              <a:spcAft>
                <a:spcPts val="0"/>
              </a:spcAft>
              <a:buClr>
                <a:srgbClr val="A9A57C"/>
              </a:buClr>
              <a:buFont typeface="Arial" pitchFamily="34" charset="0"/>
              <a:buChar char="•"/>
            </a:pPr>
            <a:r>
              <a:rPr lang="en-US" altLang="zh-TW" sz="2800" dirty="0">
                <a:solidFill>
                  <a:schemeClr val="tx1"/>
                </a:solidFill>
                <a:latin typeface="標楷體" pitchFamily="65" charset="-120"/>
                <a:ea typeface="標楷體" pitchFamily="65" charset="-120"/>
              </a:rPr>
              <a:t>《</a:t>
            </a:r>
            <a:r>
              <a:rPr lang="zh-TW" altLang="en-US" sz="2800" dirty="0">
                <a:solidFill>
                  <a:schemeClr val="tx1"/>
                </a:solidFill>
                <a:latin typeface="標楷體" pitchFamily="65" charset="-120"/>
                <a:ea typeface="標楷體" pitchFamily="65" charset="-120"/>
              </a:rPr>
              <a:t>說文</a:t>
            </a:r>
            <a:r>
              <a:rPr lang="en-US" altLang="zh-TW" sz="2800" dirty="0">
                <a:solidFill>
                  <a:schemeClr val="tx1"/>
                </a:solidFill>
                <a:latin typeface="標楷體" pitchFamily="65" charset="-120"/>
                <a:ea typeface="標楷體" pitchFamily="65" charset="-120"/>
              </a:rPr>
              <a:t>》</a:t>
            </a:r>
            <a:r>
              <a:rPr lang="zh-TW" altLang="en-US" sz="2800" dirty="0">
                <a:solidFill>
                  <a:schemeClr val="tx1"/>
                </a:solidFill>
                <a:latin typeface="標楷體" pitchFamily="65" charset="-120"/>
                <a:ea typeface="標楷體" pitchFamily="65" charset="-120"/>
              </a:rPr>
              <a:t>釋為「從某某，某亦聲」</a:t>
            </a:r>
            <a:endParaRPr lang="en-US" altLang="zh-TW" sz="2800" dirty="0">
              <a:solidFill>
                <a:schemeClr val="tx1"/>
              </a:solidFill>
              <a:latin typeface="標楷體" pitchFamily="65" charset="-120"/>
              <a:ea typeface="標楷體" pitchFamily="65" charset="-120"/>
            </a:endParaRPr>
          </a:p>
          <a:p>
            <a:pPr lvl="0" indent="-228600" defTabSz="914400">
              <a:spcAft>
                <a:spcPts val="0"/>
              </a:spcAft>
              <a:buClr>
                <a:srgbClr val="A9A57C"/>
              </a:buClr>
              <a:buFont typeface="Arial" pitchFamily="34" charset="0"/>
              <a:buChar char="•"/>
            </a:pPr>
            <a:endParaRPr lang="en-US" altLang="zh-TW" sz="2800" dirty="0">
              <a:solidFill>
                <a:schemeClr val="tx1"/>
              </a:solidFill>
              <a:latin typeface="標楷體" pitchFamily="65" charset="-120"/>
              <a:ea typeface="標楷體" pitchFamily="65" charset="-120"/>
            </a:endParaRPr>
          </a:p>
          <a:p>
            <a:pPr lvl="0" indent="-228600" defTabSz="914400">
              <a:spcAft>
                <a:spcPts val="0"/>
              </a:spcAft>
              <a:buClr>
                <a:srgbClr val="A9A57C"/>
              </a:buClr>
              <a:buFont typeface="Arial" pitchFamily="34" charset="0"/>
              <a:buChar char="•"/>
            </a:pPr>
            <a:r>
              <a:rPr lang="zh-TW" altLang="en-US" sz="2800" dirty="0">
                <a:solidFill>
                  <a:schemeClr val="tx1"/>
                </a:solidFill>
                <a:latin typeface="標楷體" pitchFamily="65" charset="-120"/>
                <a:ea typeface="標楷體" pitchFamily="65" charset="-120"/>
              </a:rPr>
              <a:t>形聲還是會意？</a:t>
            </a:r>
            <a:endParaRPr lang="en-US" altLang="zh-TW" sz="2800" dirty="0">
              <a:solidFill>
                <a:schemeClr val="tx1"/>
              </a:solidFill>
              <a:latin typeface="標楷體" pitchFamily="65" charset="-120"/>
              <a:ea typeface="標楷體" pitchFamily="65" charset="-120"/>
            </a:endParaRPr>
          </a:p>
          <a:p>
            <a:pPr marL="640080" lvl="1" indent="-228600" defTabSz="914400">
              <a:spcAft>
                <a:spcPts val="0"/>
              </a:spcAft>
              <a:buClr>
                <a:srgbClr val="9CBEBD"/>
              </a:buClr>
              <a:buFont typeface="Arial" pitchFamily="34" charset="0"/>
              <a:buChar char="•"/>
            </a:pPr>
            <a:r>
              <a:rPr lang="zh-TW" altLang="zh-TW" sz="2800" dirty="0">
                <a:solidFill>
                  <a:schemeClr val="tx1"/>
                </a:solidFill>
                <a:latin typeface="標楷體" pitchFamily="65" charset="-120"/>
                <a:ea typeface="標楷體" pitchFamily="65" charset="-120"/>
              </a:rPr>
              <a:t>會意</a:t>
            </a:r>
            <a:endParaRPr lang="en-US" altLang="zh-TW" sz="2800" dirty="0">
              <a:solidFill>
                <a:schemeClr val="tx1"/>
              </a:solidFill>
              <a:latin typeface="標楷體" pitchFamily="65" charset="-120"/>
              <a:ea typeface="標楷體" pitchFamily="65" charset="-120"/>
            </a:endParaRPr>
          </a:p>
          <a:p>
            <a:pPr marL="411480" lvl="1" indent="0" defTabSz="914400">
              <a:spcAft>
                <a:spcPts val="0"/>
              </a:spcAft>
              <a:buClr>
                <a:srgbClr val="9CBEBD"/>
              </a:buClr>
              <a:buNone/>
            </a:pPr>
            <a:r>
              <a:rPr lang="zh-TW" altLang="en-US" sz="2800" dirty="0">
                <a:solidFill>
                  <a:schemeClr val="tx1"/>
                </a:solidFill>
                <a:latin typeface="標楷體" pitchFamily="65" charset="-120"/>
                <a:ea typeface="標楷體" pitchFamily="65" charset="-120"/>
              </a:rPr>
              <a:t>    </a:t>
            </a:r>
            <a:r>
              <a:rPr lang="zh-TW" altLang="zh-TW" sz="2800" dirty="0">
                <a:solidFill>
                  <a:schemeClr val="tx1"/>
                </a:solidFill>
                <a:latin typeface="標楷體" pitchFamily="65" charset="-120"/>
                <a:ea typeface="標楷體" pitchFamily="65" charset="-120"/>
              </a:rPr>
              <a:t>聲符為主，許慎界說為【從某，某亦聲】。</a:t>
            </a:r>
            <a:endParaRPr lang="en-US" altLang="zh-TW" sz="2800" dirty="0">
              <a:solidFill>
                <a:schemeClr val="tx1"/>
              </a:solidFill>
              <a:latin typeface="標楷體" pitchFamily="65" charset="-120"/>
              <a:ea typeface="標楷體" pitchFamily="65" charset="-120"/>
            </a:endParaRPr>
          </a:p>
          <a:p>
            <a:pPr marL="640080" lvl="1" indent="-228600" defTabSz="914400">
              <a:spcAft>
                <a:spcPts val="0"/>
              </a:spcAft>
              <a:buClr>
                <a:srgbClr val="9CBEBD"/>
              </a:buClr>
              <a:buFont typeface="Arial" pitchFamily="34" charset="0"/>
              <a:buChar char="•"/>
            </a:pPr>
            <a:r>
              <a:rPr lang="zh-TW" altLang="zh-TW" sz="2800" dirty="0">
                <a:solidFill>
                  <a:schemeClr val="tx1"/>
                </a:solidFill>
                <a:latin typeface="標楷體" pitchFamily="65" charset="-120"/>
                <a:ea typeface="標楷體" pitchFamily="65" charset="-120"/>
              </a:rPr>
              <a:t>形聲</a:t>
            </a:r>
            <a:endParaRPr lang="en-US" altLang="zh-TW" sz="2800" dirty="0">
              <a:solidFill>
                <a:schemeClr val="tx1"/>
              </a:solidFill>
              <a:latin typeface="標楷體" pitchFamily="65" charset="-120"/>
              <a:ea typeface="標楷體" pitchFamily="65" charset="-120"/>
            </a:endParaRPr>
          </a:p>
          <a:p>
            <a:pPr marL="411480" lvl="1" indent="0" defTabSz="914400">
              <a:spcAft>
                <a:spcPts val="0"/>
              </a:spcAft>
              <a:buClr>
                <a:srgbClr val="9CBEBD"/>
              </a:buClr>
              <a:buNone/>
            </a:pPr>
            <a:r>
              <a:rPr lang="zh-TW" altLang="en-US" sz="2800" dirty="0">
                <a:solidFill>
                  <a:schemeClr val="tx1"/>
                </a:solidFill>
                <a:latin typeface="標楷體" pitchFamily="65" charset="-120"/>
                <a:ea typeface="標楷體" pitchFamily="65" charset="-120"/>
              </a:rPr>
              <a:t>    </a:t>
            </a:r>
            <a:r>
              <a:rPr lang="zh-TW" altLang="zh-TW" sz="2800" dirty="0">
                <a:solidFill>
                  <a:schemeClr val="tx1"/>
                </a:solidFill>
                <a:latin typeface="標楷體" pitchFamily="65" charset="-120"/>
                <a:ea typeface="標楷體" pitchFamily="65" charset="-120"/>
              </a:rPr>
              <a:t>形符為主，許慎界說為【從某，某聲】。</a:t>
            </a:r>
            <a:endParaRPr lang="en-US" altLang="zh-TW" sz="2800" dirty="0">
              <a:solidFill>
                <a:schemeClr val="tx1"/>
              </a:solidFill>
              <a:latin typeface="標楷體" pitchFamily="65" charset="-120"/>
              <a:ea typeface="標楷體" pitchFamily="65" charset="-120"/>
            </a:endParaRPr>
          </a:p>
          <a:p>
            <a:endParaRPr lang="zh-TW" altLang="en-US" sz="2800" dirty="0">
              <a:solidFill>
                <a:schemeClr val="tx1"/>
              </a:solidFill>
            </a:endParaRPr>
          </a:p>
        </p:txBody>
      </p:sp>
    </p:spTree>
    <p:extLst>
      <p:ext uri="{BB962C8B-B14F-4D97-AF65-F5344CB8AC3E}">
        <p14:creationId xmlns:p14="http://schemas.microsoft.com/office/powerpoint/2010/main" val="17638689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009443" y="1556793"/>
            <a:ext cx="7125112" cy="4302006"/>
          </a:xfrm>
        </p:spPr>
        <p:txBody>
          <a:bodyPr>
            <a:normAutofit/>
          </a:bodyPr>
          <a:lstStyle/>
          <a:p>
            <a:pPr lvl="0" indent="-228600" defTabSz="914400">
              <a:spcAft>
                <a:spcPts val="0"/>
              </a:spcAft>
              <a:buClr>
                <a:srgbClr val="A9A57C"/>
              </a:buClr>
              <a:buFont typeface="Arial" pitchFamily="34" charset="0"/>
              <a:buChar char="•"/>
            </a:pPr>
            <a:r>
              <a:rPr lang="zh-TW" altLang="en-US" sz="3200" dirty="0">
                <a:solidFill>
                  <a:schemeClr val="tx1"/>
                </a:solidFill>
                <a:latin typeface="標楷體" pitchFamily="65" charset="-120"/>
                <a:ea typeface="標楷體" pitchFamily="65" charset="-120"/>
              </a:rPr>
              <a:t>段玉裁  </a:t>
            </a:r>
            <a:r>
              <a:rPr lang="en-US" altLang="zh-TW" sz="3200" dirty="0">
                <a:solidFill>
                  <a:schemeClr val="tx1"/>
                </a:solidFill>
                <a:latin typeface="標楷體" pitchFamily="65" charset="-120"/>
                <a:ea typeface="標楷體" pitchFamily="65" charset="-120"/>
              </a:rPr>
              <a:t>《</a:t>
            </a:r>
            <a:r>
              <a:rPr lang="zh-TW" altLang="en-US" sz="3200" dirty="0">
                <a:solidFill>
                  <a:schemeClr val="tx1"/>
                </a:solidFill>
                <a:latin typeface="標楷體" pitchFamily="65" charset="-120"/>
                <a:ea typeface="標楷體" pitchFamily="65" charset="-120"/>
              </a:rPr>
              <a:t>說文解字注</a:t>
            </a:r>
            <a:r>
              <a:rPr lang="en-US" altLang="zh-TW" sz="3200" dirty="0">
                <a:solidFill>
                  <a:schemeClr val="tx1"/>
                </a:solidFill>
                <a:latin typeface="標楷體" pitchFamily="65" charset="-120"/>
                <a:ea typeface="標楷體" pitchFamily="65" charset="-120"/>
              </a:rPr>
              <a:t>》</a:t>
            </a:r>
            <a:br>
              <a:rPr lang="en-US" altLang="zh-TW" sz="3200" dirty="0">
                <a:solidFill>
                  <a:schemeClr val="tx1"/>
                </a:solidFill>
                <a:latin typeface="標楷體" pitchFamily="65" charset="-120"/>
                <a:ea typeface="標楷體" pitchFamily="65" charset="-120"/>
              </a:rPr>
            </a:br>
            <a:br>
              <a:rPr lang="en-US" altLang="zh-TW" sz="3200" dirty="0">
                <a:solidFill>
                  <a:schemeClr val="tx1"/>
                </a:solidFill>
                <a:latin typeface="標楷體" pitchFamily="65" charset="-120"/>
                <a:ea typeface="標楷體" pitchFamily="65" charset="-120"/>
              </a:rPr>
            </a:br>
            <a:r>
              <a:rPr lang="zh-TW" altLang="en-US" sz="3200" dirty="0">
                <a:solidFill>
                  <a:schemeClr val="tx1"/>
                </a:solidFill>
                <a:latin typeface="標楷體" pitchFamily="65" charset="-120"/>
                <a:ea typeface="標楷體" pitchFamily="65" charset="-120"/>
              </a:rPr>
              <a:t>聲與義同原，故龤聲之偏旁多與字義相近，此會意形聲兩兼之字致多也。</a:t>
            </a:r>
            <a:r>
              <a:rPr lang="en-US" altLang="zh-TW" sz="3200" dirty="0">
                <a:solidFill>
                  <a:schemeClr val="tx1"/>
                </a:solidFill>
                <a:latin typeface="標楷體" pitchFamily="65" charset="-120"/>
                <a:ea typeface="標楷體" pitchFamily="65" charset="-120"/>
              </a:rPr>
              <a:t>《</a:t>
            </a:r>
            <a:r>
              <a:rPr lang="zh-TW" altLang="en-US" sz="3200" dirty="0">
                <a:solidFill>
                  <a:schemeClr val="tx1"/>
                </a:solidFill>
                <a:latin typeface="標楷體" pitchFamily="65" charset="-120"/>
                <a:ea typeface="標楷體" pitchFamily="65" charset="-120"/>
              </a:rPr>
              <a:t>說文</a:t>
            </a:r>
            <a:r>
              <a:rPr lang="en-US" altLang="zh-TW" sz="3200" dirty="0">
                <a:solidFill>
                  <a:schemeClr val="tx1"/>
                </a:solidFill>
                <a:latin typeface="標楷體" pitchFamily="65" charset="-120"/>
                <a:ea typeface="標楷體" pitchFamily="65" charset="-120"/>
              </a:rPr>
              <a:t>》</a:t>
            </a:r>
            <a:r>
              <a:rPr lang="zh-TW" altLang="en-US" sz="3200" dirty="0">
                <a:solidFill>
                  <a:schemeClr val="tx1"/>
                </a:solidFill>
                <a:latin typeface="標楷體" pitchFamily="65" charset="-120"/>
                <a:ea typeface="標楷體" pitchFamily="65" charset="-120"/>
              </a:rPr>
              <a:t>或偁其會意，略其形聲；或偁其形聲，略其會意，雖則渻文，實欲互見。</a:t>
            </a:r>
            <a:br>
              <a:rPr lang="en-US" altLang="zh-TW" sz="3200" dirty="0">
                <a:solidFill>
                  <a:schemeClr val="tx1"/>
                </a:solidFill>
                <a:latin typeface="標楷體" pitchFamily="65" charset="-120"/>
                <a:ea typeface="標楷體" pitchFamily="65" charset="-120"/>
              </a:rPr>
            </a:br>
            <a:br>
              <a:rPr lang="en-US" altLang="zh-TW" sz="2400" dirty="0">
                <a:solidFill>
                  <a:srgbClr val="2F2B20"/>
                </a:solidFill>
                <a:latin typeface="Arial Narrow"/>
              </a:rPr>
            </a:br>
            <a:endParaRPr lang="zh-TW" altLang="en-US" sz="2400" dirty="0">
              <a:solidFill>
                <a:srgbClr val="2F2B20"/>
              </a:solidFill>
              <a:latin typeface="Arial Narrow"/>
            </a:endParaRPr>
          </a:p>
          <a:p>
            <a:endParaRPr lang="zh-TW" altLang="en-US" dirty="0"/>
          </a:p>
        </p:txBody>
      </p:sp>
    </p:spTree>
    <p:extLst>
      <p:ext uri="{BB962C8B-B14F-4D97-AF65-F5344CB8AC3E}">
        <p14:creationId xmlns:p14="http://schemas.microsoft.com/office/powerpoint/2010/main" val="10265080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188640"/>
            <a:ext cx="7378979" cy="1440159"/>
          </a:xfrm>
        </p:spPr>
        <p:txBody>
          <a:bodyPr/>
          <a:lstStyle/>
          <a:p>
            <a:r>
              <a:rPr lang="zh-TW" altLang="en-US" sz="4400" dirty="0">
                <a:latin typeface="標楷體" pitchFamily="65" charset="-120"/>
                <a:ea typeface="標楷體" pitchFamily="65" charset="-120"/>
              </a:rPr>
              <a:t>字例</a:t>
            </a:r>
            <a:br>
              <a:rPr lang="en-US" altLang="zh-TW" sz="4400" dirty="0">
                <a:latin typeface="標楷體" pitchFamily="65" charset="-120"/>
                <a:ea typeface="標楷體" pitchFamily="65" charset="-120"/>
              </a:rPr>
            </a:br>
            <a:r>
              <a:rPr lang="zh-TW" altLang="en-US" sz="4400" dirty="0">
                <a:latin typeface="標楷體" pitchFamily="65" charset="-120"/>
                <a:ea typeface="標楷體" pitchFamily="65" charset="-120"/>
              </a:rPr>
              <a:t>　　　　</a:t>
            </a:r>
            <a:r>
              <a:rPr lang="zh-TW" altLang="en-US" sz="6000" b="1" dirty="0">
                <a:latin typeface="標楷體" pitchFamily="65" charset="-120"/>
                <a:ea typeface="標楷體" pitchFamily="65" charset="-120"/>
              </a:rPr>
              <a:t>警</a:t>
            </a:r>
          </a:p>
        </p:txBody>
      </p:sp>
      <p:sp>
        <p:nvSpPr>
          <p:cNvPr id="3" name="內容版面配置區 2"/>
          <p:cNvSpPr>
            <a:spLocks noGrp="1"/>
          </p:cNvSpPr>
          <p:nvPr>
            <p:ph idx="1"/>
          </p:nvPr>
        </p:nvSpPr>
        <p:spPr>
          <a:xfrm>
            <a:off x="1009443" y="2132856"/>
            <a:ext cx="7125112" cy="4248472"/>
          </a:xfrm>
        </p:spPr>
        <p:txBody>
          <a:bodyPr>
            <a:normAutofit/>
          </a:bodyPr>
          <a:lstStyle/>
          <a:p>
            <a:pPr lvl="0" indent="-228600" defTabSz="914400">
              <a:spcAft>
                <a:spcPts val="0"/>
              </a:spcAft>
              <a:buClr>
                <a:srgbClr val="A9A57C"/>
              </a:buClr>
              <a:buFont typeface="Arial" pitchFamily="34" charset="0"/>
              <a:buChar char="•"/>
            </a:pPr>
            <a:r>
              <a:rPr lang="en-US" altLang="zh-CN" sz="2800" b="1" dirty="0">
                <a:solidFill>
                  <a:srgbClr val="2F2B20"/>
                </a:solidFill>
                <a:latin typeface="微軟正黑體" pitchFamily="34" charset="-120"/>
                <a:ea typeface="微軟正黑體" pitchFamily="34" charset="-120"/>
              </a:rPr>
              <a:t>《</a:t>
            </a:r>
            <a:r>
              <a:rPr lang="zh-TW" altLang="en-US" sz="2800" b="1" dirty="0">
                <a:solidFill>
                  <a:schemeClr val="tx1"/>
                </a:solidFill>
                <a:latin typeface="標楷體" pitchFamily="65" charset="-120"/>
                <a:ea typeface="標楷體" pitchFamily="65" charset="-120"/>
              </a:rPr>
              <a:t>說文解字</a:t>
            </a:r>
            <a:r>
              <a:rPr lang="en-US" altLang="zh-CN" sz="2800" b="1" dirty="0">
                <a:solidFill>
                  <a:schemeClr val="tx1"/>
                </a:solidFill>
                <a:latin typeface="標楷體" pitchFamily="65" charset="-120"/>
                <a:ea typeface="標楷體" pitchFamily="65" charset="-120"/>
              </a:rPr>
              <a:t>》</a:t>
            </a:r>
            <a:r>
              <a:rPr lang="zh-CN" altLang="en-US" sz="2800" b="1" dirty="0">
                <a:solidFill>
                  <a:schemeClr val="tx1"/>
                </a:solidFill>
                <a:latin typeface="標楷體" pitchFamily="65" charset="-120"/>
                <a:ea typeface="標楷體" pitchFamily="65" charset="-120"/>
              </a:rPr>
              <a:t>：</a:t>
            </a:r>
            <a:r>
              <a:rPr lang="zh-TW" altLang="en-US" sz="2800" b="1" dirty="0">
                <a:solidFill>
                  <a:schemeClr val="tx1"/>
                </a:solidFill>
                <a:latin typeface="標楷體" pitchFamily="65" charset="-120"/>
                <a:ea typeface="標楷體" pitchFamily="65" charset="-120"/>
              </a:rPr>
              <a:t>「</a:t>
            </a:r>
            <a:r>
              <a:rPr lang="zh-CN" altLang="en-US" sz="2800" dirty="0">
                <a:solidFill>
                  <a:schemeClr val="tx1"/>
                </a:solidFill>
                <a:latin typeface="標楷體" pitchFamily="65" charset="-120"/>
                <a:ea typeface="標楷體" pitchFamily="65" charset="-120"/>
              </a:rPr>
              <a:t>警，戒也。</a:t>
            </a:r>
            <a:r>
              <a:rPr lang="zh-TW" altLang="en-US" sz="2800" dirty="0">
                <a:solidFill>
                  <a:schemeClr val="tx1"/>
                </a:solidFill>
                <a:latin typeface="標楷體" pitchFamily="65" charset="-120"/>
                <a:ea typeface="標楷體" pitchFamily="65" charset="-120"/>
              </a:rPr>
              <a:t>從</a:t>
            </a:r>
            <a:r>
              <a:rPr lang="zh-CN" altLang="en-US" sz="2800" dirty="0">
                <a:solidFill>
                  <a:schemeClr val="tx1"/>
                </a:solidFill>
                <a:latin typeface="標楷體" pitchFamily="65" charset="-120"/>
                <a:ea typeface="標楷體" pitchFamily="65" charset="-120"/>
              </a:rPr>
              <a:t>言，</a:t>
            </a:r>
            <a:r>
              <a:rPr lang="zh-TW" altLang="en-US" sz="2800" dirty="0">
                <a:solidFill>
                  <a:schemeClr val="tx1"/>
                </a:solidFill>
                <a:latin typeface="標楷體" pitchFamily="65" charset="-120"/>
                <a:ea typeface="標楷體" pitchFamily="65" charset="-120"/>
              </a:rPr>
              <a:t>從</a:t>
            </a:r>
            <a:r>
              <a:rPr lang="zh-CN" altLang="en-US" sz="2800" dirty="0">
                <a:solidFill>
                  <a:schemeClr val="tx1"/>
                </a:solidFill>
                <a:latin typeface="標楷體" pitchFamily="65" charset="-120"/>
                <a:ea typeface="標楷體" pitchFamily="65" charset="-120"/>
              </a:rPr>
              <a:t>敬，敬亦聲</a:t>
            </a:r>
            <a:r>
              <a:rPr lang="zh-TW" altLang="en-US" sz="2800" dirty="0">
                <a:solidFill>
                  <a:schemeClr val="tx1"/>
                </a:solidFill>
                <a:latin typeface="標楷體" pitchFamily="65" charset="-120"/>
                <a:ea typeface="標楷體" pitchFamily="65" charset="-120"/>
              </a:rPr>
              <a:t>。」</a:t>
            </a:r>
            <a:endParaRPr lang="en-US" altLang="zh-CN" sz="2800" dirty="0">
              <a:solidFill>
                <a:schemeClr val="tx1"/>
              </a:solidFill>
              <a:latin typeface="標楷體" pitchFamily="65" charset="-120"/>
              <a:ea typeface="標楷體" pitchFamily="65" charset="-120"/>
            </a:endParaRPr>
          </a:p>
          <a:p>
            <a:pPr lvl="0" indent="-228600" defTabSz="914400">
              <a:spcAft>
                <a:spcPts val="0"/>
              </a:spcAft>
              <a:buClr>
                <a:srgbClr val="A9A57C"/>
              </a:buClr>
              <a:buFont typeface="Arial" pitchFamily="34" charset="0"/>
              <a:buChar char="•"/>
            </a:pPr>
            <a:endParaRPr lang="en-US" altLang="zh-TW" sz="2800" dirty="0">
              <a:solidFill>
                <a:schemeClr val="tx1"/>
              </a:solidFill>
              <a:latin typeface="標楷體" pitchFamily="65" charset="-120"/>
              <a:ea typeface="標楷體" pitchFamily="65" charset="-120"/>
            </a:endParaRPr>
          </a:p>
          <a:p>
            <a:pPr lvl="0" indent="-228600" defTabSz="914400">
              <a:spcAft>
                <a:spcPts val="0"/>
              </a:spcAft>
              <a:buClr>
                <a:srgbClr val="A9A57C"/>
              </a:buClr>
              <a:buFont typeface="Arial" pitchFamily="34" charset="0"/>
              <a:buChar char="•"/>
            </a:pPr>
            <a:r>
              <a:rPr lang="zh-TW" altLang="en-US" sz="2800" dirty="0">
                <a:solidFill>
                  <a:schemeClr val="tx1"/>
                </a:solidFill>
                <a:latin typeface="標楷體" pitchFamily="65" charset="-120"/>
                <a:ea typeface="標楷體" pitchFamily="65" charset="-120"/>
              </a:rPr>
              <a:t>敬，既是聲旁也是形旁，表示警告。當“敬”的“警告”本義消失後，篆文「敬」再加「言」（言，表示說的意思）另造“警”代替。</a:t>
            </a:r>
            <a:br>
              <a:rPr lang="en-US" altLang="zh-TW" sz="2800" dirty="0">
                <a:solidFill>
                  <a:schemeClr val="tx1"/>
                </a:solidFill>
                <a:latin typeface="標楷體" pitchFamily="65" charset="-120"/>
                <a:ea typeface="標楷體" pitchFamily="65" charset="-120"/>
              </a:rPr>
            </a:br>
            <a:endParaRPr lang="en-US" altLang="zh-TW" sz="2800" dirty="0">
              <a:solidFill>
                <a:schemeClr val="tx1"/>
              </a:solidFill>
              <a:latin typeface="標楷體" pitchFamily="65" charset="-120"/>
              <a:ea typeface="標楷體" pitchFamily="65" charset="-120"/>
            </a:endParaRPr>
          </a:p>
          <a:p>
            <a:pPr lvl="0" indent="-228600" defTabSz="914400">
              <a:spcAft>
                <a:spcPts val="0"/>
              </a:spcAft>
              <a:buClr>
                <a:srgbClr val="A9A57C"/>
              </a:buClr>
              <a:buFont typeface="Arial" pitchFamily="34" charset="0"/>
              <a:buChar char="•"/>
            </a:pPr>
            <a:r>
              <a:rPr lang="zh-TW" altLang="en-US" sz="2800" dirty="0">
                <a:solidFill>
                  <a:schemeClr val="tx1"/>
                </a:solidFill>
                <a:latin typeface="標楷體" pitchFamily="65" charset="-120"/>
                <a:ea typeface="標楷體" pitchFamily="65" charset="-120"/>
              </a:rPr>
              <a:t>造字本義為發出訊息，提醒危機。</a:t>
            </a:r>
            <a:endParaRPr lang="en-US" altLang="zh-TW" sz="2800" dirty="0">
              <a:solidFill>
                <a:schemeClr val="tx1"/>
              </a:solidFill>
              <a:latin typeface="標楷體" pitchFamily="65" charset="-120"/>
              <a:ea typeface="標楷體" pitchFamily="65" charset="-120"/>
            </a:endParaRPr>
          </a:p>
          <a:p>
            <a:endParaRPr lang="zh-TW" altLang="en-US"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0835" y="278176"/>
            <a:ext cx="1438275" cy="1579563"/>
          </a:xfrm>
          <a:prstGeom prst="rect">
            <a:avLst/>
          </a:prstGeom>
          <a:solidFill>
            <a:srgbClr val="00B0F0"/>
          </a:solidFill>
          <a:ln>
            <a:noFill/>
          </a:ln>
          <a:effectLst/>
        </p:spPr>
      </p:pic>
    </p:spTree>
    <p:extLst>
      <p:ext uri="{BB962C8B-B14F-4D97-AF65-F5344CB8AC3E}">
        <p14:creationId xmlns:p14="http://schemas.microsoft.com/office/powerpoint/2010/main" val="1670120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365760" lvl="0" indent="-256032" defTabSz="914400">
              <a:spcBef>
                <a:spcPts val="400"/>
              </a:spcBef>
              <a:spcAft>
                <a:spcPts val="0"/>
              </a:spcAft>
              <a:buClr>
                <a:srgbClr val="2DA2BF"/>
              </a:buClr>
              <a:buSzPct val="68000"/>
              <a:buFont typeface="Wingdings 3"/>
              <a:buChar char=""/>
            </a:pPr>
            <a:r>
              <a:rPr lang="zh-TW" altLang="zh-TW" sz="2300" dirty="0">
                <a:solidFill>
                  <a:prstClr val="black"/>
                </a:solidFill>
                <a:latin typeface="Lucida Sans Unicode"/>
              </a:rPr>
              <a:t> </a:t>
            </a:r>
            <a:r>
              <a:rPr lang="zh-TW" altLang="zh-TW" sz="2800" dirty="0">
                <a:solidFill>
                  <a:prstClr val="black"/>
                </a:solidFill>
                <a:latin typeface="標楷體" pitchFamily="65" charset="-120"/>
                <a:ea typeface="標楷體" pitchFamily="65" charset="-120"/>
              </a:rPr>
              <a:t>段玉裁</a:t>
            </a:r>
            <a:endParaRPr lang="en-US" altLang="zh-TW" sz="2800" dirty="0">
              <a:solidFill>
                <a:prstClr val="black"/>
              </a:solidFill>
              <a:latin typeface="標楷體" pitchFamily="65" charset="-120"/>
              <a:ea typeface="標楷體" pitchFamily="65" charset="-120"/>
            </a:endParaRPr>
          </a:p>
          <a:p>
            <a:pPr marL="621792" lvl="1" indent="-228600" defTabSz="914400">
              <a:spcBef>
                <a:spcPts val="324"/>
              </a:spcBef>
              <a:spcAft>
                <a:spcPts val="0"/>
              </a:spcAft>
              <a:buClr>
                <a:srgbClr val="2DA2BF"/>
              </a:buClr>
              <a:buFont typeface="Verdana"/>
              <a:buChar char="◦"/>
            </a:pPr>
            <a:r>
              <a:rPr lang="zh-TW" altLang="en-US" sz="2800" dirty="0">
                <a:solidFill>
                  <a:prstClr val="black"/>
                </a:solidFill>
                <a:latin typeface="標楷體" pitchFamily="65" charset="-120"/>
                <a:ea typeface="標楷體" pitchFamily="65" charset="-120"/>
              </a:rPr>
              <a:t>「</a:t>
            </a:r>
            <a:r>
              <a:rPr lang="zh-TW" altLang="zh-TW" sz="2800" dirty="0">
                <a:solidFill>
                  <a:prstClr val="black"/>
                </a:solidFill>
                <a:latin typeface="標楷體" pitchFamily="65" charset="-120"/>
                <a:ea typeface="標楷體" pitchFamily="65" charset="-120"/>
              </a:rPr>
              <a:t>會者，合也。合二體之意也。</a:t>
            </a:r>
            <a:r>
              <a:rPr lang="zh-TW" altLang="en-US" sz="2800" dirty="0">
                <a:solidFill>
                  <a:prstClr val="black"/>
                </a:solidFill>
                <a:latin typeface="標楷體" pitchFamily="65" charset="-120"/>
                <a:ea typeface="標楷體" pitchFamily="65" charset="-120"/>
              </a:rPr>
              <a:t> 」 </a:t>
            </a:r>
            <a:r>
              <a:rPr lang="en-US" altLang="zh-TW" sz="2800" dirty="0">
                <a:solidFill>
                  <a:prstClr val="black"/>
                </a:solidFill>
                <a:latin typeface="標楷體" pitchFamily="65" charset="-120"/>
                <a:ea typeface="標楷體" pitchFamily="65" charset="-120"/>
              </a:rPr>
              <a:t> </a:t>
            </a:r>
            <a:endParaRPr lang="zh-TW" altLang="zh-TW" sz="2800" dirty="0">
              <a:solidFill>
                <a:prstClr val="black"/>
              </a:solidFill>
              <a:latin typeface="標楷體" pitchFamily="65" charset="-120"/>
              <a:ea typeface="標楷體" pitchFamily="65" charset="-120"/>
            </a:endParaRPr>
          </a:p>
          <a:p>
            <a:pPr marL="365760" lvl="0" indent="-256032" defTabSz="914400">
              <a:spcBef>
                <a:spcPts val="400"/>
              </a:spcBef>
              <a:spcAft>
                <a:spcPts val="0"/>
              </a:spcAft>
              <a:buClr>
                <a:srgbClr val="2DA2BF"/>
              </a:buClr>
              <a:buSzPct val="68000"/>
              <a:buFont typeface="Wingdings 3"/>
              <a:buChar char=""/>
            </a:pPr>
            <a:r>
              <a:rPr lang="zh-TW" altLang="zh-TW" sz="2800" dirty="0">
                <a:solidFill>
                  <a:prstClr val="black"/>
                </a:solidFill>
                <a:latin typeface="標楷體" pitchFamily="65" charset="-120"/>
                <a:ea typeface="標楷體" pitchFamily="65" charset="-120"/>
              </a:rPr>
              <a:t>王筠</a:t>
            </a:r>
            <a:endParaRPr lang="en-US" altLang="zh-TW" sz="2800" dirty="0">
              <a:solidFill>
                <a:prstClr val="black"/>
              </a:solidFill>
              <a:latin typeface="標楷體" pitchFamily="65" charset="-120"/>
              <a:ea typeface="標楷體" pitchFamily="65" charset="-120"/>
            </a:endParaRPr>
          </a:p>
          <a:p>
            <a:pPr marL="621792" lvl="1" indent="-228600" defTabSz="914400">
              <a:spcBef>
                <a:spcPts val="324"/>
              </a:spcBef>
              <a:spcAft>
                <a:spcPts val="0"/>
              </a:spcAft>
              <a:buClr>
                <a:srgbClr val="2DA2BF"/>
              </a:buClr>
              <a:buFont typeface="Verdana"/>
              <a:buChar char="◦"/>
            </a:pPr>
            <a:r>
              <a:rPr lang="zh-TW" altLang="en-US" sz="2800" dirty="0">
                <a:solidFill>
                  <a:prstClr val="black"/>
                </a:solidFill>
                <a:latin typeface="標楷體" pitchFamily="65" charset="-120"/>
                <a:ea typeface="標楷體" pitchFamily="65" charset="-120"/>
              </a:rPr>
              <a:t>「</a:t>
            </a:r>
            <a:r>
              <a:rPr lang="zh-TW" altLang="zh-TW" sz="2800" dirty="0">
                <a:solidFill>
                  <a:prstClr val="black"/>
                </a:solidFill>
                <a:latin typeface="標楷體" pitchFamily="65" charset="-120"/>
                <a:ea typeface="標楷體" pitchFamily="65" charset="-120"/>
              </a:rPr>
              <a:t>會意者，合二、三字之意以成一字之義。</a:t>
            </a:r>
            <a:r>
              <a:rPr lang="zh-TW" altLang="en-US" sz="2800" dirty="0">
                <a:solidFill>
                  <a:prstClr val="black"/>
                </a:solidFill>
                <a:latin typeface="標楷體" pitchFamily="65" charset="-120"/>
                <a:ea typeface="標楷體" pitchFamily="65" charset="-120"/>
              </a:rPr>
              <a:t> 」</a:t>
            </a:r>
            <a:endParaRPr lang="zh-TW" altLang="zh-TW" sz="2800" dirty="0">
              <a:solidFill>
                <a:prstClr val="black"/>
              </a:solidFill>
              <a:latin typeface="標楷體" pitchFamily="65" charset="-120"/>
              <a:ea typeface="標楷體" pitchFamily="65" charset="-120"/>
            </a:endParaRPr>
          </a:p>
          <a:p>
            <a:pPr marL="365760" lvl="0" indent="-256032" defTabSz="914400">
              <a:spcBef>
                <a:spcPts val="400"/>
              </a:spcBef>
              <a:spcAft>
                <a:spcPts val="0"/>
              </a:spcAft>
              <a:buClr>
                <a:srgbClr val="2DA2BF"/>
              </a:buClr>
              <a:buSzPct val="68000"/>
              <a:buFont typeface="Wingdings 3"/>
              <a:buChar char=""/>
            </a:pPr>
            <a:r>
              <a:rPr lang="zh-TW" altLang="zh-TW" sz="2800" dirty="0">
                <a:solidFill>
                  <a:prstClr val="black"/>
                </a:solidFill>
                <a:latin typeface="標楷體" pitchFamily="65" charset="-120"/>
                <a:ea typeface="標楷體" pitchFamily="65" charset="-120"/>
              </a:rPr>
              <a:t> 蔣伯潛</a:t>
            </a:r>
            <a:endParaRPr lang="en-US" altLang="zh-TW" sz="2800" dirty="0">
              <a:solidFill>
                <a:prstClr val="black"/>
              </a:solidFill>
              <a:latin typeface="標楷體" pitchFamily="65" charset="-120"/>
              <a:ea typeface="標楷體" pitchFamily="65" charset="-120"/>
            </a:endParaRPr>
          </a:p>
          <a:p>
            <a:pPr marL="621792" lvl="1" indent="-228600" defTabSz="914400">
              <a:spcBef>
                <a:spcPts val="324"/>
              </a:spcBef>
              <a:spcAft>
                <a:spcPts val="0"/>
              </a:spcAft>
              <a:buClr>
                <a:srgbClr val="2DA2BF"/>
              </a:buClr>
              <a:buFont typeface="Verdana"/>
              <a:buChar char="◦"/>
            </a:pPr>
            <a:r>
              <a:rPr lang="zh-TW" altLang="en-US" sz="2800" dirty="0">
                <a:solidFill>
                  <a:prstClr val="black"/>
                </a:solidFill>
                <a:latin typeface="標楷體" pitchFamily="65" charset="-120"/>
                <a:ea typeface="標楷體" pitchFamily="65" charset="-120"/>
              </a:rPr>
              <a:t>「</a:t>
            </a:r>
            <a:r>
              <a:rPr lang="zh-TW" altLang="zh-TW" sz="2800" dirty="0">
                <a:solidFill>
                  <a:prstClr val="black"/>
                </a:solidFill>
                <a:latin typeface="標楷體" pitchFamily="65" charset="-120"/>
                <a:ea typeface="標楷體" pitchFamily="65" charset="-120"/>
              </a:rPr>
              <a:t>合兩個以上之文意，以表現造字者對此新字的旨趣意象。</a:t>
            </a:r>
            <a:r>
              <a:rPr lang="zh-TW" altLang="en-US" sz="2800" dirty="0">
                <a:solidFill>
                  <a:prstClr val="black"/>
                </a:solidFill>
                <a:latin typeface="標楷體" pitchFamily="65" charset="-120"/>
                <a:ea typeface="標楷體" pitchFamily="65" charset="-120"/>
              </a:rPr>
              <a:t> 」</a:t>
            </a:r>
            <a:endParaRPr lang="zh-TW" altLang="zh-TW" sz="2800" dirty="0">
              <a:solidFill>
                <a:prstClr val="black"/>
              </a:solidFill>
              <a:latin typeface="標楷體" pitchFamily="65" charset="-120"/>
              <a:ea typeface="標楷體" pitchFamily="65" charset="-120"/>
            </a:endParaRPr>
          </a:p>
          <a:p>
            <a:endParaRPr lang="zh-TW" altLang="en-US" dirty="0"/>
          </a:p>
        </p:txBody>
      </p:sp>
    </p:spTree>
    <p:extLst>
      <p:ext uri="{BB962C8B-B14F-4D97-AF65-F5344CB8AC3E}">
        <p14:creationId xmlns:p14="http://schemas.microsoft.com/office/powerpoint/2010/main" val="10863747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　　　　　</a:t>
            </a:r>
            <a:r>
              <a:rPr lang="zh-TW" altLang="en-US" sz="6000" b="1" dirty="0">
                <a:latin typeface="標楷體" pitchFamily="65" charset="-120"/>
                <a:ea typeface="標楷體" pitchFamily="65" charset="-120"/>
              </a:rPr>
              <a:t>政</a:t>
            </a:r>
          </a:p>
        </p:txBody>
      </p:sp>
      <p:pic>
        <p:nvPicPr>
          <p:cNvPr id="327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32445" y="418899"/>
            <a:ext cx="1438781" cy="156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971600" y="1966014"/>
            <a:ext cx="6696744" cy="3884140"/>
          </a:xfrm>
          <a:prstGeom prst="rect">
            <a:avLst/>
          </a:prstGeom>
        </p:spPr>
        <p:txBody>
          <a:bodyPr wrap="square">
            <a:spAutoFit/>
          </a:bodyPr>
          <a:lstStyle/>
          <a:p>
            <a:pPr marL="342900" lvl="0" indent="-228600">
              <a:spcBef>
                <a:spcPct val="20000"/>
              </a:spcBef>
              <a:buClr>
                <a:srgbClr val="A9A57C"/>
              </a:buClr>
              <a:buFont typeface="Arial" pitchFamily="34" charset="0"/>
              <a:buChar char="•"/>
            </a:pPr>
            <a:r>
              <a:rPr lang="en-US" altLang="zh-CN" sz="2800" b="1" dirty="0">
                <a:solidFill>
                  <a:srgbClr val="2F2B20"/>
                </a:solidFill>
                <a:latin typeface="標楷體" pitchFamily="65" charset="-120"/>
                <a:ea typeface="標楷體" pitchFamily="65" charset="-120"/>
              </a:rPr>
              <a:t>《</a:t>
            </a:r>
            <a:r>
              <a:rPr lang="zh-TW" altLang="en-US" sz="2800" b="1" dirty="0">
                <a:solidFill>
                  <a:srgbClr val="2F2B20"/>
                </a:solidFill>
                <a:latin typeface="標楷體" pitchFamily="65" charset="-120"/>
                <a:ea typeface="標楷體" pitchFamily="65" charset="-120"/>
              </a:rPr>
              <a:t>說文解字</a:t>
            </a:r>
            <a:r>
              <a:rPr lang="en-US" altLang="zh-CN" sz="2800" b="1" dirty="0">
                <a:solidFill>
                  <a:srgbClr val="2F2B20"/>
                </a:solidFill>
                <a:latin typeface="標楷體" pitchFamily="65" charset="-120"/>
                <a:ea typeface="標楷體" pitchFamily="65" charset="-120"/>
              </a:rPr>
              <a:t>》</a:t>
            </a:r>
            <a:r>
              <a:rPr lang="zh-CN" altLang="en-US" sz="2800" dirty="0">
                <a:solidFill>
                  <a:srgbClr val="2F2B20"/>
                </a:solidFill>
                <a:latin typeface="標楷體" pitchFamily="65" charset="-120"/>
                <a:ea typeface="標楷體" pitchFamily="65" charset="-120"/>
              </a:rPr>
              <a:t>：</a:t>
            </a:r>
            <a:r>
              <a:rPr lang="zh-TW" altLang="en-US" sz="2800" dirty="0">
                <a:solidFill>
                  <a:srgbClr val="2F2B20"/>
                </a:solidFill>
                <a:latin typeface="標楷體" pitchFamily="65" charset="-120"/>
                <a:ea typeface="標楷體" pitchFamily="65" charset="-120"/>
              </a:rPr>
              <a:t>「</a:t>
            </a:r>
            <a:r>
              <a:rPr lang="zh-CN" altLang="en-US" sz="2800" dirty="0">
                <a:solidFill>
                  <a:srgbClr val="2F2B20"/>
                </a:solidFill>
                <a:latin typeface="標楷體" pitchFamily="65" charset="-120"/>
                <a:ea typeface="標楷體" pitchFamily="65" charset="-120"/>
              </a:rPr>
              <a:t>政，正也。</a:t>
            </a:r>
            <a:r>
              <a:rPr lang="zh-TW" altLang="en-US" sz="2800" dirty="0">
                <a:solidFill>
                  <a:srgbClr val="2F2B20"/>
                </a:solidFill>
                <a:latin typeface="標楷體" pitchFamily="65" charset="-120"/>
                <a:ea typeface="標楷體" pitchFamily="65" charset="-120"/>
              </a:rPr>
              <a:t>從</a:t>
            </a:r>
            <a:r>
              <a:rPr lang="zh-CN" altLang="en-US" sz="2800" dirty="0">
                <a:solidFill>
                  <a:srgbClr val="2F2B20"/>
                </a:solidFill>
                <a:latin typeface="標楷體" pitchFamily="65" charset="-120"/>
                <a:ea typeface="標楷體" pitchFamily="65" charset="-120"/>
              </a:rPr>
              <a:t>攴</a:t>
            </a:r>
            <a:r>
              <a:rPr lang="zh-TW" altLang="en-US" sz="2800" dirty="0">
                <a:solidFill>
                  <a:srgbClr val="2F2B20"/>
                </a:solidFill>
                <a:latin typeface="標楷體" pitchFamily="65" charset="-120"/>
                <a:ea typeface="標楷體" pitchFamily="65" charset="-120"/>
              </a:rPr>
              <a:t>從</a:t>
            </a:r>
            <a:r>
              <a:rPr lang="zh-CN" altLang="en-US" sz="2800" dirty="0">
                <a:solidFill>
                  <a:srgbClr val="2F2B20"/>
                </a:solidFill>
                <a:latin typeface="標楷體" pitchFamily="65" charset="-120"/>
                <a:ea typeface="標楷體" pitchFamily="65" charset="-120"/>
              </a:rPr>
              <a:t>正，正亦聲。</a:t>
            </a:r>
            <a:r>
              <a:rPr lang="zh-TW" altLang="en-US" sz="2800" dirty="0">
                <a:solidFill>
                  <a:srgbClr val="2F2B20"/>
                </a:solidFill>
                <a:latin typeface="標楷體" pitchFamily="65" charset="-120"/>
                <a:ea typeface="標楷體" pitchFamily="65" charset="-120"/>
              </a:rPr>
              <a:t>」</a:t>
            </a:r>
            <a:endParaRPr lang="en-US" altLang="zh-TW" sz="2800" dirty="0">
              <a:solidFill>
                <a:srgbClr val="2F2B20"/>
              </a:solidFill>
              <a:latin typeface="標楷體" pitchFamily="65" charset="-120"/>
              <a:ea typeface="標楷體" pitchFamily="65" charset="-120"/>
            </a:endParaRPr>
          </a:p>
          <a:p>
            <a:pPr marL="342900" lvl="0" indent="-228600">
              <a:spcBef>
                <a:spcPct val="20000"/>
              </a:spcBef>
              <a:buClr>
                <a:srgbClr val="A9A57C"/>
              </a:buClr>
              <a:buFont typeface="Arial" pitchFamily="34" charset="0"/>
              <a:buChar char="•"/>
            </a:pPr>
            <a:endParaRPr lang="en-US" altLang="zh-TW" sz="2800" dirty="0">
              <a:solidFill>
                <a:srgbClr val="2F2B20"/>
              </a:solidFill>
              <a:latin typeface="標楷體" pitchFamily="65" charset="-120"/>
              <a:ea typeface="標楷體" pitchFamily="65" charset="-120"/>
            </a:endParaRPr>
          </a:p>
          <a:p>
            <a:pPr marL="342900" lvl="0" indent="-228600">
              <a:spcBef>
                <a:spcPct val="20000"/>
              </a:spcBef>
              <a:buClr>
                <a:srgbClr val="A9A57C"/>
              </a:buClr>
              <a:buFont typeface="Arial" pitchFamily="34" charset="0"/>
              <a:buChar char="•"/>
            </a:pPr>
            <a:r>
              <a:rPr lang="zh-TW" altLang="en-US" sz="2800" dirty="0">
                <a:solidFill>
                  <a:srgbClr val="2F2B20"/>
                </a:solidFill>
                <a:latin typeface="標楷體" pitchFamily="65" charset="-120"/>
                <a:ea typeface="標楷體" pitchFamily="65" charset="-120"/>
              </a:rPr>
              <a:t>「正」既是聲旁也是形旁，是「征」的本字，表示出兵討伐不義之地。</a:t>
            </a:r>
            <a:endParaRPr lang="en-US" altLang="zh-TW" sz="2800" dirty="0">
              <a:solidFill>
                <a:srgbClr val="2F2B20"/>
              </a:solidFill>
              <a:latin typeface="標楷體" pitchFamily="65" charset="-120"/>
              <a:ea typeface="標楷體" pitchFamily="65" charset="-120"/>
            </a:endParaRPr>
          </a:p>
          <a:p>
            <a:pPr marL="342900" lvl="0" indent="-228600">
              <a:spcBef>
                <a:spcPct val="20000"/>
              </a:spcBef>
              <a:buClr>
                <a:srgbClr val="A9A57C"/>
              </a:buClr>
              <a:buFont typeface="Arial" pitchFamily="34" charset="0"/>
              <a:buChar char="•"/>
            </a:pPr>
            <a:endParaRPr lang="en-US" altLang="zh-TW" sz="2800" dirty="0">
              <a:solidFill>
                <a:srgbClr val="2F2B20"/>
              </a:solidFill>
              <a:latin typeface="標楷體" pitchFamily="65" charset="-120"/>
              <a:ea typeface="標楷體" pitchFamily="65" charset="-120"/>
            </a:endParaRPr>
          </a:p>
          <a:p>
            <a:pPr marL="342900" lvl="0" indent="-228600">
              <a:spcBef>
                <a:spcPct val="20000"/>
              </a:spcBef>
              <a:buClr>
                <a:srgbClr val="A9A57C"/>
              </a:buClr>
              <a:buFont typeface="Arial" pitchFamily="34" charset="0"/>
              <a:buChar char="•"/>
            </a:pPr>
            <a:r>
              <a:rPr lang="zh-TW" altLang="en-US" sz="2800" dirty="0">
                <a:solidFill>
                  <a:srgbClr val="2F2B20"/>
                </a:solidFill>
                <a:latin typeface="標楷體" pitchFamily="65" charset="-120"/>
                <a:ea typeface="標楷體" pitchFamily="65" charset="-120"/>
              </a:rPr>
              <a:t>正 </a:t>
            </a:r>
            <a:r>
              <a:rPr lang="en-US" altLang="zh-TW" sz="2800" dirty="0">
                <a:solidFill>
                  <a:srgbClr val="2F2B20"/>
                </a:solidFill>
                <a:latin typeface="標楷體" pitchFamily="65" charset="-120"/>
                <a:ea typeface="標楷體" pitchFamily="65" charset="-120"/>
              </a:rPr>
              <a:t>(</a:t>
            </a:r>
            <a:r>
              <a:rPr lang="zh-TW" altLang="en-US" sz="2800" dirty="0">
                <a:solidFill>
                  <a:srgbClr val="2F2B20"/>
                </a:solidFill>
                <a:latin typeface="標楷體" pitchFamily="65" charset="-120"/>
                <a:ea typeface="標楷體" pitchFamily="65" charset="-120"/>
              </a:rPr>
              <a:t> 征戰 </a:t>
            </a:r>
            <a:r>
              <a:rPr lang="en-US" altLang="zh-TW" sz="2800" dirty="0">
                <a:solidFill>
                  <a:srgbClr val="2F2B20"/>
                </a:solidFill>
                <a:latin typeface="標楷體" pitchFamily="65" charset="-120"/>
                <a:ea typeface="標楷體" pitchFamily="65" charset="-120"/>
              </a:rPr>
              <a:t>)</a:t>
            </a:r>
            <a:r>
              <a:rPr lang="zh-TW" altLang="en-US" sz="2800" dirty="0">
                <a:solidFill>
                  <a:srgbClr val="2F2B20"/>
                </a:solidFill>
                <a:latin typeface="標楷體" pitchFamily="65" charset="-120"/>
                <a:ea typeface="標楷體" pitchFamily="65" charset="-120"/>
              </a:rPr>
              <a:t> </a:t>
            </a:r>
            <a:r>
              <a:rPr lang="en-US" altLang="zh-TW" sz="2800" dirty="0">
                <a:solidFill>
                  <a:srgbClr val="2F2B20"/>
                </a:solidFill>
                <a:latin typeface="標楷體" pitchFamily="65" charset="-120"/>
                <a:ea typeface="標楷體" pitchFamily="65" charset="-120"/>
              </a:rPr>
              <a:t>+</a:t>
            </a:r>
            <a:r>
              <a:rPr lang="zh-TW" altLang="en-US" sz="2800" dirty="0">
                <a:solidFill>
                  <a:srgbClr val="2F2B20"/>
                </a:solidFill>
                <a:latin typeface="標楷體" pitchFamily="65" charset="-120"/>
                <a:ea typeface="標楷體" pitchFamily="65" charset="-120"/>
              </a:rPr>
              <a:t>攴 </a:t>
            </a:r>
            <a:r>
              <a:rPr lang="en-US" altLang="zh-TW" sz="2800" dirty="0">
                <a:solidFill>
                  <a:srgbClr val="2F2B20"/>
                </a:solidFill>
                <a:latin typeface="標楷體" pitchFamily="65" charset="-120"/>
                <a:ea typeface="標楷體" pitchFamily="65" charset="-120"/>
              </a:rPr>
              <a:t>(</a:t>
            </a:r>
            <a:r>
              <a:rPr lang="zh-TW" altLang="en-US" sz="2800" dirty="0">
                <a:solidFill>
                  <a:srgbClr val="2F2B20"/>
                </a:solidFill>
                <a:latin typeface="標楷體" pitchFamily="65" charset="-120"/>
                <a:ea typeface="標楷體" pitchFamily="65" charset="-120"/>
              </a:rPr>
              <a:t> 持械攻擊 </a:t>
            </a:r>
            <a:r>
              <a:rPr lang="en-US" altLang="zh-TW" sz="2800" dirty="0">
                <a:solidFill>
                  <a:srgbClr val="2F2B20"/>
                </a:solidFill>
                <a:latin typeface="標楷體" pitchFamily="65" charset="-120"/>
                <a:ea typeface="標楷體" pitchFamily="65" charset="-120"/>
              </a:rPr>
              <a:t>)</a:t>
            </a:r>
            <a:r>
              <a:rPr lang="zh-TW" altLang="en-US" sz="2800" dirty="0">
                <a:solidFill>
                  <a:srgbClr val="2F2B20"/>
                </a:solidFill>
                <a:latin typeface="標楷體" pitchFamily="65" charset="-120"/>
                <a:ea typeface="標楷體" pitchFamily="65" charset="-120"/>
              </a:rPr>
              <a:t> 表達以武力征服並用暴力統治。</a:t>
            </a:r>
            <a:endParaRPr lang="en-US" altLang="zh-TW" sz="2800" dirty="0">
              <a:solidFill>
                <a:srgbClr val="2F2B20"/>
              </a:solidFill>
              <a:latin typeface="標楷體" pitchFamily="65" charset="-120"/>
              <a:ea typeface="標楷體" pitchFamily="65" charset="-120"/>
            </a:endParaRPr>
          </a:p>
        </p:txBody>
      </p:sp>
    </p:spTree>
    <p:extLst>
      <p:ext uri="{BB962C8B-B14F-4D97-AF65-F5344CB8AC3E}">
        <p14:creationId xmlns:p14="http://schemas.microsoft.com/office/powerpoint/2010/main" val="13124364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6000" b="1" dirty="0">
                <a:latin typeface="標楷體" pitchFamily="65" charset="-120"/>
                <a:ea typeface="標楷體" pitchFamily="65" charset="-120"/>
              </a:rPr>
              <a:t>　　返</a:t>
            </a:r>
          </a:p>
        </p:txBody>
      </p:sp>
      <p:sp>
        <p:nvSpPr>
          <p:cNvPr id="3" name="內容版面配置區 2"/>
          <p:cNvSpPr>
            <a:spLocks noGrp="1"/>
          </p:cNvSpPr>
          <p:nvPr>
            <p:ph idx="1"/>
          </p:nvPr>
        </p:nvSpPr>
        <p:spPr>
          <a:xfrm>
            <a:off x="1009443" y="2276872"/>
            <a:ext cx="7125112" cy="3581926"/>
          </a:xfrm>
        </p:spPr>
        <p:txBody>
          <a:bodyPr/>
          <a:lstStyle/>
          <a:p>
            <a:pPr lvl="0" indent="-228600" defTabSz="914400">
              <a:spcAft>
                <a:spcPts val="0"/>
              </a:spcAft>
              <a:buClr>
                <a:srgbClr val="A9A57C"/>
              </a:buClr>
              <a:buFont typeface="Arial" pitchFamily="34" charset="0"/>
              <a:buChar char="•"/>
            </a:pPr>
            <a:r>
              <a:rPr lang="en-US" altLang="zh-TW" sz="3000" b="1" dirty="0">
                <a:solidFill>
                  <a:srgbClr val="2F2B20"/>
                </a:solidFill>
                <a:latin typeface="標楷體" pitchFamily="65" charset="-120"/>
                <a:ea typeface="標楷體" pitchFamily="65" charset="-120"/>
              </a:rPr>
              <a:t>《</a:t>
            </a:r>
            <a:r>
              <a:rPr lang="zh-TW" altLang="en-US" sz="3000" b="1" dirty="0">
                <a:solidFill>
                  <a:srgbClr val="2F2B20"/>
                </a:solidFill>
                <a:latin typeface="標楷體" pitchFamily="65" charset="-120"/>
                <a:ea typeface="標楷體" pitchFamily="65" charset="-120"/>
              </a:rPr>
              <a:t>說文解字</a:t>
            </a:r>
            <a:r>
              <a:rPr lang="en-US" altLang="zh-TW" sz="3000" b="1" dirty="0">
                <a:solidFill>
                  <a:srgbClr val="2F2B20"/>
                </a:solidFill>
                <a:latin typeface="標楷體" pitchFamily="65" charset="-120"/>
                <a:ea typeface="標楷體" pitchFamily="65" charset="-120"/>
              </a:rPr>
              <a:t>》</a:t>
            </a:r>
            <a:r>
              <a:rPr lang="zh-TW" altLang="en-US" sz="3000" dirty="0">
                <a:solidFill>
                  <a:srgbClr val="2F2B20"/>
                </a:solidFill>
                <a:latin typeface="標楷體" pitchFamily="65" charset="-120"/>
                <a:ea typeface="標楷體" pitchFamily="65" charset="-120"/>
              </a:rPr>
              <a:t>：「返，還也。從辵從反，反亦聲。」</a:t>
            </a:r>
            <a:endParaRPr lang="en-US" altLang="zh-TW" sz="3000" dirty="0">
              <a:solidFill>
                <a:srgbClr val="2F2B20"/>
              </a:solidFill>
              <a:latin typeface="標楷體" pitchFamily="65" charset="-120"/>
              <a:ea typeface="標楷體" pitchFamily="65" charset="-120"/>
            </a:endParaRPr>
          </a:p>
          <a:p>
            <a:pPr lvl="0" indent="-228600" defTabSz="914400">
              <a:spcAft>
                <a:spcPts val="0"/>
              </a:spcAft>
              <a:buClr>
                <a:srgbClr val="A9A57C"/>
              </a:buClr>
              <a:buFont typeface="Arial" pitchFamily="34" charset="0"/>
              <a:buChar char="•"/>
            </a:pPr>
            <a:endParaRPr lang="en-US" altLang="zh-TW" sz="3000" dirty="0">
              <a:solidFill>
                <a:srgbClr val="2F2B20"/>
              </a:solidFill>
              <a:latin typeface="標楷體" pitchFamily="65" charset="-120"/>
              <a:ea typeface="標楷體" pitchFamily="65" charset="-120"/>
            </a:endParaRPr>
          </a:p>
          <a:p>
            <a:pPr lvl="0" indent="-228600" defTabSz="914400">
              <a:spcAft>
                <a:spcPts val="0"/>
              </a:spcAft>
              <a:buClr>
                <a:srgbClr val="A9A57C"/>
              </a:buClr>
              <a:buFont typeface="Arial" pitchFamily="34" charset="0"/>
              <a:buChar char="•"/>
            </a:pPr>
            <a:r>
              <a:rPr lang="zh-TW" altLang="en-US" sz="3000" dirty="0">
                <a:solidFill>
                  <a:srgbClr val="2F2B20"/>
                </a:solidFill>
                <a:latin typeface="標楷體" pitchFamily="65" charset="-120"/>
                <a:ea typeface="標楷體" pitchFamily="65" charset="-120"/>
              </a:rPr>
              <a:t>「返」</a:t>
            </a:r>
            <a:r>
              <a:rPr lang="zh-CN" altLang="en-US" sz="3000" dirty="0">
                <a:solidFill>
                  <a:srgbClr val="2F2B20"/>
                </a:solidFill>
                <a:latin typeface="標楷體" pitchFamily="65" charset="-120"/>
                <a:ea typeface="標楷體" pitchFamily="65" charset="-120"/>
              </a:rPr>
              <a:t>既是</a:t>
            </a:r>
            <a:r>
              <a:rPr lang="zh-TW" altLang="en-US" sz="3000" dirty="0">
                <a:solidFill>
                  <a:srgbClr val="2F2B20"/>
                </a:solidFill>
                <a:latin typeface="標楷體" pitchFamily="65" charset="-120"/>
                <a:ea typeface="標楷體" pitchFamily="65" charset="-120"/>
              </a:rPr>
              <a:t>聲</a:t>
            </a:r>
            <a:r>
              <a:rPr lang="zh-CN" altLang="en-US" sz="3000" dirty="0">
                <a:solidFill>
                  <a:srgbClr val="2F2B20"/>
                </a:solidFill>
                <a:latin typeface="標楷體" pitchFamily="65" charset="-120"/>
                <a:ea typeface="標楷體" pitchFamily="65" charset="-120"/>
              </a:rPr>
              <a:t>旁也是形旁，表示背逆。</a:t>
            </a:r>
            <a:endParaRPr lang="en-US" altLang="zh-CN" sz="3000" dirty="0">
              <a:solidFill>
                <a:srgbClr val="2F2B20"/>
              </a:solidFill>
              <a:latin typeface="標楷體" pitchFamily="65" charset="-120"/>
              <a:ea typeface="標楷體" pitchFamily="65" charset="-120"/>
            </a:endParaRPr>
          </a:p>
          <a:p>
            <a:pPr lvl="0" indent="-228600" defTabSz="914400">
              <a:spcAft>
                <a:spcPts val="0"/>
              </a:spcAft>
              <a:buClr>
                <a:srgbClr val="A9A57C"/>
              </a:buClr>
              <a:buFont typeface="Arial" pitchFamily="34" charset="0"/>
              <a:buChar char="•"/>
            </a:pPr>
            <a:endParaRPr lang="en-US" altLang="zh-CN" sz="3000" b="1" dirty="0">
              <a:solidFill>
                <a:srgbClr val="2F2B20"/>
              </a:solidFill>
              <a:latin typeface="標楷體" pitchFamily="65" charset="-120"/>
              <a:ea typeface="標楷體" pitchFamily="65" charset="-120"/>
            </a:endParaRPr>
          </a:p>
          <a:p>
            <a:pPr lvl="0" indent="-228600" defTabSz="914400">
              <a:spcAft>
                <a:spcPts val="0"/>
              </a:spcAft>
              <a:buClr>
                <a:srgbClr val="A9A57C"/>
              </a:buClr>
              <a:buFont typeface="Arial" pitchFamily="34" charset="0"/>
              <a:buChar char="•"/>
            </a:pPr>
            <a:r>
              <a:rPr lang="zh-TW" altLang="en-US" sz="3000" dirty="0">
                <a:solidFill>
                  <a:srgbClr val="2F2B20"/>
                </a:solidFill>
                <a:latin typeface="標楷體" pitchFamily="65" charset="-120"/>
                <a:ea typeface="標楷體" pitchFamily="65" charset="-120"/>
              </a:rPr>
              <a:t>「辵」表示出行，「</a:t>
            </a:r>
            <a:r>
              <a:rPr lang="zh-CN" altLang="en-US" sz="3000" dirty="0">
                <a:solidFill>
                  <a:srgbClr val="2F2B20"/>
                </a:solidFill>
                <a:latin typeface="標楷體" pitchFamily="65" charset="-120"/>
                <a:ea typeface="標楷體" pitchFamily="65" charset="-120"/>
              </a:rPr>
              <a:t>反</a:t>
            </a:r>
            <a:r>
              <a:rPr lang="zh-TW" altLang="en-US" sz="3000" dirty="0">
                <a:solidFill>
                  <a:srgbClr val="2F2B20"/>
                </a:solidFill>
                <a:latin typeface="標楷體" pitchFamily="65" charset="-120"/>
                <a:ea typeface="標楷體" pitchFamily="65" charset="-120"/>
              </a:rPr>
              <a:t>」表示</a:t>
            </a:r>
            <a:r>
              <a:rPr lang="zh-CN" altLang="en-US" sz="3000" dirty="0">
                <a:solidFill>
                  <a:srgbClr val="2F2B20"/>
                </a:solidFill>
                <a:latin typeface="標楷體" pitchFamily="65" charset="-120"/>
                <a:ea typeface="標楷體" pitchFamily="65" charset="-120"/>
              </a:rPr>
              <a:t>逆向</a:t>
            </a:r>
            <a:r>
              <a:rPr lang="zh-TW" altLang="en-US" sz="3000" dirty="0">
                <a:solidFill>
                  <a:srgbClr val="2F2B20"/>
                </a:solidFill>
                <a:latin typeface="標楷體" pitchFamily="65" charset="-120"/>
                <a:ea typeface="標楷體" pitchFamily="65" charset="-120"/>
              </a:rPr>
              <a:t>。</a:t>
            </a:r>
            <a:endParaRPr lang="en-US" altLang="zh-TW" sz="3000" dirty="0">
              <a:solidFill>
                <a:srgbClr val="2F2B20"/>
              </a:solidFill>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04664"/>
            <a:ext cx="1736725"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449" y="533228"/>
            <a:ext cx="1436815" cy="1436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5134" y="1651113"/>
            <a:ext cx="8715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3828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6000" b="1" dirty="0">
                <a:latin typeface="標楷體" pitchFamily="65" charset="-120"/>
                <a:ea typeface="標楷體" pitchFamily="65" charset="-120"/>
              </a:rPr>
              <a:t>　　　婢</a:t>
            </a:r>
          </a:p>
        </p:txBody>
      </p:sp>
      <p:sp>
        <p:nvSpPr>
          <p:cNvPr id="3" name="內容版面配置區 2"/>
          <p:cNvSpPr>
            <a:spLocks noGrp="1"/>
          </p:cNvSpPr>
          <p:nvPr>
            <p:ph idx="1"/>
          </p:nvPr>
        </p:nvSpPr>
        <p:spPr>
          <a:xfrm>
            <a:off x="1009443" y="2276872"/>
            <a:ext cx="7125112" cy="3816424"/>
          </a:xfrm>
        </p:spPr>
        <p:txBody>
          <a:bodyPr>
            <a:normAutofit/>
          </a:bodyPr>
          <a:lstStyle/>
          <a:p>
            <a:pPr lvl="0" indent="-228600" defTabSz="914400">
              <a:spcAft>
                <a:spcPts val="0"/>
              </a:spcAft>
              <a:buClr>
                <a:srgbClr val="A9A57C"/>
              </a:buClr>
              <a:buFont typeface="Arial" pitchFamily="34" charset="0"/>
              <a:buChar char="•"/>
            </a:pPr>
            <a:r>
              <a:rPr lang="en-US" altLang="zh-CN" sz="3200" b="1" dirty="0">
                <a:solidFill>
                  <a:srgbClr val="2F2B20"/>
                </a:solidFill>
                <a:latin typeface="標楷體" pitchFamily="65" charset="-120"/>
                <a:ea typeface="標楷體" pitchFamily="65" charset="-120"/>
              </a:rPr>
              <a:t>《</a:t>
            </a:r>
            <a:r>
              <a:rPr lang="zh-TW" altLang="en-US" sz="3200" b="1" dirty="0">
                <a:solidFill>
                  <a:srgbClr val="2F2B20"/>
                </a:solidFill>
                <a:latin typeface="標楷體" pitchFamily="65" charset="-120"/>
                <a:ea typeface="標楷體" pitchFamily="65" charset="-120"/>
              </a:rPr>
              <a:t>說文解字</a:t>
            </a:r>
            <a:r>
              <a:rPr lang="en-US" altLang="zh-CN" sz="3200" b="1" dirty="0">
                <a:solidFill>
                  <a:srgbClr val="2F2B20"/>
                </a:solidFill>
                <a:latin typeface="標楷體" pitchFamily="65" charset="-120"/>
                <a:ea typeface="標楷體" pitchFamily="65" charset="-120"/>
              </a:rPr>
              <a:t>》</a:t>
            </a:r>
            <a:r>
              <a:rPr lang="zh-CN" altLang="en-US" sz="3200" b="1" dirty="0">
                <a:solidFill>
                  <a:srgbClr val="2F2B20"/>
                </a:solidFill>
                <a:latin typeface="標楷體" pitchFamily="65" charset="-120"/>
                <a:ea typeface="標楷體" pitchFamily="65" charset="-120"/>
              </a:rPr>
              <a:t>：</a:t>
            </a:r>
            <a:r>
              <a:rPr lang="zh-TW" altLang="en-US" sz="3200" b="1" dirty="0">
                <a:solidFill>
                  <a:srgbClr val="2F2B20"/>
                </a:solidFill>
                <a:latin typeface="標楷體" pitchFamily="65" charset="-120"/>
                <a:ea typeface="標楷體" pitchFamily="65" charset="-120"/>
              </a:rPr>
              <a:t> </a:t>
            </a:r>
            <a:r>
              <a:rPr lang="zh-TW" altLang="en-US" sz="3200" dirty="0">
                <a:solidFill>
                  <a:srgbClr val="2F2B20"/>
                </a:solidFill>
                <a:latin typeface="標楷體" pitchFamily="65" charset="-120"/>
                <a:ea typeface="標楷體" pitchFamily="65" charset="-120"/>
              </a:rPr>
              <a:t>「</a:t>
            </a:r>
            <a:r>
              <a:rPr lang="zh-CN" altLang="en-US" sz="3200" dirty="0">
                <a:solidFill>
                  <a:srgbClr val="2F2B20"/>
                </a:solidFill>
                <a:latin typeface="標楷體" pitchFamily="65" charset="-120"/>
                <a:ea typeface="標楷體" pitchFamily="65" charset="-120"/>
              </a:rPr>
              <a:t>婢，女之卑者也。</a:t>
            </a:r>
            <a:r>
              <a:rPr lang="zh-TW" altLang="en-US" sz="3200" dirty="0">
                <a:solidFill>
                  <a:srgbClr val="2F2B20"/>
                </a:solidFill>
                <a:latin typeface="標楷體" pitchFamily="65" charset="-120"/>
                <a:ea typeface="標楷體" pitchFamily="65" charset="-120"/>
              </a:rPr>
              <a:t>從</a:t>
            </a:r>
            <a:r>
              <a:rPr lang="zh-CN" altLang="en-US" sz="3200" dirty="0">
                <a:solidFill>
                  <a:srgbClr val="2F2B20"/>
                </a:solidFill>
                <a:latin typeface="標楷體" pitchFamily="65" charset="-120"/>
                <a:ea typeface="標楷體" pitchFamily="65" charset="-120"/>
              </a:rPr>
              <a:t>女，</a:t>
            </a:r>
            <a:r>
              <a:rPr lang="zh-TW" altLang="en-US" sz="3200" dirty="0">
                <a:solidFill>
                  <a:srgbClr val="2F2B20"/>
                </a:solidFill>
                <a:latin typeface="標楷體" pitchFamily="65" charset="-120"/>
                <a:ea typeface="標楷體" pitchFamily="65" charset="-120"/>
              </a:rPr>
              <a:t>從</a:t>
            </a:r>
            <a:r>
              <a:rPr lang="zh-CN" altLang="en-US" sz="3200" dirty="0">
                <a:solidFill>
                  <a:srgbClr val="2F2B20"/>
                </a:solidFill>
                <a:latin typeface="標楷體" pitchFamily="65" charset="-120"/>
                <a:ea typeface="標楷體" pitchFamily="65" charset="-120"/>
              </a:rPr>
              <a:t>卑，卑亦聲。 </a:t>
            </a:r>
            <a:r>
              <a:rPr lang="zh-TW" altLang="en-US" sz="3200" dirty="0">
                <a:solidFill>
                  <a:srgbClr val="2F2B20"/>
                </a:solidFill>
                <a:latin typeface="標楷體" pitchFamily="65" charset="-120"/>
                <a:ea typeface="標楷體" pitchFamily="65" charset="-120"/>
              </a:rPr>
              <a:t>」</a:t>
            </a:r>
            <a:br>
              <a:rPr lang="en-US" altLang="zh-TW" sz="3200" dirty="0">
                <a:solidFill>
                  <a:srgbClr val="2F2B20"/>
                </a:solidFill>
                <a:latin typeface="標楷體" pitchFamily="65" charset="-120"/>
                <a:ea typeface="標楷體" pitchFamily="65" charset="-120"/>
              </a:rPr>
            </a:br>
            <a:endParaRPr lang="en-US" altLang="zh-TW" sz="3200" dirty="0">
              <a:solidFill>
                <a:srgbClr val="2F2B20"/>
              </a:solidFill>
              <a:latin typeface="標楷體" pitchFamily="65" charset="-120"/>
              <a:ea typeface="標楷體" pitchFamily="65" charset="-120"/>
            </a:endParaRPr>
          </a:p>
          <a:p>
            <a:pPr lvl="0" indent="-228600" defTabSz="914400">
              <a:spcAft>
                <a:spcPts val="0"/>
              </a:spcAft>
              <a:buClr>
                <a:srgbClr val="A9A57C"/>
              </a:buClr>
              <a:buFont typeface="Arial" pitchFamily="34" charset="0"/>
              <a:buChar char="•"/>
            </a:pPr>
            <a:r>
              <a:rPr lang="zh-TW" altLang="en-US" sz="3200" dirty="0">
                <a:solidFill>
                  <a:srgbClr val="2F2B20"/>
                </a:solidFill>
                <a:latin typeface="標楷體" pitchFamily="65" charset="-120"/>
                <a:ea typeface="標楷體" pitchFamily="65" charset="-120"/>
              </a:rPr>
              <a:t>「卑」既是聲旁也是形旁，表示地位低下。</a:t>
            </a:r>
            <a:endParaRPr lang="en-US" altLang="zh-TW" sz="3200" dirty="0">
              <a:solidFill>
                <a:srgbClr val="2F2B20"/>
              </a:solidFill>
              <a:latin typeface="標楷體" pitchFamily="65" charset="-120"/>
              <a:ea typeface="標楷體" pitchFamily="65" charset="-120"/>
            </a:endParaRPr>
          </a:p>
          <a:p>
            <a:pPr lvl="0" indent="-228600" defTabSz="914400">
              <a:spcAft>
                <a:spcPts val="0"/>
              </a:spcAft>
              <a:buClr>
                <a:srgbClr val="A9A57C"/>
              </a:buClr>
              <a:buFont typeface="Arial" pitchFamily="34" charset="0"/>
              <a:buChar char="•"/>
            </a:pPr>
            <a:endParaRPr lang="en-US" altLang="zh-TW" sz="3200" dirty="0">
              <a:solidFill>
                <a:srgbClr val="2F2B20"/>
              </a:solidFill>
              <a:latin typeface="標楷體" pitchFamily="65" charset="-120"/>
              <a:ea typeface="標楷體" pitchFamily="65" charset="-120"/>
            </a:endParaRPr>
          </a:p>
          <a:p>
            <a:pPr lvl="0" indent="-228600" defTabSz="914400">
              <a:spcAft>
                <a:spcPts val="0"/>
              </a:spcAft>
              <a:buClr>
                <a:srgbClr val="A9A57C"/>
              </a:buClr>
              <a:buFont typeface="Arial" pitchFamily="34" charset="0"/>
              <a:buChar char="•"/>
            </a:pPr>
            <a:r>
              <a:rPr lang="zh-TW" altLang="en-US" sz="3200" dirty="0">
                <a:solidFill>
                  <a:srgbClr val="2F2B20"/>
                </a:solidFill>
                <a:latin typeface="標楷體" pitchFamily="65" charset="-120"/>
                <a:ea typeface="標楷體" pitchFamily="65" charset="-120"/>
              </a:rPr>
              <a:t>「</a:t>
            </a:r>
            <a:r>
              <a:rPr lang="zh-CN" altLang="en-US" sz="3200" dirty="0">
                <a:solidFill>
                  <a:srgbClr val="2F2B20"/>
                </a:solidFill>
                <a:latin typeface="標楷體" pitchFamily="65" charset="-120"/>
                <a:ea typeface="標楷體" pitchFamily="65" charset="-120"/>
              </a:rPr>
              <a:t>婢</a:t>
            </a:r>
            <a:r>
              <a:rPr lang="zh-TW" altLang="en-US" sz="3200" dirty="0">
                <a:solidFill>
                  <a:srgbClr val="2F2B20"/>
                </a:solidFill>
                <a:latin typeface="標楷體" pitchFamily="65" charset="-120"/>
                <a:ea typeface="標楷體" pitchFamily="65" charset="-120"/>
              </a:rPr>
              <a:t>」，侍候主人的女奴，女僕。</a:t>
            </a:r>
            <a:endParaRPr lang="en-US" altLang="zh-TW" sz="3200" dirty="0">
              <a:solidFill>
                <a:srgbClr val="2F2B20"/>
              </a:solidFill>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7546" y="399367"/>
            <a:ext cx="15113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5132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6000" b="1" dirty="0">
                <a:latin typeface="標楷體" pitchFamily="65" charset="-120"/>
                <a:ea typeface="標楷體" pitchFamily="65" charset="-120"/>
              </a:rPr>
              <a:t>　　　功</a:t>
            </a:r>
          </a:p>
        </p:txBody>
      </p:sp>
      <p:sp>
        <p:nvSpPr>
          <p:cNvPr id="3" name="內容版面配置區 2"/>
          <p:cNvSpPr>
            <a:spLocks noGrp="1"/>
          </p:cNvSpPr>
          <p:nvPr>
            <p:ph idx="1"/>
          </p:nvPr>
        </p:nvSpPr>
        <p:spPr>
          <a:xfrm>
            <a:off x="1009443" y="1988840"/>
            <a:ext cx="7125112" cy="4104456"/>
          </a:xfrm>
        </p:spPr>
        <p:txBody>
          <a:bodyPr>
            <a:normAutofit fontScale="92500"/>
          </a:bodyPr>
          <a:lstStyle/>
          <a:p>
            <a:pPr lvl="0" indent="-228600" defTabSz="914400">
              <a:spcAft>
                <a:spcPts val="0"/>
              </a:spcAft>
              <a:buClr>
                <a:srgbClr val="A9A57C"/>
              </a:buClr>
              <a:buFont typeface="Arial" pitchFamily="34" charset="0"/>
              <a:buChar char="•"/>
            </a:pPr>
            <a:r>
              <a:rPr lang="en-US" altLang="zh-TW" sz="3000" b="1" dirty="0">
                <a:solidFill>
                  <a:srgbClr val="2F2B20"/>
                </a:solidFill>
                <a:latin typeface="標楷體" pitchFamily="65" charset="-120"/>
                <a:ea typeface="標楷體" pitchFamily="65" charset="-120"/>
              </a:rPr>
              <a:t>《</a:t>
            </a:r>
            <a:r>
              <a:rPr lang="zh-TW" altLang="en-US" sz="3000" b="1" dirty="0">
                <a:solidFill>
                  <a:srgbClr val="2F2B20"/>
                </a:solidFill>
                <a:latin typeface="標楷體" pitchFamily="65" charset="-120"/>
                <a:ea typeface="標楷體" pitchFamily="65" charset="-120"/>
              </a:rPr>
              <a:t>說文解字</a:t>
            </a:r>
            <a:r>
              <a:rPr lang="en-US" altLang="zh-TW" sz="3000" b="1" dirty="0">
                <a:solidFill>
                  <a:srgbClr val="2F2B20"/>
                </a:solidFill>
                <a:latin typeface="標楷體" pitchFamily="65" charset="-120"/>
                <a:ea typeface="標楷體" pitchFamily="65" charset="-120"/>
              </a:rPr>
              <a:t>》</a:t>
            </a:r>
            <a:r>
              <a:rPr lang="zh-TW" altLang="en-US" sz="3000" b="1" dirty="0">
                <a:solidFill>
                  <a:srgbClr val="2F2B20"/>
                </a:solidFill>
                <a:latin typeface="標楷體" pitchFamily="65" charset="-120"/>
                <a:ea typeface="標楷體" pitchFamily="65" charset="-120"/>
              </a:rPr>
              <a:t>：「</a:t>
            </a:r>
            <a:r>
              <a:rPr lang="zh-TW" altLang="en-US" sz="3000" dirty="0">
                <a:solidFill>
                  <a:srgbClr val="2F2B20"/>
                </a:solidFill>
                <a:latin typeface="標楷體" pitchFamily="65" charset="-120"/>
                <a:ea typeface="標楷體" pitchFamily="65" charset="-120"/>
              </a:rPr>
              <a:t>功，以勞定國也。从力，从工，工亦聲。」</a:t>
            </a:r>
            <a:endParaRPr lang="en-US" altLang="zh-TW" sz="3000" dirty="0">
              <a:solidFill>
                <a:srgbClr val="2F2B20"/>
              </a:solidFill>
              <a:latin typeface="標楷體" pitchFamily="65" charset="-120"/>
              <a:ea typeface="標楷體" pitchFamily="65" charset="-120"/>
            </a:endParaRPr>
          </a:p>
          <a:p>
            <a:pPr lvl="0" indent="-228600" defTabSz="914400">
              <a:spcAft>
                <a:spcPts val="0"/>
              </a:spcAft>
              <a:buClr>
                <a:srgbClr val="A9A57C"/>
              </a:buClr>
              <a:buFont typeface="Arial" pitchFamily="34" charset="0"/>
              <a:buChar char="•"/>
            </a:pPr>
            <a:endParaRPr lang="en-US" altLang="zh-TW" sz="3000" dirty="0">
              <a:solidFill>
                <a:srgbClr val="2F2B20"/>
              </a:solidFill>
              <a:latin typeface="標楷體" pitchFamily="65" charset="-120"/>
              <a:ea typeface="標楷體" pitchFamily="65" charset="-120"/>
            </a:endParaRPr>
          </a:p>
          <a:p>
            <a:pPr lvl="0" indent="-228600" defTabSz="914400">
              <a:spcAft>
                <a:spcPts val="0"/>
              </a:spcAft>
              <a:buClr>
                <a:srgbClr val="A9A57C"/>
              </a:buClr>
              <a:buFont typeface="Arial" pitchFamily="34" charset="0"/>
              <a:buChar char="•"/>
            </a:pPr>
            <a:r>
              <a:rPr lang="zh-TW" altLang="en-US" sz="3000" dirty="0">
                <a:solidFill>
                  <a:srgbClr val="2F2B20"/>
                </a:solidFill>
                <a:latin typeface="標楷體" pitchFamily="65" charset="-120"/>
                <a:ea typeface="標楷體" pitchFamily="65" charset="-120"/>
              </a:rPr>
              <a:t>「工」既是聲旁也是形旁，「工」器械，「力」使勁。表示運用巧妙器俱生產勞動。</a:t>
            </a:r>
            <a:endParaRPr lang="en-US" altLang="zh-TW" sz="3000" dirty="0">
              <a:solidFill>
                <a:srgbClr val="2F2B20"/>
              </a:solidFill>
              <a:latin typeface="標楷體" pitchFamily="65" charset="-120"/>
              <a:ea typeface="標楷體" pitchFamily="65" charset="-120"/>
            </a:endParaRPr>
          </a:p>
          <a:p>
            <a:pPr lvl="0" indent="-228600" defTabSz="914400">
              <a:spcAft>
                <a:spcPts val="0"/>
              </a:spcAft>
              <a:buClr>
                <a:srgbClr val="A9A57C"/>
              </a:buClr>
              <a:buFont typeface="Arial" pitchFamily="34" charset="0"/>
              <a:buChar char="•"/>
            </a:pPr>
            <a:endParaRPr lang="en-US" altLang="zh-TW" sz="3000" dirty="0">
              <a:solidFill>
                <a:srgbClr val="2F2B20"/>
              </a:solidFill>
              <a:latin typeface="標楷體" pitchFamily="65" charset="-120"/>
              <a:ea typeface="標楷體" pitchFamily="65" charset="-120"/>
            </a:endParaRPr>
          </a:p>
          <a:p>
            <a:pPr lvl="0" indent="-228600" defTabSz="914400">
              <a:spcAft>
                <a:spcPts val="0"/>
              </a:spcAft>
              <a:buClr>
                <a:srgbClr val="A9A57C"/>
              </a:buClr>
              <a:buFont typeface="Arial" pitchFamily="34" charset="0"/>
              <a:buChar char="•"/>
            </a:pPr>
            <a:r>
              <a:rPr lang="zh-TW" altLang="en-US" sz="3000" dirty="0">
                <a:solidFill>
                  <a:srgbClr val="2F2B20"/>
                </a:solidFill>
                <a:latin typeface="標楷體" pitchFamily="65" charset="-120"/>
                <a:ea typeface="標楷體" pitchFamily="65" charset="-120"/>
              </a:rPr>
              <a:t>功，費心費力，​​使國家安寧。字形採用“力、工”會義，“工”也作聲旁。</a:t>
            </a:r>
          </a:p>
          <a:p>
            <a:endParaRPr lang="zh-TW" altLang="en-US" dirty="0">
              <a:latin typeface="標楷體" pitchFamily="65" charset="-120"/>
              <a:ea typeface="標楷體" pitchFamily="65" charset="-120"/>
            </a:endParaRP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9383" y="452852"/>
            <a:ext cx="1590675"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7409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6000" b="1" dirty="0">
                <a:latin typeface="標楷體" pitchFamily="65" charset="-120"/>
                <a:ea typeface="標楷體" pitchFamily="65" charset="-120"/>
              </a:rPr>
              <a:t>　　　叛</a:t>
            </a:r>
          </a:p>
        </p:txBody>
      </p:sp>
      <p:sp>
        <p:nvSpPr>
          <p:cNvPr id="3" name="內容版面配置區 2"/>
          <p:cNvSpPr>
            <a:spLocks noGrp="1"/>
          </p:cNvSpPr>
          <p:nvPr>
            <p:ph idx="1"/>
          </p:nvPr>
        </p:nvSpPr>
        <p:spPr>
          <a:xfrm>
            <a:off x="1009443" y="2132856"/>
            <a:ext cx="7125112" cy="3725942"/>
          </a:xfrm>
        </p:spPr>
        <p:txBody>
          <a:bodyPr>
            <a:normAutofit fontScale="92500" lnSpcReduction="10000"/>
          </a:bodyPr>
          <a:lstStyle/>
          <a:p>
            <a:pPr lvl="0" indent="-228600" defTabSz="914400">
              <a:spcAft>
                <a:spcPts val="0"/>
              </a:spcAft>
              <a:buClr>
                <a:srgbClr val="A9A57C"/>
              </a:buClr>
              <a:buFont typeface="Arial" pitchFamily="34" charset="0"/>
              <a:buChar char="•"/>
            </a:pPr>
            <a:r>
              <a:rPr lang="en-US" altLang="zh-TW" sz="3000" b="1" dirty="0">
                <a:solidFill>
                  <a:schemeClr val="tx1"/>
                </a:solidFill>
                <a:latin typeface="標楷體" pitchFamily="65" charset="-120"/>
                <a:ea typeface="標楷體" pitchFamily="65" charset="-120"/>
              </a:rPr>
              <a:t>《</a:t>
            </a:r>
            <a:r>
              <a:rPr lang="zh-TW" altLang="en-US" sz="3000" b="1" dirty="0">
                <a:solidFill>
                  <a:schemeClr val="tx1"/>
                </a:solidFill>
                <a:latin typeface="標楷體" pitchFamily="65" charset="-120"/>
                <a:ea typeface="標楷體" pitchFamily="65" charset="-120"/>
              </a:rPr>
              <a:t>說文解字</a:t>
            </a:r>
            <a:r>
              <a:rPr lang="en-US" altLang="zh-TW" sz="3000" b="1" dirty="0">
                <a:solidFill>
                  <a:schemeClr val="tx1"/>
                </a:solidFill>
                <a:latin typeface="標楷體" pitchFamily="65" charset="-120"/>
                <a:ea typeface="標楷體" pitchFamily="65" charset="-120"/>
              </a:rPr>
              <a:t>》</a:t>
            </a:r>
            <a:r>
              <a:rPr lang="zh-TW" altLang="en-US" sz="3000" b="1" dirty="0">
                <a:solidFill>
                  <a:schemeClr val="tx1"/>
                </a:solidFill>
                <a:latin typeface="標楷體" pitchFamily="65" charset="-120"/>
                <a:ea typeface="標楷體" pitchFamily="65" charset="-120"/>
              </a:rPr>
              <a:t>：</a:t>
            </a:r>
            <a:r>
              <a:rPr lang="zh-TW" altLang="en-US" sz="3000" dirty="0">
                <a:solidFill>
                  <a:schemeClr val="tx1"/>
                </a:solidFill>
                <a:latin typeface="標楷體" pitchFamily="65" charset="-120"/>
                <a:ea typeface="標楷體" pitchFamily="65" charset="-120"/>
              </a:rPr>
              <a:t>「叛，半也。從半，反聲。」</a:t>
            </a:r>
            <a:endParaRPr lang="en-US" altLang="zh-TW" sz="3000" dirty="0">
              <a:solidFill>
                <a:schemeClr val="tx1"/>
              </a:solidFill>
              <a:latin typeface="標楷體" pitchFamily="65" charset="-120"/>
              <a:ea typeface="標楷體" pitchFamily="65" charset="-120"/>
            </a:endParaRPr>
          </a:p>
          <a:p>
            <a:pPr lvl="0" indent="-228600" defTabSz="914400">
              <a:spcAft>
                <a:spcPts val="0"/>
              </a:spcAft>
              <a:buClr>
                <a:srgbClr val="A9A57C"/>
              </a:buClr>
              <a:buFont typeface="Arial" pitchFamily="34" charset="0"/>
              <a:buChar char="•"/>
            </a:pPr>
            <a:endParaRPr lang="en-US" altLang="zh-TW" sz="3000" dirty="0">
              <a:solidFill>
                <a:schemeClr val="tx1"/>
              </a:solidFill>
              <a:latin typeface="標楷體" pitchFamily="65" charset="-120"/>
              <a:ea typeface="標楷體" pitchFamily="65" charset="-120"/>
            </a:endParaRPr>
          </a:p>
          <a:p>
            <a:pPr lvl="0" indent="-228600" defTabSz="914400">
              <a:spcAft>
                <a:spcPts val="0"/>
              </a:spcAft>
              <a:buClr>
                <a:srgbClr val="A9A57C"/>
              </a:buClr>
              <a:buFont typeface="Arial" pitchFamily="34" charset="0"/>
              <a:buChar char="•"/>
            </a:pPr>
            <a:r>
              <a:rPr lang="zh-TW" altLang="en-US" sz="3000" dirty="0">
                <a:solidFill>
                  <a:schemeClr val="tx1"/>
                </a:solidFill>
                <a:latin typeface="標楷體" pitchFamily="65" charset="-120"/>
                <a:ea typeface="標楷體" pitchFamily="65" charset="-120"/>
              </a:rPr>
              <a:t>「半」</a:t>
            </a:r>
            <a:r>
              <a:rPr lang="zh-CN" altLang="en-US" sz="3000" dirty="0">
                <a:solidFill>
                  <a:schemeClr val="tx1"/>
                </a:solidFill>
                <a:latin typeface="標楷體" pitchFamily="65" charset="-120"/>
                <a:ea typeface="標楷體" pitchFamily="65" charset="-120"/>
              </a:rPr>
              <a:t>表示分解、分裂</a:t>
            </a:r>
            <a:r>
              <a:rPr lang="zh-TW" altLang="en-US" sz="3000" dirty="0">
                <a:solidFill>
                  <a:schemeClr val="tx1"/>
                </a:solidFill>
                <a:latin typeface="標楷體" pitchFamily="65" charset="-120"/>
                <a:ea typeface="標楷體" pitchFamily="65" charset="-120"/>
              </a:rPr>
              <a:t>的意思、「反」表示違抗</a:t>
            </a:r>
            <a:endParaRPr lang="en-US" altLang="zh-CN" sz="3000" dirty="0">
              <a:solidFill>
                <a:schemeClr val="tx1"/>
              </a:solidFill>
              <a:latin typeface="標楷體" pitchFamily="65" charset="-120"/>
              <a:ea typeface="標楷體" pitchFamily="65" charset="-120"/>
            </a:endParaRPr>
          </a:p>
          <a:p>
            <a:pPr lvl="0" indent="-228600" defTabSz="914400">
              <a:spcAft>
                <a:spcPts val="0"/>
              </a:spcAft>
              <a:buClr>
                <a:srgbClr val="A9A57C"/>
              </a:buClr>
              <a:buFont typeface="Arial" pitchFamily="34" charset="0"/>
              <a:buChar char="•"/>
            </a:pPr>
            <a:endParaRPr lang="en-US" altLang="zh-CN" sz="3000" dirty="0">
              <a:solidFill>
                <a:schemeClr val="tx1"/>
              </a:solidFill>
              <a:latin typeface="標楷體" pitchFamily="65" charset="-120"/>
              <a:ea typeface="標楷體" pitchFamily="65" charset="-120"/>
            </a:endParaRPr>
          </a:p>
          <a:p>
            <a:pPr lvl="0" indent="-228600" defTabSz="914400">
              <a:spcAft>
                <a:spcPts val="0"/>
              </a:spcAft>
              <a:buClr>
                <a:srgbClr val="A9A57C"/>
              </a:buClr>
              <a:buFont typeface="Arial" pitchFamily="34" charset="0"/>
              <a:buChar char="•"/>
            </a:pPr>
            <a:r>
              <a:rPr lang="zh-TW" altLang="en-US" sz="3000" dirty="0">
                <a:solidFill>
                  <a:schemeClr val="tx1"/>
                </a:solidFill>
                <a:latin typeface="標楷體" pitchFamily="65" charset="-120"/>
                <a:ea typeface="標楷體" pitchFamily="65" charset="-120"/>
              </a:rPr>
              <a:t>會意還是形聲？</a:t>
            </a:r>
            <a:br>
              <a:rPr lang="en-US" altLang="zh-TW" sz="3000" dirty="0">
                <a:solidFill>
                  <a:schemeClr val="tx1"/>
                </a:solidFill>
                <a:latin typeface="標楷體" pitchFamily="65" charset="-120"/>
                <a:ea typeface="標楷體" pitchFamily="65" charset="-120"/>
              </a:rPr>
            </a:br>
            <a:r>
              <a:rPr lang="zh-TW" altLang="en-US" sz="3000" dirty="0">
                <a:solidFill>
                  <a:schemeClr val="tx1"/>
                </a:solidFill>
                <a:latin typeface="標楷體" pitchFamily="65" charset="-120"/>
                <a:ea typeface="標楷體" pitchFamily="65" charset="-120"/>
              </a:rPr>
              <a:t>「半」被認為</a:t>
            </a:r>
            <a:r>
              <a:rPr lang="zh-CN" altLang="en-US" sz="3000" dirty="0">
                <a:solidFill>
                  <a:schemeClr val="tx1"/>
                </a:solidFill>
                <a:latin typeface="標楷體" pitchFamily="65" charset="-120"/>
                <a:ea typeface="標楷體" pitchFamily="65" charset="-120"/>
              </a:rPr>
              <a:t>既是</a:t>
            </a:r>
            <a:r>
              <a:rPr lang="zh-TW" altLang="en-US" sz="3000" dirty="0">
                <a:solidFill>
                  <a:schemeClr val="tx1"/>
                </a:solidFill>
                <a:latin typeface="標楷體" pitchFamily="65" charset="-120"/>
                <a:ea typeface="標楷體" pitchFamily="65" charset="-120"/>
              </a:rPr>
              <a:t>聲</a:t>
            </a:r>
            <a:r>
              <a:rPr lang="zh-CN" altLang="en-US" sz="3000" dirty="0">
                <a:solidFill>
                  <a:schemeClr val="tx1"/>
                </a:solidFill>
                <a:latin typeface="標楷體" pitchFamily="65" charset="-120"/>
                <a:ea typeface="標楷體" pitchFamily="65" charset="-120"/>
              </a:rPr>
              <a:t>旁也是形旁</a:t>
            </a:r>
            <a:endParaRPr lang="en-US" altLang="zh-TW" sz="3000" dirty="0">
              <a:solidFill>
                <a:schemeClr val="tx1"/>
              </a:solidFill>
              <a:latin typeface="標楷體" pitchFamily="65" charset="-120"/>
              <a:ea typeface="標楷體" pitchFamily="65" charset="-120"/>
            </a:endParaRPr>
          </a:p>
          <a:p>
            <a:endParaRPr lang="zh-TW" altLang="en-US"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486" y="251189"/>
            <a:ext cx="1431925"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2483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9443" y="2204865"/>
            <a:ext cx="7117178" cy="1512167"/>
          </a:xfrm>
        </p:spPr>
        <p:txBody>
          <a:bodyPr/>
          <a:lstStyle/>
          <a:p>
            <a:pPr algn="ctr"/>
            <a:r>
              <a:rPr lang="zh-TW" altLang="en-US" sz="4400" dirty="0">
                <a:solidFill>
                  <a:schemeClr val="tx1"/>
                </a:solidFill>
                <a:latin typeface="標楷體" pitchFamily="65" charset="-120"/>
                <a:ea typeface="標楷體" pitchFamily="65" charset="-120"/>
              </a:rPr>
              <a:t>象形兼會意</a:t>
            </a:r>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5522233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009442" y="1412776"/>
            <a:ext cx="7306973" cy="4608511"/>
          </a:xfrm>
        </p:spPr>
        <p:txBody>
          <a:bodyPr>
            <a:normAutofit/>
          </a:bodyPr>
          <a:lstStyle/>
          <a:p>
            <a:pPr lvl="0" defTabSz="914400" fontAlgn="base">
              <a:lnSpc>
                <a:spcPct val="80000"/>
              </a:lnSpc>
              <a:spcAft>
                <a:spcPct val="0"/>
              </a:spcAft>
              <a:buClrTx/>
              <a:buNone/>
            </a:pPr>
            <a:r>
              <a:rPr kumimoji="1" lang="zh-TW" altLang="en-US" sz="3200" kern="0" dirty="0">
                <a:solidFill>
                  <a:srgbClr val="000000"/>
                </a:solidFill>
                <a:latin typeface="Arial"/>
                <a:ea typeface="標楷體" pitchFamily="65" charset="-120"/>
              </a:rPr>
              <a:t>段玉裁解釋合體象形</a:t>
            </a:r>
          </a:p>
          <a:p>
            <a:pPr lvl="0" defTabSz="914400" fontAlgn="base">
              <a:lnSpc>
                <a:spcPct val="80000"/>
              </a:lnSpc>
              <a:spcAft>
                <a:spcPct val="0"/>
              </a:spcAft>
              <a:buClrTx/>
              <a:buNone/>
            </a:pPr>
            <a:r>
              <a:rPr kumimoji="1" lang="zh-TW" altLang="en-US" sz="3200" kern="0" dirty="0">
                <a:solidFill>
                  <a:srgbClr val="000000"/>
                </a:solidFill>
                <a:latin typeface="Arial"/>
                <a:ea typeface="標楷體" pitchFamily="65" charset="-120"/>
              </a:rPr>
              <a:t>謂：「此等字半會意、半象形，一字中兼有二者。會意字則兩體皆成字，故與此別。」</a:t>
            </a:r>
          </a:p>
          <a:p>
            <a:pPr lvl="0" defTabSz="914400" fontAlgn="base">
              <a:lnSpc>
                <a:spcPct val="80000"/>
              </a:lnSpc>
              <a:spcAft>
                <a:spcPct val="0"/>
              </a:spcAft>
              <a:buClrTx/>
              <a:buNone/>
            </a:pPr>
            <a:r>
              <a:rPr kumimoji="1" lang="zh-TW" altLang="en-US" sz="3200" kern="0" dirty="0">
                <a:solidFill>
                  <a:srgbClr val="000000"/>
                </a:solidFill>
                <a:latin typeface="Arial"/>
                <a:ea typeface="標楷體" pitchFamily="65" charset="-120"/>
              </a:rPr>
              <a:t>而歷代學者分類象形字時所謂所謂形兼義、象形兼會意或以會意定象形者，多為合體象形。</a:t>
            </a:r>
          </a:p>
          <a:p>
            <a:endParaRPr lang="zh-TW" altLang="en-US" dirty="0"/>
          </a:p>
        </p:txBody>
      </p:sp>
    </p:spTree>
    <p:extLst>
      <p:ext uri="{BB962C8B-B14F-4D97-AF65-F5344CB8AC3E}">
        <p14:creationId xmlns:p14="http://schemas.microsoft.com/office/powerpoint/2010/main" val="35692590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009443" y="1052737"/>
            <a:ext cx="7125112" cy="3960440"/>
          </a:xfrm>
        </p:spPr>
        <p:txBody>
          <a:bodyPr/>
          <a:lstStyle/>
          <a:p>
            <a:pPr lvl="0" defTabSz="914400" fontAlgn="base">
              <a:lnSpc>
                <a:spcPct val="80000"/>
              </a:lnSpc>
              <a:spcAft>
                <a:spcPct val="0"/>
              </a:spcAft>
              <a:buClrTx/>
              <a:buNone/>
            </a:pPr>
            <a:r>
              <a:rPr kumimoji="1" lang="zh-TW" altLang="en-US" sz="3200" kern="0" dirty="0">
                <a:solidFill>
                  <a:srgbClr val="000000"/>
                </a:solidFill>
                <a:latin typeface="標楷體" pitchFamily="65" charset="-120"/>
                <a:ea typeface="標楷體" pitchFamily="65" charset="-120"/>
              </a:rPr>
              <a:t>舉例：</a:t>
            </a:r>
            <a:r>
              <a:rPr kumimoji="1" lang="zh-TW" altLang="en-US" sz="3200" b="1" kern="0" dirty="0">
                <a:solidFill>
                  <a:srgbClr val="000000"/>
                </a:solidFill>
                <a:latin typeface="標楷體" pitchFamily="65" charset="-120"/>
                <a:ea typeface="標楷體" pitchFamily="65" charset="-120"/>
              </a:rPr>
              <a:t>廿</a:t>
            </a:r>
            <a:r>
              <a:rPr kumimoji="1" lang="zh-TW" altLang="en-US" sz="3200" kern="0" dirty="0">
                <a:solidFill>
                  <a:srgbClr val="000000"/>
                </a:solidFill>
                <a:latin typeface="Arial"/>
                <a:ea typeface="標楷體" pitchFamily="65" charset="-120"/>
              </a:rPr>
              <a:t>、</a:t>
            </a:r>
            <a:r>
              <a:rPr kumimoji="1" lang="zh-TW" altLang="en-US" sz="3200" b="1" kern="0" dirty="0">
                <a:solidFill>
                  <a:srgbClr val="000000"/>
                </a:solidFill>
                <a:latin typeface="標楷體" pitchFamily="65" charset="-120"/>
                <a:ea typeface="標楷體" pitchFamily="65" charset="-120"/>
              </a:rPr>
              <a:t>卅</a:t>
            </a:r>
            <a:r>
              <a:rPr kumimoji="1" lang="zh-TW" altLang="en-US" sz="3200" kern="0" dirty="0">
                <a:solidFill>
                  <a:srgbClr val="000000"/>
                </a:solidFill>
                <a:latin typeface="Arial"/>
                <a:ea typeface="標楷體" pitchFamily="65" charset="-120"/>
              </a:rPr>
              <a:t>、</a:t>
            </a:r>
            <a:r>
              <a:rPr kumimoji="1" lang="zh-TW" altLang="en-US" sz="3200" kern="0" dirty="0">
                <a:solidFill>
                  <a:srgbClr val="000000"/>
                </a:solidFill>
                <a:latin typeface="標楷體" pitchFamily="65" charset="-120"/>
                <a:ea typeface="標楷體" pitchFamily="65" charset="-120"/>
              </a:rPr>
              <a:t>卌</a:t>
            </a:r>
            <a:r>
              <a:rPr kumimoji="1" lang="zh-TW" altLang="en-US" sz="3200" kern="0" dirty="0">
                <a:solidFill>
                  <a:srgbClr val="000000"/>
                </a:solidFill>
                <a:latin typeface="Arial"/>
                <a:ea typeface="標楷體" pitchFamily="65" charset="-120"/>
              </a:rPr>
              <a:t>、</a:t>
            </a:r>
            <a:r>
              <a:rPr kumimoji="1" lang="zh-TW" altLang="en-US" sz="3200" kern="0" dirty="0">
                <a:solidFill>
                  <a:srgbClr val="000000"/>
                </a:solidFill>
                <a:latin typeface="標楷體" pitchFamily="65" charset="-120"/>
                <a:ea typeface="標楷體" pitchFamily="65" charset="-120"/>
              </a:rPr>
              <a:t>胃</a:t>
            </a:r>
            <a:r>
              <a:rPr kumimoji="1" lang="en-US" altLang="zh-TW" sz="3200" kern="0" dirty="0">
                <a:solidFill>
                  <a:srgbClr val="000000"/>
                </a:solidFill>
                <a:latin typeface="Arial"/>
                <a:ea typeface="新細明體"/>
              </a:rPr>
              <a:t>【</a:t>
            </a:r>
            <a:r>
              <a:rPr kumimoji="1" lang="zh-TW" altLang="en-US" sz="3200" kern="0" dirty="0">
                <a:solidFill>
                  <a:srgbClr val="000000"/>
                </a:solidFill>
                <a:latin typeface="標楷體" pitchFamily="65" charset="-120"/>
                <a:ea typeface="標楷體" pitchFamily="65" charset="-120"/>
              </a:rPr>
              <a:t>外部圓圈是表示胃囊，其中像“米”字的部分表示胃中的食物，下部是月</a:t>
            </a:r>
            <a:r>
              <a:rPr kumimoji="1" lang="en-US" altLang="zh-TW" sz="3200" kern="0" dirty="0">
                <a:solidFill>
                  <a:srgbClr val="000000"/>
                </a:solidFill>
                <a:latin typeface="標楷體" pitchFamily="65" charset="-120"/>
                <a:ea typeface="標楷體" pitchFamily="65" charset="-120"/>
              </a:rPr>
              <a:t>(</a:t>
            </a:r>
            <a:r>
              <a:rPr kumimoji="1" lang="zh-TW" altLang="en-US" sz="3200" kern="0" dirty="0">
                <a:solidFill>
                  <a:srgbClr val="000000"/>
                </a:solidFill>
                <a:latin typeface="標楷體" pitchFamily="65" charset="-120"/>
                <a:ea typeface="標楷體" pitchFamily="65" charset="-120"/>
              </a:rPr>
              <a:t>肉</a:t>
            </a:r>
            <a:r>
              <a:rPr kumimoji="1" lang="en-US" altLang="zh-TW" sz="3200" kern="0" dirty="0">
                <a:solidFill>
                  <a:srgbClr val="000000"/>
                </a:solidFill>
                <a:latin typeface="標楷體" pitchFamily="65" charset="-120"/>
                <a:ea typeface="標楷體" pitchFamily="65" charset="-120"/>
              </a:rPr>
              <a:t>)</a:t>
            </a:r>
            <a:r>
              <a:rPr kumimoji="1" lang="zh-TW" altLang="en-US" sz="3200" kern="0" dirty="0">
                <a:solidFill>
                  <a:srgbClr val="000000"/>
                </a:solidFill>
                <a:latin typeface="標楷體" pitchFamily="65" charset="-120"/>
                <a:ea typeface="標楷體" pitchFamily="65" charset="-120"/>
              </a:rPr>
              <a:t>，表示胃與“肉”有關。</a:t>
            </a:r>
            <a:r>
              <a:rPr kumimoji="1" lang="en-US" altLang="zh-TW" sz="3200" kern="0" dirty="0">
                <a:solidFill>
                  <a:srgbClr val="000000"/>
                </a:solidFill>
                <a:latin typeface="Arial"/>
                <a:ea typeface="新細明體"/>
              </a:rPr>
              <a:t>】</a:t>
            </a:r>
            <a:r>
              <a:rPr kumimoji="1" lang="en-US" altLang="zh-TW" sz="3200" kern="0" dirty="0">
                <a:solidFill>
                  <a:srgbClr val="000000"/>
                </a:solidFill>
                <a:latin typeface="標楷體" pitchFamily="65" charset="-120"/>
                <a:ea typeface="標楷體" pitchFamily="65" charset="-120"/>
              </a:rPr>
              <a:t> </a:t>
            </a:r>
            <a:endParaRPr kumimoji="1" lang="en-US" altLang="zh-TW" sz="3200" b="1" kern="0" dirty="0">
              <a:solidFill>
                <a:srgbClr val="000000"/>
              </a:solidFill>
              <a:latin typeface="標楷體" pitchFamily="65" charset="-120"/>
              <a:ea typeface="標楷體" pitchFamily="65" charset="-120"/>
            </a:endParaRPr>
          </a:p>
          <a:p>
            <a:endParaRPr lang="zh-TW" altLang="en-US" dirty="0"/>
          </a:p>
        </p:txBody>
      </p:sp>
    </p:spTree>
    <p:extLst>
      <p:ext uri="{BB962C8B-B14F-4D97-AF65-F5344CB8AC3E}">
        <p14:creationId xmlns:p14="http://schemas.microsoft.com/office/powerpoint/2010/main" val="39260415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2204864"/>
            <a:ext cx="7117178" cy="1440159"/>
          </a:xfrm>
        </p:spPr>
        <p:txBody>
          <a:bodyPr/>
          <a:lstStyle/>
          <a:p>
            <a:pPr algn="ctr"/>
            <a:r>
              <a:rPr lang="zh-TW" altLang="en-US" sz="4400" b="1" dirty="0">
                <a:latin typeface="標楷體" pitchFamily="65" charset="-120"/>
                <a:ea typeface="標楷體" pitchFamily="65" charset="-120"/>
              </a:rPr>
              <a:t>會意兼指事</a:t>
            </a:r>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570512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009443" y="1412777"/>
            <a:ext cx="7125112" cy="4446022"/>
          </a:xfrm>
        </p:spPr>
        <p:txBody>
          <a:bodyPr>
            <a:normAutofit lnSpcReduction="10000"/>
          </a:bodyPr>
          <a:lstStyle/>
          <a:p>
            <a:pPr lvl="0" defTabSz="914400" fontAlgn="base">
              <a:spcAft>
                <a:spcPct val="0"/>
              </a:spcAft>
              <a:buClrTx/>
              <a:buNone/>
            </a:pPr>
            <a:r>
              <a:rPr kumimoji="1" lang="zh-TW" altLang="en-US" sz="3200" kern="0" dirty="0">
                <a:solidFill>
                  <a:srgbClr val="000000"/>
                </a:solidFill>
                <a:latin typeface="標楷體" pitchFamily="65" charset="-120"/>
                <a:ea typeface="標楷體" pitchFamily="65" charset="-120"/>
              </a:rPr>
              <a:t>舉例：</a:t>
            </a:r>
            <a:r>
              <a:rPr kumimoji="1" lang="zh-TW" altLang="en-US" sz="3200" kern="0" dirty="0">
                <a:solidFill>
                  <a:srgbClr val="000000"/>
                </a:solidFill>
                <a:latin typeface="Arial"/>
                <a:ea typeface="標楷體" pitchFamily="65" charset="-120"/>
              </a:rPr>
              <a:t>濕</a:t>
            </a:r>
            <a:r>
              <a:rPr kumimoji="1" lang="zh-TW" altLang="zh-TW" sz="3200" kern="0" dirty="0">
                <a:solidFill>
                  <a:srgbClr val="000000"/>
                </a:solidFill>
                <a:latin typeface="Arial"/>
                <a:ea typeface="標楷體" pitchFamily="65" charset="-120"/>
              </a:rPr>
              <a:t>、</a:t>
            </a:r>
            <a:r>
              <a:rPr kumimoji="1" lang="zh-TW" altLang="en-US" sz="3200" kern="0" dirty="0">
                <a:solidFill>
                  <a:srgbClr val="000000"/>
                </a:solidFill>
                <a:latin typeface="標楷體" pitchFamily="65" charset="-120"/>
                <a:ea typeface="標楷體" pitchFamily="65" charset="-120"/>
              </a:rPr>
              <a:t>甘</a:t>
            </a:r>
            <a:r>
              <a:rPr kumimoji="1" lang="en-US" altLang="zh-TW" sz="3200" kern="0" dirty="0">
                <a:solidFill>
                  <a:srgbClr val="000000"/>
                </a:solidFill>
                <a:latin typeface="標楷體" pitchFamily="65" charset="-120"/>
                <a:ea typeface="標楷體" pitchFamily="65" charset="-120"/>
              </a:rPr>
              <a:t>【</a:t>
            </a:r>
            <a:r>
              <a:rPr kumimoji="1" lang="zh-TW" altLang="en-US" sz="3200" kern="0" dirty="0">
                <a:solidFill>
                  <a:srgbClr val="000000"/>
                </a:solidFill>
                <a:latin typeface="標楷體" pitchFamily="65" charset="-120"/>
                <a:ea typeface="標楷體" pitchFamily="65" charset="-120"/>
              </a:rPr>
              <a:t>小篆從口</a:t>
            </a:r>
            <a:r>
              <a:rPr kumimoji="1" lang="en-US" altLang="zh-TW" sz="3200" kern="0" dirty="0">
                <a:solidFill>
                  <a:srgbClr val="000000"/>
                </a:solidFill>
                <a:latin typeface="標楷體" pitchFamily="65" charset="-120"/>
                <a:ea typeface="標楷體" pitchFamily="65" charset="-120"/>
              </a:rPr>
              <a:t>,</a:t>
            </a:r>
            <a:r>
              <a:rPr kumimoji="1" lang="zh-TW" altLang="en-US" sz="3200" kern="0" dirty="0">
                <a:solidFill>
                  <a:srgbClr val="000000"/>
                </a:solidFill>
                <a:latin typeface="標楷體" pitchFamily="65" charset="-120"/>
                <a:ea typeface="標楷體" pitchFamily="65" charset="-120"/>
              </a:rPr>
              <a:t>中間的一橫象口中含的食物</a:t>
            </a:r>
            <a:r>
              <a:rPr kumimoji="1" lang="en-US" altLang="zh-TW" sz="3200" kern="0" dirty="0">
                <a:solidFill>
                  <a:srgbClr val="000000"/>
                </a:solidFill>
                <a:latin typeface="標楷體" pitchFamily="65" charset="-120"/>
                <a:ea typeface="標楷體" pitchFamily="65" charset="-120"/>
              </a:rPr>
              <a:t>,</a:t>
            </a:r>
            <a:r>
              <a:rPr kumimoji="1" lang="zh-TW" altLang="en-US" sz="3200" kern="0" dirty="0">
                <a:solidFill>
                  <a:srgbClr val="000000"/>
                </a:solidFill>
                <a:latin typeface="標楷體" pitchFamily="65" charset="-120"/>
                <a:ea typeface="標楷體" pitchFamily="65" charset="-120"/>
              </a:rPr>
              <a:t>能含在口中的食物往往是甜的、美的。漢字部首之一</a:t>
            </a:r>
            <a:r>
              <a:rPr kumimoji="1" lang="en-US" altLang="zh-TW" sz="3200" kern="0" dirty="0">
                <a:solidFill>
                  <a:srgbClr val="000000"/>
                </a:solidFill>
                <a:latin typeface="標楷體" pitchFamily="65" charset="-120"/>
                <a:ea typeface="標楷體" pitchFamily="65" charset="-120"/>
              </a:rPr>
              <a:t>,</a:t>
            </a:r>
            <a:r>
              <a:rPr kumimoji="1" lang="zh-TW" altLang="en-US" sz="3200" kern="0" dirty="0">
                <a:solidFill>
                  <a:srgbClr val="000000"/>
                </a:solidFill>
                <a:latin typeface="標楷體" pitchFamily="65" charset="-120"/>
                <a:ea typeface="標楷體" pitchFamily="65" charset="-120"/>
              </a:rPr>
              <a:t>從“甘”的字往往與“甜”“美味”有關。本義</a:t>
            </a:r>
            <a:r>
              <a:rPr kumimoji="1" lang="en-US" altLang="zh-TW" sz="3200" kern="0" dirty="0">
                <a:solidFill>
                  <a:srgbClr val="000000"/>
                </a:solidFill>
                <a:latin typeface="標楷體" pitchFamily="65" charset="-120"/>
                <a:ea typeface="標楷體" pitchFamily="65" charset="-120"/>
              </a:rPr>
              <a:t>:</a:t>
            </a:r>
            <a:r>
              <a:rPr kumimoji="1" lang="zh-TW" altLang="en-US" sz="3200" kern="0" dirty="0">
                <a:solidFill>
                  <a:srgbClr val="000000"/>
                </a:solidFill>
                <a:latin typeface="標楷體" pitchFamily="65" charset="-120"/>
                <a:ea typeface="標楷體" pitchFamily="65" charset="-120"/>
              </a:rPr>
              <a:t>味美</a:t>
            </a:r>
            <a:r>
              <a:rPr kumimoji="1" lang="en-US" altLang="zh-TW" sz="3200" kern="0" dirty="0">
                <a:solidFill>
                  <a:srgbClr val="000000"/>
                </a:solidFill>
                <a:latin typeface="標楷體" pitchFamily="65" charset="-120"/>
                <a:ea typeface="標楷體" pitchFamily="65" charset="-120"/>
              </a:rPr>
              <a:t>】</a:t>
            </a:r>
          </a:p>
          <a:p>
            <a:pPr lvl="0" defTabSz="914400" fontAlgn="base">
              <a:spcAft>
                <a:spcPct val="0"/>
              </a:spcAft>
              <a:buClrTx/>
              <a:buNone/>
            </a:pPr>
            <a:r>
              <a:rPr kumimoji="1" lang="zh-TW" altLang="en-US" sz="3000" kern="0" dirty="0">
                <a:solidFill>
                  <a:srgbClr val="000000"/>
                </a:solidFill>
                <a:latin typeface="標楷體" pitchFamily="65" charset="-120"/>
                <a:ea typeface="標楷體" pitchFamily="65" charset="-120"/>
              </a:rPr>
              <a:t>甘字現在學者多說是指事字，但許慎所說</a:t>
            </a:r>
            <a:r>
              <a:rPr kumimoji="1" lang="en-US" altLang="zh-TW" sz="3000" kern="0" dirty="0">
                <a:solidFill>
                  <a:srgbClr val="000000"/>
                </a:solidFill>
                <a:latin typeface="標楷體" pitchFamily="65" charset="-120"/>
                <a:ea typeface="標楷體" pitchFamily="65" charset="-120"/>
              </a:rPr>
              <a:t>:</a:t>
            </a:r>
            <a:r>
              <a:rPr kumimoji="1" lang="zh-TW" altLang="en-US" sz="3000" kern="0" dirty="0">
                <a:solidFill>
                  <a:srgbClr val="000000"/>
                </a:solidFill>
                <a:latin typeface="Arial"/>
                <a:ea typeface="新細明體"/>
              </a:rPr>
              <a:t>「</a:t>
            </a:r>
            <a:r>
              <a:rPr kumimoji="1" lang="zh-TW" altLang="en-US" sz="3000" kern="0" dirty="0">
                <a:solidFill>
                  <a:srgbClr val="000000"/>
                </a:solidFill>
                <a:latin typeface="標楷體" pitchFamily="65" charset="-120"/>
                <a:ea typeface="標楷體" pitchFamily="65" charset="-120"/>
              </a:rPr>
              <a:t>从口含一。一，道也。</a:t>
            </a:r>
            <a:r>
              <a:rPr kumimoji="1" lang="zh-TW" altLang="en-US" sz="3000" kern="0" dirty="0">
                <a:solidFill>
                  <a:srgbClr val="000000"/>
                </a:solidFill>
                <a:latin typeface="Arial"/>
                <a:ea typeface="新細明體"/>
              </a:rPr>
              <a:t>」</a:t>
            </a:r>
            <a:r>
              <a:rPr kumimoji="1" lang="zh-TW" altLang="en-US" sz="3000" kern="0" dirty="0">
                <a:solidFill>
                  <a:srgbClr val="000000"/>
                </a:solidFill>
                <a:latin typeface="標楷體" pitchFamily="65" charset="-120"/>
                <a:ea typeface="標楷體" pitchFamily="65" charset="-120"/>
              </a:rPr>
              <a:t>又像是會意字的解說法，</a:t>
            </a:r>
          </a:p>
          <a:p>
            <a:pPr lvl="0" defTabSz="914400" fontAlgn="base">
              <a:spcAft>
                <a:spcPct val="0"/>
              </a:spcAft>
              <a:buClrTx/>
              <a:buNone/>
            </a:pPr>
            <a:r>
              <a:rPr kumimoji="1" lang="zh-TW" altLang="en-US" sz="3000" kern="0" dirty="0">
                <a:solidFill>
                  <a:srgbClr val="000000"/>
                </a:solidFill>
                <a:latin typeface="標楷體" pitchFamily="65" charset="-120"/>
                <a:ea typeface="標楷體" pitchFamily="65" charset="-120"/>
              </a:rPr>
              <a:t>所以</a:t>
            </a:r>
            <a:r>
              <a:rPr kumimoji="1" lang="en-US" altLang="zh-TW" sz="3000" kern="0" dirty="0">
                <a:solidFill>
                  <a:srgbClr val="000000"/>
                </a:solidFill>
                <a:latin typeface="標楷體" pitchFamily="65" charset="-120"/>
                <a:ea typeface="標楷體" pitchFamily="65" charset="-120"/>
              </a:rPr>
              <a:t>[</a:t>
            </a:r>
            <a:r>
              <a:rPr kumimoji="1" lang="zh-TW" altLang="en-US" sz="3000" kern="0" dirty="0">
                <a:solidFill>
                  <a:srgbClr val="000000"/>
                </a:solidFill>
                <a:latin typeface="標楷體" pitchFamily="65" charset="-120"/>
                <a:ea typeface="標楷體" pitchFamily="65" charset="-120"/>
              </a:rPr>
              <a:t>漢典</a:t>
            </a:r>
            <a:r>
              <a:rPr kumimoji="1" lang="en-US" altLang="zh-TW" sz="3000" kern="0" dirty="0">
                <a:solidFill>
                  <a:srgbClr val="000000"/>
                </a:solidFill>
                <a:latin typeface="標楷體" pitchFamily="65" charset="-120"/>
                <a:ea typeface="標楷體" pitchFamily="65" charset="-120"/>
              </a:rPr>
              <a:t>]</a:t>
            </a:r>
            <a:r>
              <a:rPr kumimoji="1" lang="zh-TW" altLang="en-US" sz="3000" kern="0" dirty="0">
                <a:solidFill>
                  <a:srgbClr val="000000"/>
                </a:solidFill>
                <a:latin typeface="標楷體" pitchFamily="65" charset="-120"/>
                <a:ea typeface="標楷體" pitchFamily="65" charset="-120"/>
              </a:rPr>
              <a:t>就綜合說是會意兼指事</a:t>
            </a:r>
          </a:p>
          <a:p>
            <a:endParaRPr lang="zh-TW" altLang="en-US" sz="3000" dirty="0"/>
          </a:p>
        </p:txBody>
      </p:sp>
    </p:spTree>
    <p:extLst>
      <p:ext uri="{BB962C8B-B14F-4D97-AF65-F5344CB8AC3E}">
        <p14:creationId xmlns:p14="http://schemas.microsoft.com/office/powerpoint/2010/main" val="4118909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692696"/>
            <a:ext cx="7125113" cy="924475"/>
          </a:xfrm>
        </p:spPr>
        <p:txBody>
          <a:bodyPr/>
          <a:lstStyle/>
          <a:p>
            <a:r>
              <a:rPr lang="zh-TW" altLang="zh-TW" sz="4400" b="1" dirty="0">
                <a:solidFill>
                  <a:srgbClr val="464646"/>
                </a:solidFill>
                <a:effectLst>
                  <a:outerShdw blurRad="31750" dist="25400" dir="5400000" algn="tl" rotWithShape="0">
                    <a:srgbClr val="000000">
                      <a:alpha val="25000"/>
                    </a:srgbClr>
                  </a:outerShdw>
                </a:effectLst>
                <a:latin typeface="標楷體" pitchFamily="65" charset="-120"/>
                <a:ea typeface="標楷體" pitchFamily="65" charset="-120"/>
                <a:cs typeface="+mj-cs"/>
              </a:rPr>
              <a:t>會意字的優</a:t>
            </a:r>
            <a:r>
              <a:rPr lang="zh-TW" altLang="en-US" sz="4400" b="1" dirty="0">
                <a:solidFill>
                  <a:srgbClr val="464646"/>
                </a:solidFill>
                <a:effectLst>
                  <a:outerShdw blurRad="31750" dist="25400" dir="5400000" algn="tl" rotWithShape="0">
                    <a:srgbClr val="000000">
                      <a:alpha val="25000"/>
                    </a:srgbClr>
                  </a:outerShdw>
                </a:effectLst>
                <a:latin typeface="標楷體" pitchFamily="65" charset="-120"/>
                <a:ea typeface="標楷體" pitchFamily="65" charset="-120"/>
                <a:cs typeface="+mj-cs"/>
              </a:rPr>
              <a:t>劣</a:t>
            </a:r>
            <a:endParaRPr lang="zh-TW" altLang="en-US" dirty="0"/>
          </a:p>
        </p:txBody>
      </p:sp>
      <p:sp>
        <p:nvSpPr>
          <p:cNvPr id="3" name="文字版面配置區 2"/>
          <p:cNvSpPr>
            <a:spLocks noGrp="1"/>
          </p:cNvSpPr>
          <p:nvPr>
            <p:ph type="body" idx="1"/>
          </p:nvPr>
        </p:nvSpPr>
        <p:spPr/>
        <p:txBody>
          <a:bodyPr/>
          <a:lstStyle/>
          <a:p>
            <a:r>
              <a:rPr lang="zh-TW" altLang="en-US" sz="3200" dirty="0">
                <a:latin typeface="標楷體" pitchFamily="65" charset="-120"/>
                <a:ea typeface="標楷體" pitchFamily="65" charset="-120"/>
              </a:rPr>
              <a:t>優點</a:t>
            </a:r>
          </a:p>
        </p:txBody>
      </p:sp>
      <p:sp>
        <p:nvSpPr>
          <p:cNvPr id="4" name="內容版面配置區 3"/>
          <p:cNvSpPr>
            <a:spLocks noGrp="1"/>
          </p:cNvSpPr>
          <p:nvPr>
            <p:ph sz="half" idx="2"/>
          </p:nvPr>
        </p:nvSpPr>
        <p:spPr>
          <a:xfrm>
            <a:off x="1009443" y="2389189"/>
            <a:ext cx="3274526" cy="3471861"/>
          </a:xfrm>
        </p:spPr>
        <p:txBody>
          <a:bodyPr>
            <a:normAutofit/>
          </a:bodyPr>
          <a:lstStyle/>
          <a:p>
            <a:pPr marL="365760" lvl="0" indent="-256032" defTabSz="914400">
              <a:spcBef>
                <a:spcPts val="400"/>
              </a:spcBef>
              <a:spcAft>
                <a:spcPts val="0"/>
              </a:spcAft>
              <a:buClr>
                <a:srgbClr val="2DA2BF"/>
              </a:buClr>
              <a:buSzPct val="68000"/>
              <a:buFont typeface="Wingdings 3"/>
              <a:buChar char=""/>
            </a:pPr>
            <a:r>
              <a:rPr lang="zh-TW" altLang="zh-TW" sz="2400" dirty="0">
                <a:solidFill>
                  <a:prstClr val="black"/>
                </a:solidFill>
                <a:latin typeface="標楷體" pitchFamily="65" charset="-120"/>
                <a:ea typeface="標楷體" pitchFamily="65" charset="-120"/>
              </a:rPr>
              <a:t>相對於象形，可以表示較抽象的概念</a:t>
            </a:r>
          </a:p>
          <a:p>
            <a:pPr marL="365760" lvl="0" indent="-256032" defTabSz="914400">
              <a:spcBef>
                <a:spcPts val="400"/>
              </a:spcBef>
              <a:spcAft>
                <a:spcPts val="0"/>
              </a:spcAft>
              <a:buClr>
                <a:srgbClr val="2DA2BF"/>
              </a:buClr>
              <a:buSzPct val="68000"/>
              <a:buFont typeface="Wingdings 3"/>
              <a:buChar char=""/>
            </a:pPr>
            <a:r>
              <a:rPr lang="zh-TW" altLang="zh-TW" sz="2400" dirty="0">
                <a:solidFill>
                  <a:prstClr val="black"/>
                </a:solidFill>
                <a:latin typeface="標楷體" pitchFamily="65" charset="-120"/>
                <a:ea typeface="標楷體" pitchFamily="65" charset="-120"/>
              </a:rPr>
              <a:t>提高了象形</a:t>
            </a:r>
            <a:r>
              <a:rPr lang="zh-TW" altLang="en-US" sz="2400" dirty="0">
                <a:solidFill>
                  <a:prstClr val="black"/>
                </a:solidFill>
                <a:latin typeface="標楷體" pitchFamily="65" charset="-120"/>
                <a:ea typeface="標楷體" pitchFamily="65" charset="-120"/>
              </a:rPr>
              <a:t>文</a:t>
            </a:r>
            <a:r>
              <a:rPr lang="zh-TW" altLang="zh-TW" sz="2400" dirty="0">
                <a:solidFill>
                  <a:prstClr val="black"/>
                </a:solidFill>
                <a:latin typeface="標楷體" pitchFamily="65" charset="-120"/>
                <a:ea typeface="標楷體" pitchFamily="65" charset="-120"/>
              </a:rPr>
              <a:t>的利用效率</a:t>
            </a:r>
            <a:endParaRPr lang="en-US" altLang="zh-TW" sz="2400" dirty="0">
              <a:solidFill>
                <a:prstClr val="black"/>
              </a:solidFill>
              <a:latin typeface="標楷體" pitchFamily="65" charset="-120"/>
              <a:ea typeface="標楷體" pitchFamily="65" charset="-120"/>
            </a:endParaRPr>
          </a:p>
          <a:p>
            <a:pPr marL="365760" lvl="0" indent="-256032" defTabSz="914400">
              <a:spcBef>
                <a:spcPts val="400"/>
              </a:spcBef>
              <a:spcAft>
                <a:spcPts val="0"/>
              </a:spcAft>
              <a:buClr>
                <a:srgbClr val="2DA2BF"/>
              </a:buClr>
              <a:buSzPct val="68000"/>
              <a:buFont typeface="Wingdings 3"/>
              <a:buChar char=""/>
            </a:pPr>
            <a:r>
              <a:rPr lang="zh-TW" altLang="zh-TW" sz="2400" dirty="0">
                <a:solidFill>
                  <a:prstClr val="black"/>
                </a:solidFill>
                <a:latin typeface="標楷體" pitchFamily="65" charset="-120"/>
                <a:ea typeface="標楷體" pitchFamily="65" charset="-120"/>
              </a:rPr>
              <a:t>會意字的數量要比象形</a:t>
            </a:r>
            <a:r>
              <a:rPr lang="zh-TW" altLang="en-US" sz="2400" dirty="0">
                <a:solidFill>
                  <a:prstClr val="black"/>
                </a:solidFill>
                <a:latin typeface="標楷體" pitchFamily="65" charset="-120"/>
                <a:ea typeface="標楷體" pitchFamily="65" charset="-120"/>
              </a:rPr>
              <a:t>文</a:t>
            </a:r>
            <a:r>
              <a:rPr lang="zh-TW" altLang="zh-TW" sz="2400" dirty="0">
                <a:solidFill>
                  <a:prstClr val="black"/>
                </a:solidFill>
                <a:latin typeface="標楷體" pitchFamily="65" charset="-120"/>
                <a:ea typeface="標楷體" pitchFamily="65" charset="-120"/>
              </a:rPr>
              <a:t>和指事</a:t>
            </a:r>
            <a:r>
              <a:rPr lang="zh-TW" altLang="en-US" sz="2400" dirty="0">
                <a:solidFill>
                  <a:prstClr val="black"/>
                </a:solidFill>
                <a:latin typeface="標楷體" pitchFamily="65" charset="-120"/>
                <a:ea typeface="標楷體" pitchFamily="65" charset="-120"/>
              </a:rPr>
              <a:t>文</a:t>
            </a:r>
            <a:r>
              <a:rPr lang="zh-TW" altLang="zh-TW" sz="2400" dirty="0">
                <a:solidFill>
                  <a:prstClr val="black"/>
                </a:solidFill>
                <a:latin typeface="標楷體" pitchFamily="65" charset="-120"/>
                <a:ea typeface="標楷體" pitchFamily="65" charset="-120"/>
              </a:rPr>
              <a:t>多得多</a:t>
            </a:r>
            <a:endParaRPr lang="en-US" altLang="zh-TW" sz="2400" dirty="0">
              <a:solidFill>
                <a:prstClr val="black"/>
              </a:solidFill>
              <a:latin typeface="標楷體" pitchFamily="65" charset="-120"/>
              <a:ea typeface="標楷體" pitchFamily="65" charset="-120"/>
            </a:endParaRPr>
          </a:p>
          <a:p>
            <a:endParaRPr lang="zh-TW" altLang="en-US" sz="2800" dirty="0">
              <a:latin typeface="標楷體" pitchFamily="65" charset="-120"/>
              <a:ea typeface="標楷體" pitchFamily="65" charset="-120"/>
            </a:endParaRPr>
          </a:p>
        </p:txBody>
      </p:sp>
      <p:sp>
        <p:nvSpPr>
          <p:cNvPr id="5" name="文字版面配置區 4"/>
          <p:cNvSpPr>
            <a:spLocks noGrp="1"/>
          </p:cNvSpPr>
          <p:nvPr>
            <p:ph type="body" sz="quarter" idx="3"/>
          </p:nvPr>
        </p:nvSpPr>
        <p:spPr>
          <a:xfrm>
            <a:off x="4644008" y="1812927"/>
            <a:ext cx="3490546" cy="576262"/>
          </a:xfrm>
        </p:spPr>
        <p:txBody>
          <a:bodyPr/>
          <a:lstStyle/>
          <a:p>
            <a:r>
              <a:rPr lang="zh-TW" altLang="en-US" sz="3200" dirty="0">
                <a:latin typeface="標楷體" pitchFamily="65" charset="-120"/>
                <a:ea typeface="標楷體" pitchFamily="65" charset="-120"/>
              </a:rPr>
              <a:t>侷限</a:t>
            </a:r>
          </a:p>
        </p:txBody>
      </p:sp>
      <p:sp>
        <p:nvSpPr>
          <p:cNvPr id="6" name="內容版面配置區 5"/>
          <p:cNvSpPr>
            <a:spLocks noGrp="1"/>
          </p:cNvSpPr>
          <p:nvPr>
            <p:ph sz="quarter" idx="4"/>
          </p:nvPr>
        </p:nvSpPr>
        <p:spPr>
          <a:xfrm>
            <a:off x="4283969" y="2389189"/>
            <a:ext cx="4104456" cy="3632099"/>
          </a:xfrm>
        </p:spPr>
        <p:txBody>
          <a:bodyPr>
            <a:normAutofit fontScale="92500" lnSpcReduction="20000"/>
          </a:bodyPr>
          <a:lstStyle/>
          <a:p>
            <a:pPr marL="365760" lvl="0" indent="-256032" defTabSz="914400">
              <a:spcBef>
                <a:spcPts val="0"/>
              </a:spcBef>
              <a:spcAft>
                <a:spcPts val="0"/>
              </a:spcAft>
              <a:buClr>
                <a:srgbClr val="2DA2BF"/>
              </a:buClr>
              <a:buSzPct val="68000"/>
              <a:buFont typeface="Wingdings 3"/>
              <a:buChar char=""/>
            </a:pPr>
            <a:r>
              <a:rPr lang="zh-TW" altLang="zh-TW" sz="2600" dirty="0">
                <a:solidFill>
                  <a:prstClr val="black"/>
                </a:solidFill>
                <a:latin typeface="標楷體" pitchFamily="65" charset="-120"/>
                <a:ea typeface="標楷體" pitchFamily="65" charset="-120"/>
              </a:rPr>
              <a:t>會意字結合兩個或兩個以上的象形</a:t>
            </a:r>
            <a:r>
              <a:rPr lang="zh-TW" altLang="en-US" sz="2600" dirty="0">
                <a:solidFill>
                  <a:prstClr val="black"/>
                </a:solidFill>
                <a:latin typeface="標楷體" pitchFamily="65" charset="-120"/>
                <a:ea typeface="標楷體" pitchFamily="65" charset="-120"/>
              </a:rPr>
              <a:t>文</a:t>
            </a:r>
            <a:r>
              <a:rPr lang="zh-TW" altLang="zh-TW" sz="2600" dirty="0">
                <a:solidFill>
                  <a:prstClr val="black"/>
                </a:solidFill>
                <a:latin typeface="標楷體" pitchFamily="65" charset="-120"/>
                <a:ea typeface="標楷體" pitchFamily="65" charset="-120"/>
              </a:rPr>
              <a:t>，尚須通過合誼的一關，較之象形</a:t>
            </a:r>
            <a:r>
              <a:rPr lang="zh-TW" altLang="en-US" sz="2600" dirty="0">
                <a:solidFill>
                  <a:prstClr val="black"/>
                </a:solidFill>
                <a:latin typeface="標楷體" pitchFamily="65" charset="-120"/>
                <a:ea typeface="標楷體" pitchFamily="65" charset="-120"/>
              </a:rPr>
              <a:t>文</a:t>
            </a:r>
            <a:r>
              <a:rPr lang="zh-TW" altLang="zh-TW" sz="2600" dirty="0">
                <a:solidFill>
                  <a:prstClr val="black"/>
                </a:solidFill>
                <a:latin typeface="標楷體" pitchFamily="65" charset="-120"/>
                <a:ea typeface="標楷體" pitchFamily="65" charset="-120"/>
              </a:rPr>
              <a:t>，辨識尤難（例如「為」字，是役象以助勞的意思，從又從象，又，手也）</a:t>
            </a:r>
            <a:r>
              <a:rPr lang="zh-TW" altLang="en-US" sz="2600" dirty="0">
                <a:solidFill>
                  <a:prstClr val="black"/>
                </a:solidFill>
                <a:latin typeface="標楷體" pitchFamily="65" charset="-120"/>
                <a:ea typeface="標楷體" pitchFamily="65" charset="-120"/>
              </a:rPr>
              <a:t>。</a:t>
            </a:r>
            <a:endParaRPr lang="zh-TW" altLang="zh-TW" sz="2600" dirty="0">
              <a:solidFill>
                <a:prstClr val="black"/>
              </a:solidFill>
              <a:latin typeface="標楷體" pitchFamily="65" charset="-120"/>
              <a:ea typeface="標楷體" pitchFamily="65" charset="-120"/>
            </a:endParaRPr>
          </a:p>
          <a:p>
            <a:pPr marL="365760" lvl="0" indent="-256032" defTabSz="914400">
              <a:spcBef>
                <a:spcPts val="0"/>
              </a:spcBef>
              <a:spcAft>
                <a:spcPts val="0"/>
              </a:spcAft>
              <a:buClr>
                <a:srgbClr val="2DA2BF"/>
              </a:buClr>
              <a:buSzPct val="68000"/>
              <a:buFont typeface="Wingdings 3"/>
              <a:buChar char=""/>
            </a:pPr>
            <a:r>
              <a:rPr lang="zh-TW" altLang="zh-TW" sz="2600" dirty="0">
                <a:solidFill>
                  <a:prstClr val="black"/>
                </a:solidFill>
                <a:latin typeface="標楷體" pitchFamily="65" charset="-120"/>
                <a:ea typeface="標楷體" pitchFamily="65" charset="-120"/>
              </a:rPr>
              <a:t>會意字有點「猜謎」的意味，「謎底」未必容易猜到</a:t>
            </a:r>
            <a:r>
              <a:rPr lang="zh-TW" altLang="en-US" sz="2600" dirty="0">
                <a:solidFill>
                  <a:prstClr val="black"/>
                </a:solidFill>
                <a:latin typeface="標楷體" pitchFamily="65" charset="-120"/>
                <a:ea typeface="標楷體" pitchFamily="65" charset="-120"/>
              </a:rPr>
              <a:t>，因為</a:t>
            </a:r>
            <a:r>
              <a:rPr lang="zh-TW" altLang="zh-TW" sz="2600" dirty="0">
                <a:solidFill>
                  <a:prstClr val="black"/>
                </a:solidFill>
                <a:latin typeface="標楷體" pitchFamily="65" charset="-120"/>
                <a:ea typeface="標楷體" pitchFamily="65" charset="-120"/>
              </a:rPr>
              <a:t>世界上許多事物和抽象概念是很難用會意來表示</a:t>
            </a:r>
            <a:r>
              <a:rPr lang="zh-TW" altLang="en-US" sz="2600" dirty="0">
                <a:solidFill>
                  <a:prstClr val="black"/>
                </a:solidFill>
                <a:latin typeface="標楷體" pitchFamily="65" charset="-120"/>
                <a:ea typeface="標楷體" pitchFamily="65" charset="-120"/>
              </a:rPr>
              <a:t>。</a:t>
            </a:r>
          </a:p>
          <a:p>
            <a:endParaRPr lang="zh-TW" altLang="en-US" dirty="0"/>
          </a:p>
        </p:txBody>
      </p:sp>
    </p:spTree>
    <p:extLst>
      <p:ext uri="{BB962C8B-B14F-4D97-AF65-F5344CB8AC3E}">
        <p14:creationId xmlns:p14="http://schemas.microsoft.com/office/powerpoint/2010/main" val="38846981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9442" y="404665"/>
            <a:ext cx="7125113" cy="864096"/>
          </a:xfrm>
        </p:spPr>
        <p:txBody>
          <a:bodyPr/>
          <a:lstStyle/>
          <a:p>
            <a:r>
              <a:rPr lang="zh-TW" altLang="en-US"/>
              <a:t>參考資料</a:t>
            </a:r>
          </a:p>
        </p:txBody>
      </p:sp>
      <p:sp>
        <p:nvSpPr>
          <p:cNvPr id="3" name="內容版面配置區 2"/>
          <p:cNvSpPr>
            <a:spLocks noGrp="1"/>
          </p:cNvSpPr>
          <p:nvPr>
            <p:ph idx="1"/>
          </p:nvPr>
        </p:nvSpPr>
        <p:spPr>
          <a:xfrm>
            <a:off x="971600" y="1700808"/>
            <a:ext cx="7125112" cy="4176464"/>
          </a:xfrm>
        </p:spPr>
        <p:txBody>
          <a:bodyPr>
            <a:normAutofit fontScale="25000" lnSpcReduction="20000"/>
          </a:bodyPr>
          <a:lstStyle/>
          <a:p>
            <a:pPr lvl="0">
              <a:buClr>
                <a:prstClr val="black">
                  <a:lumMod val="75000"/>
                  <a:lumOff val="25000"/>
                </a:prstClr>
              </a:buClr>
            </a:pPr>
            <a:r>
              <a:rPr lang="zh-TW" altLang="en-US" sz="3500" dirty="0">
                <a:solidFill>
                  <a:prstClr val="black">
                    <a:lumMod val="75000"/>
                    <a:lumOff val="25000"/>
                  </a:prstClr>
                </a:solidFill>
              </a:rPr>
              <a:t>林尹</a:t>
            </a:r>
            <a:r>
              <a:rPr lang="en-US" altLang="zh-TW" sz="3500" dirty="0">
                <a:solidFill>
                  <a:prstClr val="black">
                    <a:lumMod val="75000"/>
                    <a:lumOff val="25000"/>
                  </a:prstClr>
                </a:solidFill>
              </a:rPr>
              <a:t>《</a:t>
            </a:r>
            <a:r>
              <a:rPr lang="zh-TW" altLang="en-US" sz="3500" dirty="0">
                <a:solidFill>
                  <a:prstClr val="black">
                    <a:lumMod val="75000"/>
                    <a:lumOff val="25000"/>
                  </a:prstClr>
                </a:solidFill>
              </a:rPr>
              <a:t>文字學概說</a:t>
            </a:r>
            <a:r>
              <a:rPr lang="en-US" altLang="zh-TW" sz="3500" dirty="0">
                <a:solidFill>
                  <a:prstClr val="black">
                    <a:lumMod val="75000"/>
                    <a:lumOff val="25000"/>
                  </a:prstClr>
                </a:solidFill>
              </a:rPr>
              <a:t>》</a:t>
            </a:r>
            <a:r>
              <a:rPr lang="zh-TW" altLang="en-US" sz="3500" dirty="0">
                <a:solidFill>
                  <a:prstClr val="black">
                    <a:lumMod val="75000"/>
                    <a:lumOff val="25000"/>
                  </a:prstClr>
                </a:solidFill>
              </a:rPr>
              <a:t>正中書局 </a:t>
            </a:r>
            <a:r>
              <a:rPr lang="en-US" altLang="zh-TW" sz="3500" dirty="0">
                <a:solidFill>
                  <a:prstClr val="black">
                    <a:lumMod val="75000"/>
                    <a:lumOff val="25000"/>
                  </a:prstClr>
                </a:solidFill>
              </a:rPr>
              <a:t>2007/10/01</a:t>
            </a:r>
          </a:p>
          <a:p>
            <a:pPr lvl="0">
              <a:buClr>
                <a:prstClr val="black">
                  <a:lumMod val="75000"/>
                  <a:lumOff val="25000"/>
                </a:prstClr>
              </a:buClr>
            </a:pPr>
            <a:endParaRPr lang="en-US" altLang="zh-TW" sz="3500" dirty="0">
              <a:solidFill>
                <a:prstClr val="black">
                  <a:lumMod val="75000"/>
                  <a:lumOff val="25000"/>
                </a:prstClr>
              </a:solidFill>
            </a:endParaRPr>
          </a:p>
          <a:p>
            <a:pPr lvl="0">
              <a:buClr>
                <a:prstClr val="black">
                  <a:lumMod val="75000"/>
                  <a:lumOff val="25000"/>
                </a:prstClr>
              </a:buClr>
            </a:pPr>
            <a:r>
              <a:rPr lang="zh-TW" altLang="en-US" sz="3500" dirty="0">
                <a:solidFill>
                  <a:prstClr val="black">
                    <a:lumMod val="75000"/>
                    <a:lumOff val="25000"/>
                  </a:prstClr>
                </a:solidFill>
              </a:rPr>
              <a:t>蔣世德</a:t>
            </a:r>
            <a:r>
              <a:rPr lang="en-US" altLang="zh-TW" sz="3500" dirty="0">
                <a:solidFill>
                  <a:prstClr val="black">
                    <a:lumMod val="75000"/>
                    <a:lumOff val="25000"/>
                  </a:prstClr>
                </a:solidFill>
              </a:rPr>
              <a:t>《</a:t>
            </a:r>
            <a:r>
              <a:rPr lang="zh-TW" altLang="en-US" sz="3500" dirty="0">
                <a:solidFill>
                  <a:prstClr val="black">
                    <a:lumMod val="75000"/>
                    <a:lumOff val="25000"/>
                  </a:prstClr>
                </a:solidFill>
              </a:rPr>
              <a:t>文字學</a:t>
            </a:r>
            <a:r>
              <a:rPr lang="en-US" altLang="zh-TW" sz="3500" dirty="0">
                <a:solidFill>
                  <a:prstClr val="black">
                    <a:lumMod val="75000"/>
                    <a:lumOff val="25000"/>
                  </a:prstClr>
                </a:solidFill>
              </a:rPr>
              <a:t>·</a:t>
            </a:r>
            <a:r>
              <a:rPr lang="zh-TW" altLang="en-US" sz="3500" dirty="0">
                <a:solidFill>
                  <a:prstClr val="black">
                    <a:lumMod val="75000"/>
                    <a:lumOff val="25000"/>
                  </a:prstClr>
                </a:solidFill>
              </a:rPr>
              <a:t>說文部首篇</a:t>
            </a:r>
            <a:r>
              <a:rPr lang="en-US" altLang="zh-TW" sz="3500" dirty="0">
                <a:solidFill>
                  <a:prstClr val="black">
                    <a:lumMod val="75000"/>
                    <a:lumOff val="25000"/>
                  </a:prstClr>
                </a:solidFill>
              </a:rPr>
              <a:t>》</a:t>
            </a:r>
            <a:r>
              <a:rPr lang="zh-TW" altLang="en-US" sz="3500" dirty="0">
                <a:solidFill>
                  <a:prstClr val="black">
                    <a:lumMod val="75000"/>
                    <a:lumOff val="25000"/>
                  </a:prstClr>
                </a:solidFill>
              </a:rPr>
              <a:t>秀威資訊</a:t>
            </a:r>
            <a:r>
              <a:rPr lang="en-US" altLang="zh-TW" sz="3500" dirty="0">
                <a:solidFill>
                  <a:prstClr val="black">
                    <a:lumMod val="75000"/>
                    <a:lumOff val="25000"/>
                  </a:prstClr>
                </a:solidFill>
              </a:rPr>
              <a:t>2007/08/01</a:t>
            </a:r>
          </a:p>
          <a:p>
            <a:pPr lvl="0">
              <a:buClr>
                <a:prstClr val="black">
                  <a:lumMod val="75000"/>
                  <a:lumOff val="25000"/>
                </a:prstClr>
              </a:buClr>
            </a:pPr>
            <a:endParaRPr lang="en-US" altLang="zh-TW" sz="3500" dirty="0">
              <a:solidFill>
                <a:prstClr val="black">
                  <a:lumMod val="75000"/>
                  <a:lumOff val="25000"/>
                </a:prstClr>
              </a:solidFill>
            </a:endParaRPr>
          </a:p>
          <a:p>
            <a:pPr lvl="0">
              <a:buClr>
                <a:prstClr val="black">
                  <a:lumMod val="75000"/>
                  <a:lumOff val="25000"/>
                </a:prstClr>
              </a:buClr>
            </a:pPr>
            <a:r>
              <a:rPr lang="zh-TW" altLang="en-US" sz="3500" dirty="0">
                <a:solidFill>
                  <a:prstClr val="black">
                    <a:lumMod val="75000"/>
                    <a:lumOff val="25000"/>
                  </a:prstClr>
                </a:solidFill>
              </a:rPr>
              <a:t>唐諾</a:t>
            </a:r>
            <a:r>
              <a:rPr lang="en-US" altLang="zh-TW" sz="3500" dirty="0">
                <a:solidFill>
                  <a:prstClr val="black">
                    <a:lumMod val="75000"/>
                    <a:lumOff val="25000"/>
                  </a:prstClr>
                </a:solidFill>
              </a:rPr>
              <a:t>《</a:t>
            </a:r>
            <a:r>
              <a:rPr lang="zh-TW" altLang="en-US" sz="3500" dirty="0">
                <a:solidFill>
                  <a:prstClr val="black">
                    <a:lumMod val="75000"/>
                    <a:lumOff val="25000"/>
                  </a:prstClr>
                </a:solidFill>
              </a:rPr>
              <a:t>文字的故事</a:t>
            </a:r>
            <a:r>
              <a:rPr lang="en-US" altLang="zh-TW" sz="3500" dirty="0">
                <a:solidFill>
                  <a:prstClr val="black">
                    <a:lumMod val="75000"/>
                    <a:lumOff val="25000"/>
                  </a:prstClr>
                </a:solidFill>
              </a:rPr>
              <a:t>》</a:t>
            </a:r>
            <a:r>
              <a:rPr lang="zh-TW" altLang="en-US" sz="3500" dirty="0">
                <a:solidFill>
                  <a:prstClr val="black">
                    <a:lumMod val="75000"/>
                    <a:lumOff val="25000"/>
                  </a:prstClr>
                </a:solidFill>
              </a:rPr>
              <a:t>聯合文學 </a:t>
            </a:r>
            <a:r>
              <a:rPr lang="en-US" altLang="zh-TW" sz="3500" dirty="0">
                <a:solidFill>
                  <a:prstClr val="black">
                    <a:lumMod val="75000"/>
                    <a:lumOff val="25000"/>
                  </a:prstClr>
                </a:solidFill>
              </a:rPr>
              <a:t>2001/12/26</a:t>
            </a:r>
          </a:p>
          <a:p>
            <a:pPr lvl="0">
              <a:buClr>
                <a:prstClr val="black">
                  <a:lumMod val="75000"/>
                  <a:lumOff val="25000"/>
                </a:prstClr>
              </a:buClr>
            </a:pPr>
            <a:endParaRPr lang="en-US" altLang="zh-TW" sz="3500" dirty="0">
              <a:solidFill>
                <a:prstClr val="black">
                  <a:lumMod val="75000"/>
                  <a:lumOff val="25000"/>
                </a:prstClr>
              </a:solidFill>
            </a:endParaRPr>
          </a:p>
          <a:p>
            <a:pPr lvl="0">
              <a:buClr>
                <a:prstClr val="black">
                  <a:lumMod val="75000"/>
                  <a:lumOff val="25000"/>
                </a:prstClr>
              </a:buClr>
            </a:pPr>
            <a:r>
              <a:rPr lang="zh-TW" altLang="en-US" sz="3500" dirty="0">
                <a:solidFill>
                  <a:prstClr val="black">
                    <a:lumMod val="75000"/>
                    <a:lumOff val="25000"/>
                  </a:prstClr>
                </a:solidFill>
              </a:rPr>
              <a:t>蔡信發</a:t>
            </a:r>
            <a:r>
              <a:rPr lang="en-US" altLang="zh-TW" sz="3500" dirty="0">
                <a:solidFill>
                  <a:prstClr val="black">
                    <a:lumMod val="75000"/>
                    <a:lumOff val="25000"/>
                  </a:prstClr>
                </a:solidFill>
              </a:rPr>
              <a:t>《</a:t>
            </a:r>
            <a:r>
              <a:rPr lang="zh-TW" altLang="en-US" sz="3500" dirty="0">
                <a:solidFill>
                  <a:prstClr val="black">
                    <a:lumMod val="75000"/>
                    <a:lumOff val="25000"/>
                  </a:prstClr>
                </a:solidFill>
              </a:rPr>
              <a:t>說文答問</a:t>
            </a:r>
            <a:r>
              <a:rPr lang="en-US" altLang="zh-TW" sz="3500" dirty="0">
                <a:solidFill>
                  <a:prstClr val="black">
                    <a:lumMod val="75000"/>
                    <a:lumOff val="25000"/>
                  </a:prstClr>
                </a:solidFill>
              </a:rPr>
              <a:t>》</a:t>
            </a:r>
            <a:r>
              <a:rPr lang="zh-TW" altLang="en-US" sz="3500" dirty="0">
                <a:solidFill>
                  <a:prstClr val="black">
                    <a:lumMod val="75000"/>
                    <a:lumOff val="25000"/>
                  </a:prstClr>
                </a:solidFill>
              </a:rPr>
              <a:t>台灣學生書局 </a:t>
            </a:r>
            <a:r>
              <a:rPr lang="en-US" altLang="zh-TW" sz="3500" dirty="0">
                <a:solidFill>
                  <a:prstClr val="black">
                    <a:lumMod val="75000"/>
                    <a:lumOff val="25000"/>
                  </a:prstClr>
                </a:solidFill>
              </a:rPr>
              <a:t>2006/09/01</a:t>
            </a:r>
          </a:p>
          <a:p>
            <a:pPr lvl="0">
              <a:buClr>
                <a:prstClr val="black">
                  <a:lumMod val="75000"/>
                  <a:lumOff val="25000"/>
                </a:prstClr>
              </a:buClr>
            </a:pPr>
            <a:endParaRPr lang="en-US" altLang="zh-TW" sz="3500" dirty="0">
              <a:solidFill>
                <a:prstClr val="black">
                  <a:lumMod val="75000"/>
                  <a:lumOff val="25000"/>
                </a:prstClr>
              </a:solidFill>
            </a:endParaRPr>
          </a:p>
          <a:p>
            <a:pPr lvl="0">
              <a:buClr>
                <a:prstClr val="black">
                  <a:lumMod val="75000"/>
                  <a:lumOff val="25000"/>
                </a:prstClr>
              </a:buClr>
            </a:pPr>
            <a:r>
              <a:rPr lang="en-US" altLang="zh-TW" sz="3500" dirty="0">
                <a:solidFill>
                  <a:prstClr val="black">
                    <a:lumMod val="75000"/>
                    <a:lumOff val="25000"/>
                  </a:prstClr>
                </a:solidFill>
              </a:rPr>
              <a:t>http://ilc.k12.edu.tw/1002613986/page3.htm  </a:t>
            </a:r>
          </a:p>
          <a:p>
            <a:pPr lvl="0">
              <a:buClr>
                <a:prstClr val="black">
                  <a:lumMod val="75000"/>
                  <a:lumOff val="25000"/>
                </a:prstClr>
              </a:buClr>
            </a:pPr>
            <a:endParaRPr lang="en-US" altLang="zh-TW" sz="3500" dirty="0">
              <a:solidFill>
                <a:prstClr val="black">
                  <a:lumMod val="75000"/>
                  <a:lumOff val="25000"/>
                </a:prstClr>
              </a:solidFill>
            </a:endParaRPr>
          </a:p>
          <a:p>
            <a:pPr lvl="0" defTabSz="914400" fontAlgn="base">
              <a:spcAft>
                <a:spcPct val="0"/>
              </a:spcAft>
              <a:buClrTx/>
              <a:buFontTx/>
              <a:buChar char="•"/>
            </a:pPr>
            <a:r>
              <a:rPr lang="en-US" altLang="zh-TW" sz="3500" dirty="0">
                <a:solidFill>
                  <a:prstClr val="black">
                    <a:lumMod val="75000"/>
                    <a:lumOff val="25000"/>
                  </a:prstClr>
                </a:solidFill>
                <a:hlinkClick r:id="rId2"/>
              </a:rPr>
              <a:t>http://blog.udn.com/supergogo1999/3592343</a:t>
            </a:r>
            <a:endParaRPr lang="en-US" altLang="zh-TW" sz="3500" dirty="0">
              <a:solidFill>
                <a:prstClr val="black">
                  <a:lumMod val="75000"/>
                  <a:lumOff val="25000"/>
                </a:prstClr>
              </a:solidFill>
            </a:endParaRPr>
          </a:p>
          <a:p>
            <a:pPr lvl="0" defTabSz="914400" fontAlgn="base">
              <a:spcAft>
                <a:spcPct val="0"/>
              </a:spcAft>
              <a:buClrTx/>
              <a:buFontTx/>
              <a:buChar char="•"/>
            </a:pPr>
            <a:r>
              <a:rPr lang="zh-TW" altLang="en-US" sz="3500" kern="0" dirty="0">
                <a:solidFill>
                  <a:srgbClr val="000000"/>
                </a:solidFill>
                <a:latin typeface="Arial"/>
                <a:ea typeface="宋体"/>
              </a:rPr>
              <a:t>陳世輝與湯餘惠所著的《古文字學概要》</a:t>
            </a:r>
          </a:p>
          <a:p>
            <a:pPr lvl="0" defTabSz="914400" fontAlgn="base">
              <a:spcAft>
                <a:spcPct val="0"/>
              </a:spcAft>
              <a:buClrTx/>
              <a:buFontTx/>
              <a:buChar char="•"/>
            </a:pPr>
            <a:r>
              <a:rPr lang="zh-CN" altLang="en-US" sz="3500" kern="0" dirty="0">
                <a:solidFill>
                  <a:srgbClr val="000000"/>
                </a:solidFill>
                <a:latin typeface="Arial"/>
                <a:ea typeface="宋体"/>
              </a:rPr>
              <a:t>陳光政：《會意研究》</a:t>
            </a:r>
          </a:p>
          <a:p>
            <a:pPr lvl="0" defTabSz="914400">
              <a:spcAft>
                <a:spcPts val="0"/>
              </a:spcAft>
              <a:buClrTx/>
              <a:buFont typeface="Arial" pitchFamily="34" charset="0"/>
              <a:buChar char="•"/>
            </a:pPr>
            <a:r>
              <a:rPr lang="zh-CN" altLang="en-US" sz="3500" kern="0" dirty="0">
                <a:solidFill>
                  <a:srgbClr val="000000"/>
                </a:solidFill>
                <a:latin typeface="Arial"/>
                <a:ea typeface="宋体"/>
              </a:rPr>
              <a:t>林尹《文字學槪說》</a:t>
            </a:r>
            <a:endParaRPr lang="en-US" altLang="zh-CN" sz="3500" kern="0" dirty="0">
              <a:solidFill>
                <a:srgbClr val="000000"/>
              </a:solidFill>
              <a:latin typeface="Arial"/>
              <a:ea typeface="宋体"/>
            </a:endParaRPr>
          </a:p>
          <a:p>
            <a:pPr lvl="0" defTabSz="914400">
              <a:spcAft>
                <a:spcPts val="0"/>
              </a:spcAft>
              <a:buClrTx/>
              <a:buFont typeface="Arial" pitchFamily="34" charset="0"/>
              <a:buChar char="•"/>
            </a:pPr>
            <a:r>
              <a:rPr lang="zh-TW" altLang="en-US" sz="5600" dirty="0">
                <a:solidFill>
                  <a:prstClr val="black"/>
                </a:solidFill>
                <a:latin typeface="標楷體" pitchFamily="65" charset="-120"/>
                <a:ea typeface="標楷體" pitchFamily="65" charset="-120"/>
              </a:rPr>
              <a:t>楊樹達部分資料來源：周孟樺，</a:t>
            </a:r>
            <a:r>
              <a:rPr lang="en-US" altLang="zh-TW" sz="5600" dirty="0">
                <a:solidFill>
                  <a:prstClr val="black"/>
                </a:solidFill>
                <a:latin typeface="標楷體" pitchFamily="65" charset="-120"/>
                <a:ea typeface="標楷體" pitchFamily="65" charset="-120"/>
              </a:rPr>
              <a:t>〈</a:t>
            </a:r>
            <a:r>
              <a:rPr lang="zh-TW" altLang="en-US" sz="5600" dirty="0">
                <a:solidFill>
                  <a:prstClr val="black"/>
                </a:solidFill>
                <a:latin typeface="標楷體" pitchFamily="65" charset="-120"/>
                <a:ea typeface="標楷體" pitchFamily="65" charset="-120"/>
              </a:rPr>
              <a:t>楊樹達文字形義理論初探</a:t>
            </a:r>
            <a:r>
              <a:rPr lang="en-US" altLang="zh-TW" sz="5600" dirty="0">
                <a:solidFill>
                  <a:prstClr val="black"/>
                </a:solidFill>
                <a:latin typeface="標楷體" pitchFamily="65" charset="-120"/>
                <a:ea typeface="標楷體" pitchFamily="65" charset="-120"/>
              </a:rPr>
              <a:t>〉</a:t>
            </a:r>
            <a:r>
              <a:rPr lang="zh-TW" altLang="en-US" sz="5600" dirty="0">
                <a:solidFill>
                  <a:prstClr val="black"/>
                </a:solidFill>
                <a:latin typeface="標楷體" pitchFamily="65" charset="-120"/>
                <a:ea typeface="標楷體" pitchFamily="65" charset="-120"/>
              </a:rPr>
              <a:t>，</a:t>
            </a:r>
            <a:r>
              <a:rPr lang="en-US" altLang="zh-TW" sz="5600" dirty="0">
                <a:solidFill>
                  <a:prstClr val="black"/>
                </a:solidFill>
                <a:latin typeface="標楷體" pitchFamily="65" charset="-120"/>
                <a:ea typeface="標楷體" pitchFamily="65" charset="-120"/>
              </a:rPr>
              <a:t>2006</a:t>
            </a:r>
            <a:endParaRPr lang="zh-TW" altLang="en-US" sz="5600" dirty="0">
              <a:solidFill>
                <a:prstClr val="black"/>
              </a:solidFill>
              <a:latin typeface="標楷體" pitchFamily="65" charset="-120"/>
              <a:ea typeface="標楷體" pitchFamily="65" charset="-120"/>
            </a:endParaRPr>
          </a:p>
          <a:p>
            <a:pPr lvl="0" defTabSz="914400">
              <a:spcAft>
                <a:spcPts val="0"/>
              </a:spcAft>
              <a:buClrTx/>
              <a:buFont typeface="Arial" pitchFamily="34" charset="0"/>
              <a:buChar char="•"/>
            </a:pPr>
            <a:endParaRPr lang="en-US" altLang="zh-TW" sz="5600" dirty="0">
              <a:solidFill>
                <a:prstClr val="black"/>
              </a:solidFill>
              <a:latin typeface="標楷體" pitchFamily="65" charset="-120"/>
              <a:ea typeface="標楷體" pitchFamily="65" charset="-120"/>
            </a:endParaRPr>
          </a:p>
          <a:p>
            <a:pPr lvl="0" defTabSz="914400">
              <a:spcAft>
                <a:spcPts val="0"/>
              </a:spcAft>
              <a:buClrTx/>
              <a:buFont typeface="Arial" pitchFamily="34" charset="0"/>
              <a:buChar char="•"/>
            </a:pPr>
            <a:r>
              <a:rPr lang="zh-TW" altLang="en-US" sz="5600" dirty="0">
                <a:solidFill>
                  <a:prstClr val="black"/>
                </a:solidFill>
                <a:latin typeface="標楷體" pitchFamily="65" charset="-120"/>
                <a:ea typeface="標楷體" pitchFamily="65" charset="-120"/>
              </a:rPr>
              <a:t>補充表格之資料來源：阮進立</a:t>
            </a:r>
            <a:r>
              <a:rPr lang="en-US" altLang="zh-TW" sz="5600" dirty="0">
                <a:solidFill>
                  <a:prstClr val="black"/>
                </a:solidFill>
                <a:latin typeface="標楷體" pitchFamily="65" charset="-120"/>
                <a:ea typeface="標楷體" pitchFamily="65" charset="-120"/>
              </a:rPr>
              <a:t>〈</a:t>
            </a:r>
            <a:r>
              <a:rPr lang="zh-TW" altLang="en-US" sz="5600" dirty="0">
                <a:solidFill>
                  <a:prstClr val="black"/>
                </a:solidFill>
                <a:latin typeface="標楷體" pitchFamily="65" charset="-120"/>
                <a:ea typeface="標楷體" pitchFamily="65" charset="-120"/>
              </a:rPr>
              <a:t>漢字與喃字結構比較之研究</a:t>
            </a:r>
            <a:r>
              <a:rPr lang="en-US" altLang="zh-TW" sz="5600" dirty="0">
                <a:solidFill>
                  <a:prstClr val="black"/>
                </a:solidFill>
                <a:latin typeface="標楷體" pitchFamily="65" charset="-120"/>
                <a:ea typeface="標楷體" pitchFamily="65" charset="-120"/>
              </a:rPr>
              <a:t>〉</a:t>
            </a:r>
            <a:r>
              <a:rPr lang="zh-TW" altLang="en-US" sz="5600" dirty="0">
                <a:solidFill>
                  <a:prstClr val="black"/>
                </a:solidFill>
                <a:latin typeface="標楷體" pitchFamily="65" charset="-120"/>
                <a:ea typeface="標楷體" pitchFamily="65" charset="-120"/>
              </a:rPr>
              <a:t>，</a:t>
            </a:r>
            <a:r>
              <a:rPr lang="en-US" altLang="zh-TW" sz="5600" dirty="0">
                <a:solidFill>
                  <a:prstClr val="black"/>
                </a:solidFill>
                <a:latin typeface="標楷體" pitchFamily="65" charset="-120"/>
                <a:ea typeface="標楷體" pitchFamily="65" charset="-120"/>
              </a:rPr>
              <a:t>2007</a:t>
            </a:r>
          </a:p>
          <a:p>
            <a:pPr lvl="0" defTabSz="914400">
              <a:spcAft>
                <a:spcPts val="0"/>
              </a:spcAft>
              <a:buClrTx/>
              <a:buFont typeface="Arial" pitchFamily="34" charset="0"/>
              <a:buChar char="•"/>
            </a:pPr>
            <a:endParaRPr lang="en-US" altLang="zh-TW" sz="5600" dirty="0">
              <a:solidFill>
                <a:prstClr val="black"/>
              </a:solidFill>
              <a:latin typeface="標楷體" pitchFamily="65" charset="-120"/>
              <a:ea typeface="標楷體" pitchFamily="65" charset="-120"/>
            </a:endParaRPr>
          </a:p>
          <a:p>
            <a:pPr lvl="0" defTabSz="914400">
              <a:spcAft>
                <a:spcPts val="0"/>
              </a:spcAft>
              <a:buClrTx/>
              <a:buFont typeface="Arial" pitchFamily="34" charset="0"/>
              <a:buChar char="•"/>
            </a:pPr>
            <a:r>
              <a:rPr lang="zh-TW" altLang="en-US" sz="5600" dirty="0">
                <a:solidFill>
                  <a:prstClr val="black"/>
                </a:solidFill>
                <a:latin typeface="標楷體" pitchFamily="65" charset="-120"/>
                <a:ea typeface="標楷體" pitchFamily="65" charset="-120"/>
              </a:rPr>
              <a:t>王蒙</a:t>
            </a:r>
            <a:r>
              <a:rPr lang="en-US" altLang="zh-TW" sz="5600" dirty="0">
                <a:solidFill>
                  <a:prstClr val="black"/>
                </a:solidFill>
                <a:latin typeface="標楷體" pitchFamily="65" charset="-120"/>
                <a:ea typeface="標楷體" pitchFamily="65" charset="-120"/>
              </a:rPr>
              <a:t>《</a:t>
            </a:r>
            <a:r>
              <a:rPr lang="zh-TW" altLang="en-US" sz="5600" dirty="0">
                <a:solidFill>
                  <a:prstClr val="black"/>
                </a:solidFill>
                <a:latin typeface="標楷體" pitchFamily="65" charset="-120"/>
                <a:ea typeface="標楷體" pitchFamily="65" charset="-120"/>
              </a:rPr>
              <a:t>文字蒙求</a:t>
            </a:r>
            <a:r>
              <a:rPr lang="en-US" altLang="zh-TW" sz="5600" dirty="0">
                <a:solidFill>
                  <a:prstClr val="black"/>
                </a:solidFill>
                <a:latin typeface="標楷體" pitchFamily="65" charset="-120"/>
                <a:ea typeface="標楷體" pitchFamily="65" charset="-120"/>
              </a:rPr>
              <a:t>》</a:t>
            </a:r>
          </a:p>
          <a:p>
            <a:pPr lvl="0" defTabSz="914400">
              <a:spcAft>
                <a:spcPts val="0"/>
              </a:spcAft>
              <a:buClrTx/>
              <a:buFont typeface="Arial" pitchFamily="34" charset="0"/>
              <a:buChar char="•"/>
            </a:pPr>
            <a:endParaRPr lang="en-US" altLang="zh-TW" sz="5600" dirty="0">
              <a:solidFill>
                <a:prstClr val="black"/>
              </a:solidFill>
              <a:latin typeface="Calibri"/>
              <a:ea typeface="新細明體"/>
            </a:endParaRPr>
          </a:p>
          <a:p>
            <a:pPr lvl="0" defTabSz="914400">
              <a:spcAft>
                <a:spcPts val="0"/>
              </a:spcAft>
              <a:buClrTx/>
              <a:buFont typeface="Arial" pitchFamily="34" charset="0"/>
              <a:buChar char="•"/>
            </a:pPr>
            <a:r>
              <a:rPr lang="en-US" altLang="zh-TW" sz="5600" dirty="0">
                <a:solidFill>
                  <a:prstClr val="black"/>
                </a:solidFill>
                <a:latin typeface="Calibri"/>
                <a:ea typeface="新細明體"/>
              </a:rPr>
              <a:t>http://www.vividict.com/Default.aspx</a:t>
            </a:r>
            <a:endParaRPr lang="zh-TW" altLang="en-US" sz="5600" dirty="0">
              <a:solidFill>
                <a:prstClr val="black"/>
              </a:solidFill>
              <a:latin typeface="Calibri"/>
              <a:ea typeface="新細明體"/>
            </a:endParaRPr>
          </a:p>
          <a:p>
            <a:pPr lvl="0" defTabSz="914400" fontAlgn="base">
              <a:spcAft>
                <a:spcPct val="0"/>
              </a:spcAft>
              <a:buClrTx/>
              <a:buFontTx/>
              <a:buChar char="•"/>
            </a:pPr>
            <a:endParaRPr lang="zh-TW" altLang="en-US" sz="5600" kern="0" dirty="0">
              <a:solidFill>
                <a:srgbClr val="000000"/>
              </a:solidFill>
              <a:latin typeface="Arial"/>
              <a:ea typeface="宋体"/>
            </a:endParaRPr>
          </a:p>
          <a:p>
            <a:pPr lvl="0">
              <a:buClr>
                <a:prstClr val="black">
                  <a:lumMod val="75000"/>
                  <a:lumOff val="25000"/>
                </a:prstClr>
              </a:buClr>
            </a:pPr>
            <a:endParaRPr lang="en-US" altLang="zh-TW" sz="5600" dirty="0">
              <a:solidFill>
                <a:prstClr val="black">
                  <a:lumMod val="75000"/>
                  <a:lumOff val="25000"/>
                </a:prstClr>
              </a:solidFill>
            </a:endParaRPr>
          </a:p>
          <a:p>
            <a:pPr lvl="0">
              <a:buClr>
                <a:prstClr val="black">
                  <a:lumMod val="75000"/>
                  <a:lumOff val="25000"/>
                </a:prstClr>
              </a:buClr>
            </a:pPr>
            <a:endParaRPr lang="en-US" altLang="zh-TW" sz="5600" dirty="0">
              <a:solidFill>
                <a:prstClr val="black">
                  <a:lumMod val="75000"/>
                  <a:lumOff val="25000"/>
                </a:prstClr>
              </a:solidFill>
            </a:endParaRPr>
          </a:p>
          <a:p>
            <a:endParaRPr lang="en-US" altLang="zh-TW" dirty="0"/>
          </a:p>
          <a:p>
            <a:endParaRPr lang="zh-TW" altLang="en-US" dirty="0"/>
          </a:p>
        </p:txBody>
      </p:sp>
    </p:spTree>
    <p:extLst>
      <p:ext uri="{BB962C8B-B14F-4D97-AF65-F5344CB8AC3E}">
        <p14:creationId xmlns:p14="http://schemas.microsoft.com/office/powerpoint/2010/main" val="35732666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2122978"/>
            <a:ext cx="7200800" cy="3970318"/>
          </a:xfrm>
          <a:prstGeom prst="rect">
            <a:avLst/>
          </a:prstGeom>
        </p:spPr>
        <p:txBody>
          <a:bodyPr wrap="square">
            <a:spAutoFit/>
          </a:bodyPr>
          <a:lstStyle/>
          <a:p>
            <a:pPr>
              <a:buFont typeface="Arial"/>
              <a:buChar char="•"/>
            </a:pPr>
            <a:r>
              <a:rPr lang="zh-TW" altLang="en-US" sz="2800" dirty="0">
                <a:effectLst/>
                <a:latin typeface="標楷體" pitchFamily="65" charset="-120"/>
                <a:ea typeface="標楷體" pitchFamily="65" charset="-120"/>
              </a:rPr>
              <a:t>在抽象字、指事字之外，凡事會合兩個以上意符來表示一個跟這些意符本身的意義都不相同的意義的字，皆稱會意字。</a:t>
            </a:r>
            <a:br>
              <a:rPr lang="zh-TW" altLang="en-US" sz="2800" dirty="0">
                <a:effectLst/>
                <a:latin typeface="標楷體" pitchFamily="65" charset="-120"/>
                <a:ea typeface="標楷體" pitchFamily="65" charset="-120"/>
              </a:rPr>
            </a:br>
            <a:r>
              <a:rPr lang="zh-TW" altLang="en-US" sz="2800" dirty="0">
                <a:effectLst/>
                <a:latin typeface="標楷體" pitchFamily="65" charset="-120"/>
                <a:ea typeface="標楷體" pitchFamily="65" charset="-120"/>
              </a:rPr>
              <a:t>共可分成五類：</a:t>
            </a:r>
            <a:br>
              <a:rPr lang="zh-TW" altLang="en-US" sz="2800" dirty="0">
                <a:effectLst/>
                <a:latin typeface="標楷體" pitchFamily="65" charset="-120"/>
                <a:ea typeface="標楷體" pitchFamily="65" charset="-120"/>
              </a:rPr>
            </a:br>
            <a:r>
              <a:rPr lang="en-US" altLang="zh-TW" sz="2800" dirty="0">
                <a:effectLst/>
                <a:latin typeface="標楷體" pitchFamily="65" charset="-120"/>
                <a:ea typeface="標楷體" pitchFamily="65" charset="-120"/>
              </a:rPr>
              <a:t>A. </a:t>
            </a:r>
            <a:r>
              <a:rPr lang="zh-TW" altLang="en-US" sz="2800" dirty="0">
                <a:effectLst/>
                <a:latin typeface="標楷體" pitchFamily="65" charset="-120"/>
                <a:ea typeface="標楷體" pitchFamily="65" charset="-120"/>
              </a:rPr>
              <a:t>圖形式會意字 </a:t>
            </a:r>
            <a:br>
              <a:rPr lang="zh-TW" altLang="en-US" sz="2800" dirty="0">
                <a:effectLst/>
                <a:latin typeface="標楷體" pitchFamily="65" charset="-120"/>
                <a:ea typeface="標楷體" pitchFamily="65" charset="-120"/>
              </a:rPr>
            </a:br>
            <a:r>
              <a:rPr lang="en-US" altLang="zh-TW" sz="2800" dirty="0">
                <a:effectLst/>
                <a:latin typeface="標楷體" pitchFamily="65" charset="-120"/>
                <a:ea typeface="標楷體" pitchFamily="65" charset="-120"/>
              </a:rPr>
              <a:t>B. </a:t>
            </a:r>
            <a:r>
              <a:rPr lang="zh-TW" altLang="en-US" sz="2800" dirty="0">
                <a:effectLst/>
                <a:latin typeface="標楷體" pitchFamily="65" charset="-120"/>
                <a:ea typeface="標楷體" pitchFamily="65" charset="-120"/>
              </a:rPr>
              <a:t>利用偏旁間的位置關係的會意字</a:t>
            </a:r>
            <a:br>
              <a:rPr lang="en-US" altLang="zh-TW" sz="2800" dirty="0">
                <a:effectLst/>
                <a:latin typeface="標楷體" pitchFamily="65" charset="-120"/>
                <a:ea typeface="標楷體" pitchFamily="65" charset="-120"/>
              </a:rPr>
            </a:br>
            <a:r>
              <a:rPr lang="en-US" altLang="zh-TW" sz="2800" dirty="0">
                <a:effectLst/>
                <a:latin typeface="標楷體" pitchFamily="65" charset="-120"/>
                <a:ea typeface="標楷體" pitchFamily="65" charset="-120"/>
              </a:rPr>
              <a:t>C. </a:t>
            </a:r>
            <a:r>
              <a:rPr lang="zh-TW" altLang="en-US" sz="2800" dirty="0">
                <a:effectLst/>
                <a:latin typeface="標楷體" pitchFamily="65" charset="-120"/>
                <a:ea typeface="標楷體" pitchFamily="65" charset="-120"/>
              </a:rPr>
              <a:t>主體和器官的會意字</a:t>
            </a:r>
            <a:br>
              <a:rPr lang="en-US" altLang="zh-TW" sz="2800" dirty="0">
                <a:effectLst/>
                <a:latin typeface="標楷體" pitchFamily="65" charset="-120"/>
                <a:ea typeface="標楷體" pitchFamily="65" charset="-120"/>
              </a:rPr>
            </a:br>
            <a:r>
              <a:rPr lang="en-US" altLang="zh-TW" sz="2800" dirty="0">
                <a:effectLst/>
                <a:latin typeface="標楷體" pitchFamily="65" charset="-120"/>
                <a:ea typeface="標楷體" pitchFamily="65" charset="-120"/>
              </a:rPr>
              <a:t>D. </a:t>
            </a:r>
            <a:r>
              <a:rPr lang="zh-TW" altLang="en-US" sz="2800" dirty="0">
                <a:effectLst/>
                <a:latin typeface="標楷體" pitchFamily="65" charset="-120"/>
                <a:ea typeface="標楷體" pitchFamily="65" charset="-120"/>
              </a:rPr>
              <a:t>重複同意偏旁而成的會意字</a:t>
            </a:r>
            <a:br>
              <a:rPr lang="en-US" altLang="zh-TW" sz="2800" dirty="0">
                <a:effectLst/>
                <a:latin typeface="標楷體" pitchFamily="65" charset="-120"/>
                <a:ea typeface="標楷體" pitchFamily="65" charset="-120"/>
              </a:rPr>
            </a:br>
            <a:r>
              <a:rPr lang="en-US" altLang="zh-TW" sz="2800" dirty="0">
                <a:effectLst/>
                <a:latin typeface="標楷體" pitchFamily="65" charset="-120"/>
                <a:ea typeface="標楷體" pitchFamily="65" charset="-120"/>
              </a:rPr>
              <a:t>E. </a:t>
            </a:r>
            <a:r>
              <a:rPr lang="zh-TW" altLang="en-US" sz="2800" dirty="0">
                <a:effectLst/>
                <a:latin typeface="標楷體" pitchFamily="65" charset="-120"/>
                <a:ea typeface="標楷體" pitchFamily="65" charset="-120"/>
              </a:rPr>
              <a:t>偏旁連讀成語的會意字</a:t>
            </a:r>
            <a:endParaRPr lang="en-US" altLang="zh-TW" sz="2800" dirty="0">
              <a:effectLst/>
              <a:latin typeface="標楷體" pitchFamily="65" charset="-120"/>
              <a:ea typeface="標楷體" pitchFamily="65" charset="-120"/>
            </a:endParaRPr>
          </a:p>
        </p:txBody>
      </p:sp>
      <p:sp>
        <p:nvSpPr>
          <p:cNvPr id="3" name="標題 2"/>
          <p:cNvSpPr>
            <a:spLocks noGrp="1"/>
          </p:cNvSpPr>
          <p:nvPr>
            <p:ph type="title"/>
          </p:nvPr>
        </p:nvSpPr>
        <p:spPr/>
        <p:txBody>
          <a:bodyPr/>
          <a:lstStyle/>
          <a:p>
            <a:r>
              <a:rPr lang="zh-TW" altLang="en-US" sz="4400" b="1" dirty="0">
                <a:latin typeface="標楷體" pitchFamily="65" charset="-120"/>
                <a:ea typeface="標楷體" pitchFamily="65" charset="-120"/>
              </a:rPr>
              <a:t>小結</a:t>
            </a:r>
          </a:p>
        </p:txBody>
      </p:sp>
      <p:sp>
        <p:nvSpPr>
          <p:cNvPr id="4" name="內容版面配置區 3"/>
          <p:cNvSpPr>
            <a:spLocks noGrp="1"/>
          </p:cNvSpPr>
          <p:nvPr>
            <p:ph idx="1"/>
          </p:nvPr>
        </p:nvSpPr>
        <p:spPr>
          <a:xfrm>
            <a:off x="899591" y="1700809"/>
            <a:ext cx="6883263" cy="4104456"/>
          </a:xfrm>
        </p:spPr>
        <p:txBody>
          <a:bodyPr/>
          <a:lstStyle/>
          <a:p>
            <a:endParaRPr lang="zh-TW" altLang="en-US" dirty="0"/>
          </a:p>
        </p:txBody>
      </p:sp>
      <p:sp>
        <p:nvSpPr>
          <p:cNvPr id="5" name="內容版面配置區 3">
            <a:extLst>
              <a:ext uri="{FF2B5EF4-FFF2-40B4-BE49-F238E27FC236}">
                <a16:creationId xmlns:a16="http://schemas.microsoft.com/office/drawing/2014/main" id="{1366F6BE-A230-48EF-89E4-63321E25EB3F}"/>
              </a:ext>
            </a:extLst>
          </p:cNvPr>
          <p:cNvSpPr txBox="1">
            <a:spLocks/>
          </p:cNvSpPr>
          <p:nvPr/>
        </p:nvSpPr>
        <p:spPr>
          <a:xfrm>
            <a:off x="914344" y="1772816"/>
            <a:ext cx="6883263" cy="4104456"/>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endParaRPr lang="zh-TW" altLang="en-US" dirty="0"/>
          </a:p>
        </p:txBody>
      </p:sp>
    </p:spTree>
    <p:extLst>
      <p:ext uri="{BB962C8B-B14F-4D97-AF65-F5344CB8AC3E}">
        <p14:creationId xmlns:p14="http://schemas.microsoft.com/office/powerpoint/2010/main" val="5373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b="1" dirty="0">
                <a:solidFill>
                  <a:srgbClr val="464646"/>
                </a:solidFill>
                <a:effectLst>
                  <a:outerShdw blurRad="31750" dist="25400" dir="5400000" algn="tl" rotWithShape="0">
                    <a:srgbClr val="000000">
                      <a:alpha val="25000"/>
                    </a:srgbClr>
                  </a:outerShdw>
                </a:effectLst>
                <a:latin typeface="標楷體" pitchFamily="65" charset="-120"/>
                <a:ea typeface="標楷體" pitchFamily="65" charset="-120"/>
                <a:cs typeface="+mj-cs"/>
              </a:rPr>
              <a:t>許慎</a:t>
            </a:r>
            <a:r>
              <a:rPr lang="zh-TW" altLang="zh-TW" sz="4400" b="1" dirty="0">
                <a:solidFill>
                  <a:srgbClr val="464646"/>
                </a:solidFill>
                <a:effectLst>
                  <a:outerShdw blurRad="31750" dist="25400" dir="5400000" algn="tl" rotWithShape="0">
                    <a:srgbClr val="000000">
                      <a:alpha val="25000"/>
                    </a:srgbClr>
                  </a:outerShdw>
                </a:effectLst>
                <a:latin typeface="標楷體" pitchFamily="65" charset="-120"/>
                <a:ea typeface="標楷體" pitchFamily="65" charset="-120"/>
                <a:cs typeface="+mj-cs"/>
              </a:rPr>
              <a:t>《說文》</a:t>
            </a:r>
            <a:r>
              <a:rPr lang="zh-TW" altLang="en-US" sz="4400" b="1" dirty="0">
                <a:solidFill>
                  <a:srgbClr val="464646"/>
                </a:solidFill>
                <a:effectLst>
                  <a:outerShdw blurRad="31750" dist="25400" dir="5400000" algn="tl" rotWithShape="0">
                    <a:srgbClr val="000000">
                      <a:alpha val="25000"/>
                    </a:srgbClr>
                  </a:outerShdw>
                </a:effectLst>
                <a:latin typeface="標楷體" pitchFamily="65" charset="-120"/>
                <a:ea typeface="標楷體" pitchFamily="65" charset="-120"/>
                <a:cs typeface="+mj-cs"/>
              </a:rPr>
              <a:t>會意字類型</a:t>
            </a:r>
            <a:endParaRPr lang="zh-TW" altLang="en-US" sz="4400" dirty="0">
              <a:latin typeface="標楷體" pitchFamily="65" charset="-120"/>
              <a:ea typeface="標楷體" pitchFamily="65" charset="-120"/>
            </a:endParaRPr>
          </a:p>
        </p:txBody>
      </p:sp>
      <p:sp>
        <p:nvSpPr>
          <p:cNvPr id="3" name="內容版面配置區 2"/>
          <p:cNvSpPr>
            <a:spLocks noGrp="1"/>
          </p:cNvSpPr>
          <p:nvPr>
            <p:ph idx="1"/>
          </p:nvPr>
        </p:nvSpPr>
        <p:spPr>
          <a:xfrm>
            <a:off x="827584" y="1844824"/>
            <a:ext cx="7416824" cy="4464496"/>
          </a:xfrm>
        </p:spPr>
        <p:txBody>
          <a:bodyPr>
            <a:normAutofit/>
          </a:bodyPr>
          <a:lstStyle/>
          <a:p>
            <a:pPr marL="365760" lvl="0" indent="-256032" defTabSz="914400">
              <a:spcBef>
                <a:spcPts val="400"/>
              </a:spcBef>
              <a:spcAft>
                <a:spcPts val="0"/>
              </a:spcAft>
              <a:buClr>
                <a:srgbClr val="2DA2BF"/>
              </a:buClr>
              <a:buSzPct val="68000"/>
              <a:buFont typeface="Wingdings 3"/>
              <a:buChar char=""/>
            </a:pPr>
            <a:r>
              <a:rPr lang="zh-TW" altLang="en-US" sz="2400" b="1" u="sng" dirty="0">
                <a:solidFill>
                  <a:prstClr val="black"/>
                </a:solidFill>
                <a:latin typeface="標楷體" pitchFamily="65" charset="-120"/>
                <a:ea typeface="標楷體" pitchFamily="65" charset="-120"/>
              </a:rPr>
              <a:t>字素間存在文法關係，可以連文為意。</a:t>
            </a:r>
            <a:endParaRPr lang="en-US" altLang="zh-TW" sz="2400" b="1" u="sng" dirty="0">
              <a:solidFill>
                <a:prstClr val="black"/>
              </a:solidFill>
              <a:latin typeface="標楷體" pitchFamily="65" charset="-120"/>
              <a:ea typeface="標楷體" pitchFamily="65" charset="-120"/>
            </a:endParaRPr>
          </a:p>
          <a:p>
            <a:pPr marL="857250" lvl="1" indent="-457200" defTabSz="914400">
              <a:spcBef>
                <a:spcPts val="324"/>
              </a:spcBef>
              <a:spcAft>
                <a:spcPts val="0"/>
              </a:spcAft>
              <a:buClr>
                <a:srgbClr val="2DA2BF"/>
              </a:buClr>
              <a:buFont typeface="Wingdings" pitchFamily="2" charset="2"/>
              <a:buChar char="ü"/>
            </a:pPr>
            <a:r>
              <a:rPr lang="zh-TW" altLang="en-US" sz="2400" dirty="0">
                <a:solidFill>
                  <a:prstClr val="black"/>
                </a:solidFill>
                <a:latin typeface="標楷體" pitchFamily="65" charset="-120"/>
                <a:ea typeface="標楷體" pitchFamily="65" charset="-120"/>
              </a:rPr>
              <a:t>盲，由亡目組成→喪失視力之意。</a:t>
            </a:r>
            <a:endParaRPr lang="en-US" altLang="zh-TW" sz="2400" dirty="0">
              <a:solidFill>
                <a:prstClr val="black"/>
              </a:solidFill>
              <a:latin typeface="標楷體" pitchFamily="65" charset="-120"/>
              <a:ea typeface="標楷體" pitchFamily="65" charset="-120"/>
            </a:endParaRPr>
          </a:p>
          <a:p>
            <a:pPr marL="365760" lvl="0" indent="-256032" defTabSz="914400">
              <a:spcBef>
                <a:spcPts val="400"/>
              </a:spcBef>
              <a:spcAft>
                <a:spcPts val="0"/>
              </a:spcAft>
              <a:buClr>
                <a:srgbClr val="2DA2BF"/>
              </a:buClr>
              <a:buSzPct val="68000"/>
              <a:buFont typeface="Wingdings 3"/>
              <a:buChar char=""/>
            </a:pPr>
            <a:r>
              <a:rPr lang="zh-TW" altLang="en-US" sz="2400" b="1" u="sng" dirty="0">
                <a:solidFill>
                  <a:prstClr val="black"/>
                </a:solidFill>
                <a:latin typeface="標楷體" pitchFamily="65" charset="-120"/>
                <a:ea typeface="標楷體" pitchFamily="65" charset="-120"/>
              </a:rPr>
              <a:t>字素之間不存在文法關係，但存在事理關聯，可以推理為意。</a:t>
            </a:r>
            <a:endParaRPr lang="en-US" altLang="zh-TW" sz="2400" b="1" u="sng" dirty="0">
              <a:solidFill>
                <a:prstClr val="black"/>
              </a:solidFill>
              <a:latin typeface="標楷體" pitchFamily="65" charset="-120"/>
              <a:ea typeface="標楷體" pitchFamily="65" charset="-120"/>
            </a:endParaRPr>
          </a:p>
          <a:p>
            <a:pPr marL="621792" lvl="1" indent="-228600" defTabSz="914400">
              <a:spcBef>
                <a:spcPts val="324"/>
              </a:spcBef>
              <a:spcAft>
                <a:spcPts val="0"/>
              </a:spcAft>
              <a:buClr>
                <a:srgbClr val="2DA2BF"/>
              </a:buClr>
              <a:buFont typeface="Wingdings" pitchFamily="2" charset="2"/>
              <a:buChar char="ü"/>
            </a:pPr>
            <a:r>
              <a:rPr lang="zh-TW" altLang="en-US" sz="2400" dirty="0">
                <a:solidFill>
                  <a:prstClr val="black"/>
                </a:solidFill>
                <a:latin typeface="標楷體" pitchFamily="65" charset="-120"/>
                <a:ea typeface="標楷體" pitchFamily="65" charset="-120"/>
              </a:rPr>
              <a:t>盥，由二手和水、皿四字素組成→像兩手掬水於盆</a:t>
            </a:r>
            <a:r>
              <a:rPr lang="en-US" altLang="zh-TW" sz="2400" dirty="0">
                <a:solidFill>
                  <a:prstClr val="black"/>
                </a:solidFill>
                <a:latin typeface="標楷體" pitchFamily="65" charset="-120"/>
                <a:ea typeface="標楷體" pitchFamily="65" charset="-120"/>
              </a:rPr>
              <a:t>(</a:t>
            </a:r>
            <a:r>
              <a:rPr lang="zh-TW" altLang="en-US" sz="2400" dirty="0">
                <a:solidFill>
                  <a:prstClr val="black"/>
                </a:solidFill>
                <a:latin typeface="標楷體" pitchFamily="65" charset="-120"/>
                <a:ea typeface="標楷體" pitchFamily="65" charset="-120"/>
              </a:rPr>
              <a:t>皿</a:t>
            </a:r>
            <a:r>
              <a:rPr lang="en-US" altLang="zh-TW" sz="2400" dirty="0">
                <a:solidFill>
                  <a:prstClr val="black"/>
                </a:solidFill>
                <a:latin typeface="標楷體" pitchFamily="65" charset="-120"/>
                <a:ea typeface="標楷體" pitchFamily="65" charset="-120"/>
              </a:rPr>
              <a:t>)</a:t>
            </a:r>
            <a:r>
              <a:rPr lang="zh-TW" altLang="en-US" sz="2400" dirty="0">
                <a:solidFill>
                  <a:prstClr val="black"/>
                </a:solidFill>
                <a:latin typeface="標楷體" pitchFamily="65" charset="-120"/>
                <a:ea typeface="標楷體" pitchFamily="65" charset="-120"/>
              </a:rPr>
              <a:t>中。</a:t>
            </a:r>
            <a:endParaRPr lang="en-US" altLang="zh-TW" sz="2400" dirty="0">
              <a:solidFill>
                <a:prstClr val="black"/>
              </a:solidFill>
              <a:latin typeface="標楷體" pitchFamily="65" charset="-120"/>
              <a:ea typeface="標楷體" pitchFamily="65" charset="-120"/>
            </a:endParaRPr>
          </a:p>
          <a:p>
            <a:pPr marL="514350" lvl="0" indent="-457200" defTabSz="914400">
              <a:spcBef>
                <a:spcPts val="400"/>
              </a:spcBef>
              <a:spcAft>
                <a:spcPts val="0"/>
              </a:spcAft>
              <a:buClr>
                <a:srgbClr val="2DA2BF"/>
              </a:buClr>
              <a:buSzPct val="68000"/>
              <a:buFont typeface="Wingdings 3"/>
              <a:buChar char=""/>
            </a:pPr>
            <a:r>
              <a:rPr lang="zh-TW" altLang="en-US" sz="2400" b="1" u="sng" dirty="0">
                <a:solidFill>
                  <a:prstClr val="black"/>
                </a:solidFill>
                <a:latin typeface="標楷體" pitchFamily="65" charset="-120"/>
                <a:ea typeface="標楷體" pitchFamily="65" charset="-120"/>
              </a:rPr>
              <a:t>半連文、半推理的會意字。</a:t>
            </a:r>
            <a:endParaRPr lang="en-US" altLang="zh-TW" sz="2400" b="1" u="sng" dirty="0">
              <a:solidFill>
                <a:prstClr val="black"/>
              </a:solidFill>
              <a:latin typeface="標楷體" pitchFamily="65" charset="-120"/>
              <a:ea typeface="標楷體" pitchFamily="65" charset="-120"/>
            </a:endParaRPr>
          </a:p>
          <a:p>
            <a:pPr marL="621792" lvl="1" indent="-228600" defTabSz="914400">
              <a:spcBef>
                <a:spcPts val="324"/>
              </a:spcBef>
              <a:spcAft>
                <a:spcPts val="0"/>
              </a:spcAft>
              <a:buClr>
                <a:srgbClr val="2DA2BF"/>
              </a:buClr>
              <a:buFont typeface="Wingdings" pitchFamily="2" charset="2"/>
              <a:buChar char="ü"/>
            </a:pPr>
            <a:r>
              <a:rPr lang="zh-TW" altLang="en-US" sz="2400" dirty="0">
                <a:solidFill>
                  <a:prstClr val="black"/>
                </a:solidFill>
                <a:latin typeface="標楷體" pitchFamily="65" charset="-120"/>
                <a:ea typeface="標楷體" pitchFamily="65" charset="-120"/>
              </a:rPr>
              <a:t>便，由人、更組成→說文云</a:t>
            </a:r>
            <a:r>
              <a:rPr lang="en-US" altLang="zh-TW" sz="2400" dirty="0">
                <a:solidFill>
                  <a:prstClr val="black"/>
                </a:solidFill>
                <a:latin typeface="標楷體" pitchFamily="65" charset="-120"/>
                <a:ea typeface="標楷體" pitchFamily="65" charset="-120"/>
              </a:rPr>
              <a:t>:</a:t>
            </a:r>
            <a:r>
              <a:rPr lang="zh-TW" altLang="en-US" sz="2400" dirty="0">
                <a:solidFill>
                  <a:prstClr val="black"/>
                </a:solidFill>
                <a:latin typeface="標楷體" pitchFamily="65" charset="-120"/>
                <a:ea typeface="標楷體" pitchFamily="65" charset="-120"/>
              </a:rPr>
              <a:t>「人有不便，更之。 」</a:t>
            </a:r>
            <a:endParaRPr lang="en-US" altLang="zh-TW" sz="2400" dirty="0">
              <a:solidFill>
                <a:prstClr val="black"/>
              </a:solidFill>
              <a:latin typeface="標楷體" pitchFamily="65" charset="-120"/>
              <a:ea typeface="標楷體" pitchFamily="65" charset="-120"/>
            </a:endParaRPr>
          </a:p>
          <a:p>
            <a:endParaRPr lang="zh-TW" altLang="en-US" sz="2400" dirty="0"/>
          </a:p>
        </p:txBody>
      </p:sp>
    </p:spTree>
    <p:extLst>
      <p:ext uri="{BB962C8B-B14F-4D97-AF65-F5344CB8AC3E}">
        <p14:creationId xmlns:p14="http://schemas.microsoft.com/office/powerpoint/2010/main" val="3781091797"/>
      </p:ext>
    </p:extLst>
  </p:cSld>
  <p:clrMapOvr>
    <a:masterClrMapping/>
  </p:clrMapOvr>
</p:sld>
</file>

<file path=ppt/theme/theme1.xml><?xml version="1.0" encoding="utf-8"?>
<a:theme xmlns:a="http://schemas.openxmlformats.org/drawingml/2006/main" name="Spring">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TC102455596[[fn=春天]]</Template>
  <TotalTime>863</TotalTime>
  <Words>4980</Words>
  <Application>Microsoft Office PowerPoint</Application>
  <PresentationFormat>如螢幕大小 (4:3)</PresentationFormat>
  <Paragraphs>347</Paragraphs>
  <Slides>81</Slides>
  <Notes>1</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81</vt:i4>
      </vt:variant>
    </vt:vector>
  </HeadingPairs>
  <TitlesOfParts>
    <vt:vector size="95" baseType="lpstr">
      <vt:lpstr>微軟正黑體</vt:lpstr>
      <vt:lpstr>新細明體</vt:lpstr>
      <vt:lpstr>標楷體</vt:lpstr>
      <vt:lpstr>Arial</vt:lpstr>
      <vt:lpstr>Arial Narrow</vt:lpstr>
      <vt:lpstr>Calibri</vt:lpstr>
      <vt:lpstr>Courier New</vt:lpstr>
      <vt:lpstr>Lucida Sans Unicode</vt:lpstr>
      <vt:lpstr>Times New Roman</vt:lpstr>
      <vt:lpstr>Verdana</vt:lpstr>
      <vt:lpstr>Wingdings</vt:lpstr>
      <vt:lpstr>Wingdings 2</vt:lpstr>
      <vt:lpstr>Wingdings 3</vt:lpstr>
      <vt:lpstr>Spring</vt:lpstr>
      <vt:lpstr>六書‧會意</vt:lpstr>
      <vt:lpstr>定義</vt:lpstr>
      <vt:lpstr>會意的分類與爭議 </vt:lpstr>
      <vt:lpstr>六書的名稱和次序</vt:lpstr>
      <vt:lpstr>PowerPoint 簡報</vt:lpstr>
      <vt:lpstr>「會意」的各家學說</vt:lpstr>
      <vt:lpstr>PowerPoint 簡報</vt:lpstr>
      <vt:lpstr>會意字的優劣</vt:lpstr>
      <vt:lpstr>許慎《說文》會意字類型</vt:lpstr>
      <vt:lpstr>會意VS 象形 VS形聲</vt:lpstr>
      <vt:lpstr>PowerPoint 簡報</vt:lpstr>
      <vt:lpstr>各家對會意看法……</vt:lpstr>
      <vt:lpstr>《說文》釋語中有將某類字誤為會意嗎?</vt:lpstr>
      <vt:lpstr>會意兼形聲</vt:lpstr>
      <vt:lpstr>形聲兼會意</vt:lpstr>
      <vt:lpstr>會意誤為假借?</vt:lpstr>
      <vt:lpstr>《中國文字結構析論》會意的分類</vt:lpstr>
      <vt:lpstr>同文異文又再細分為…..</vt:lpstr>
      <vt:lpstr>魯實先先生分為五類</vt:lpstr>
      <vt:lpstr>林尹《文字學概說》</vt:lpstr>
      <vt:lpstr>綜合各家分類</vt:lpstr>
      <vt:lpstr>小結</vt:lpstr>
      <vt:lpstr>會意的組成方式 和《說文》中的會意釋語</vt:lpstr>
      <vt:lpstr>會意</vt:lpstr>
      <vt:lpstr>PowerPoint 簡報</vt:lpstr>
      <vt:lpstr>PowerPoint 簡報</vt:lpstr>
      <vt:lpstr>武</vt:lpstr>
      <vt:lpstr> </vt:lpstr>
      <vt:lpstr>信</vt:lpstr>
      <vt:lpstr>會意字的組成成份和方式</vt:lpstr>
      <vt:lpstr>PowerPoint 簡報</vt:lpstr>
      <vt:lpstr>同體會意</vt:lpstr>
      <vt:lpstr>定義</vt:lpstr>
      <vt:lpstr>字例闡釋</vt:lpstr>
      <vt:lpstr>從</vt:lpstr>
      <vt:lpstr>北</vt:lpstr>
      <vt:lpstr>比</vt:lpstr>
      <vt:lpstr>      三文相疊之字 　眾</vt:lpstr>
      <vt:lpstr>PowerPoint 簡報</vt:lpstr>
      <vt:lpstr>這些，你都知道怎麼唸嗎？</vt:lpstr>
      <vt:lpstr>異體會意</vt:lpstr>
      <vt:lpstr>PowerPoint 簡報</vt:lpstr>
      <vt:lpstr>分為四類</vt:lpstr>
      <vt:lpstr>圖型會意式</vt:lpstr>
      <vt:lpstr>意象會意</vt:lpstr>
      <vt:lpstr>偏旁字義連接會意式</vt:lpstr>
      <vt:lpstr>指示性會意字</vt:lpstr>
      <vt:lpstr>變體會意</vt:lpstr>
      <vt:lpstr>變體會意</vt:lpstr>
      <vt:lpstr>《說文解字》 </vt:lpstr>
      <vt:lpstr>《說文解字》</vt:lpstr>
      <vt:lpstr>楊樹達(1885-1956)</vt:lpstr>
      <vt:lpstr>楊樹達(1885-1956)</vt:lpstr>
      <vt:lpstr>王筠《文字蒙求》</vt:lpstr>
      <vt:lpstr>　　王筠《文字蒙求》</vt:lpstr>
      <vt:lpstr>　　王筠《文字蒙求》</vt:lpstr>
      <vt:lpstr>王筠《文字蒙求》</vt:lpstr>
      <vt:lpstr>王筠《文字蒙求》</vt:lpstr>
      <vt:lpstr>補充表格</vt:lpstr>
      <vt:lpstr>PowerPoint 簡報</vt:lpstr>
      <vt:lpstr>PowerPoint 簡報</vt:lpstr>
      <vt:lpstr>PowerPoint 簡報</vt:lpstr>
      <vt:lpstr>PowerPoint 簡報</vt:lpstr>
      <vt:lpstr>PowerPoint 簡報</vt:lpstr>
      <vt:lpstr>PowerPoint 簡報</vt:lpstr>
      <vt:lpstr>兼聲會意</vt:lpstr>
      <vt:lpstr>PowerPoint 簡報</vt:lpstr>
      <vt:lpstr>PowerPoint 簡報</vt:lpstr>
      <vt:lpstr>字例 　　　　警</vt:lpstr>
      <vt:lpstr>　　　　　政</vt:lpstr>
      <vt:lpstr>　　返</vt:lpstr>
      <vt:lpstr>　　　婢</vt:lpstr>
      <vt:lpstr>　　　功</vt:lpstr>
      <vt:lpstr>　　　叛</vt:lpstr>
      <vt:lpstr>象形兼會意</vt:lpstr>
      <vt:lpstr>PowerPoint 簡報</vt:lpstr>
      <vt:lpstr>PowerPoint 簡報</vt:lpstr>
      <vt:lpstr>會意兼指事</vt:lpstr>
      <vt:lpstr>PowerPoint 簡報</vt:lpstr>
      <vt:lpstr>參考資料</vt:lpstr>
      <vt:lpstr>小結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會意</dc:title>
  <dc:creator>SONY</dc:creator>
  <cp:lastModifiedBy>貴三 賴</cp:lastModifiedBy>
  <cp:revision>48</cp:revision>
  <dcterms:created xsi:type="dcterms:W3CDTF">2012-11-15T05:00:04Z</dcterms:created>
  <dcterms:modified xsi:type="dcterms:W3CDTF">2024-11-06T23:21:14Z</dcterms:modified>
</cp:coreProperties>
</file>