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300" r:id="rId4"/>
    <p:sldId id="257" r:id="rId5"/>
    <p:sldId id="303" r:id="rId6"/>
    <p:sldId id="259" r:id="rId7"/>
    <p:sldId id="260" r:id="rId8"/>
    <p:sldId id="296" r:id="rId9"/>
    <p:sldId id="261" r:id="rId10"/>
    <p:sldId id="304" r:id="rId11"/>
    <p:sldId id="262" r:id="rId12"/>
    <p:sldId id="263" r:id="rId13"/>
    <p:sldId id="264" r:id="rId14"/>
    <p:sldId id="265" r:id="rId15"/>
    <p:sldId id="297" r:id="rId16"/>
    <p:sldId id="301" r:id="rId17"/>
    <p:sldId id="305" r:id="rId18"/>
    <p:sldId id="267" r:id="rId19"/>
    <p:sldId id="268" r:id="rId20"/>
    <p:sldId id="269" r:id="rId21"/>
    <p:sldId id="270" r:id="rId22"/>
    <p:sldId id="299" r:id="rId23"/>
    <p:sldId id="271" r:id="rId24"/>
    <p:sldId id="272" r:id="rId25"/>
    <p:sldId id="273" r:id="rId26"/>
    <p:sldId id="306" r:id="rId27"/>
    <p:sldId id="275" r:id="rId28"/>
    <p:sldId id="276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2015" autoAdjust="0"/>
  </p:normalViewPr>
  <p:slideViewPr>
    <p:cSldViewPr>
      <p:cViewPr varScale="1">
        <p:scale>
          <a:sx n="75" d="100"/>
          <a:sy n="75" d="100"/>
        </p:scale>
        <p:origin x="10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2C87-BC16-4D77-8D64-498596D7C9B7}" type="datetimeFigureOut">
              <a:rPr lang="zh-TW" altLang="en-US" smtClean="0"/>
              <a:t>2021/10/15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70B3-E747-433B-AEE9-BD195F84693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gif"/><Relationship Id="rId4" Type="http://schemas.openxmlformats.org/officeDocument/2006/relationships/image" Target="../media/image33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gif"/><Relationship Id="rId3" Type="http://schemas.openxmlformats.org/officeDocument/2006/relationships/image" Target="../media/image36.gif"/><Relationship Id="rId7" Type="http://schemas.openxmlformats.org/officeDocument/2006/relationships/image" Target="../media/image40.gif"/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gif"/><Relationship Id="rId11" Type="http://schemas.openxmlformats.org/officeDocument/2006/relationships/image" Target="../media/image44.gif"/><Relationship Id="rId5" Type="http://schemas.openxmlformats.org/officeDocument/2006/relationships/image" Target="../media/image38.gif"/><Relationship Id="rId10" Type="http://schemas.openxmlformats.org/officeDocument/2006/relationships/image" Target="../media/image43.gif"/><Relationship Id="rId4" Type="http://schemas.openxmlformats.org/officeDocument/2006/relationships/image" Target="../media/image37.gif"/><Relationship Id="rId9" Type="http://schemas.openxmlformats.org/officeDocument/2006/relationships/image" Target="../media/image4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gif"/><Relationship Id="rId2" Type="http://schemas.openxmlformats.org/officeDocument/2006/relationships/image" Target="../media/image4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jpeg"/><Relationship Id="rId5" Type="http://schemas.openxmlformats.org/officeDocument/2006/relationships/image" Target="../media/image48.gif"/><Relationship Id="rId4" Type="http://schemas.openxmlformats.org/officeDocument/2006/relationships/image" Target="../media/image4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jpeg"/><Relationship Id="rId4" Type="http://schemas.openxmlformats.org/officeDocument/2006/relationships/image" Target="../media/image5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youtube.com/watch?v=Le5keBiZa9s&amp;feature=relate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gif"/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gif"/><Relationship Id="rId2" Type="http://schemas.openxmlformats.org/officeDocument/2006/relationships/image" Target="../media/image6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2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gif"/><Relationship Id="rId2" Type="http://schemas.openxmlformats.org/officeDocument/2006/relationships/image" Target="../media/image6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5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gif"/><Relationship Id="rId2" Type="http://schemas.openxmlformats.org/officeDocument/2006/relationships/image" Target="../media/image6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8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gif"/><Relationship Id="rId2" Type="http://schemas.openxmlformats.org/officeDocument/2006/relationships/image" Target="../media/image69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gif"/><Relationship Id="rId2" Type="http://schemas.openxmlformats.org/officeDocument/2006/relationships/image" Target="../media/image7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7" Type="http://schemas.openxmlformats.org/officeDocument/2006/relationships/image" Target="../media/image96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3" Type="http://schemas.openxmlformats.org/officeDocument/2006/relationships/image" Target="../media/image98.png"/><Relationship Id="rId7" Type="http://schemas.openxmlformats.org/officeDocument/2006/relationships/image" Target="../media/image102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1.png"/><Relationship Id="rId5" Type="http://schemas.openxmlformats.org/officeDocument/2006/relationships/image" Target="../media/image100.png"/><Relationship Id="rId4" Type="http://schemas.openxmlformats.org/officeDocument/2006/relationships/image" Target="../media/image99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17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image" Target="../media/image19.jpeg"/><Relationship Id="rId7" Type="http://schemas.openxmlformats.org/officeDocument/2006/relationships/image" Target="../media/image23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gif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2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6" name="Picture 8" descr="http://ppt360.com/background/UploadFiles_6733/201012/20101220160538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8720" y="44624"/>
            <a:ext cx="11109920" cy="8332440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6548264" cy="1470025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</a:t>
            </a:r>
            <a:endParaRPr lang="zh-TW" altLang="en-US" sz="6600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6944816" cy="175260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象形者，畫成其物，隨體詰詘</a:t>
            </a:r>
            <a:r>
              <a:rPr lang="zh-TW" altLang="en-US" sz="4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sz="4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月是</a:t>
            </a:r>
            <a:r>
              <a:rPr lang="zh-TW" altLang="en-US" sz="4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endParaRPr lang="zh-TW" altLang="en-US" sz="40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6629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4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48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zh-TW" altLang="en-US" sz="4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）</a:t>
            </a:r>
            <a:r>
              <a:rPr lang="zh-TW" altLang="zh-TW" sz="49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</a:t>
            </a:r>
            <a:r>
              <a:rPr lang="zh-TW" altLang="zh-TW" sz="49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俯視之形</a:t>
            </a:r>
            <a:r>
              <a:rPr lang="en-US" altLang="zh-TW" b="1" dirty="0">
                <a:solidFill>
                  <a:srgbClr val="7030A0"/>
                </a:solidFill>
              </a:rPr>
              <a:t/>
            </a:r>
            <a:br>
              <a:rPr lang="en-US" altLang="zh-TW" b="1" dirty="0">
                <a:solidFill>
                  <a:srgbClr val="7030A0"/>
                </a:solidFill>
              </a:rPr>
            </a:b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4247" y="1712819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zh-TW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牛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二篇上</a:t>
            </a:r>
            <a:r>
              <a:rPr lang="en-US" altLang="zh-TW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大牲也。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象角頭三、封尾之形。凡牛之屬皆从牛。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角頭三者，謂上三歧者象兩角與頭為三也。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→牛角與頭而三。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封者，肩甲墳起之處。尾者，謂直畫下垂像</a:t>
            </a:r>
            <a:r>
              <a:rPr lang="zh-TW" altLang="en-US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zh-TW" altLang="en-US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37"/>
          <a:stretch/>
        </p:blipFill>
        <p:spPr>
          <a:xfrm>
            <a:off x="3040433" y="4725144"/>
            <a:ext cx="2323654" cy="215085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4"/>
          <a:stretch/>
        </p:blipFill>
        <p:spPr>
          <a:xfrm rot="10800000">
            <a:off x="5364088" y="4725144"/>
            <a:ext cx="2553817" cy="2275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51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）</a:t>
            </a:r>
            <a:r>
              <a:rPr lang="zh-TW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</a:t>
            </a:r>
            <a:r>
              <a:rPr lang="zh-TW" altLang="zh-TW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剖面之形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>
                <a:latin typeface="標楷體" pitchFamily="65" charset="-120"/>
                <a:ea typeface="標楷體" pitchFamily="65" charset="-120"/>
              </a:rPr>
            </a:b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臼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七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篇上</a:t>
            </a:r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古者掘地為臼，其後穿木石。象形。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中，米也。凡臼之屬皆从臼。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宁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十四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篇下</a:t>
            </a:r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14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b="1" u="sng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辨積物也。象形。凡宁之屬皆从宁。</a:t>
            </a:r>
            <a:endParaRPr lang="zh-TW" altLang="en-US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 descr="81fcf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49740" y="1700808"/>
            <a:ext cx="1774676" cy="2129611"/>
          </a:xfrm>
          <a:prstGeom prst="rect">
            <a:avLst/>
          </a:prstGeom>
        </p:spPr>
      </p:pic>
      <p:pic>
        <p:nvPicPr>
          <p:cNvPr id="5" name="圖片 4" descr="5b8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4898875"/>
            <a:ext cx="1126604" cy="1351925"/>
          </a:xfrm>
          <a:prstGeom prst="rect">
            <a:avLst/>
          </a:prstGeom>
        </p:spPr>
      </p:pic>
      <p:pic>
        <p:nvPicPr>
          <p:cNvPr id="6" name="圖片 5" descr="5b81kjh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4847613"/>
            <a:ext cx="1198612" cy="1438334"/>
          </a:xfrm>
          <a:prstGeom prst="rect">
            <a:avLst/>
          </a:prstGeom>
        </p:spPr>
      </p:pic>
      <p:pic>
        <p:nvPicPr>
          <p:cNvPr id="7" name="圖片 6" descr="5b81bv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6136" y="4797152"/>
            <a:ext cx="1296144" cy="1555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取</a:t>
            </a:r>
            <a:r>
              <a:rPr lang="zh-TW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象的類別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288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b="1" dirty="0"/>
              <a:t> </a:t>
            </a:r>
            <a:r>
              <a:rPr lang="zh-TW" altLang="en-US" b="1" dirty="0" smtClean="0"/>
              <a:t>          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天文類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2.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地理類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3.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艸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木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鳥獸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蟲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魚類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人體類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服飾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飲食類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宮室類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器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鬼神類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行動類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12.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形容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類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zh-TW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取象的類別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天文：日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月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地理：山            川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艸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：木            禾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鳥獸蟲魚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：犬           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：心                   子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服飾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：巾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 descr="65e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1412776"/>
            <a:ext cx="576064" cy="691277"/>
          </a:xfrm>
          <a:prstGeom prst="rect">
            <a:avLst/>
          </a:prstGeom>
        </p:spPr>
      </p:pic>
      <p:pic>
        <p:nvPicPr>
          <p:cNvPr id="6" name="圖片 5" descr="670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353344"/>
            <a:ext cx="792088" cy="950506"/>
          </a:xfrm>
          <a:prstGeom prst="rect">
            <a:avLst/>
          </a:prstGeom>
        </p:spPr>
      </p:pic>
      <p:pic>
        <p:nvPicPr>
          <p:cNvPr id="8" name="圖片 7" descr="5c7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776" y="1988840"/>
            <a:ext cx="766564" cy="919877"/>
          </a:xfrm>
          <a:prstGeom prst="rect">
            <a:avLst/>
          </a:prstGeom>
        </p:spPr>
      </p:pic>
      <p:pic>
        <p:nvPicPr>
          <p:cNvPr id="9" name="圖片 8" descr="5ddd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39952" y="2204865"/>
            <a:ext cx="720080" cy="864096"/>
          </a:xfrm>
          <a:prstGeom prst="rect">
            <a:avLst/>
          </a:prstGeom>
        </p:spPr>
      </p:pic>
      <p:pic>
        <p:nvPicPr>
          <p:cNvPr id="10" name="圖片 9" descr="6728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55776" y="2780928"/>
            <a:ext cx="720080" cy="864096"/>
          </a:xfrm>
          <a:prstGeom prst="rect">
            <a:avLst/>
          </a:prstGeom>
        </p:spPr>
      </p:pic>
      <p:pic>
        <p:nvPicPr>
          <p:cNvPr id="11" name="圖片 10" descr="79be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2708920"/>
            <a:ext cx="840094" cy="1008112"/>
          </a:xfrm>
          <a:prstGeom prst="rect">
            <a:avLst/>
          </a:prstGeom>
        </p:spPr>
      </p:pic>
      <p:pic>
        <p:nvPicPr>
          <p:cNvPr id="12" name="圖片 11" descr="72ac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19872" y="3573016"/>
            <a:ext cx="910580" cy="1092696"/>
          </a:xfrm>
          <a:prstGeom prst="rect">
            <a:avLst/>
          </a:prstGeom>
        </p:spPr>
      </p:pic>
      <p:pic>
        <p:nvPicPr>
          <p:cNvPr id="13" name="圖片 12" descr="9b5a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220072" y="3356992"/>
            <a:ext cx="840093" cy="1008112"/>
          </a:xfrm>
          <a:prstGeom prst="rect">
            <a:avLst/>
          </a:prstGeom>
        </p:spPr>
      </p:pic>
      <p:pic>
        <p:nvPicPr>
          <p:cNvPr id="14" name="圖片 13" descr="5fc3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699792" y="4437112"/>
            <a:ext cx="798743" cy="958492"/>
          </a:xfrm>
          <a:prstGeom prst="rect">
            <a:avLst/>
          </a:prstGeom>
        </p:spPr>
      </p:pic>
      <p:pic>
        <p:nvPicPr>
          <p:cNvPr id="15" name="圖片 14" descr="5b50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788024" y="4437112"/>
            <a:ext cx="792088" cy="950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二、</a:t>
            </a:r>
            <a:r>
              <a:rPr lang="zh-TW" altLang="zh-TW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取象的類別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飲食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：米          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宮室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：囪              門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器用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 descr="7c7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1340768"/>
            <a:ext cx="838572" cy="1006286"/>
          </a:xfrm>
          <a:prstGeom prst="rect">
            <a:avLst/>
          </a:prstGeom>
        </p:spPr>
      </p:pic>
      <p:pic>
        <p:nvPicPr>
          <p:cNvPr id="5" name="圖片 4" descr="56e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2636912"/>
            <a:ext cx="792088" cy="950506"/>
          </a:xfrm>
          <a:prstGeom prst="rect">
            <a:avLst/>
          </a:prstGeom>
        </p:spPr>
      </p:pic>
      <p:pic>
        <p:nvPicPr>
          <p:cNvPr id="6" name="圖片 5" descr="958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2564904"/>
            <a:ext cx="1020113" cy="1224136"/>
          </a:xfrm>
          <a:prstGeom prst="rect">
            <a:avLst/>
          </a:prstGeom>
        </p:spPr>
      </p:pic>
      <p:pic>
        <p:nvPicPr>
          <p:cNvPr id="7" name="圖片 6" descr="821f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27784" y="3645024"/>
            <a:ext cx="1054596" cy="1265515"/>
          </a:xfrm>
          <a:prstGeom prst="rect">
            <a:avLst/>
          </a:prstGeom>
        </p:spPr>
      </p:pic>
      <p:pic>
        <p:nvPicPr>
          <p:cNvPr id="8" name="圖片 7" descr="c-jin1.JPG (4583 bytes)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4149080"/>
            <a:ext cx="331236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c-you3.JPG (5658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36004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圖片 2" descr="c-ce4.JPG (6537 bytes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764704"/>
            <a:ext cx="3667467" cy="251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圖片 3" descr="c-ge.JPG (5522 bytes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645024"/>
            <a:ext cx="388843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 descr="c-che.JPG (8086 bytes)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861048"/>
            <a:ext cx="3607271" cy="258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630" y="0"/>
            <a:ext cx="6268739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2476439" y="2232159"/>
            <a:ext cx="4443660" cy="15841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80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象形分類</a:t>
            </a:r>
            <a:endParaRPr lang="zh-TW" altLang="en-US" sz="8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37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象形分類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據魯實先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1913-1977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先生之說，象形可分為四類：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獨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象形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象形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象形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省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象形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4941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獨</a:t>
            </a:r>
            <a:r>
              <a:rPr lang="zh-TW" altLang="zh-TW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體象形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全畫象形、純體象形、純象形、象形正例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體象形是將一個具體的物像描摩下來，具有獨立的形、音、義。如「目」是據人的眼睛構形，外像眼眶，內像眼珠。又如「牛」是據牛的形體構形，像頭、角、峰、身、尾之形。像這一類字，簡易得不能再析分，就是獨體象形。</a:t>
            </a:r>
          </a:p>
          <a:p>
            <a:pPr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251520" y="76470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zh-TW" altLang="en-US" sz="5700" dirty="0" smtClean="0">
                <a:latin typeface="標楷體" pitchFamily="65" charset="-120"/>
                <a:ea typeface="標楷體" pitchFamily="65" charset="-120"/>
              </a:rPr>
              <a:t>　</a:t>
            </a:r>
            <a:r>
              <a:rPr lang="zh-TW" altLang="zh-TW" sz="57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zh-TW" sz="57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、合體</a:t>
            </a:r>
            <a:r>
              <a:rPr lang="zh-TW" altLang="zh-TW" sz="57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</a:t>
            </a:r>
            <a:endParaRPr lang="en-US" altLang="zh-TW" sz="57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3500" dirty="0" smtClean="0"/>
          </a:p>
          <a:p>
            <a:pPr algn="ctr">
              <a:buNone/>
            </a:pP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倚文畫物、複體象形</a:t>
            </a:r>
            <a:r>
              <a:rPr lang="zh-TW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zh-TW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體象形是由一個獨體的象形字，加上一個或多個不</a:t>
            </a:r>
            <a:r>
              <a:rPr lang="zh-TW" altLang="zh-TW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具獨立</a:t>
            </a:r>
            <a:r>
              <a:rPr lang="zh-TW" altLang="zh-TW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形、音、義的實像而成</a:t>
            </a:r>
            <a:r>
              <a:rPr lang="zh-TW" altLang="zh-TW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r>
              <a:rPr lang="zh-TW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如「巢」由「木」跟「巛」、「臼」構成。木有獨立的形、音、義，而復加的巛和臼，只是用來分別像小鳥和窩巢的樣子，並沒有獨立的形、音、義，只是兩個實像符號而已。當巛、</a:t>
            </a:r>
            <a:r>
              <a:rPr lang="zh-TW" altLang="zh-TW" sz="35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臼加在木上，成為「巢」字，音ㄔㄠˊ，做「鳥窩」解（六篇下</a:t>
            </a:r>
            <a:r>
              <a:rPr lang="en-US" altLang="zh-TW" sz="35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zh-TW" sz="35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，和「木」又沒有聲音上的關係，即屬合體象形。</a:t>
            </a:r>
          </a:p>
          <a:p>
            <a:pPr>
              <a:buNone/>
            </a:pPr>
            <a:endParaRPr lang="zh-TW" altLang="en-US" dirty="0"/>
          </a:p>
        </p:txBody>
      </p:sp>
      <p:pic>
        <p:nvPicPr>
          <p:cNvPr id="4" name="圖片 3" descr="5de2.gif"/>
          <p:cNvPicPr>
            <a:picLocks noChangeAspect="1"/>
          </p:cNvPicPr>
          <p:nvPr/>
        </p:nvPicPr>
        <p:blipFill rotWithShape="1">
          <a:blip r:embed="rId2" cstate="print"/>
          <a:srcRect t="8877"/>
          <a:stretch/>
        </p:blipFill>
        <p:spPr>
          <a:xfrm>
            <a:off x="5868144" y="4581128"/>
            <a:ext cx="1846684" cy="201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依類象形，故謂之文。其後形聲相益，即謂之字。文者，物象之本；字者，言孳乳而寖多也。</a:t>
            </a:r>
            <a:endParaRPr lang="zh-TW" altLang="en-US" sz="28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內容版面配置區 3">
            <a:hlinkClick r:id="rId2"/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32" t="5893" r="25073" b="7962"/>
          <a:stretch/>
        </p:blipFill>
        <p:spPr>
          <a:xfrm>
            <a:off x="2267744" y="1916832"/>
            <a:ext cx="4572000" cy="3898900"/>
          </a:xfrm>
        </p:spPr>
      </p:pic>
    </p:spTree>
    <p:extLst>
      <p:ext uri="{BB962C8B-B14F-4D97-AF65-F5344CB8AC3E}">
        <p14:creationId xmlns:p14="http://schemas.microsoft.com/office/powerpoint/2010/main" val="7193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179512" y="76470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sz="44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三、變體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</a:t>
            </a:r>
            <a:endParaRPr lang="en-US" altLang="zh-TW" sz="44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/>
              <a:t>　</a:t>
            </a:r>
            <a:r>
              <a:rPr lang="zh-TW" altLang="en-US" dirty="0" smtClean="0"/>
              <a:t>　</a:t>
            </a:r>
            <a:r>
              <a:rPr lang="zh-TW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變</a:t>
            </a:r>
            <a:r>
              <a:rPr lang="zh-TW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體象形是由一個獨體的象形字，予以相反、顛倒、改易筆畫，使其音、義發生變化而成</a:t>
            </a:r>
            <a:r>
              <a:rPr lang="zh-TW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「交」是由獨體象形的「大」改易筆畫，使其音、義發生變化而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音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ㄐㄧㄠ，做「交脛」解（十篇下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</a:t>
            </a:r>
          </a:p>
          <a:p>
            <a:endParaRPr lang="zh-TW" altLang="zh-TW" dirty="0"/>
          </a:p>
        </p:txBody>
      </p:sp>
      <p:pic>
        <p:nvPicPr>
          <p:cNvPr id="4" name="圖片 3" descr="4ea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4293096"/>
            <a:ext cx="1800200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251520" y="692696"/>
            <a:ext cx="8229600" cy="4525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sz="44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四、省體</a:t>
            </a:r>
            <a:r>
              <a:rPr lang="zh-TW" altLang="zh-TW" sz="4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象形</a:t>
            </a:r>
            <a:endParaRPr lang="en-US" altLang="zh-TW" sz="44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破體象形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省體象形是由一個獨體的象形字，省減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筆畫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，使其音、義發生變化而成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「烏」是由「鳥」省去一筆，以示其為黑色之鳥不見其眼，並使其音、義發生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ㄨ，做「孝鳥」解（四篇上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56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），有別於「鳥」，即屬省體象形。</a:t>
            </a:r>
          </a:p>
          <a:p>
            <a:endParaRPr lang="zh-TW" altLang="en-US" dirty="0"/>
          </a:p>
        </p:txBody>
      </p:sp>
      <p:pic>
        <p:nvPicPr>
          <p:cNvPr id="4" name="圖片 3" descr="70c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653136"/>
            <a:ext cx="1728192" cy="2073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630" y="0"/>
            <a:ext cx="6268739" cy="6858000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2449116" y="2492276"/>
            <a:ext cx="4443660" cy="15841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2432596" y="2492896"/>
            <a:ext cx="4968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字例探討</a:t>
            </a:r>
            <a:endParaRPr lang="zh-TW" altLang="en-US" sz="8000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77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331261" y="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止</a:t>
            </a:r>
            <a:endParaRPr lang="zh-TW" altLang="en-US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335511"/>
            <a:ext cx="1200150" cy="2132013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861048"/>
            <a:ext cx="1656184" cy="250051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509120"/>
            <a:ext cx="1476314" cy="1784797"/>
          </a:xfrm>
          <a:prstGeom prst="rect">
            <a:avLst/>
          </a:prstGeom>
        </p:spPr>
      </p:pic>
      <p:sp>
        <p:nvSpPr>
          <p:cNvPr id="7" name="內容版面配置區 2"/>
          <p:cNvSpPr txBox="1">
            <a:spLocks/>
          </p:cNvSpPr>
          <p:nvPr/>
        </p:nvSpPr>
        <p:spPr>
          <a:xfrm>
            <a:off x="539552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獨體象形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《說文》：「下基也，象艸木出有阯，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故以止為足。凡止之屬皆从止。」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止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本義：作「足」解，指腳趾，名詞，惟本義被「趾」字所專，「止」字現義為別義。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58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366440" y="49188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endParaRPr lang="zh-TW" altLang="en-US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246042"/>
            <a:ext cx="1547812" cy="2381250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365104"/>
            <a:ext cx="1595438" cy="22621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509120"/>
            <a:ext cx="1690688" cy="2119313"/>
          </a:xfrm>
          <a:prstGeom prst="rect">
            <a:avLst/>
          </a:prstGeom>
        </p:spPr>
      </p:pic>
      <p:sp>
        <p:nvSpPr>
          <p:cNvPr id="7" name="內容版面配置區 3"/>
          <p:cNvSpPr txBox="1">
            <a:spLocks/>
          </p:cNvSpPr>
          <p:nvPr/>
        </p:nvSpPr>
        <p:spPr>
          <a:xfrm>
            <a:off x="611560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 smtClean="0"/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合體象形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《說文》：「進也。象艸木益玆，上出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達也。凡出之屬皆从出。」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本義：作「進」解，指自內向外離去的意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思，動詞，如出門、出差。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555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251520" y="49188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步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650258"/>
            <a:ext cx="1357312" cy="2762250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149080"/>
            <a:ext cx="1214438" cy="22621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933056"/>
            <a:ext cx="928688" cy="2738438"/>
          </a:xfrm>
          <a:prstGeom prst="rect">
            <a:avLst/>
          </a:prstGeom>
        </p:spPr>
      </p:pic>
      <p:sp>
        <p:nvSpPr>
          <p:cNvPr id="7" name="內容版面配置區 4"/>
          <p:cNvSpPr txBox="1">
            <a:spLocks/>
          </p:cNvSpPr>
          <p:nvPr/>
        </p:nvSpPr>
        <p:spPr>
          <a:xfrm>
            <a:off x="539552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 smtClean="0"/>
          </a:p>
          <a:p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合體象形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《說文》：「行也。从止𣥂相背。凡步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之屬皆从步。」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步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本義：作「行」解，走動的意思，動詞。如步行、跑步等。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840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251520" y="49188"/>
            <a:ext cx="8229600" cy="1143000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足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4"/>
          <p:cNvSpPr txBox="1">
            <a:spLocks/>
          </p:cNvSpPr>
          <p:nvPr/>
        </p:nvSpPr>
        <p:spPr>
          <a:xfrm>
            <a:off x="539552" y="62068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dirty="0" smtClean="0"/>
          </a:p>
          <a:p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獨體象形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《說文》：「人之足也。在下。从止、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口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。凡足之屬皆从足。」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足部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本義：作「人之足，在下」解，人的腳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，名詞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。如舉足，投足。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一個人僅分腳上腳下，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用「口」象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腳上之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形。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69" y="4149080"/>
            <a:ext cx="1452563" cy="235743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293096"/>
            <a:ext cx="1296144" cy="2412822"/>
          </a:xfrm>
          <a:prstGeom prst="rect">
            <a:avLst/>
          </a:prstGeom>
        </p:spPr>
      </p:pic>
      <p:pic>
        <p:nvPicPr>
          <p:cNvPr id="10" name="內容版面配置區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939" y="4071536"/>
            <a:ext cx="1512168" cy="251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13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走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077072"/>
            <a:ext cx="1512168" cy="2459793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005064"/>
            <a:ext cx="1016322" cy="2494608"/>
          </a:xfrm>
          <a:prstGeom prst="rect">
            <a:avLst/>
          </a:prstGeom>
        </p:spPr>
      </p:pic>
      <p:sp>
        <p:nvSpPr>
          <p:cNvPr id="7" name="內容版面配置區 6"/>
          <p:cNvSpPr txBox="1">
            <a:spLocks/>
          </p:cNvSpPr>
          <p:nvPr/>
        </p:nvSpPr>
        <p:spPr>
          <a:xfrm>
            <a:off x="539552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合體象形。甲骨文缺「走」字。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《說文》：「趨也。从夭、止。夭止者，屈也。凡走之屬皆从走。」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本義：作「趨」解，疾行，動詞。如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走路、走動。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296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皮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005064"/>
            <a:ext cx="1331640" cy="261514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365104"/>
            <a:ext cx="1169258" cy="2283707"/>
          </a:xfrm>
          <a:prstGeom prst="rect">
            <a:avLst/>
          </a:prstGeom>
        </p:spPr>
      </p:pic>
      <p:sp>
        <p:nvSpPr>
          <p:cNvPr id="6" name="內容版面配置區 3"/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合體象形。甲骨文缺「皮」字。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《說文》：「剥取獸革者謂之皮。从又，為省聲。凡皮之屬皆从皮。」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卷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皮部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本義：作「剝取獸革者謂之皮」，使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皮和體分開，名詞。如獸皮、牛皮、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	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羊皮、魚皮、樹皮。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39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丘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 fontScale="92500" lnSpcReduction="10000"/>
          </a:bodyPr>
          <a:lstStyle/>
          <a:p>
            <a:pPr algn="l">
              <a:buFont typeface="Wingdings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：「土之高也，非人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所為也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。从北从一。一，地也，人居在丘南，故从北。中邦之居，在崐崘東南。一曰四方高，中央下爲丘。象形。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朱駿聲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說文通訓定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頤部第五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堯遭洪水，萬民皆山棲巢居，故丘之字，二人立一上。一者，地也。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運用聲符分類：此書重點放在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聲音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例：青清倩</a:t>
            </a:r>
            <a:endParaRPr lang="zh-TW" altLang="en-US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28"/>
            <a:ext cx="1857388" cy="185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630" y="0"/>
            <a:ext cx="6268739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476439" y="2232159"/>
            <a:ext cx="4443660" cy="15841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80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象形概述</a:t>
            </a:r>
            <a:endParaRPr lang="zh-TW" altLang="en-US" sz="80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52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丘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中舒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甲骨文字典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：「象穴居兩側高出地面之出入孔形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丘為居穴，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由人為成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，又因丘多選擇高亢乾燥處鑿建，其出入之孔較高，引申之，土之高者亦稱丘。」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裘錫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圭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文字學概要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：「象比山低小的丘陵。」</a:t>
            </a:r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28"/>
            <a:ext cx="1857388" cy="185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丘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28"/>
            <a:ext cx="1857388" cy="185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圖片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071678"/>
            <a:ext cx="2428892" cy="147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2071678"/>
            <a:ext cx="1885962" cy="1219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2071678"/>
            <a:ext cx="1852625" cy="120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圖片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00826" y="1928802"/>
            <a:ext cx="1657361" cy="127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文字方塊 9"/>
          <p:cNvSpPr txBox="1"/>
          <p:nvPr/>
        </p:nvSpPr>
        <p:spPr>
          <a:xfrm>
            <a:off x="425207" y="250030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428596" y="3916924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2" name="圖片 11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0166" y="3429000"/>
            <a:ext cx="1409708" cy="129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圖片 12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14744" y="3500438"/>
            <a:ext cx="985843" cy="122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圖片 13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15140" y="3500438"/>
            <a:ext cx="1185869" cy="123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圖片 14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85918" y="5143512"/>
            <a:ext cx="1062043" cy="105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文字方塊 15"/>
          <p:cNvSpPr txBox="1"/>
          <p:nvPr/>
        </p:nvSpPr>
        <p:spPr>
          <a:xfrm>
            <a:off x="2857488" y="392906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  <a:t>篆</a:t>
            </a:r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4857752" y="3929066"/>
            <a:ext cx="17876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銀雀山漢簡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28596" y="5500702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漢隸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：「脊骨也，象形。」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段注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：「呂象顆顆相承，中象其系聯也。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王筠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說文釋例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：「脊骨也，脊骨二十一椎，不勝象也。象其兩兩相連而已，其中系之者筋也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玉篇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字及從呂者，皆省其系，非也。」</a:t>
            </a: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57166"/>
            <a:ext cx="1795474" cy="17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3608" y="2492896"/>
            <a:ext cx="7429552" cy="4656580"/>
          </a:xfrm>
        </p:spPr>
        <p:txBody>
          <a:bodyPr>
            <a:normAutofit fontScale="92500"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徐中舒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甲骨文字典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：「象宮室正面所見門窗之形，上口象屋頂斜面上所開之通氣窗口形，下口象圍牆中部開設之門戶。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于省吾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甲骨文字詁林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：「按契文呂即金文之</a:t>
            </a:r>
            <a:r>
              <a:rPr 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或從金做鋁，唐蘭謂象金鉼之形，字作橢圓形，與雍之作方形者有別。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→鋁字初文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，未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定型的兩個小金屬塊</a:t>
            </a:r>
            <a:endParaRPr lang="zh-TW" altLang="en-US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57166"/>
            <a:ext cx="1795474" cy="17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365104"/>
            <a:ext cx="271464" cy="65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</a:t>
            </a: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57166"/>
            <a:ext cx="1795474" cy="176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1285852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289241" y="4659880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789835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  <a:t>篆</a:t>
            </a:r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821224" y="4672022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漢隸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2" name="圖片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2249" y="2528882"/>
            <a:ext cx="1214445" cy="952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圖片 1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6695" y="2528882"/>
            <a:ext cx="1071570" cy="976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圖片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5125" y="4386270"/>
            <a:ext cx="971555" cy="100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圖片 1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8133" y="4386270"/>
            <a:ext cx="85725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圖片 15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8265" y="4100518"/>
            <a:ext cx="576265" cy="1328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圖片 16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61405" y="2600320"/>
            <a:ext cx="800105" cy="88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圖片 17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61405" y="4457708"/>
            <a:ext cx="852492" cy="104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亞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2071678"/>
            <a:ext cx="8424936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：「醜也。象人局背之形。賈侍中說：以爲次弟也。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賈逵，許慎之師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l"/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段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：「此亞之本義，亞與惡音義皆同。」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朱駿聲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說文通訓定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豫部第九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繫辭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荀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之至賾不可亞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注：次也。非，今做惡。」</a:t>
            </a:r>
          </a:p>
        </p:txBody>
      </p:sp>
      <p:pic>
        <p:nvPicPr>
          <p:cNvPr id="5" name="圖片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57166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亞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徐中舒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甲骨文字典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：「甲骨文亞字蓋象古代聚族而居之大型建築平面圖形。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林義光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文源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：「亞當為庌之古文，廡也，象形，亞庌古同音。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孫海波：「亞亦訓宮室，卜辭或言某之亞，猶言某之宮也。」</a:t>
            </a:r>
          </a:p>
        </p:txBody>
      </p:sp>
      <p:pic>
        <p:nvPicPr>
          <p:cNvPr id="5" name="圖片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57166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273659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289241" y="4659880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046881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  <a:t>篆</a:t>
            </a:r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078270" y="4672022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漢隸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" name="標題 1"/>
          <p:cNvSpPr txBox="1">
            <a:spLocks/>
          </p:cNvSpPr>
          <p:nvPr/>
        </p:nvSpPr>
        <p:spPr>
          <a:xfrm>
            <a:off x="642910" y="500042"/>
            <a:ext cx="221457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亞</a:t>
            </a:r>
          </a:p>
        </p:txBody>
      </p:sp>
      <p:pic>
        <p:nvPicPr>
          <p:cNvPr id="21" name="圖片 2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57166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圖片 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285992"/>
            <a:ext cx="1295408" cy="146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圖片 2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2428868"/>
            <a:ext cx="1333508" cy="119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圖片 2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4429132"/>
            <a:ext cx="1214445" cy="103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圖片 2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469" y="4286256"/>
            <a:ext cx="1152531" cy="1238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圖片 25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43624" y="2285992"/>
            <a:ext cx="1047756" cy="137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圖片 2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43624" y="4286256"/>
            <a:ext cx="1100144" cy="1138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1857364"/>
            <a:ext cx="7429552" cy="4357718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：「周所受瑞麥來麰。一來二縫，象芒朿之形。天所來也，故爲行來之來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詒我來麰。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段注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：「自天而降之麥，謂之來麰。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朱駿聲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說文通訓定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頤部第五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駿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按：往來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之來，正字是麥，菽麥之麥，正字是來。三代以還，承用互易，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，許君未經訂正，故沿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譌至今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290"/>
            <a:ext cx="1481147" cy="16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桂馥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說文解字義證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生民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誕降嘉種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，傳云：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天降嘉種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，本書其下引此詩而說之，云天賜后稷之嘉穀也，馥謂天所來即此意。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廣雅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釋草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：「大麥，牟也；小麥，來也。」</a:t>
            </a: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290"/>
            <a:ext cx="1481147" cy="16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定義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 lnSpcReduction="10000"/>
          </a:bodyPr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許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慎《說文解字‧敘》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象形者，畫成其物，隨體詰詘，日、月是也。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所謂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是隨著物體形狀的彎曲而將它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畫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、月二字，就是它的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例子。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           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                               日                         月 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871144"/>
            <a:ext cx="914400" cy="9144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912" y="4871144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林義光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文源</a:t>
            </a: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說麥：「來象麥有芒之形，古以為瑞麥由天降，故從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夊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ㄙㄨㄟ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夊者足形，行來之象也。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張哲：「麥，是一株連根麰麥的象形，上部从來，其下為根合而成為一株連根麥的全形。前述來字，原是生長在地面上的麥，是繪成一株生長在地面上的麰麥的象形。」</a:t>
            </a: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290"/>
            <a:ext cx="1481147" cy="16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28662" y="2143116"/>
            <a:ext cx="7429552" cy="407196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u"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裘錫圭：「卜辭來字常見，但幾乎都是假借作來去之來。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推論：來與麥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endParaRPr lang="en-US" altLang="zh-TW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>
              <a:buFont typeface="Wingdings" pitchFamily="2" charset="2"/>
              <a:buChar char="u"/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猜測：來、牟（麰）、麥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290"/>
            <a:ext cx="1481147" cy="16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285852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289241" y="4659880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046881" y="2743196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>
                <a:latin typeface="標楷體" panose="03000509000000000000" pitchFamily="65" charset="-120"/>
                <a:ea typeface="標楷體" panose="03000509000000000000" pitchFamily="65" charset="-120"/>
              </a:rPr>
              <a:t>篆</a:t>
            </a:r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078270" y="4672022"/>
            <a:ext cx="82586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漢隸</a:t>
            </a:r>
            <a:endParaRPr lang="zh-TW" altLang="en-US" sz="2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標題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2214578" cy="1470025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</a:p>
        </p:txBody>
      </p:sp>
      <p:pic>
        <p:nvPicPr>
          <p:cNvPr id="15" name="圖片 1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290"/>
            <a:ext cx="1481147" cy="16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圖片 1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357430"/>
            <a:ext cx="1509722" cy="131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圖片 1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2357430"/>
            <a:ext cx="121444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圖片 1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4214818"/>
            <a:ext cx="121444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圖片 1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0" y="4286256"/>
            <a:ext cx="900117" cy="116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圖片 2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57884" y="2428868"/>
            <a:ext cx="1101845" cy="112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圖片 28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57884" y="4357694"/>
            <a:ext cx="1100144" cy="100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獻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朱駿聲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說文通訓定聲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收入李學勤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中華漢語工具書書庫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卷三十三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合肥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安徽教育出版社，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2002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段玉裁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說文解字注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收入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漢小學四種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。成都：巴蜀書社，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桂馥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說文解字義證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，上海：上海古籍出版社，</a:t>
            </a:r>
            <a:r>
              <a:rPr 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1987</a:t>
            </a: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王筠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說文釋例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，武漢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市古籍書店影印本，北京：世界書局，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1983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獻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林義光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文源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，據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1920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年寫本影印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裘錫圭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文字學概要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，北京：商務印書館，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1988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孫海波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甲骨文編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，北京：中華書局，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1965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于省吾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甲骨文字詁林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，北京：中華書局，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1999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徐中舒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甲骨文字典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，成都：四川辭書，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1989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獻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9292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容庚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金文編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，北京：中華書局，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1985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容庚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金文續編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，上海：上海書店，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2000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徐中舒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秦漢魏晉篆隸字形表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，成都：四川辭書，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1986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  <a:p>
            <a:pPr>
              <a:buFont typeface="Wingdings" pitchFamily="2" charset="2"/>
              <a:buChar char="u"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駢字騫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銀雀山漢簡文字編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，北京：文物出版社，</a:t>
            </a:r>
            <a:r>
              <a:rPr 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一、取象的</a:t>
            </a:r>
            <a:r>
              <a:rPr lang="zh-TW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方式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以簡單的線條勾劃出事物的輪廓，而又能表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現出特性，就必須注意到觀察的角度。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象正面之形：大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十篇下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、目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四篇上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象側面之形：鳥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四篇上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38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、人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八篇上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象俯視之形：囪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十篇下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、牛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二篇上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象剖面之形：臼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七篇上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、宁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十四篇下</a:t>
            </a:r>
            <a:endParaRPr lang="en-US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14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4928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（一）象</a:t>
            </a:r>
            <a:r>
              <a:rPr lang="zh-TW" altLang="en-US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正面之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形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zh-TW" sz="52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</a:t>
            </a:r>
            <a:r>
              <a:rPr lang="zh-TW" altLang="en-US" sz="39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</a:t>
            </a:r>
            <a:r>
              <a:rPr lang="zh-TW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篇下</a:t>
            </a:r>
            <a:r>
              <a:rPr lang="en-US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</a:t>
            </a:r>
            <a:r>
              <a:rPr lang="zh-TW" altLang="en-US" sz="39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，天大，地大，人亦大。故大象人形</a:t>
            </a:r>
            <a:r>
              <a:rPr lang="zh-TW" altLang="en-US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。凡</a:t>
            </a:r>
            <a:r>
              <a:rPr lang="zh-TW" altLang="en-US" sz="39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大之屬皆从大</a:t>
            </a:r>
            <a:r>
              <a:rPr lang="zh-TW" altLang="en-US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en-US" altLang="zh-TW" sz="39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TW" sz="52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</a:t>
            </a:r>
            <a:r>
              <a:rPr lang="zh-TW" altLang="en-US" sz="39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</a:t>
            </a:r>
            <a:r>
              <a:rPr lang="zh-TW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篇上</a:t>
            </a:r>
            <a:r>
              <a:rPr lang="en-US" altLang="zh-TW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9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sz="3900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900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9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目，人眼。象形。重童子也。凡目之屬皆从目</a:t>
            </a:r>
            <a:r>
              <a:rPr lang="zh-TW" altLang="en-US" sz="39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u="sng" dirty="0" smtClean="0"/>
          </a:p>
          <a:p>
            <a:pPr>
              <a:buNone/>
            </a:pP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6" name="圖片 5" descr="5927.gif"/>
          <p:cNvPicPr>
            <a:picLocks noChangeAspect="1"/>
          </p:cNvPicPr>
          <p:nvPr/>
        </p:nvPicPr>
        <p:blipFill rotWithShape="1">
          <a:blip r:embed="rId2" cstate="print"/>
          <a:srcRect t="-5355" b="7921"/>
          <a:stretch/>
        </p:blipFill>
        <p:spPr>
          <a:xfrm>
            <a:off x="7029400" y="967300"/>
            <a:ext cx="1440160" cy="1683844"/>
          </a:xfrm>
          <a:prstGeom prst="rect">
            <a:avLst/>
          </a:prstGeom>
        </p:spPr>
      </p:pic>
      <p:pic>
        <p:nvPicPr>
          <p:cNvPr id="7" name="圖片 6" descr="76e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4954248"/>
            <a:ext cx="1558652" cy="1824576"/>
          </a:xfrm>
          <a:prstGeom prst="rect">
            <a:avLst/>
          </a:prstGeom>
        </p:spPr>
      </p:pic>
      <p:pic>
        <p:nvPicPr>
          <p:cNvPr id="8" name="圖片 7" descr="76ee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987618"/>
            <a:ext cx="1558652" cy="1870382"/>
          </a:xfrm>
          <a:prstGeom prst="rect">
            <a:avLst/>
          </a:prstGeom>
        </p:spPr>
      </p:pic>
      <p:pic>
        <p:nvPicPr>
          <p:cNvPr id="9" name="圖片 8" descr="76ee7.gif"/>
          <p:cNvPicPr>
            <a:picLocks noChangeAspect="1"/>
          </p:cNvPicPr>
          <p:nvPr/>
        </p:nvPicPr>
        <p:blipFill rotWithShape="1">
          <a:blip r:embed="rId5" cstate="print"/>
          <a:srcRect t="16161"/>
          <a:stretch/>
        </p:blipFill>
        <p:spPr>
          <a:xfrm>
            <a:off x="3275856" y="5033424"/>
            <a:ext cx="1656184" cy="1666225"/>
          </a:xfrm>
          <a:prstGeom prst="rect">
            <a:avLst/>
          </a:prstGeom>
        </p:spPr>
      </p:pic>
      <p:pic>
        <p:nvPicPr>
          <p:cNvPr id="10" name="圖片 9" descr="592744.gif"/>
          <p:cNvPicPr>
            <a:picLocks noChangeAspect="1"/>
          </p:cNvPicPr>
          <p:nvPr/>
        </p:nvPicPr>
        <p:blipFill rotWithShape="1">
          <a:blip r:embed="rId6" cstate="print"/>
          <a:srcRect b="11207"/>
          <a:stretch/>
        </p:blipFill>
        <p:spPr>
          <a:xfrm>
            <a:off x="4341101" y="1212128"/>
            <a:ext cx="1392155" cy="1483364"/>
          </a:xfrm>
          <a:prstGeom prst="rect">
            <a:avLst/>
          </a:prstGeom>
        </p:spPr>
      </p:pic>
      <p:pic>
        <p:nvPicPr>
          <p:cNvPr id="11" name="圖片 10" descr="592788.gif"/>
          <p:cNvPicPr>
            <a:picLocks noChangeAspect="1"/>
          </p:cNvPicPr>
          <p:nvPr/>
        </p:nvPicPr>
        <p:blipFill rotWithShape="1">
          <a:blip r:embed="rId7" cstate="print"/>
          <a:srcRect b="6492"/>
          <a:stretch/>
        </p:blipFill>
        <p:spPr>
          <a:xfrm>
            <a:off x="5733256" y="1196752"/>
            <a:ext cx="1296144" cy="1454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橢圓 9"/>
          <p:cNvSpPr/>
          <p:nvPr/>
        </p:nvSpPr>
        <p:spPr>
          <a:xfrm>
            <a:off x="5220072" y="2132856"/>
            <a:ext cx="648072" cy="57224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9876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4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（二）</a:t>
            </a:r>
            <a:r>
              <a:rPr lang="zh-TW" altLang="zh-TW" sz="49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</a:t>
            </a:r>
            <a:r>
              <a:rPr lang="zh-TW" altLang="zh-TW" sz="49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側面之</a:t>
            </a:r>
            <a:r>
              <a:rPr lang="zh-TW" altLang="zh-TW" sz="49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形</a:t>
            </a:r>
            <a:r>
              <a:rPr lang="en-US" altLang="zh-TW" b="1" dirty="0" smtClean="0">
                <a:solidFill>
                  <a:srgbClr val="7030A0"/>
                </a:solidFill>
              </a:rPr>
              <a:t/>
            </a:r>
            <a:br>
              <a:rPr lang="en-US" altLang="zh-TW" b="1" dirty="0" smtClean="0">
                <a:solidFill>
                  <a:srgbClr val="7030A0"/>
                </a:solidFill>
              </a:rPr>
            </a:b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鳥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</a:t>
            </a:r>
            <a:r>
              <a:rPr lang="zh-TW" altLang="zh-TW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篇上</a:t>
            </a:r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38</a:t>
            </a:r>
            <a:r>
              <a:rPr lang="zh-TW" altLang="en-US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長尾禽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名也。象形。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鳥之足似匕，从匕。凡鳥之屬皆从鳥。</a:t>
            </a:r>
            <a:endParaRPr lang="en-US" altLang="zh-TW" u="sng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八</a:t>
            </a:r>
            <a:r>
              <a:rPr lang="zh-TW" altLang="zh-TW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篇上</a:t>
            </a:r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天地之性最貴者也。此籀文。象臂脛之形。凡人之屬皆从人。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 descr="9ce5LK.gif"/>
          <p:cNvPicPr>
            <a:picLocks noChangeAspect="1"/>
          </p:cNvPicPr>
          <p:nvPr/>
        </p:nvPicPr>
        <p:blipFill rotWithShape="1">
          <a:blip r:embed="rId2" cstate="print"/>
          <a:srcRect b="7887"/>
          <a:stretch/>
        </p:blipFill>
        <p:spPr>
          <a:xfrm>
            <a:off x="6408204" y="954009"/>
            <a:ext cx="1584176" cy="1751091"/>
          </a:xfrm>
          <a:prstGeom prst="rect">
            <a:avLst/>
          </a:prstGeom>
        </p:spPr>
      </p:pic>
      <p:pic>
        <p:nvPicPr>
          <p:cNvPr id="6" name="圖片 5" descr="9ce5HH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0352" y="798916"/>
            <a:ext cx="1728192" cy="2073830"/>
          </a:xfrm>
          <a:prstGeom prst="rect">
            <a:avLst/>
          </a:prstGeom>
        </p:spPr>
      </p:pic>
      <p:pic>
        <p:nvPicPr>
          <p:cNvPr id="7" name="圖片 6" descr="4ebaJH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4797152"/>
            <a:ext cx="1584176" cy="1901011"/>
          </a:xfrm>
          <a:prstGeom prst="rect">
            <a:avLst/>
          </a:prstGeom>
        </p:spPr>
      </p:pic>
      <p:pic>
        <p:nvPicPr>
          <p:cNvPr id="8" name="圖片 7" descr="4ebaFF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64088" y="4883561"/>
            <a:ext cx="1440160" cy="1728192"/>
          </a:xfrm>
          <a:prstGeom prst="rect">
            <a:avLst/>
          </a:prstGeom>
        </p:spPr>
      </p:pic>
      <p:pic>
        <p:nvPicPr>
          <p:cNvPr id="9" name="圖片 8" descr="4ebaDD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35700" y="4797152"/>
            <a:ext cx="1512168" cy="1814601"/>
          </a:xfrm>
          <a:prstGeom prst="rect">
            <a:avLst/>
          </a:prstGeom>
        </p:spPr>
      </p:pic>
      <p:pic>
        <p:nvPicPr>
          <p:cNvPr id="4" name="圖片 3" descr="9ce5.gif"/>
          <p:cNvPicPr>
            <a:picLocks noChangeAspect="1"/>
          </p:cNvPicPr>
          <p:nvPr/>
        </p:nvPicPr>
        <p:blipFill rotWithShape="1">
          <a:blip r:embed="rId7" cstate="print"/>
          <a:srcRect t="9274" b="7886"/>
          <a:stretch/>
        </p:blipFill>
        <p:spPr>
          <a:xfrm>
            <a:off x="4968044" y="1196346"/>
            <a:ext cx="1584176" cy="1574800"/>
          </a:xfrm>
          <a:prstGeom prst="rect">
            <a:avLst/>
          </a:prstGeom>
        </p:spPr>
      </p:pic>
      <p:cxnSp>
        <p:nvCxnSpPr>
          <p:cNvPr id="12" name="直線單箭頭接點 11"/>
          <p:cNvCxnSpPr/>
          <p:nvPr/>
        </p:nvCxnSpPr>
        <p:spPr>
          <a:xfrm flipV="1">
            <a:off x="4572000" y="2418978"/>
            <a:ext cx="792088" cy="2179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c-shi3.JPG (5965 bytes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92612"/>
            <a:ext cx="2664296" cy="293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圖片 2" descr="c-ma3.JPG (7668 bytes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5476" y="701014"/>
            <a:ext cx="3026133" cy="251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圖片 3" descr="c-niao3.JPG (8901 bytes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746372"/>
            <a:ext cx="25202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 descr="c-jiao.JPG (6663 bytes)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75476" y="3721113"/>
            <a:ext cx="2664296" cy="238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41"/>
          <a:stretch/>
        </p:blipFill>
        <p:spPr>
          <a:xfrm>
            <a:off x="7355758" y="2441065"/>
            <a:ext cx="1468735" cy="122138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28"/>
          <a:stretch/>
        </p:blipFill>
        <p:spPr>
          <a:xfrm>
            <a:off x="3044910" y="2608172"/>
            <a:ext cx="1443672" cy="132488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37"/>
          <a:stretch/>
        </p:blipFill>
        <p:spPr>
          <a:xfrm>
            <a:off x="3068030" y="4948641"/>
            <a:ext cx="1628378" cy="146820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20"/>
          <a:stretch/>
        </p:blipFill>
        <p:spPr>
          <a:xfrm>
            <a:off x="7239932" y="4876633"/>
            <a:ext cx="1700386" cy="1540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6629" y="6206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4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48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zh-TW" altLang="en-US" sz="4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）</a:t>
            </a:r>
            <a:r>
              <a:rPr lang="zh-TW" altLang="zh-TW" sz="49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象</a:t>
            </a:r>
            <a:r>
              <a:rPr lang="zh-TW" altLang="zh-TW" sz="49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俯視之形</a:t>
            </a:r>
            <a:r>
              <a:rPr lang="en-US" altLang="zh-TW" b="1" dirty="0">
                <a:solidFill>
                  <a:srgbClr val="7030A0"/>
                </a:solidFill>
              </a:rPr>
              <a:t/>
            </a:r>
            <a:br>
              <a:rPr lang="en-US" altLang="zh-TW" b="1" dirty="0">
                <a:solidFill>
                  <a:srgbClr val="7030A0"/>
                </a:solidFill>
              </a:rPr>
            </a:b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4247" y="1712819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燕</a:t>
            </a:r>
            <a:r>
              <a:rPr lang="zh-TW" altLang="en-US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一篇下</a:t>
            </a:r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30</a:t>
            </a:r>
            <a:r>
              <a:rPr lang="zh-TW" altLang="en-US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玄鳥也。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籋（鑷）口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，布翄，枝尾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凡燕之屬皆从燕。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籋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口。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故以廿像之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布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翄。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故以北像之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枝尾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與魚尾同。故以火像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29"/>
          <a:stretch/>
        </p:blipFill>
        <p:spPr>
          <a:xfrm>
            <a:off x="6588224" y="451869"/>
            <a:ext cx="2799892" cy="252190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40" t="36510" r="50926" b="44337"/>
          <a:stretch/>
        </p:blipFill>
        <p:spPr>
          <a:xfrm rot="5400000">
            <a:off x="6584520" y="2734503"/>
            <a:ext cx="2406316" cy="291003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852936"/>
            <a:ext cx="2216567" cy="38957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1885</Words>
  <Application>Microsoft Office PowerPoint</Application>
  <PresentationFormat>如螢幕大小 (4:3)</PresentationFormat>
  <Paragraphs>194</Paragraphs>
  <Slides>45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45</vt:i4>
      </vt:variant>
    </vt:vector>
  </HeadingPairs>
  <TitlesOfParts>
    <vt:vector size="53" baseType="lpstr"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Office 佈景主題</vt:lpstr>
      <vt:lpstr>象形</vt:lpstr>
      <vt:lpstr>依類象形，故謂之文。其後形聲相益，即謂之字。文者，物象之本；字者，言孳乳而寖多也。</vt:lpstr>
      <vt:lpstr>PowerPoint 簡報</vt:lpstr>
      <vt:lpstr>定義</vt:lpstr>
      <vt:lpstr>一、取象的方式</vt:lpstr>
      <vt:lpstr>（一）象正面之形</vt:lpstr>
      <vt:lpstr>（二）象側面之形 </vt:lpstr>
      <vt:lpstr>PowerPoint 簡報</vt:lpstr>
      <vt:lpstr>（三）象俯視之形 </vt:lpstr>
      <vt:lpstr>（三）象俯視之形 </vt:lpstr>
      <vt:lpstr> （四）象剖面之形 </vt:lpstr>
      <vt:lpstr>二、取象的類別</vt:lpstr>
      <vt:lpstr>二、取象的類別</vt:lpstr>
      <vt:lpstr>二、取象的類別</vt:lpstr>
      <vt:lpstr>PowerPoint 簡報</vt:lpstr>
      <vt:lpstr>PowerPoint 簡報</vt:lpstr>
      <vt:lpstr>象形分類</vt:lpstr>
      <vt:lpstr>一、獨體象形</vt:lpstr>
      <vt:lpstr>PowerPoint 簡報</vt:lpstr>
      <vt:lpstr>PowerPoint 簡報</vt:lpstr>
      <vt:lpstr>PowerPoint 簡報</vt:lpstr>
      <vt:lpstr>PowerPoint 簡報</vt:lpstr>
      <vt:lpstr>止</vt:lpstr>
      <vt:lpstr>出</vt:lpstr>
      <vt:lpstr>步</vt:lpstr>
      <vt:lpstr>足</vt:lpstr>
      <vt:lpstr>走</vt:lpstr>
      <vt:lpstr>皮</vt:lpstr>
      <vt:lpstr>丘</vt:lpstr>
      <vt:lpstr>丘</vt:lpstr>
      <vt:lpstr>丘</vt:lpstr>
      <vt:lpstr>呂</vt:lpstr>
      <vt:lpstr>呂</vt:lpstr>
      <vt:lpstr>呂</vt:lpstr>
      <vt:lpstr>亞</vt:lpstr>
      <vt:lpstr>亞</vt:lpstr>
      <vt:lpstr>PowerPoint 簡報</vt:lpstr>
      <vt:lpstr>來</vt:lpstr>
      <vt:lpstr>來</vt:lpstr>
      <vt:lpstr>來</vt:lpstr>
      <vt:lpstr>來</vt:lpstr>
      <vt:lpstr>來</vt:lpstr>
      <vt:lpstr>參考文獻</vt:lpstr>
      <vt:lpstr>參考文獻</vt:lpstr>
      <vt:lpstr>參考文獻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象形</dc:title>
  <dc:creator>user</dc:creator>
  <cp:lastModifiedBy>Hewlett-Packard Company</cp:lastModifiedBy>
  <cp:revision>56</cp:revision>
  <dcterms:created xsi:type="dcterms:W3CDTF">2012-10-10T17:39:19Z</dcterms:created>
  <dcterms:modified xsi:type="dcterms:W3CDTF">2021-10-14T22:27:54Z</dcterms:modified>
</cp:coreProperties>
</file>