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33" r:id="rId3"/>
    <p:sldId id="334" r:id="rId4"/>
    <p:sldId id="335" r:id="rId5"/>
    <p:sldId id="336" r:id="rId6"/>
    <p:sldId id="337" r:id="rId7"/>
    <p:sldId id="338" r:id="rId8"/>
    <p:sldId id="340" r:id="rId9"/>
    <p:sldId id="339" r:id="rId10"/>
    <p:sldId id="341" r:id="rId11"/>
    <p:sldId id="342" r:id="rId12"/>
    <p:sldId id="344" r:id="rId13"/>
    <p:sldId id="346" r:id="rId14"/>
    <p:sldId id="343" r:id="rId15"/>
    <p:sldId id="347" r:id="rId16"/>
    <p:sldId id="348" r:id="rId17"/>
    <p:sldId id="349" r:id="rId18"/>
    <p:sldId id="350" r:id="rId19"/>
    <p:sldId id="351" r:id="rId20"/>
    <p:sldId id="352" r:id="rId21"/>
    <p:sldId id="354" r:id="rId22"/>
    <p:sldId id="353" r:id="rId23"/>
    <p:sldId id="355" r:id="rId24"/>
    <p:sldId id="356" r:id="rId25"/>
    <p:sldId id="357" r:id="rId26"/>
    <p:sldId id="358" r:id="rId27"/>
    <p:sldId id="359" r:id="rId28"/>
    <p:sldId id="360" r:id="rId29"/>
    <p:sldId id="361" r:id="rId30"/>
    <p:sldId id="362" r:id="rId31"/>
    <p:sldId id="363" r:id="rId32"/>
    <p:sldId id="364" r:id="rId33"/>
    <p:sldId id="366" r:id="rId34"/>
    <p:sldId id="368" r:id="rId35"/>
    <p:sldId id="367" r:id="rId36"/>
    <p:sldId id="369" r:id="rId37"/>
    <p:sldId id="370" r:id="rId3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9D18E"/>
    <a:srgbClr val="378161"/>
    <a:srgbClr val="8FAADC"/>
    <a:srgbClr val="2E75B6"/>
    <a:srgbClr val="9DC3E6"/>
    <a:srgbClr val="2F5597"/>
    <a:srgbClr val="663300"/>
    <a:srgbClr val="BF9000"/>
    <a:srgbClr val="A254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4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5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BFD2-998C-4498-A8F6-78A57BB4A2A6}" type="datetimeFigureOut">
              <a:rPr lang="zh-TW" altLang="en-US" smtClean="0"/>
              <a:t>2024/9/3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54B7-032F-471F-8994-A42C029B0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7551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BFD2-998C-4498-A8F6-78A57BB4A2A6}" type="datetimeFigureOut">
              <a:rPr lang="zh-TW" altLang="en-US" smtClean="0"/>
              <a:t>2024/9/3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54B7-032F-471F-8994-A42C029B0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4366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BFD2-998C-4498-A8F6-78A57BB4A2A6}" type="datetimeFigureOut">
              <a:rPr lang="zh-TW" altLang="en-US" smtClean="0"/>
              <a:t>2024/9/3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54B7-032F-471F-8994-A42C029B0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276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BFD2-998C-4498-A8F6-78A57BB4A2A6}" type="datetimeFigureOut">
              <a:rPr lang="zh-TW" altLang="en-US" smtClean="0"/>
              <a:t>2024/9/3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54B7-032F-471F-8994-A42C029B0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8611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BFD2-998C-4498-A8F6-78A57BB4A2A6}" type="datetimeFigureOut">
              <a:rPr lang="zh-TW" altLang="en-US" smtClean="0"/>
              <a:t>2024/9/3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54B7-032F-471F-8994-A42C029B0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469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BFD2-998C-4498-A8F6-78A57BB4A2A6}" type="datetimeFigureOut">
              <a:rPr lang="zh-TW" altLang="en-US" smtClean="0"/>
              <a:t>2024/9/3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54B7-032F-471F-8994-A42C029B0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787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BFD2-998C-4498-A8F6-78A57BB4A2A6}" type="datetimeFigureOut">
              <a:rPr lang="zh-TW" altLang="en-US" smtClean="0"/>
              <a:t>2024/9/3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54B7-032F-471F-8994-A42C029B0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569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BFD2-998C-4498-A8F6-78A57BB4A2A6}" type="datetimeFigureOut">
              <a:rPr lang="zh-TW" altLang="en-US" smtClean="0"/>
              <a:t>2024/9/3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54B7-032F-471F-8994-A42C029B0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889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BFD2-998C-4498-A8F6-78A57BB4A2A6}" type="datetimeFigureOut">
              <a:rPr lang="zh-TW" altLang="en-US" smtClean="0"/>
              <a:t>2024/9/3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54B7-032F-471F-8994-A42C029B0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617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BFD2-998C-4498-A8F6-78A57BB4A2A6}" type="datetimeFigureOut">
              <a:rPr lang="zh-TW" altLang="en-US" smtClean="0"/>
              <a:t>2024/9/3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54B7-032F-471F-8994-A42C029B0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4744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BFD2-998C-4498-A8F6-78A57BB4A2A6}" type="datetimeFigureOut">
              <a:rPr lang="zh-TW" altLang="en-US" smtClean="0"/>
              <a:t>2024/9/3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54B7-032F-471F-8994-A42C029B0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289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4BFD2-998C-4498-A8F6-78A57BB4A2A6}" type="datetimeFigureOut">
              <a:rPr lang="zh-TW" altLang="en-US" smtClean="0"/>
              <a:t>2024/9/3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054B7-032F-471F-8994-A42C029B0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884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zh.wikipedia.org/w/index.php?title=%E5%9D%8E&amp;variant=zh-tw" TargetMode="External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hyperlink" Target="http://zh.wikipedia.org/w/index.php?title=%E4%B9%BE&amp;variant=zh-tw" TargetMode="External"/><Relationship Id="rId21" Type="http://schemas.openxmlformats.org/officeDocument/2006/relationships/image" Target="../media/image19.png"/><Relationship Id="rId7" Type="http://schemas.openxmlformats.org/officeDocument/2006/relationships/hyperlink" Target="http://zh.wikipedia.org/w/index.php?title=%E5%B7%BD&amp;variant=zh-tw" TargetMode="External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jp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h.wikipedia.org/w/index.php?title=%E9%9C%87&amp;variant=zh-tw" TargetMode="External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hyperlink" Target="http://zh.wikipedia.org/w/index.php?title=%E9%9B%A2&amp;variant=zh-tw" TargetMode="External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hyperlink" Target="http://zh.wikipedia.org/w/index.php?title=%E5%9D%A4&amp;variant=zh-tw" TargetMode="External"/><Relationship Id="rId19" Type="http://schemas.openxmlformats.org/officeDocument/2006/relationships/image" Target="../media/image17.png"/><Relationship Id="rId4" Type="http://schemas.openxmlformats.org/officeDocument/2006/relationships/hyperlink" Target="http://zh.wikipedia.org/w/index.php?title=%E5%85%8C&amp;variant=zh-tw" TargetMode="External"/><Relationship Id="rId9" Type="http://schemas.openxmlformats.org/officeDocument/2006/relationships/hyperlink" Target="http://zh.wikipedia.org/w/index.php?title=%E8%89%AE&amp;variant=zh-tw" TargetMode="External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10" Type="http://schemas.openxmlformats.org/officeDocument/2006/relationships/image" Target="../media/image71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3" Type="http://schemas.openxmlformats.org/officeDocument/2006/relationships/image" Target="../media/image72.png"/><Relationship Id="rId7" Type="http://schemas.openxmlformats.org/officeDocument/2006/relationships/image" Target="../media/image7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5" Type="http://schemas.openxmlformats.org/officeDocument/2006/relationships/image" Target="../media/image74.png"/><Relationship Id="rId10" Type="http://schemas.openxmlformats.org/officeDocument/2006/relationships/image" Target="../media/image79.png"/><Relationship Id="rId4" Type="http://schemas.openxmlformats.org/officeDocument/2006/relationships/image" Target="../media/image73.png"/><Relationship Id="rId9" Type="http://schemas.openxmlformats.org/officeDocument/2006/relationships/image" Target="../media/image7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3" Type="http://schemas.openxmlformats.org/officeDocument/2006/relationships/image" Target="../media/image80.png"/><Relationship Id="rId7" Type="http://schemas.openxmlformats.org/officeDocument/2006/relationships/image" Target="../media/image8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5" Type="http://schemas.openxmlformats.org/officeDocument/2006/relationships/image" Target="../media/image82.png"/><Relationship Id="rId10" Type="http://schemas.openxmlformats.org/officeDocument/2006/relationships/image" Target="../media/image87.png"/><Relationship Id="rId4" Type="http://schemas.openxmlformats.org/officeDocument/2006/relationships/image" Target="../media/image81.png"/><Relationship Id="rId9" Type="http://schemas.openxmlformats.org/officeDocument/2006/relationships/image" Target="../media/image8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90.png"/><Relationship Id="rId4" Type="http://schemas.openxmlformats.org/officeDocument/2006/relationships/image" Target="../media/image8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9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5" Type="http://schemas.openxmlformats.org/officeDocument/2006/relationships/image" Target="../media/image92.png"/><Relationship Id="rId4" Type="http://schemas.openxmlformats.org/officeDocument/2006/relationships/image" Target="../media/image9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9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7.png"/><Relationship Id="rId5" Type="http://schemas.openxmlformats.org/officeDocument/2006/relationships/image" Target="../media/image96.png"/><Relationship Id="rId4" Type="http://schemas.openxmlformats.org/officeDocument/2006/relationships/image" Target="../media/image9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文化學中的易經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群組 22"/>
          <p:cNvGrpSpPr/>
          <p:nvPr/>
        </p:nvGrpSpPr>
        <p:grpSpPr>
          <a:xfrm>
            <a:off x="447845" y="1777310"/>
            <a:ext cx="10871319" cy="1292662"/>
            <a:chOff x="554278" y="2767657"/>
            <a:chExt cx="10871319" cy="1292662"/>
          </a:xfrm>
        </p:grpSpPr>
        <p:sp>
          <p:nvSpPr>
            <p:cNvPr id="28" name="矩形 27"/>
            <p:cNvSpPr/>
            <p:nvPr/>
          </p:nvSpPr>
          <p:spPr>
            <a:xfrm>
              <a:off x="554278" y="2767657"/>
              <a:ext cx="1893136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何謂文化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2537103" y="2767657"/>
              <a:ext cx="8888494" cy="12926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 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1 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人的能力之培養和訓練，使它超乎單純的自然狀態之上。（較原始的意義）</a:t>
              </a:r>
            </a:p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 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2 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涵蓋人類意識行為的一切成果。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(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較適切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)</a:t>
              </a:r>
            </a:p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 3 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一群人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(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一個團體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)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整體生活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(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活動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)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的表現。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(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個人看法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)</a:t>
              </a:r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2170492" y="888424"/>
            <a:ext cx="7851016" cy="696920"/>
            <a:chOff x="259999" y="902759"/>
            <a:chExt cx="7851016" cy="696920"/>
          </a:xfrm>
        </p:grpSpPr>
        <p:sp>
          <p:nvSpPr>
            <p:cNvPr id="30" name="圆角矩形 21"/>
            <p:cNvSpPr/>
            <p:nvPr/>
          </p:nvSpPr>
          <p:spPr>
            <a:xfrm>
              <a:off x="259999" y="916057"/>
              <a:ext cx="1794437" cy="683622"/>
            </a:xfrm>
            <a:prstGeom prst="roundRect">
              <a:avLst/>
            </a:prstGeom>
            <a:solidFill>
              <a:srgbClr val="3781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文化</a:t>
              </a:r>
            </a:p>
          </p:txBody>
        </p:sp>
        <p:sp>
          <p:nvSpPr>
            <p:cNvPr id="32" name="圆角矩形 21"/>
            <p:cNvSpPr/>
            <p:nvPr/>
          </p:nvSpPr>
          <p:spPr>
            <a:xfrm>
              <a:off x="2331455" y="902759"/>
              <a:ext cx="1731120" cy="68362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定義　</a:t>
              </a:r>
            </a:p>
          </p:txBody>
        </p:sp>
        <p:sp>
          <p:nvSpPr>
            <p:cNvPr id="33" name="圆角矩形 21"/>
            <p:cNvSpPr/>
            <p:nvPr/>
          </p:nvSpPr>
          <p:spPr>
            <a:xfrm>
              <a:off x="4339594" y="916057"/>
              <a:ext cx="1731120" cy="68362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經的</a:t>
              </a:r>
              <a:endPara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「意識行為」　</a:t>
              </a:r>
            </a:p>
          </p:txBody>
        </p:sp>
        <p:sp>
          <p:nvSpPr>
            <p:cNvPr id="35" name="圆角矩形 21"/>
            <p:cNvSpPr/>
            <p:nvPr/>
          </p:nvSpPr>
          <p:spPr>
            <a:xfrm>
              <a:off x="6347733" y="916057"/>
              <a:ext cx="1763282" cy="68362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易經地位</a:t>
              </a:r>
              <a:r>
                <a:rPr lang="zh-TW" altLang="en-US" sz="32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　</a:t>
              </a:r>
            </a:p>
          </p:txBody>
        </p:sp>
      </p:grpSp>
      <p:sp>
        <p:nvSpPr>
          <p:cNvPr id="4" name="矩形 3"/>
          <p:cNvSpPr/>
          <p:nvPr/>
        </p:nvSpPr>
        <p:spPr>
          <a:xfrm>
            <a:off x="2482084" y="3135067"/>
            <a:ext cx="897481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30000"/>
              </a:lnSpc>
              <a:spcBef>
                <a:spcPct val="0"/>
              </a:spcBef>
              <a:buFont typeface="+mj-lt"/>
              <a:buAutoNum type="arabicPeriod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在文化全部實有之中，我們不可有意或無意把我們認為「好的」或「要得的」看作是文化；而把我們認為「不好的」或「要不得的」看作不是文化，而只是「歷史中的偶然」。</a:t>
            </a:r>
          </a:p>
          <a:p>
            <a:pPr marL="457200" lvl="0" indent="-457200">
              <a:lnSpc>
                <a:spcPct val="130000"/>
              </a:lnSpc>
              <a:spcBef>
                <a:spcPct val="0"/>
              </a:spcBef>
              <a:buFont typeface="+mj-lt"/>
              <a:buAutoNum type="arabicPeriod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文化包括層進中的各層，所謂「物質」和「精神」這樣簡單而又粗糙的二分法，不足以相應特指文化的內容。</a:t>
            </a:r>
            <a:endParaRPr lang="en-US" altLang="zh-TW" sz="2000" dirty="0">
              <a:solidFill>
                <a:prstClr val="black">
                  <a:lumMod val="75000"/>
                  <a:lumOff val="2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微软雅黑" pitchFamily="34" charset="-122"/>
            </a:endParaRPr>
          </a:p>
          <a:p>
            <a:pPr marL="457200" lvl="0" indent="-457200">
              <a:lnSpc>
                <a:spcPct val="130000"/>
              </a:lnSpc>
              <a:spcBef>
                <a:spcPct val="0"/>
              </a:spcBef>
              <a:buFont typeface="+mj-lt"/>
              <a:buAutoNum type="arabicPeriod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文化之所指不限於所謂「文明人」的，所謂「野蠻人」一樣有文化。</a:t>
            </a:r>
            <a:endParaRPr lang="en-US" altLang="zh-TW" sz="2000" dirty="0">
              <a:solidFill>
                <a:prstClr val="black">
                  <a:lumMod val="75000"/>
                  <a:lumOff val="2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微软雅黑" pitchFamily="34" charset="-122"/>
            </a:endParaRPr>
          </a:p>
          <a:p>
            <a:pPr marL="457200" lvl="0" indent="-457200">
              <a:lnSpc>
                <a:spcPct val="130000"/>
              </a:lnSpc>
              <a:spcBef>
                <a:spcPct val="0"/>
              </a:spcBef>
              <a:buFont typeface="+mj-lt"/>
              <a:buAutoNum type="arabicPeriod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文化並非一成不變的化石，而是在變動之中。</a:t>
            </a:r>
            <a:endParaRPr lang="en-US" altLang="zh-TW" sz="2000" dirty="0">
              <a:solidFill>
                <a:prstClr val="black">
                  <a:lumMod val="75000"/>
                  <a:lumOff val="2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微软雅黑" pitchFamily="34" charset="-122"/>
            </a:endParaRPr>
          </a:p>
          <a:p>
            <a:pPr marL="457200" lvl="0" indent="-457200">
              <a:lnSpc>
                <a:spcPct val="13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 </a:t>
            </a: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價值觀念是文化構成的必要條件。</a:t>
            </a:r>
            <a:endParaRPr lang="en-US" altLang="zh-TW" sz="2000" dirty="0">
              <a:solidFill>
                <a:prstClr val="black">
                  <a:lumMod val="75000"/>
                  <a:lumOff val="2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微软雅黑" pitchFamily="34" charset="-122"/>
            </a:endParaRPr>
          </a:p>
          <a:p>
            <a:pPr marL="457200" lvl="0" indent="-457200">
              <a:lnSpc>
                <a:spcPct val="130000"/>
              </a:lnSpc>
              <a:spcBef>
                <a:spcPct val="0"/>
              </a:spcBef>
              <a:buFont typeface="+mj-lt"/>
              <a:buAutoNum type="arabicPeriod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文化與文化價值都是相對的，雖然也有普同的部分</a:t>
            </a:r>
            <a:endParaRPr lang="zh-TW" altLang="en-US" sz="2000" dirty="0"/>
          </a:p>
        </p:txBody>
      </p:sp>
      <p:sp>
        <p:nvSpPr>
          <p:cNvPr id="46" name="矩形 45"/>
          <p:cNvSpPr/>
          <p:nvPr/>
        </p:nvSpPr>
        <p:spPr>
          <a:xfrm>
            <a:off x="447845" y="3230716"/>
            <a:ext cx="1893136" cy="51846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殷海光定義</a:t>
            </a:r>
            <a:endParaRPr lang="zh-CN" altLang="en-US" sz="20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282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周易的名義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五邊形 27"/>
          <p:cNvSpPr/>
          <p:nvPr/>
        </p:nvSpPr>
        <p:spPr>
          <a:xfrm>
            <a:off x="963660" y="2027463"/>
            <a:ext cx="1467611" cy="518468"/>
          </a:xfrm>
          <a:prstGeom prst="homePlate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易簡</a:t>
            </a: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718190" y="2007277"/>
            <a:ext cx="81257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繫辭傳：「天尊地卑，乾坤定矣。」──位之不易。</a:t>
            </a:r>
          </a:p>
          <a:p>
            <a:pPr marL="342900" lvl="0" indent="-342900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「動靜有常，剛柔斷矣。」──理之不易。</a:t>
            </a:r>
          </a:p>
          <a:p>
            <a:pPr marL="342900" lvl="0" indent="-342900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就語言學觀點：</a:t>
            </a:r>
            <a:endParaRPr lang="en-US" altLang="zh-TW" sz="2000" dirty="0">
              <a:solidFill>
                <a:prstClr val="black">
                  <a:lumMod val="75000"/>
                  <a:lumOff val="2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微软雅黑" pitchFamily="34" charset="-122"/>
            </a:endParaRPr>
          </a:p>
          <a:p>
            <a:pPr lvl="0">
              <a:lnSpc>
                <a:spcPct val="130000"/>
              </a:lnSpc>
              <a:spcBef>
                <a:spcPct val="0"/>
              </a:spcBef>
            </a:pPr>
            <a:r>
              <a: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	</a:t>
            </a: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對象 語言 「對象 世界」</a:t>
            </a:r>
            <a:r>
              <a: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&gt;&gt;&gt;</a:t>
            </a: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變易</a:t>
            </a:r>
          </a:p>
          <a:p>
            <a:pPr lvl="0">
              <a:lnSpc>
                <a:spcPct val="130000"/>
              </a:lnSpc>
              <a:spcBef>
                <a:spcPct val="0"/>
              </a:spcBef>
            </a:pPr>
            <a:r>
              <a: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	</a:t>
            </a: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後設 語言 「後設 本質」</a:t>
            </a:r>
            <a:r>
              <a: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&gt;&gt;&gt;</a:t>
            </a: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不易   目標不易。</a:t>
            </a:r>
          </a:p>
          <a:p>
            <a:pPr marL="342900" lvl="0" indent="-342900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蘇東坡前赤壁賦：「蓋自其變者而觀之，則天地曾不能以一瞬。自其不變者而觀之，則物與我皆無盡也。」</a:t>
            </a:r>
          </a:p>
          <a:p>
            <a:pPr marL="342900" lvl="0" indent="-342900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今存在主義名言：「存在先於本質。」而柏拉圖認為：「會消滅的東西，都非本質，其道才為本質。」</a:t>
            </a:r>
          </a:p>
        </p:txBody>
      </p:sp>
      <p:sp>
        <p:nvSpPr>
          <p:cNvPr id="17" name="五邊形 16"/>
          <p:cNvSpPr/>
          <p:nvPr/>
        </p:nvSpPr>
        <p:spPr>
          <a:xfrm>
            <a:off x="963660" y="2986686"/>
            <a:ext cx="1467611" cy="518468"/>
          </a:xfrm>
          <a:prstGeom prst="homePlate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變易</a:t>
            </a: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sp>
        <p:nvSpPr>
          <p:cNvPr id="18" name="五邊形 17"/>
          <p:cNvSpPr/>
          <p:nvPr/>
        </p:nvSpPr>
        <p:spPr>
          <a:xfrm>
            <a:off x="963660" y="3945909"/>
            <a:ext cx="1467611" cy="518468"/>
          </a:xfrm>
          <a:prstGeom prst="homePlat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不易</a:t>
            </a: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2647194" y="888423"/>
            <a:ext cx="6897612" cy="711777"/>
            <a:chOff x="4194712" y="888423"/>
            <a:chExt cx="6897612" cy="711777"/>
          </a:xfrm>
        </p:grpSpPr>
        <p:grpSp>
          <p:nvGrpSpPr>
            <p:cNvPr id="5" name="群組 4"/>
            <p:cNvGrpSpPr/>
            <p:nvPr/>
          </p:nvGrpSpPr>
          <p:grpSpPr>
            <a:xfrm>
              <a:off x="4194712" y="888424"/>
              <a:ext cx="4465194" cy="711776"/>
              <a:chOff x="259999" y="902759"/>
              <a:chExt cx="3802576" cy="696920"/>
            </a:xfrm>
          </p:grpSpPr>
          <p:sp>
            <p:nvSpPr>
              <p:cNvPr id="30" name="圆角矩形 21"/>
              <p:cNvSpPr/>
              <p:nvPr/>
            </p:nvSpPr>
            <p:spPr>
              <a:xfrm>
                <a:off x="259999" y="916057"/>
                <a:ext cx="1794437" cy="683622"/>
              </a:xfrm>
              <a:prstGeom prst="roundRect">
                <a:avLst/>
              </a:prstGeom>
              <a:solidFill>
                <a:srgbClr val="A9D1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「周」之義</a:t>
                </a:r>
              </a:p>
            </p:txBody>
          </p:sp>
          <p:sp>
            <p:nvSpPr>
              <p:cNvPr id="32" name="圆角矩形 21"/>
              <p:cNvSpPr/>
              <p:nvPr/>
            </p:nvSpPr>
            <p:spPr>
              <a:xfrm>
                <a:off x="2331455" y="902759"/>
                <a:ext cx="1731120" cy="683622"/>
              </a:xfrm>
              <a:prstGeom prst="roundRect">
                <a:avLst/>
              </a:prstGeom>
              <a:solidFill>
                <a:srgbClr val="3781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「易」之義　</a:t>
                </a:r>
              </a:p>
            </p:txBody>
          </p:sp>
        </p:grpSp>
        <p:sp>
          <p:nvSpPr>
            <p:cNvPr id="43" name="圆角矩形 21"/>
            <p:cNvSpPr/>
            <p:nvPr/>
          </p:nvSpPr>
          <p:spPr>
            <a:xfrm>
              <a:off x="8985197" y="888423"/>
              <a:ext cx="2107127" cy="698195"/>
            </a:xfrm>
            <a:prstGeom prst="roundRect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周易總義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7096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周易的名義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2033116" y="2719971"/>
            <a:ext cx="8125768" cy="1003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spcBef>
                <a:spcPct val="0"/>
              </a:spcBef>
            </a:pPr>
            <a:r>
              <a:rPr lang="zh-TW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周朝人用一種簡易，而具有周普涵義的陰陽符號，去象徵宇宙周流變易現象裡面的不易法則。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2647194" y="888423"/>
            <a:ext cx="6897612" cy="711777"/>
            <a:chOff x="4194712" y="888423"/>
            <a:chExt cx="6897612" cy="711777"/>
          </a:xfrm>
        </p:grpSpPr>
        <p:grpSp>
          <p:nvGrpSpPr>
            <p:cNvPr id="5" name="群組 4"/>
            <p:cNvGrpSpPr/>
            <p:nvPr/>
          </p:nvGrpSpPr>
          <p:grpSpPr>
            <a:xfrm>
              <a:off x="4194712" y="888424"/>
              <a:ext cx="4465194" cy="711776"/>
              <a:chOff x="259999" y="902759"/>
              <a:chExt cx="3802576" cy="696920"/>
            </a:xfrm>
          </p:grpSpPr>
          <p:sp>
            <p:nvSpPr>
              <p:cNvPr id="30" name="圆角矩形 21"/>
              <p:cNvSpPr/>
              <p:nvPr/>
            </p:nvSpPr>
            <p:spPr>
              <a:xfrm>
                <a:off x="259999" y="916057"/>
                <a:ext cx="1794437" cy="683622"/>
              </a:xfrm>
              <a:prstGeom prst="roundRect">
                <a:avLst/>
              </a:prstGeom>
              <a:solidFill>
                <a:srgbClr val="A9D1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「周」之義</a:t>
                </a:r>
              </a:p>
            </p:txBody>
          </p:sp>
          <p:sp>
            <p:nvSpPr>
              <p:cNvPr id="32" name="圆角矩形 21"/>
              <p:cNvSpPr/>
              <p:nvPr/>
            </p:nvSpPr>
            <p:spPr>
              <a:xfrm>
                <a:off x="2331455" y="902759"/>
                <a:ext cx="1731120" cy="683622"/>
              </a:xfrm>
              <a:prstGeom prst="roundRect">
                <a:avLst/>
              </a:prstGeom>
              <a:solidFill>
                <a:srgbClr val="A9D1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「易」之義　</a:t>
                </a:r>
              </a:p>
            </p:txBody>
          </p:sp>
        </p:grpSp>
        <p:sp>
          <p:nvSpPr>
            <p:cNvPr id="43" name="圆角矩形 21"/>
            <p:cNvSpPr/>
            <p:nvPr/>
          </p:nvSpPr>
          <p:spPr>
            <a:xfrm>
              <a:off x="8985197" y="888423"/>
              <a:ext cx="2107127" cy="698195"/>
            </a:xfrm>
            <a:prstGeom prst="roundRect">
              <a:avLst/>
            </a:prstGeom>
            <a:solidFill>
              <a:srgbClr val="3781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周易總義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284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周易的內容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08"/>
          <a:stretch/>
        </p:blipFill>
        <p:spPr>
          <a:xfrm>
            <a:off x="1936377" y="1609627"/>
            <a:ext cx="8079881" cy="4360867"/>
          </a:xfrm>
          <a:prstGeom prst="rect">
            <a:avLst/>
          </a:prstGeom>
        </p:spPr>
      </p:pic>
      <p:sp>
        <p:nvSpPr>
          <p:cNvPr id="30" name="圆角矩形 21"/>
          <p:cNvSpPr/>
          <p:nvPr/>
        </p:nvSpPr>
        <p:spPr>
          <a:xfrm>
            <a:off x="1972703" y="1717203"/>
            <a:ext cx="2107127" cy="528455"/>
          </a:xfrm>
          <a:prstGeom prst="roundRect">
            <a:avLst/>
          </a:prstGeom>
          <a:solidFill>
            <a:srgbClr val="A9D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六十四卦生成</a:t>
            </a:r>
          </a:p>
        </p:txBody>
      </p:sp>
    </p:spTree>
    <p:extLst>
      <p:ext uri="{BB962C8B-B14F-4D97-AF65-F5344CB8AC3E}">
        <p14:creationId xmlns:p14="http://schemas.microsoft.com/office/powerpoint/2010/main" val="120768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周易的內容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690" y="1358153"/>
            <a:ext cx="9835565" cy="430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421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61417"/>
              </p:ext>
            </p:extLst>
          </p:nvPr>
        </p:nvGraphicFramePr>
        <p:xfrm>
          <a:off x="753035" y="961136"/>
          <a:ext cx="11053486" cy="5142558"/>
        </p:xfrm>
        <a:graphic>
          <a:graphicData uri="http://schemas.openxmlformats.org/drawingml/2006/table">
            <a:tbl>
              <a:tblPr/>
              <a:tblGrid>
                <a:gridCol w="1029672">
                  <a:extLst>
                    <a:ext uri="{9D8B030D-6E8A-4147-A177-3AD203B41FA5}">
                      <a16:colId xmlns:a16="http://schemas.microsoft.com/office/drawing/2014/main" val="1521183016"/>
                    </a:ext>
                  </a:extLst>
                </a:gridCol>
                <a:gridCol w="1029672">
                  <a:extLst>
                    <a:ext uri="{9D8B030D-6E8A-4147-A177-3AD203B41FA5}">
                      <a16:colId xmlns:a16="http://schemas.microsoft.com/office/drawing/2014/main" val="3010013739"/>
                    </a:ext>
                  </a:extLst>
                </a:gridCol>
                <a:gridCol w="1029672">
                  <a:extLst>
                    <a:ext uri="{9D8B030D-6E8A-4147-A177-3AD203B41FA5}">
                      <a16:colId xmlns:a16="http://schemas.microsoft.com/office/drawing/2014/main" val="3408945360"/>
                    </a:ext>
                  </a:extLst>
                </a:gridCol>
                <a:gridCol w="1029672">
                  <a:extLst>
                    <a:ext uri="{9D8B030D-6E8A-4147-A177-3AD203B41FA5}">
                      <a16:colId xmlns:a16="http://schemas.microsoft.com/office/drawing/2014/main" val="3359525955"/>
                    </a:ext>
                  </a:extLst>
                </a:gridCol>
                <a:gridCol w="1029672">
                  <a:extLst>
                    <a:ext uri="{9D8B030D-6E8A-4147-A177-3AD203B41FA5}">
                      <a16:colId xmlns:a16="http://schemas.microsoft.com/office/drawing/2014/main" val="4143720359"/>
                    </a:ext>
                  </a:extLst>
                </a:gridCol>
                <a:gridCol w="1029672">
                  <a:extLst>
                    <a:ext uri="{9D8B030D-6E8A-4147-A177-3AD203B41FA5}">
                      <a16:colId xmlns:a16="http://schemas.microsoft.com/office/drawing/2014/main" val="2385137010"/>
                    </a:ext>
                  </a:extLst>
                </a:gridCol>
                <a:gridCol w="1029672">
                  <a:extLst>
                    <a:ext uri="{9D8B030D-6E8A-4147-A177-3AD203B41FA5}">
                      <a16:colId xmlns:a16="http://schemas.microsoft.com/office/drawing/2014/main" val="958169768"/>
                    </a:ext>
                  </a:extLst>
                </a:gridCol>
                <a:gridCol w="942629">
                  <a:extLst>
                    <a:ext uri="{9D8B030D-6E8A-4147-A177-3AD203B41FA5}">
                      <a16:colId xmlns:a16="http://schemas.microsoft.com/office/drawing/2014/main" val="488819572"/>
                    </a:ext>
                  </a:extLst>
                </a:gridCol>
                <a:gridCol w="942629">
                  <a:extLst>
                    <a:ext uri="{9D8B030D-6E8A-4147-A177-3AD203B41FA5}">
                      <a16:colId xmlns:a16="http://schemas.microsoft.com/office/drawing/2014/main" val="466824055"/>
                    </a:ext>
                  </a:extLst>
                </a:gridCol>
                <a:gridCol w="1960524">
                  <a:extLst>
                    <a:ext uri="{9D8B030D-6E8A-4147-A177-3AD203B41FA5}">
                      <a16:colId xmlns:a16="http://schemas.microsoft.com/office/drawing/2014/main" val="1382918669"/>
                    </a:ext>
                  </a:extLst>
                </a:gridCol>
              </a:tblGrid>
              <a:tr h="42965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b="1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卦名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b="1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卦象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b="1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自然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b="1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德性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b="1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家族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b="1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方位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b="1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身體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b="1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獸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b="1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方位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b="1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口訣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5881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u="sng" kern="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  <a:hlinkClick r:id="rId3" tooltip="乾"/>
                        </a:rPr>
                        <a:t>乾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n-US" sz="2000" kern="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天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健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父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西北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首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馬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西北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乾三連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9809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u="sng" kern="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  <a:hlinkClick r:id="rId4" tooltip="兌"/>
                        </a:rPr>
                        <a:t>兌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n-US" sz="2000" ker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澤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悅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少女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西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口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羊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西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兌上缺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82929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u="sng" kern="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  <a:hlinkClick r:id="rId5" tooltip="離"/>
                        </a:rPr>
                        <a:t>離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n-US" sz="2000" ker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火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麗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中女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南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眼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雉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南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離中虛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70389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u="sng" kern="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  <a:hlinkClick r:id="rId6" tooltip="震"/>
                        </a:rPr>
                        <a:t>震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n-US" sz="2000" kern="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雷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動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長男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東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足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龍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雷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震仰盂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61522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u="sng" kern="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  <a:hlinkClick r:id="rId7" tooltip="巽"/>
                        </a:rPr>
                        <a:t>巽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n-US" sz="2000" kern="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風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入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長女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東南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股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雞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風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巽下斷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34693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u="sng" kern="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  <a:hlinkClick r:id="rId8" tooltip="坎"/>
                        </a:rPr>
                        <a:t>坎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n-US" sz="2000" kern="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水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陷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中男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北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耳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豕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水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坎中滿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38872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u="sng" kern="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  <a:hlinkClick r:id="rId9" tooltip="艮"/>
                        </a:rPr>
                        <a:t>艮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n-US" sz="2000" kern="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山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止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少男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東北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手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狗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山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艮覆碗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8044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u="sng" kern="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  <a:hlinkClick r:id="rId10" tooltip="坤"/>
                        </a:rPr>
                        <a:t>坤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n-US" sz="2000" kern="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地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順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母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西南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9614" marR="29614" marT="29614" marB="29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腹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牛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r>
                        <a:rPr lang="zh-TW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坤六斷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254" marR="9254" marT="9254" marB="92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810030"/>
                  </a:ext>
                </a:extLst>
              </a:tr>
            </a:tbl>
          </a:graphicData>
        </a:graphic>
      </p:graphicFrame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六十四卦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圖片 1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88984" y="1448913"/>
            <a:ext cx="468488" cy="390407"/>
          </a:xfrm>
          <a:prstGeom prst="rect">
            <a:avLst/>
          </a:prstGeom>
        </p:spPr>
      </p:pic>
      <p:pic>
        <p:nvPicPr>
          <p:cNvPr id="1053" name="Picture 29" descr="Image:Trigramme2631 ☱.sv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984" y="1980181"/>
            <a:ext cx="468488" cy="387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" name="Picture 30" descr="Image:Trigramme2632 ☲.sv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543" y="2510000"/>
            <a:ext cx="508603" cy="42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78225" y="3086644"/>
            <a:ext cx="542551" cy="452126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085543" y="3632026"/>
            <a:ext cx="535234" cy="446028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85543" y="4163790"/>
            <a:ext cx="550081" cy="458401"/>
          </a:xfrm>
          <a:prstGeom prst="rect">
            <a:avLst/>
          </a:prstGeom>
        </p:spPr>
      </p:pic>
      <p:pic>
        <p:nvPicPr>
          <p:cNvPr id="22" name="圖片 2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078226" y="4681403"/>
            <a:ext cx="542551" cy="452126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078225" y="5411882"/>
            <a:ext cx="542551" cy="504791"/>
          </a:xfrm>
          <a:prstGeom prst="rect">
            <a:avLst/>
          </a:prstGeom>
        </p:spPr>
      </p:pic>
      <p:sp>
        <p:nvSpPr>
          <p:cNvPr id="24" name="矩形 23"/>
          <p:cNvSpPr/>
          <p:nvPr/>
        </p:nvSpPr>
        <p:spPr>
          <a:xfrm>
            <a:off x="1584513" y="6337711"/>
            <a:ext cx="93905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八卦相重而成六十四卦，共有三百八十四爻，此為古人對於宇宙人生的緣起及演進過程之解。</a:t>
            </a:r>
          </a:p>
        </p:txBody>
      </p:sp>
      <p:pic>
        <p:nvPicPr>
          <p:cNvPr id="1040" name="Picture 16" descr="Image:Trigramme2630 ☰.sv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066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Image:Trigramme2631 ☱.sv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066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:Trigramme2632 ☲.sv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066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Image:Trigramme2633 ☳.sv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066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:Trigramme2634 ☴.sv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066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Image:Trigramme2635 ☵.svg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066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:Trigramme2636 ☶.sv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066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Image:Trigramme2637 ☷.svg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066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Image:Trigramme2630 ☰.sv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066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1" name="Picture 27" descr="Image:Trigramme2631 ☱.sv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066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Image:Trigramme2632 ☲.sv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066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 descr="Image:Trigramme2633 ☳.sv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066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305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六十四卦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24" y="920580"/>
            <a:ext cx="10287000" cy="5722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641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六十四卦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群組 1"/>
          <p:cNvGrpSpPr/>
          <p:nvPr/>
        </p:nvGrpSpPr>
        <p:grpSpPr>
          <a:xfrm>
            <a:off x="179249" y="1034839"/>
            <a:ext cx="1232692" cy="5308594"/>
            <a:chOff x="112014" y="1034839"/>
            <a:chExt cx="1232692" cy="5308594"/>
          </a:xfrm>
        </p:grpSpPr>
        <p:sp>
          <p:nvSpPr>
            <p:cNvPr id="5" name="矩形 4"/>
            <p:cNvSpPr/>
            <p:nvPr/>
          </p:nvSpPr>
          <p:spPr>
            <a:xfrm>
              <a:off x="112014" y="103483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乾列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12014" y="174207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兌列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12014" y="244931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離列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12014" y="3844203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巽列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2014" y="4499362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坎列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12014" y="519462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艮列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12014" y="5889896"/>
              <a:ext cx="1232692" cy="453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坤列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12014" y="315655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震列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</p:grp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602549"/>
              </p:ext>
            </p:extLst>
          </p:nvPr>
        </p:nvGraphicFramePr>
        <p:xfrm>
          <a:off x="1870635" y="996592"/>
          <a:ext cx="10056906" cy="5547208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1127523">
                  <a:extLst>
                    <a:ext uri="{9D8B030D-6E8A-4147-A177-3AD203B41FA5}">
                      <a16:colId xmlns:a16="http://schemas.microsoft.com/office/drawing/2014/main" val="1298578834"/>
                    </a:ext>
                  </a:extLst>
                </a:gridCol>
                <a:gridCol w="955277">
                  <a:extLst>
                    <a:ext uri="{9D8B030D-6E8A-4147-A177-3AD203B41FA5}">
                      <a16:colId xmlns:a16="http://schemas.microsoft.com/office/drawing/2014/main" val="33221892"/>
                    </a:ext>
                  </a:extLst>
                </a:gridCol>
                <a:gridCol w="7974106">
                  <a:extLst>
                    <a:ext uri="{9D8B030D-6E8A-4147-A177-3AD203B41FA5}">
                      <a16:colId xmlns:a16="http://schemas.microsoft.com/office/drawing/2014/main" val="58707185"/>
                    </a:ext>
                  </a:extLst>
                </a:gridCol>
              </a:tblGrid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象曰：「天行健，君子以自強不息。」天為卦象，健為卦德。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0269093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「澤上於天，夬，君子以施祿及下，居德則忌。」眾陽絕去一陰；為此陰高居上位而難除，是其缺憾。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1078479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「火在天上，大有；君子以遏惡揚善，順天休命。」大中而上下應之。柔得尊位。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328121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「雷在天上，大壯；君子已非禮勿履。」陽為大，強盛為壯。陽盛陰衰，君子得勢。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803026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「風行天上，小畜；君子以懿文德。」明德而未能親民至善也。表密雲不雨；或以陰畜陽；或健而順、未有所止、猶能。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5991638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「雲上於天，需；君子以飲食宴樂。」需要；等待。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2107490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「天在山中，大畜，君子以多識前言往行，以畜其德。」剛健篤實而能任賢、或以陽畜陽、或健而止於至善。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529418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「天地交，泰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；后以財成天地之道，輔佐天地之宜，以左右民。」天地交而萬物道，君子道長，小人道消。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4362705"/>
                  </a:ext>
                </a:extLst>
              </a:tr>
            </a:tbl>
          </a:graphicData>
        </a:graphic>
      </p:graphicFrame>
      <p:pic>
        <p:nvPicPr>
          <p:cNvPr id="13" name="圖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131" y="1065474"/>
            <a:ext cx="491145" cy="491145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131" y="1729575"/>
            <a:ext cx="491145" cy="491145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131" y="2479954"/>
            <a:ext cx="491145" cy="491145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131" y="3206675"/>
            <a:ext cx="491145" cy="468351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131" y="3867089"/>
            <a:ext cx="514770" cy="514770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131" y="4559010"/>
            <a:ext cx="491145" cy="491145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44430" y="5258580"/>
            <a:ext cx="444545" cy="538397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430" y="5985496"/>
            <a:ext cx="444545" cy="44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22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六十四卦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群組 1"/>
          <p:cNvGrpSpPr/>
          <p:nvPr/>
        </p:nvGrpSpPr>
        <p:grpSpPr>
          <a:xfrm>
            <a:off x="179249" y="1034839"/>
            <a:ext cx="1232692" cy="5308594"/>
            <a:chOff x="112014" y="1034839"/>
            <a:chExt cx="1232692" cy="5308594"/>
          </a:xfrm>
        </p:grpSpPr>
        <p:sp>
          <p:nvSpPr>
            <p:cNvPr id="5" name="矩形 4"/>
            <p:cNvSpPr/>
            <p:nvPr/>
          </p:nvSpPr>
          <p:spPr>
            <a:xfrm>
              <a:off x="112014" y="103483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乾列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12014" y="174207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兌列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12014" y="244931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離列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12014" y="3844203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巽列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2014" y="4499362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坎列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12014" y="519462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艮列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12014" y="5889896"/>
              <a:ext cx="1232692" cy="453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坤列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12014" y="315655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震列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</p:grp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134551"/>
              </p:ext>
            </p:extLst>
          </p:nvPr>
        </p:nvGraphicFramePr>
        <p:xfrm>
          <a:off x="1870635" y="996592"/>
          <a:ext cx="10056906" cy="5577764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1127523">
                  <a:extLst>
                    <a:ext uri="{9D8B030D-6E8A-4147-A177-3AD203B41FA5}">
                      <a16:colId xmlns:a16="http://schemas.microsoft.com/office/drawing/2014/main" val="1298578834"/>
                    </a:ext>
                  </a:extLst>
                </a:gridCol>
                <a:gridCol w="955277">
                  <a:extLst>
                    <a:ext uri="{9D8B030D-6E8A-4147-A177-3AD203B41FA5}">
                      <a16:colId xmlns:a16="http://schemas.microsoft.com/office/drawing/2014/main" val="33221892"/>
                    </a:ext>
                  </a:extLst>
                </a:gridCol>
                <a:gridCol w="7974106">
                  <a:extLst>
                    <a:ext uri="{9D8B030D-6E8A-4147-A177-3AD203B41FA5}">
                      <a16:colId xmlns:a16="http://schemas.microsoft.com/office/drawing/2014/main" val="58707185"/>
                    </a:ext>
                  </a:extLst>
                </a:gridCol>
              </a:tblGrid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「上天下澤，履；君子以辯上下，定民志。」天高澤卑，禮，正所以定尊卑。又上應天命，下陷泥沼，視其所履。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0269093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「麗澤兌，君子以朋友講習。」剛中柔外，內外上下，一片和悅。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1078479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「上火下澤，睽；君子以同而異。男女睽睽而其志通。」火向上，澤居下，乖違者也。但矢地睽而其事同。──時用大矣哉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!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328121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歸妹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「澤上有雷，歸妹；君子以永終之蔽。」長男把少女嫁出去，天地之大義，人知終始。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803026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「澤上有風，中孚；君子以議獄緩死。」剛中，誠也。內悅而外順，信也。上順民心，下悅君政。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5991638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「澤上有水，節；君子以制數度，議德行。」指要節制，或不可溢，或喜怒哀樂皆中節。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2107490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「山下有澤，損；君子以懲忿窒欲。」損兌下之六三，益艮上之上九。</a:t>
                      </a:r>
                    </a:p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損澤以益山。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529418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「澤上有地，臨；君子以敎思無窮，容保民无疆。」君子臨民施政，澤長以敎，地廣以容，上順下悅。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4362705"/>
                  </a:ext>
                </a:extLst>
              </a:tr>
            </a:tbl>
          </a:graphicData>
        </a:graphic>
      </p:graphicFrame>
      <p:pic>
        <p:nvPicPr>
          <p:cNvPr id="3" name="圖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328" y="1040523"/>
            <a:ext cx="598954" cy="598954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328" y="1742079"/>
            <a:ext cx="598954" cy="598954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75" y="2443635"/>
            <a:ext cx="585507" cy="585507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75" y="3199214"/>
            <a:ext cx="585507" cy="475814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75" y="3813809"/>
            <a:ext cx="612401" cy="612401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669" y="4515365"/>
            <a:ext cx="585507" cy="585507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669" y="5225765"/>
            <a:ext cx="586260" cy="586260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668" y="5933956"/>
            <a:ext cx="585507" cy="51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260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六十四卦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群組 1"/>
          <p:cNvGrpSpPr/>
          <p:nvPr/>
        </p:nvGrpSpPr>
        <p:grpSpPr>
          <a:xfrm>
            <a:off x="179249" y="1034839"/>
            <a:ext cx="1232692" cy="5308594"/>
            <a:chOff x="112014" y="1034839"/>
            <a:chExt cx="1232692" cy="5308594"/>
          </a:xfrm>
        </p:grpSpPr>
        <p:sp>
          <p:nvSpPr>
            <p:cNvPr id="5" name="矩形 4"/>
            <p:cNvSpPr/>
            <p:nvPr/>
          </p:nvSpPr>
          <p:spPr>
            <a:xfrm>
              <a:off x="112014" y="103483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乾列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12014" y="174207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兌列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12014" y="244931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離列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12014" y="3844203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巽列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2014" y="4499362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坎列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12014" y="519462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艮列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12014" y="5889896"/>
              <a:ext cx="1232692" cy="453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坤列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12014" y="315655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震列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</p:grp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685406"/>
              </p:ext>
            </p:extLst>
          </p:nvPr>
        </p:nvGraphicFramePr>
        <p:xfrm>
          <a:off x="1870635" y="835228"/>
          <a:ext cx="10056906" cy="5882564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1127523">
                  <a:extLst>
                    <a:ext uri="{9D8B030D-6E8A-4147-A177-3AD203B41FA5}">
                      <a16:colId xmlns:a16="http://schemas.microsoft.com/office/drawing/2014/main" val="1298578834"/>
                    </a:ext>
                  </a:extLst>
                </a:gridCol>
                <a:gridCol w="955277">
                  <a:extLst>
                    <a:ext uri="{9D8B030D-6E8A-4147-A177-3AD203B41FA5}">
                      <a16:colId xmlns:a16="http://schemas.microsoft.com/office/drawing/2014/main" val="33221892"/>
                    </a:ext>
                  </a:extLst>
                </a:gridCol>
                <a:gridCol w="7974106">
                  <a:extLst>
                    <a:ext uri="{9D8B030D-6E8A-4147-A177-3AD203B41FA5}">
                      <a16:colId xmlns:a16="http://schemas.microsoft.com/office/drawing/2014/main" val="58707185"/>
                    </a:ext>
                  </a:extLst>
                </a:gridCol>
              </a:tblGrid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同人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「天與火，同人；君子以類族辨物。」柔得位得中而應乎乾，此同人之原則；郊燎，此同人之現象。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0269093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「澤中有火，革；君子以治曆明時。」違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&gt;&gt;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&gt;&gt;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革。革而信之，文明以說，大亨以正。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1078479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「明兩作，離；大人以繼明照于四方。」日月麗乎天，百穀草木麗乎土。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328121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「雷電皆至，豐；君子以折獄致刑。」──國之大事。豐富擴大，明而動故豐。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803026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「風自火出，家人；君子以言有物，而行有恆。」風火相助，家人亦然。女正住乎內，男正住乎外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......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正家而天下定矣。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5991638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既濟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「水在火上，既濟；君子以思患而豫防之。」六爻皆得住有應。水火相成，思患而豫防。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2107490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「山下有火，賁；君子已明庶政，无敢折獄。」文飾明亮，泰上之二柔來文剛，泰二之上剛上而文柔。剛柔相應，天文也；文明以止，人文也。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529418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明夷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「明入地中，明夷；君子以莅眾，用晦而明。」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4362705"/>
                  </a:ext>
                </a:extLst>
              </a:tr>
            </a:tbl>
          </a:graphicData>
        </a:graphic>
      </p:graphicFrame>
      <p:pic>
        <p:nvPicPr>
          <p:cNvPr id="3" name="圖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116" y="910913"/>
            <a:ext cx="545166" cy="545166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765" y="1596851"/>
            <a:ext cx="577517" cy="527783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765" y="2306337"/>
            <a:ext cx="579920" cy="579920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765" y="3008739"/>
            <a:ext cx="577517" cy="577517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116" y="3709620"/>
            <a:ext cx="612401" cy="591944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127" y="4423065"/>
            <a:ext cx="562514" cy="562514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671" y="5174625"/>
            <a:ext cx="733425" cy="733425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297" y="6105315"/>
            <a:ext cx="504037" cy="504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366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六十四卦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群組 1"/>
          <p:cNvGrpSpPr/>
          <p:nvPr/>
        </p:nvGrpSpPr>
        <p:grpSpPr>
          <a:xfrm>
            <a:off x="179249" y="1034839"/>
            <a:ext cx="1232692" cy="5308594"/>
            <a:chOff x="112014" y="1034839"/>
            <a:chExt cx="1232692" cy="5308594"/>
          </a:xfrm>
        </p:grpSpPr>
        <p:sp>
          <p:nvSpPr>
            <p:cNvPr id="5" name="矩形 4"/>
            <p:cNvSpPr/>
            <p:nvPr/>
          </p:nvSpPr>
          <p:spPr>
            <a:xfrm>
              <a:off x="112014" y="103483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乾列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12014" y="174207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兌列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12014" y="244931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離列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12014" y="3844203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巽列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2014" y="4499362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坎列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12014" y="519462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艮列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12014" y="5889896"/>
              <a:ext cx="1232692" cy="453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坤列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12014" y="315655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震列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</p:grp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568042"/>
              </p:ext>
            </p:extLst>
          </p:nvPr>
        </p:nvGraphicFramePr>
        <p:xfrm>
          <a:off x="1870635" y="835228"/>
          <a:ext cx="10056906" cy="5486096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1127523">
                  <a:extLst>
                    <a:ext uri="{9D8B030D-6E8A-4147-A177-3AD203B41FA5}">
                      <a16:colId xmlns:a16="http://schemas.microsoft.com/office/drawing/2014/main" val="1298578834"/>
                    </a:ext>
                  </a:extLst>
                </a:gridCol>
                <a:gridCol w="955277">
                  <a:extLst>
                    <a:ext uri="{9D8B030D-6E8A-4147-A177-3AD203B41FA5}">
                      <a16:colId xmlns:a16="http://schemas.microsoft.com/office/drawing/2014/main" val="33221892"/>
                    </a:ext>
                  </a:extLst>
                </a:gridCol>
                <a:gridCol w="7974106">
                  <a:extLst>
                    <a:ext uri="{9D8B030D-6E8A-4147-A177-3AD203B41FA5}">
                      <a16:colId xmlns:a16="http://schemas.microsoft.com/office/drawing/2014/main" val="58707185"/>
                    </a:ext>
                  </a:extLst>
                </a:gridCol>
              </a:tblGrid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无妄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「天下雷行，物與无妄；先壬以茂對時，育萬物。」天命之誠，无有虛妄。動而健，剛中而應。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0269093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「澤中有雷，隨；君子以嚮晦入宴息。」己動而人悅。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1078479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噬嗑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「電雷，噬嗑；先王以明罰敕法。」頤中有物：動而明，雷電合而章。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328121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「游雷震，君子以恐懼脩省。」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803026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「風雷益，君子以見善則遷，有過則改。」風雷交作，助物成長；損上益下；動而巽。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5991638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「雲雷屯，君子以經綸。」剛柔始交而難生，雷雨之動滿盈。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2107490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「山下有雷，頤；君子以慎言語，節飲食。」口福，自養，天地養萬物，聖人養以為萬民。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529418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「雷在地中，復；先王以至日閉關，商旅不行，后不省方。」一陽復生。反覆其道──天地之心。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4362705"/>
                  </a:ext>
                </a:extLst>
              </a:tr>
            </a:tbl>
          </a:graphicData>
        </a:graphic>
      </p:graphicFrame>
      <p:pic>
        <p:nvPicPr>
          <p:cNvPr id="3" name="圖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563" y="881954"/>
            <a:ext cx="591944" cy="591944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47" y="1587777"/>
            <a:ext cx="572060" cy="572060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47" y="2258602"/>
            <a:ext cx="572060" cy="551833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47" y="2967786"/>
            <a:ext cx="572060" cy="513473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505" y="3601639"/>
            <a:ext cx="589034" cy="553502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47" y="4296976"/>
            <a:ext cx="572060" cy="534749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47" y="4958966"/>
            <a:ext cx="598498" cy="617880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47" y="5701155"/>
            <a:ext cx="560092" cy="495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15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文化學中的易經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3863397" y="3148910"/>
            <a:ext cx="1893136" cy="51846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類名</a:t>
            </a:r>
            <a:endParaRPr lang="zh-CN" altLang="en-US" sz="20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2170492" y="888424"/>
            <a:ext cx="7851016" cy="696920"/>
            <a:chOff x="259999" y="902759"/>
            <a:chExt cx="7851016" cy="696920"/>
          </a:xfrm>
        </p:grpSpPr>
        <p:sp>
          <p:nvSpPr>
            <p:cNvPr id="30" name="圆角矩形 21"/>
            <p:cNvSpPr/>
            <p:nvPr/>
          </p:nvSpPr>
          <p:spPr>
            <a:xfrm>
              <a:off x="259999" y="916057"/>
              <a:ext cx="1794437" cy="683622"/>
            </a:xfrm>
            <a:prstGeom prst="roundRect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文化</a:t>
              </a:r>
            </a:p>
          </p:txBody>
        </p:sp>
        <p:sp>
          <p:nvSpPr>
            <p:cNvPr id="32" name="圆角矩形 21"/>
            <p:cNvSpPr/>
            <p:nvPr/>
          </p:nvSpPr>
          <p:spPr>
            <a:xfrm>
              <a:off x="2331455" y="902759"/>
              <a:ext cx="1731120" cy="683622"/>
            </a:xfrm>
            <a:prstGeom prst="roundRect">
              <a:avLst/>
            </a:prstGeom>
            <a:solidFill>
              <a:srgbClr val="3781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定義　</a:t>
              </a:r>
            </a:p>
          </p:txBody>
        </p:sp>
        <p:sp>
          <p:nvSpPr>
            <p:cNvPr id="33" name="圆角矩形 21"/>
            <p:cNvSpPr/>
            <p:nvPr/>
          </p:nvSpPr>
          <p:spPr>
            <a:xfrm>
              <a:off x="4339594" y="916057"/>
              <a:ext cx="1731120" cy="68362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經的</a:t>
              </a:r>
              <a:endPara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「意識行為」　</a:t>
              </a:r>
            </a:p>
          </p:txBody>
        </p:sp>
        <p:sp>
          <p:nvSpPr>
            <p:cNvPr id="35" name="圆角矩形 21"/>
            <p:cNvSpPr/>
            <p:nvPr/>
          </p:nvSpPr>
          <p:spPr>
            <a:xfrm>
              <a:off x="6347733" y="916057"/>
              <a:ext cx="1763282" cy="68362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易經地位</a:t>
              </a:r>
              <a:r>
                <a:rPr lang="zh-TW" altLang="en-US" sz="32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　</a:t>
              </a:r>
            </a:p>
          </p:txBody>
        </p:sp>
      </p:grpSp>
      <p:sp>
        <p:nvSpPr>
          <p:cNvPr id="14" name="矩形 13"/>
          <p:cNvSpPr/>
          <p:nvPr/>
        </p:nvSpPr>
        <p:spPr>
          <a:xfrm>
            <a:off x="6937921" y="3148910"/>
            <a:ext cx="1893136" cy="51846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種別</a:t>
            </a:r>
            <a:endParaRPr lang="zh-CN" altLang="en-US" sz="20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6093296" y="2959492"/>
            <a:ext cx="670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/>
              <a:t>+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540676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六十四卦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群組 1"/>
          <p:cNvGrpSpPr/>
          <p:nvPr/>
        </p:nvGrpSpPr>
        <p:grpSpPr>
          <a:xfrm>
            <a:off x="179249" y="1034839"/>
            <a:ext cx="1232692" cy="5308594"/>
            <a:chOff x="112014" y="1034839"/>
            <a:chExt cx="1232692" cy="5308594"/>
          </a:xfrm>
        </p:grpSpPr>
        <p:sp>
          <p:nvSpPr>
            <p:cNvPr id="5" name="矩形 4"/>
            <p:cNvSpPr/>
            <p:nvPr/>
          </p:nvSpPr>
          <p:spPr>
            <a:xfrm>
              <a:off x="112014" y="103483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乾列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12014" y="174207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兌列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12014" y="244931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離列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12014" y="3844203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巽列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2014" y="4499362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坎列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12014" y="519462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艮列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12014" y="5889896"/>
              <a:ext cx="1232692" cy="453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坤列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12014" y="315655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震列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</p:grp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990983"/>
              </p:ext>
            </p:extLst>
          </p:nvPr>
        </p:nvGraphicFramePr>
        <p:xfrm>
          <a:off x="1870635" y="835228"/>
          <a:ext cx="10056906" cy="5486096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1127523">
                  <a:extLst>
                    <a:ext uri="{9D8B030D-6E8A-4147-A177-3AD203B41FA5}">
                      <a16:colId xmlns:a16="http://schemas.microsoft.com/office/drawing/2014/main" val="1298578834"/>
                    </a:ext>
                  </a:extLst>
                </a:gridCol>
                <a:gridCol w="955277">
                  <a:extLst>
                    <a:ext uri="{9D8B030D-6E8A-4147-A177-3AD203B41FA5}">
                      <a16:colId xmlns:a16="http://schemas.microsoft.com/office/drawing/2014/main" val="33221892"/>
                    </a:ext>
                  </a:extLst>
                </a:gridCol>
                <a:gridCol w="7974106">
                  <a:extLst>
                    <a:ext uri="{9D8B030D-6E8A-4147-A177-3AD203B41FA5}">
                      <a16:colId xmlns:a16="http://schemas.microsoft.com/office/drawing/2014/main" val="58707185"/>
                    </a:ext>
                  </a:extLst>
                </a:gridCol>
              </a:tblGrid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「天下有風，姤；后以施命告四方。」勿用取女，不可與長。天地相遇， 品物咸章，大地之母。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0269093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「澤滅木，大過；君子以獨立不懼，遯世无悶。」盛大常易過兮。大大的過兮。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1078479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「木上有火，鼎；君子以正位凝命。」烹飪，饗上帝，養聖賢。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328121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「雷風恆，君子以利不易方。」雷風相與，巽而動；剛柔皆底，風雨中的寧靜，恆久而天下化成。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803026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「隨風巽，君子以申命行事。」順從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小亨。利有攸往。利見大人。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5991638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「木上有水，井；君子以旁民勸相。」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 ，助也。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以木入水而上水，井水不窮給養於人。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2107490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「山下有風，蠱；君子以振民育德。」恩澤下推於民，蠱亂。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529418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「地中生木，生；君子以順德，積山以高大。」巽而順，剛中而應。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4362705"/>
                  </a:ext>
                </a:extLst>
              </a:tr>
            </a:tbl>
          </a:graphicData>
        </a:graphic>
      </p:graphicFrame>
      <p:pic>
        <p:nvPicPr>
          <p:cNvPr id="3" name="圖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75" y="915857"/>
            <a:ext cx="591944" cy="591944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75" y="1589924"/>
            <a:ext cx="591944" cy="530965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612" y="2287608"/>
            <a:ext cx="598107" cy="549721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75" y="2960181"/>
            <a:ext cx="591944" cy="591944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75" y="3661530"/>
            <a:ext cx="591944" cy="591944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612" y="4320264"/>
            <a:ext cx="598107" cy="598107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75" y="5041951"/>
            <a:ext cx="591944" cy="591944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612" y="5701091"/>
            <a:ext cx="591944" cy="59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1693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六十四卦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群組 1"/>
          <p:cNvGrpSpPr/>
          <p:nvPr/>
        </p:nvGrpSpPr>
        <p:grpSpPr>
          <a:xfrm>
            <a:off x="179249" y="1034839"/>
            <a:ext cx="1232692" cy="5308594"/>
            <a:chOff x="112014" y="1034839"/>
            <a:chExt cx="1232692" cy="5308594"/>
          </a:xfrm>
        </p:grpSpPr>
        <p:sp>
          <p:nvSpPr>
            <p:cNvPr id="5" name="矩形 4"/>
            <p:cNvSpPr/>
            <p:nvPr/>
          </p:nvSpPr>
          <p:spPr>
            <a:xfrm>
              <a:off x="112014" y="103483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乾列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12014" y="174207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兌列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12014" y="244931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離列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12014" y="3844203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巽列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2014" y="4499362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坎列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12014" y="519462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艮列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12014" y="5889896"/>
              <a:ext cx="1232692" cy="453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坤列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12014" y="315655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震列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</p:grp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411624"/>
              </p:ext>
            </p:extLst>
          </p:nvPr>
        </p:nvGraphicFramePr>
        <p:xfrm>
          <a:off x="1870635" y="835228"/>
          <a:ext cx="10056906" cy="5516652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1127523">
                  <a:extLst>
                    <a:ext uri="{9D8B030D-6E8A-4147-A177-3AD203B41FA5}">
                      <a16:colId xmlns:a16="http://schemas.microsoft.com/office/drawing/2014/main" val="1298578834"/>
                    </a:ext>
                  </a:extLst>
                </a:gridCol>
                <a:gridCol w="955277">
                  <a:extLst>
                    <a:ext uri="{9D8B030D-6E8A-4147-A177-3AD203B41FA5}">
                      <a16:colId xmlns:a16="http://schemas.microsoft.com/office/drawing/2014/main" val="33221892"/>
                    </a:ext>
                  </a:extLst>
                </a:gridCol>
                <a:gridCol w="7974106">
                  <a:extLst>
                    <a:ext uri="{9D8B030D-6E8A-4147-A177-3AD203B41FA5}">
                      <a16:colId xmlns:a16="http://schemas.microsoft.com/office/drawing/2014/main" val="58707185"/>
                    </a:ext>
                  </a:extLst>
                </a:gridCol>
              </a:tblGrid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「天與水違行，訟；君子以作事謀始。」天向上向西，水向下向東；始於自訟，中不訟人。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0269093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「澤無水，困；君子以致命遂志。」困亨，貞大人吉无咎，有言不信。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1078479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未濟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「火在水上，未濟；君子以慎，辨物居方。」剛柔失正，卻能相應。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328121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「雷雨作，解；君子以赦過宥罪。」解險以動，動而免乎險；天地解而雷雨作，百果草木皆甲坼。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803026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「風行水上，渙；先王以享于帝立廟。」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告太平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    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人民離散日，君王立功時，故王假有廟，乘木行水，故利涉大川。繼之則利貞也。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5991638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「水洊至，習坎；君子以常德行，習教事。」身在危險中，要剛正不畏堅定信心，才能達成任務。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2107490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「山下出泉，蒙；君子以果行育德。」原，童蒙，幼稚教育。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529418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「地中有水，師；君子以榮民畜眾。」九二剛中以應，行險而順，將師之象。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4362705"/>
                  </a:ext>
                </a:extLst>
              </a:tr>
            </a:tbl>
          </a:graphicData>
        </a:graphic>
      </p:graphicFrame>
      <p:pic>
        <p:nvPicPr>
          <p:cNvPr id="14" name="圖片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531" y="910913"/>
            <a:ext cx="576689" cy="527922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084" y="1593055"/>
            <a:ext cx="591944" cy="591944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276" y="2260547"/>
            <a:ext cx="591944" cy="591944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585" y="2935408"/>
            <a:ext cx="574635" cy="574635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531" y="3626430"/>
            <a:ext cx="591944" cy="591944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531" y="4355755"/>
            <a:ext cx="592788" cy="528077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532" y="5046101"/>
            <a:ext cx="591944" cy="547875"/>
          </a:xfrm>
          <a:prstGeom prst="rect">
            <a:avLst/>
          </a:prstGeom>
        </p:spPr>
      </p:pic>
      <p:pic>
        <p:nvPicPr>
          <p:cNvPr id="22" name="圖片 2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891" y="5713097"/>
            <a:ext cx="551224" cy="55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502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六十四卦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群組 1"/>
          <p:cNvGrpSpPr/>
          <p:nvPr/>
        </p:nvGrpSpPr>
        <p:grpSpPr>
          <a:xfrm>
            <a:off x="179249" y="1034839"/>
            <a:ext cx="1232692" cy="5308594"/>
            <a:chOff x="112014" y="1034839"/>
            <a:chExt cx="1232692" cy="5308594"/>
          </a:xfrm>
        </p:grpSpPr>
        <p:sp>
          <p:nvSpPr>
            <p:cNvPr id="5" name="矩形 4"/>
            <p:cNvSpPr/>
            <p:nvPr/>
          </p:nvSpPr>
          <p:spPr>
            <a:xfrm>
              <a:off x="112014" y="103483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乾列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12014" y="174207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兌列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12014" y="244931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離列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12014" y="3844203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巽列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2014" y="4499362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坎列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12014" y="519462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艮列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12014" y="5889896"/>
              <a:ext cx="1232692" cy="453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坤列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12014" y="315655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震列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</p:grp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69213"/>
              </p:ext>
            </p:extLst>
          </p:nvPr>
        </p:nvGraphicFramePr>
        <p:xfrm>
          <a:off x="1870635" y="835228"/>
          <a:ext cx="10056906" cy="5852008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1127523">
                  <a:extLst>
                    <a:ext uri="{9D8B030D-6E8A-4147-A177-3AD203B41FA5}">
                      <a16:colId xmlns:a16="http://schemas.microsoft.com/office/drawing/2014/main" val="1298578834"/>
                    </a:ext>
                  </a:extLst>
                </a:gridCol>
                <a:gridCol w="955277">
                  <a:extLst>
                    <a:ext uri="{9D8B030D-6E8A-4147-A177-3AD203B41FA5}">
                      <a16:colId xmlns:a16="http://schemas.microsoft.com/office/drawing/2014/main" val="33221892"/>
                    </a:ext>
                  </a:extLst>
                </a:gridCol>
                <a:gridCol w="7974106">
                  <a:extLst>
                    <a:ext uri="{9D8B030D-6E8A-4147-A177-3AD203B41FA5}">
                      <a16:colId xmlns:a16="http://schemas.microsoft.com/office/drawing/2014/main" val="58707185"/>
                    </a:ext>
                  </a:extLst>
                </a:gridCol>
              </a:tblGrid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「天下有山，遯；君子以遠小人，不惡而嚴。」陰長陽逃。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0269093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「山上有澤，咸；君子以虛受人。」咸，感也。男下女。天地感而萬物化生，聖人感而天下和平。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1078479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「山上有火，旅；君子以明，慎用刑而不留獄。」柔得中平外而順乎剛；止而麗乎明。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328121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「山上有雷，小過；君子以行過乎恭，喪過乎哀，用過乎儉。」亨，利貞。可小事不可大事。不宜上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乘剛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，宜下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乘陽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803026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「山上有木，漸；君子以居賢德善俗。」止而巽，女歸吉，利貞。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5991638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「山上有水，蹇；君子以反身修德。」有三義分別是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坎險艮阻。見險能止，當住貞吉。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2107490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「兼山，艮；君子以思不出其位。」時止則止，時行則行，上下敵應，相背，不惑其身，不見其人。附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郭忠孝，兼山先生。薛季宣，艮齋永嘉人。陳富良，止齋瑞安人。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529418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地中有山，謙；君子以裒多益寡，稱物平施。」天道下濟而光明，地道卑而上行。謙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尊而光，卑而不可逾。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4362705"/>
                  </a:ext>
                </a:extLst>
              </a:tr>
            </a:tbl>
          </a:graphicData>
        </a:graphic>
      </p:graphicFrame>
      <p:pic>
        <p:nvPicPr>
          <p:cNvPr id="3" name="圖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22" y="888963"/>
            <a:ext cx="591944" cy="591944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22" y="1567892"/>
            <a:ext cx="591944" cy="591944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22" y="2260547"/>
            <a:ext cx="591944" cy="591944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22" y="2953202"/>
            <a:ext cx="591944" cy="591944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22" y="3645857"/>
            <a:ext cx="529378" cy="591944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22" y="4362671"/>
            <a:ext cx="553054" cy="553054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22" y="5157891"/>
            <a:ext cx="591944" cy="591944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505" y="6113085"/>
            <a:ext cx="529378" cy="52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791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六十四卦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群組 1"/>
          <p:cNvGrpSpPr/>
          <p:nvPr/>
        </p:nvGrpSpPr>
        <p:grpSpPr>
          <a:xfrm>
            <a:off x="179249" y="1034839"/>
            <a:ext cx="1232692" cy="5308594"/>
            <a:chOff x="112014" y="1034839"/>
            <a:chExt cx="1232692" cy="5308594"/>
          </a:xfrm>
        </p:grpSpPr>
        <p:sp>
          <p:nvSpPr>
            <p:cNvPr id="5" name="矩形 4"/>
            <p:cNvSpPr/>
            <p:nvPr/>
          </p:nvSpPr>
          <p:spPr>
            <a:xfrm>
              <a:off x="112014" y="103483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乾列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12014" y="174207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兌列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12014" y="244931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離列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12014" y="3844203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巽列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2014" y="4499362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坎列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12014" y="519462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艮列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12014" y="5889896"/>
              <a:ext cx="1232692" cy="4535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坤列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12014" y="3156559"/>
              <a:ext cx="1232692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震列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</p:grp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2810"/>
              </p:ext>
            </p:extLst>
          </p:nvPr>
        </p:nvGraphicFramePr>
        <p:xfrm>
          <a:off x="1870635" y="835228"/>
          <a:ext cx="10056906" cy="5516652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1127523">
                  <a:extLst>
                    <a:ext uri="{9D8B030D-6E8A-4147-A177-3AD203B41FA5}">
                      <a16:colId xmlns:a16="http://schemas.microsoft.com/office/drawing/2014/main" val="1298578834"/>
                    </a:ext>
                  </a:extLst>
                </a:gridCol>
                <a:gridCol w="955277">
                  <a:extLst>
                    <a:ext uri="{9D8B030D-6E8A-4147-A177-3AD203B41FA5}">
                      <a16:colId xmlns:a16="http://schemas.microsoft.com/office/drawing/2014/main" val="33221892"/>
                    </a:ext>
                  </a:extLst>
                </a:gridCol>
                <a:gridCol w="7974106">
                  <a:extLst>
                    <a:ext uri="{9D8B030D-6E8A-4147-A177-3AD203B41FA5}">
                      <a16:colId xmlns:a16="http://schemas.microsoft.com/office/drawing/2014/main" val="58707185"/>
                    </a:ext>
                  </a:extLst>
                </a:gridCol>
              </a:tblGrid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「天地不交，否；君子以儉德避難，不可榮以祿。」大往山來，天地不交萬物不通；上下不交，天下無邦。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0269093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「澤上於地，萃；君子以儲戎器，戒不虞。」聚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順以悅，剛中而應。觀其所聚，則天地萬物之情見矣。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1078479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「明出地上，晉；君子以自昭明德。」順而麗乎大明。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328121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「雷出地奮，豫；先王以作樂崇德，殷薦之上帝，以配祖考。」天地以順動；聖人以順動。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803026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「風行地上，觀；先王以省方觀民設教。」中正有應，足以觀天下而為天下觀，應以至誠為本。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5991638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「地上有水，比；先王以建萬國，親諸侯。」剛中，上下應，後夫凶。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2107490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「山附於地，剝；上以厚下安宅。」順而止之。君子尚消思盈虛。碩果不食。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529418"/>
                  </a:ext>
                </a:extLst>
              </a:tr>
              <a:tr h="6704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「地勢坤，君子以厚德載物。」先迷，後得主，利。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4362705"/>
                  </a:ext>
                </a:extLst>
              </a:tr>
            </a:tbl>
          </a:graphicData>
        </a:graphic>
      </p:graphicFrame>
      <p:pic>
        <p:nvPicPr>
          <p:cNvPr id="3" name="圖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75" y="915857"/>
            <a:ext cx="591944" cy="591944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75" y="1589871"/>
            <a:ext cx="591944" cy="591944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75" y="2297135"/>
            <a:ext cx="591944" cy="591944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75" y="2986328"/>
            <a:ext cx="591944" cy="591944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75" y="3683939"/>
            <a:ext cx="591944" cy="591944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75" y="4376475"/>
            <a:ext cx="591943" cy="531701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75" y="5739991"/>
            <a:ext cx="612401" cy="543503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75" y="5015486"/>
            <a:ext cx="602331" cy="60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7617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六十四卦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圆角矩形 21"/>
          <p:cNvSpPr/>
          <p:nvPr/>
        </p:nvSpPr>
        <p:spPr>
          <a:xfrm>
            <a:off x="564699" y="1063370"/>
            <a:ext cx="4708347" cy="698195"/>
          </a:xfrm>
          <a:prstGeom prst="roundRect">
            <a:avLst/>
          </a:prstGeom>
          <a:solidFill>
            <a:srgbClr val="A9D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八公卦世應由魂歸魂起月表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8471647" y="6051176"/>
            <a:ext cx="2891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參照附件一</a:t>
            </a:r>
          </a:p>
        </p:txBody>
      </p:sp>
    </p:spTree>
    <p:extLst>
      <p:ext uri="{BB962C8B-B14F-4D97-AF65-F5344CB8AC3E}">
        <p14:creationId xmlns:p14="http://schemas.microsoft.com/office/powerpoint/2010/main" val="4262138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六十四卦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圆角矩形 21"/>
          <p:cNvSpPr/>
          <p:nvPr/>
        </p:nvSpPr>
        <p:spPr>
          <a:xfrm>
            <a:off x="323447" y="1000990"/>
            <a:ext cx="1707060" cy="698195"/>
          </a:xfrm>
          <a:prstGeom prst="roundRect">
            <a:avLst/>
          </a:prstGeom>
          <a:solidFill>
            <a:srgbClr val="A9D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卦爻辭</a:t>
            </a:r>
          </a:p>
        </p:txBody>
      </p:sp>
      <p:grpSp>
        <p:nvGrpSpPr>
          <p:cNvPr id="6" name="群組 5"/>
          <p:cNvGrpSpPr/>
          <p:nvPr/>
        </p:nvGrpSpPr>
        <p:grpSpPr>
          <a:xfrm>
            <a:off x="2151452" y="966819"/>
            <a:ext cx="4975491" cy="2286759"/>
            <a:chOff x="564698" y="2022904"/>
            <a:chExt cx="4975491" cy="2286759"/>
          </a:xfrm>
        </p:grpSpPr>
        <p:sp>
          <p:nvSpPr>
            <p:cNvPr id="18" name="文字方塊 17"/>
            <p:cNvSpPr txBox="1"/>
            <p:nvPr/>
          </p:nvSpPr>
          <p:spPr>
            <a:xfrm>
              <a:off x="2322265" y="2188360"/>
              <a:ext cx="32179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卦，卦也，懸掛之義。</a:t>
              </a:r>
              <a:endPara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2" name="圖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4306" y="2022904"/>
              <a:ext cx="790685" cy="771633"/>
            </a:xfrm>
            <a:prstGeom prst="rect">
              <a:avLst/>
            </a:prstGeom>
          </p:spPr>
        </p:pic>
        <p:sp>
          <p:nvSpPr>
            <p:cNvPr id="3" name="矩形 2"/>
            <p:cNvSpPr/>
            <p:nvPr/>
          </p:nvSpPr>
          <p:spPr>
            <a:xfrm>
              <a:off x="2426424" y="3291895"/>
              <a:ext cx="172354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爻，交也。</a:t>
              </a:r>
            </a:p>
          </p:txBody>
        </p:sp>
        <p:pic>
          <p:nvPicPr>
            <p:cNvPr id="4" name="圖片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698" y="3092025"/>
              <a:ext cx="890123" cy="861410"/>
            </a:xfrm>
            <a:prstGeom prst="rect">
              <a:avLst/>
            </a:prstGeom>
          </p:spPr>
        </p:pic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0599" y="3142490"/>
              <a:ext cx="785825" cy="760477"/>
            </a:xfrm>
            <a:prstGeom prst="rect">
              <a:avLst/>
            </a:prstGeom>
          </p:spPr>
        </p:pic>
        <p:sp>
          <p:nvSpPr>
            <p:cNvPr id="10" name="矩形 9"/>
            <p:cNvSpPr/>
            <p:nvPr/>
          </p:nvSpPr>
          <p:spPr>
            <a:xfrm>
              <a:off x="686593" y="3940331"/>
              <a:ext cx="6463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甲骨</a:t>
              </a:r>
            </a:p>
          </p:txBody>
        </p:sp>
        <p:sp>
          <p:nvSpPr>
            <p:cNvPr id="11" name="矩形 10"/>
            <p:cNvSpPr/>
            <p:nvPr/>
          </p:nvSpPr>
          <p:spPr>
            <a:xfrm>
              <a:off x="1675933" y="3940331"/>
              <a:ext cx="6463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說文</a:t>
              </a:r>
            </a:p>
          </p:txBody>
        </p:sp>
      </p:grpSp>
      <p:sp>
        <p:nvSpPr>
          <p:cNvPr id="7" name="矩形 6"/>
          <p:cNvSpPr/>
          <p:nvPr/>
        </p:nvSpPr>
        <p:spPr>
          <a:xfrm>
            <a:off x="7395995" y="1060572"/>
            <a:ext cx="472260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028825" algn="l"/>
              </a:tabLst>
            </a:pP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卦辭</a:t>
            </a:r>
            <a:r>
              <a:rPr lang="en-US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: </a:t>
            </a: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繫掛在卦下之辭。</a:t>
            </a:r>
            <a:endParaRPr lang="zh-TW" altLang="zh-TW" sz="2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028825" algn="l"/>
              </a:tabLst>
            </a:pP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爻辭</a:t>
            </a:r>
            <a:r>
              <a:rPr lang="en-US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: </a:t>
            </a: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繫掛在爻下之辭。</a:t>
            </a:r>
            <a:endParaRPr lang="zh-TW" altLang="zh-TW" sz="2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028825" algn="l"/>
              </a:tabLst>
            </a:pP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繫辭</a:t>
            </a:r>
            <a:r>
              <a:rPr lang="en-US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: </a:t>
            </a: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指卦爻辭。繫辭傳。</a:t>
            </a:r>
            <a:endParaRPr lang="zh-TW" altLang="zh-TW" sz="2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028825" algn="l"/>
              </a:tabLst>
            </a:pP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彖辭</a:t>
            </a:r>
            <a:r>
              <a:rPr lang="en-US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卦之辭</a:t>
            </a:r>
            <a:r>
              <a:rPr lang="en-US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≠彖傳；象辭</a:t>
            </a:r>
            <a:r>
              <a:rPr lang="en-US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爻之辭</a:t>
            </a:r>
            <a:r>
              <a:rPr lang="en-US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≠象傳。</a:t>
            </a:r>
            <a:endParaRPr lang="zh-TW" altLang="zh-TW" sz="2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9" name="直線接點 8"/>
          <p:cNvCxnSpPr/>
          <p:nvPr/>
        </p:nvCxnSpPr>
        <p:spPr>
          <a:xfrm>
            <a:off x="380552" y="3375216"/>
            <a:ext cx="1130897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994438"/>
              </p:ext>
            </p:extLst>
          </p:nvPr>
        </p:nvGraphicFramePr>
        <p:xfrm>
          <a:off x="767793" y="3405747"/>
          <a:ext cx="8127999" cy="710877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182032">
                  <a:extLst>
                    <a:ext uri="{9D8B030D-6E8A-4147-A177-3AD203B41FA5}">
                      <a16:colId xmlns:a16="http://schemas.microsoft.com/office/drawing/2014/main" val="2968961265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3526222707"/>
                    </a:ext>
                  </a:extLst>
                </a:gridCol>
                <a:gridCol w="6018120">
                  <a:extLst>
                    <a:ext uri="{9D8B030D-6E8A-4147-A177-3AD203B41FA5}">
                      <a16:colId xmlns:a16="http://schemas.microsoft.com/office/drawing/2014/main" val="1798749365"/>
                    </a:ext>
                  </a:extLst>
                </a:gridCol>
              </a:tblGrid>
              <a:tr h="71087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卦辭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 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元亨利貞。</a:t>
                      </a:r>
                      <a:r>
                        <a:rPr lang="zh-TW" altLang="en-US" sz="200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其有四種標點，五種解釋</a:t>
                      </a:r>
                      <a:endParaRPr lang="en-US" altLang="zh-TW" sz="20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446841"/>
                  </a:ext>
                </a:extLst>
              </a:tr>
            </a:tbl>
          </a:graphicData>
        </a:graphic>
      </p:graphicFrame>
      <p:pic>
        <p:nvPicPr>
          <p:cNvPr id="20" name="圖片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893" y="3515612"/>
            <a:ext cx="491145" cy="491145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2709545" y="4177167"/>
            <a:ext cx="9191104" cy="2554545"/>
          </a:xfrm>
          <a:prstGeom prst="rect">
            <a:avLst/>
          </a:prstGeom>
          <a:solidFill>
            <a:srgbClr val="FFFFFF">
              <a:alpha val="74902"/>
            </a:srgbClr>
          </a:solidFill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周易乃占筮書，喜用模稜語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占筮之書，行文構句，每用高深莫測，義可多解之模稜語，為其莫測高深也，故令人懾服於其神秘性；為其義可多解矣，故益增其占斷準確之可能性。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周易以周普為義，含有多元觀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符號學之觀點視之，凡符號之抽象層次愈高，則其涵義欲廣，而周易以陰陽二符號以概括萬事萬物，改其道周普，无利不備。又易有不易，變易，簡易三者，故易義之周普，必須做「多元觀」。然而，周易卦爻辭喜用模稜語，具多元觀，文心雕龍隱秀篇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「隱之為體，義生文外，深文隱蔚，餘味曲包。」最足以闡易道之奧旨。</a:t>
            </a:r>
          </a:p>
        </p:txBody>
      </p:sp>
    </p:spTree>
    <p:extLst>
      <p:ext uri="{BB962C8B-B14F-4D97-AF65-F5344CB8AC3E}">
        <p14:creationId xmlns:p14="http://schemas.microsoft.com/office/powerpoint/2010/main" val="24862251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元亨利貞分法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864310"/>
              </p:ext>
            </p:extLst>
          </p:nvPr>
        </p:nvGraphicFramePr>
        <p:xfrm>
          <a:off x="767793" y="985280"/>
          <a:ext cx="8127999" cy="710877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182032">
                  <a:extLst>
                    <a:ext uri="{9D8B030D-6E8A-4147-A177-3AD203B41FA5}">
                      <a16:colId xmlns:a16="http://schemas.microsoft.com/office/drawing/2014/main" val="2968961265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3526222707"/>
                    </a:ext>
                  </a:extLst>
                </a:gridCol>
                <a:gridCol w="6018120">
                  <a:extLst>
                    <a:ext uri="{9D8B030D-6E8A-4147-A177-3AD203B41FA5}">
                      <a16:colId xmlns:a16="http://schemas.microsoft.com/office/drawing/2014/main" val="1798749365"/>
                    </a:ext>
                  </a:extLst>
                </a:gridCol>
              </a:tblGrid>
              <a:tr h="71087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卦辭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 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元亨利貞。</a:t>
                      </a:r>
                      <a:r>
                        <a:rPr lang="zh-TW" altLang="en-US" sz="200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其有四種標點，五種解釋</a:t>
                      </a:r>
                      <a:endParaRPr lang="en-US" altLang="zh-TW" sz="20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446841"/>
                  </a:ext>
                </a:extLst>
              </a:tr>
            </a:tbl>
          </a:graphicData>
        </a:graphic>
      </p:graphicFrame>
      <p:pic>
        <p:nvPicPr>
          <p:cNvPr id="20" name="圖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893" y="1095145"/>
            <a:ext cx="491145" cy="49114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86001" y="1747189"/>
            <a:ext cx="6096000" cy="8463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ts val="600"/>
              </a:spcBef>
              <a:buFont typeface="+mj-ea"/>
              <a:buAutoNum type="ea1Cht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四分法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並列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李鼎祚和孔穎達主之。</a:t>
            </a: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793" y="2832025"/>
            <a:ext cx="952633" cy="924054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999130" y="2632333"/>
            <a:ext cx="95115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「象人之首」，引申為始。所以元，就是物之本，事之始。詳細點說，乾元天道，是萬物的原始。地球本是太陽分出的一團爆炸物凝固而成。地上一切生物也都淵源於陽光，由光合作用直接或間接形成原生質。人受天道生物的啟示，也具生生不息之仁體，所以元德在人，就是生意，就是仁德。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6" name="圖片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413" y="4163763"/>
            <a:ext cx="952633" cy="924054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329" y="4163763"/>
            <a:ext cx="954855" cy="924054"/>
          </a:xfrm>
          <a:prstGeom prst="rect">
            <a:avLst/>
          </a:prstGeom>
        </p:spPr>
      </p:pic>
      <p:sp>
        <p:nvSpPr>
          <p:cNvPr id="21" name="矩形 20"/>
          <p:cNvSpPr/>
          <p:nvPr/>
        </p:nvSpPr>
        <p:spPr>
          <a:xfrm>
            <a:off x="2107111" y="4163763"/>
            <a:ext cx="89194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象宗廟之形」，為祭享的意思。祭享則人神感通，所以引申為亨通。宇宙間一切物體，彼此間都有「引力」存在，這是天道的「亨德」。人稟此「亨德」，彼此感通，互不障礙。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3" name="圖片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57" y="5495501"/>
            <a:ext cx="942469" cy="919760"/>
          </a:xfrm>
          <a:prstGeom prst="rect">
            <a:avLst/>
          </a:prstGeom>
        </p:spPr>
      </p:pic>
      <p:sp>
        <p:nvSpPr>
          <p:cNvPr id="24" name="矩形 23"/>
          <p:cNvSpPr/>
          <p:nvPr/>
        </p:nvSpPr>
        <p:spPr>
          <a:xfrm>
            <a:off x="2116972" y="5387417"/>
            <a:ext cx="89634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說文「从刀，从和省。」和，正是利的前提。天體的運行，有自轉，有公轉，為一大和諧的秩序。所以星球不致互撞，蒙受和諧之利。人類有察於此，沖和安吉，互助合作，而得大利。</a:t>
            </a:r>
            <a:endParaRPr lang="en-US" altLang="zh-TW" sz="20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anose="02020500000000000000" pitchFamily="18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「人從相省」儒家以和為貴，宇宙之秩序為天道之利。</a:t>
            </a:r>
          </a:p>
        </p:txBody>
      </p:sp>
    </p:spTree>
    <p:extLst>
      <p:ext uri="{BB962C8B-B14F-4D97-AF65-F5344CB8AC3E}">
        <p14:creationId xmlns:p14="http://schemas.microsoft.com/office/powerpoint/2010/main" val="6102981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元亨利貞分法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864310"/>
              </p:ext>
            </p:extLst>
          </p:nvPr>
        </p:nvGraphicFramePr>
        <p:xfrm>
          <a:off x="767793" y="985280"/>
          <a:ext cx="8127999" cy="710877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182032">
                  <a:extLst>
                    <a:ext uri="{9D8B030D-6E8A-4147-A177-3AD203B41FA5}">
                      <a16:colId xmlns:a16="http://schemas.microsoft.com/office/drawing/2014/main" val="2968961265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3526222707"/>
                    </a:ext>
                  </a:extLst>
                </a:gridCol>
                <a:gridCol w="6018120">
                  <a:extLst>
                    <a:ext uri="{9D8B030D-6E8A-4147-A177-3AD203B41FA5}">
                      <a16:colId xmlns:a16="http://schemas.microsoft.com/office/drawing/2014/main" val="1798749365"/>
                    </a:ext>
                  </a:extLst>
                </a:gridCol>
              </a:tblGrid>
              <a:tr h="71087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卦辭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 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元亨利貞。</a:t>
                      </a:r>
                      <a:r>
                        <a:rPr lang="zh-TW" altLang="en-US" sz="200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其有四種標點，五種解釋</a:t>
                      </a:r>
                      <a:endParaRPr lang="en-US" altLang="zh-TW" sz="20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446841"/>
                  </a:ext>
                </a:extLst>
              </a:tr>
            </a:tbl>
          </a:graphicData>
        </a:graphic>
      </p:graphicFrame>
      <p:pic>
        <p:nvPicPr>
          <p:cNvPr id="20" name="圖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893" y="1095145"/>
            <a:ext cx="491145" cy="49114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86001" y="1747189"/>
            <a:ext cx="6096000" cy="8463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ts val="600"/>
              </a:spcBef>
              <a:buFont typeface="+mj-ea"/>
              <a:buAutoNum type="ea1Cht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四分法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並列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李鼎祚和孔穎達主之。</a:t>
            </a:r>
          </a:p>
        </p:txBody>
      </p:sp>
      <p:sp>
        <p:nvSpPr>
          <p:cNvPr id="13" name="矩形 12"/>
          <p:cNvSpPr/>
          <p:nvPr/>
        </p:nvSpPr>
        <p:spPr>
          <a:xfrm>
            <a:off x="4021558" y="2599980"/>
            <a:ext cx="744878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「象鼎之形」，蓋借鼎為貞、鼎重固而正，故貞有重固而正常的意思。乾元天道、人之仁體，都因重固而得正，而不致迷亂虛妄。</a:t>
            </a:r>
            <a:endParaRPr lang="en-US" altLang="zh-TW" sz="20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anose="02020500000000000000" pitchFamily="18" charset="-120"/>
            </a:endParaRPr>
          </a:p>
          <a:p>
            <a:endParaRPr lang="en-US" altLang="zh-TW" sz="20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anose="02020500000000000000" pitchFamily="18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恆常，正常。象鼎，宗廟之常器，又取其擺得很穩固，有「正」之義。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14" y="2721997"/>
            <a:ext cx="790685" cy="771633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793" y="2715559"/>
            <a:ext cx="790685" cy="771633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592" y="2759274"/>
            <a:ext cx="790685" cy="771633"/>
          </a:xfrm>
          <a:prstGeom prst="rect">
            <a:avLst/>
          </a:prstGeom>
        </p:spPr>
      </p:pic>
      <p:sp>
        <p:nvSpPr>
          <p:cNvPr id="5" name="向右箭號 4"/>
          <p:cNvSpPr/>
          <p:nvPr/>
        </p:nvSpPr>
        <p:spPr>
          <a:xfrm>
            <a:off x="1592997" y="3012578"/>
            <a:ext cx="389076" cy="177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向右箭號 17"/>
          <p:cNvSpPr/>
          <p:nvPr/>
        </p:nvSpPr>
        <p:spPr>
          <a:xfrm>
            <a:off x="2841796" y="3019016"/>
            <a:ext cx="389076" cy="177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872" y="2721996"/>
            <a:ext cx="790685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3178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元亨利貞分法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864310"/>
              </p:ext>
            </p:extLst>
          </p:nvPr>
        </p:nvGraphicFramePr>
        <p:xfrm>
          <a:off x="767793" y="985280"/>
          <a:ext cx="8127999" cy="710877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182032">
                  <a:extLst>
                    <a:ext uri="{9D8B030D-6E8A-4147-A177-3AD203B41FA5}">
                      <a16:colId xmlns:a16="http://schemas.microsoft.com/office/drawing/2014/main" val="2968961265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3526222707"/>
                    </a:ext>
                  </a:extLst>
                </a:gridCol>
                <a:gridCol w="6018120">
                  <a:extLst>
                    <a:ext uri="{9D8B030D-6E8A-4147-A177-3AD203B41FA5}">
                      <a16:colId xmlns:a16="http://schemas.microsoft.com/office/drawing/2014/main" val="1798749365"/>
                    </a:ext>
                  </a:extLst>
                </a:gridCol>
              </a:tblGrid>
              <a:tr h="71087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卦辭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 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元亨利貞。</a:t>
                      </a:r>
                      <a:r>
                        <a:rPr lang="zh-TW" altLang="en-US" sz="200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其有四種標點，五種解釋</a:t>
                      </a:r>
                      <a:endParaRPr lang="en-US" altLang="zh-TW" sz="20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446841"/>
                  </a:ext>
                </a:extLst>
              </a:tr>
            </a:tbl>
          </a:graphicData>
        </a:graphic>
      </p:graphicFrame>
      <p:pic>
        <p:nvPicPr>
          <p:cNvPr id="20" name="圖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893" y="1095145"/>
            <a:ext cx="491145" cy="49114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86001" y="1747189"/>
            <a:ext cx="6096000" cy="8463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ts val="600"/>
              </a:spcBef>
              <a:buFont typeface="+mj-ea"/>
              <a:buAutoNum type="ea1Cht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四分法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 startAt="2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貫時：邵雍主之</a:t>
            </a:r>
          </a:p>
        </p:txBody>
      </p:sp>
      <p:sp>
        <p:nvSpPr>
          <p:cNvPr id="7" name="矩形 6"/>
          <p:cNvSpPr/>
          <p:nvPr/>
        </p:nvSpPr>
        <p:spPr>
          <a:xfrm>
            <a:off x="1757081" y="2714241"/>
            <a:ext cx="8166847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028825" algn="l"/>
              </a:tabLst>
            </a:pPr>
            <a:r>
              <a:rPr lang="zh-TW" altLang="zh-TW" sz="2000" b="1" kern="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元者</a:t>
            </a:r>
            <a:r>
              <a:rPr lang="zh-TW" altLang="zh-TW" sz="20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，春也，人也。春者，時之始 ；仁者，德之長，時則未盛，而德足以長人；故言德而不言時</a:t>
            </a:r>
            <a:r>
              <a:rPr lang="zh-TW" altLang="en-US" sz="20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。</a:t>
            </a:r>
            <a:endParaRPr lang="en-US" altLang="zh-TW" sz="2000" kern="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anose="02020500000000000000" pitchFamily="18" charset="-120"/>
            </a:endParaRPr>
          </a:p>
          <a:p>
            <a:pPr marL="342900" indent="-34290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028825" algn="l"/>
              </a:tabLst>
            </a:pPr>
            <a:r>
              <a:rPr lang="zh-TW" altLang="zh-TW" sz="2000" b="1" kern="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亨者</a:t>
            </a:r>
            <a:r>
              <a:rPr lang="zh-TW" altLang="zh-TW" sz="20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，夏也，禮也。夏者，時之盛；禮者，德之文。盛則必衰，而文不足以救之，故言時而不言德。</a:t>
            </a:r>
            <a:endParaRPr lang="en-US" altLang="zh-TW" sz="2000" kern="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anose="02020500000000000000" pitchFamily="18" charset="-120"/>
            </a:endParaRPr>
          </a:p>
          <a:p>
            <a:pPr marL="342900" indent="-34290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028825" algn="l"/>
              </a:tabLst>
            </a:pPr>
            <a:r>
              <a:rPr lang="zh-TW" altLang="zh-TW" sz="2000" b="1" kern="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利者</a:t>
            </a:r>
            <a:r>
              <a:rPr lang="zh-TW" altLang="zh-TW" sz="20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，秋也，義也。秋者，時之成；義者，德之方。萬物方成而獲利，義者不通於利</a:t>
            </a:r>
            <a:r>
              <a:rPr lang="en-US" altLang="zh-TW" sz="20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 : </a:t>
            </a:r>
            <a:r>
              <a:rPr lang="zh-TW" altLang="zh-TW" sz="20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故言時而不言德也。</a:t>
            </a:r>
            <a:endParaRPr lang="en-US" altLang="zh-TW" sz="2000" kern="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新細明體" panose="02020500000000000000" pitchFamily="18" charset="-120"/>
            </a:endParaRPr>
          </a:p>
          <a:p>
            <a:pPr marL="342900" indent="-34290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028825" algn="l"/>
              </a:tabLst>
            </a:pPr>
            <a:r>
              <a:rPr lang="zh-TW" altLang="zh-TW" sz="2000" b="1" kern="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貞者</a:t>
            </a:r>
            <a:r>
              <a:rPr lang="zh-TW" altLang="zh-TW" sz="20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，冬也，智也。冬者，時之末；智也，德之衰。正則吉，不正則凶，故言德而不言時也。」</a:t>
            </a:r>
            <a:endParaRPr lang="zh-TW" altLang="zh-TW" sz="20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92970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元亨利貞分法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864310"/>
              </p:ext>
            </p:extLst>
          </p:nvPr>
        </p:nvGraphicFramePr>
        <p:xfrm>
          <a:off x="767793" y="985280"/>
          <a:ext cx="8127999" cy="710877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182032">
                  <a:extLst>
                    <a:ext uri="{9D8B030D-6E8A-4147-A177-3AD203B41FA5}">
                      <a16:colId xmlns:a16="http://schemas.microsoft.com/office/drawing/2014/main" val="2968961265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3526222707"/>
                    </a:ext>
                  </a:extLst>
                </a:gridCol>
                <a:gridCol w="6018120">
                  <a:extLst>
                    <a:ext uri="{9D8B030D-6E8A-4147-A177-3AD203B41FA5}">
                      <a16:colId xmlns:a16="http://schemas.microsoft.com/office/drawing/2014/main" val="1798749365"/>
                    </a:ext>
                  </a:extLst>
                </a:gridCol>
              </a:tblGrid>
              <a:tr h="71087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卦辭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 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元亨利貞。</a:t>
                      </a:r>
                      <a:r>
                        <a:rPr lang="zh-TW" altLang="en-US" sz="200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其有四種標點，五種解釋</a:t>
                      </a:r>
                      <a:endParaRPr lang="en-US" altLang="zh-TW" sz="20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446841"/>
                  </a:ext>
                </a:extLst>
              </a:tr>
            </a:tbl>
          </a:graphicData>
        </a:graphic>
      </p:graphicFrame>
      <p:pic>
        <p:nvPicPr>
          <p:cNvPr id="20" name="圖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893" y="1095145"/>
            <a:ext cx="491145" cy="49114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86001" y="1747189"/>
            <a:ext cx="6096000" cy="8463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spcBef>
                <a:spcPts val="600"/>
              </a:spcBef>
              <a:buFont typeface="+mj-ea"/>
              <a:buAutoNum type="ea1ChtPeriod" startAt="2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四分法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</a:p>
          <a:p>
            <a:pPr>
              <a:spcBef>
                <a:spcPts val="600"/>
              </a:spcBef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周易彖傳主此說。</a:t>
            </a:r>
          </a:p>
        </p:txBody>
      </p:sp>
      <p:grpSp>
        <p:nvGrpSpPr>
          <p:cNvPr id="25" name="群組 24"/>
          <p:cNvGrpSpPr/>
          <p:nvPr/>
        </p:nvGrpSpPr>
        <p:grpSpPr>
          <a:xfrm>
            <a:off x="1202304" y="2890533"/>
            <a:ext cx="10212413" cy="518468"/>
            <a:chOff x="554278" y="2767657"/>
            <a:chExt cx="10212413" cy="518468"/>
          </a:xfrm>
        </p:grpSpPr>
        <p:sp>
          <p:nvSpPr>
            <p:cNvPr id="26" name="矩形 25"/>
            <p:cNvSpPr/>
            <p:nvPr/>
          </p:nvSpPr>
          <p:spPr>
            <a:xfrm>
              <a:off x="554278" y="2767657"/>
              <a:ext cx="1367508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元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2136939" y="2767657"/>
              <a:ext cx="8629752" cy="4512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「大哉乾元，萬物資始，乃統天。」</a:t>
              </a:r>
              <a:endPara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</p:txBody>
        </p:sp>
      </p:grpSp>
      <p:grpSp>
        <p:nvGrpSpPr>
          <p:cNvPr id="28" name="群組 27"/>
          <p:cNvGrpSpPr/>
          <p:nvPr/>
        </p:nvGrpSpPr>
        <p:grpSpPr>
          <a:xfrm>
            <a:off x="1202304" y="3726395"/>
            <a:ext cx="10212413" cy="518468"/>
            <a:chOff x="554278" y="2767657"/>
            <a:chExt cx="10212413" cy="518468"/>
          </a:xfrm>
        </p:grpSpPr>
        <p:sp>
          <p:nvSpPr>
            <p:cNvPr id="29" name="矩形 28"/>
            <p:cNvSpPr/>
            <p:nvPr/>
          </p:nvSpPr>
          <p:spPr>
            <a:xfrm>
              <a:off x="554278" y="2767657"/>
              <a:ext cx="1367508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亨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2136939" y="2767657"/>
              <a:ext cx="8629752" cy="4512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「雲行兩施，品物流行；大明終始，六位時成；時乘六龍以御天。」</a:t>
              </a:r>
              <a:endPara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</p:txBody>
        </p:sp>
      </p:grpSp>
      <p:grpSp>
        <p:nvGrpSpPr>
          <p:cNvPr id="31" name="群組 30"/>
          <p:cNvGrpSpPr/>
          <p:nvPr/>
        </p:nvGrpSpPr>
        <p:grpSpPr>
          <a:xfrm>
            <a:off x="1202304" y="4629448"/>
            <a:ext cx="10212413" cy="1251496"/>
            <a:chOff x="554278" y="2767657"/>
            <a:chExt cx="10212413" cy="1251496"/>
          </a:xfrm>
        </p:grpSpPr>
        <p:sp>
          <p:nvSpPr>
            <p:cNvPr id="32" name="矩形 31"/>
            <p:cNvSpPr/>
            <p:nvPr/>
          </p:nvSpPr>
          <p:spPr>
            <a:xfrm>
              <a:off x="554278" y="2767657"/>
              <a:ext cx="1367508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利貞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2136939" y="2767657"/>
              <a:ext cx="8629752" cy="12514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「乾道變化，各正性命；保合太和，乃利貞。」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(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宜於遵守天命，保持貞定。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)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彖傳以「元、亨、利貞」為三 。</a:t>
              </a:r>
              <a:endPara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前人如此訓詁者甚少，為宋儒如程頤，朱熹均言及之。</a:t>
              </a:r>
              <a:endPara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9169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文化學中的易經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群組 22"/>
          <p:cNvGrpSpPr/>
          <p:nvPr/>
        </p:nvGrpSpPr>
        <p:grpSpPr>
          <a:xfrm>
            <a:off x="2170492" y="2150945"/>
            <a:ext cx="10212413" cy="518468"/>
            <a:chOff x="554278" y="2767657"/>
            <a:chExt cx="10212413" cy="518468"/>
          </a:xfrm>
        </p:grpSpPr>
        <p:sp>
          <p:nvSpPr>
            <p:cNvPr id="28" name="矩形 27"/>
            <p:cNvSpPr/>
            <p:nvPr/>
          </p:nvSpPr>
          <p:spPr>
            <a:xfrm>
              <a:off x="554278" y="2767657"/>
              <a:ext cx="1367508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史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2136939" y="2767657"/>
              <a:ext cx="8629752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過去經驗的直覺：真</a:t>
              </a:r>
              <a:endPara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2170492" y="888424"/>
            <a:ext cx="7851016" cy="696920"/>
            <a:chOff x="259999" y="902759"/>
            <a:chExt cx="7851016" cy="696920"/>
          </a:xfrm>
        </p:grpSpPr>
        <p:sp>
          <p:nvSpPr>
            <p:cNvPr id="30" name="圆角矩形 21"/>
            <p:cNvSpPr/>
            <p:nvPr/>
          </p:nvSpPr>
          <p:spPr>
            <a:xfrm>
              <a:off x="259999" y="916057"/>
              <a:ext cx="1794437" cy="683622"/>
            </a:xfrm>
            <a:prstGeom prst="roundRect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文化</a:t>
              </a:r>
            </a:p>
          </p:txBody>
        </p:sp>
        <p:sp>
          <p:nvSpPr>
            <p:cNvPr id="32" name="圆角矩形 21"/>
            <p:cNvSpPr/>
            <p:nvPr/>
          </p:nvSpPr>
          <p:spPr>
            <a:xfrm>
              <a:off x="2331455" y="902759"/>
              <a:ext cx="1731120" cy="68362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定義　</a:t>
              </a:r>
            </a:p>
          </p:txBody>
        </p:sp>
        <p:sp>
          <p:nvSpPr>
            <p:cNvPr id="33" name="圆角矩形 21"/>
            <p:cNvSpPr/>
            <p:nvPr/>
          </p:nvSpPr>
          <p:spPr>
            <a:xfrm>
              <a:off x="4339594" y="916057"/>
              <a:ext cx="1731120" cy="683622"/>
            </a:xfrm>
            <a:prstGeom prst="roundRect">
              <a:avLst/>
            </a:prstGeom>
            <a:solidFill>
              <a:srgbClr val="3781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經的</a:t>
              </a:r>
              <a:endPara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「意識行為」　</a:t>
              </a:r>
            </a:p>
          </p:txBody>
        </p:sp>
        <p:sp>
          <p:nvSpPr>
            <p:cNvPr id="35" name="圆角矩形 21"/>
            <p:cNvSpPr/>
            <p:nvPr/>
          </p:nvSpPr>
          <p:spPr>
            <a:xfrm>
              <a:off x="6347733" y="916057"/>
              <a:ext cx="1763282" cy="68362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易經地位</a:t>
              </a:r>
              <a:r>
                <a:rPr lang="zh-TW" altLang="en-US" sz="32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　</a:t>
              </a: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2170492" y="3014940"/>
            <a:ext cx="10212413" cy="518468"/>
            <a:chOff x="554278" y="2767657"/>
            <a:chExt cx="10212413" cy="518468"/>
          </a:xfrm>
        </p:grpSpPr>
        <p:sp>
          <p:nvSpPr>
            <p:cNvPr id="15" name="矩形 14"/>
            <p:cNvSpPr/>
            <p:nvPr/>
          </p:nvSpPr>
          <p:spPr>
            <a:xfrm>
              <a:off x="554278" y="2767657"/>
              <a:ext cx="1367508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子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2136939" y="2767657"/>
              <a:ext cx="8629752" cy="4512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行為價值的直覺：善</a:t>
              </a:r>
              <a:endPara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2170492" y="3896826"/>
            <a:ext cx="10938847" cy="526602"/>
            <a:chOff x="554278" y="2759523"/>
            <a:chExt cx="10938847" cy="526602"/>
          </a:xfrm>
        </p:grpSpPr>
        <p:sp>
          <p:nvSpPr>
            <p:cNvPr id="18" name="矩形 17"/>
            <p:cNvSpPr/>
            <p:nvPr/>
          </p:nvSpPr>
          <p:spPr>
            <a:xfrm>
              <a:off x="554278" y="2767657"/>
              <a:ext cx="1367508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集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2863373" y="2759523"/>
              <a:ext cx="8629752" cy="4512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想像 感情：美</a:t>
              </a:r>
              <a:endPara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2170492" y="5001376"/>
            <a:ext cx="76016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這種由簡單演變為複雜的，這理論的支持點，我們可由斯賓塞的根本原理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第一原理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得到應證。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「復衍論」：個體發展即是復衍人類進化的歷程。</a:t>
            </a:r>
          </a:p>
        </p:txBody>
      </p:sp>
    </p:spTree>
    <p:extLst>
      <p:ext uri="{BB962C8B-B14F-4D97-AF65-F5344CB8AC3E}">
        <p14:creationId xmlns:p14="http://schemas.microsoft.com/office/powerpoint/2010/main" val="18716666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元亨利貞分法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864310"/>
              </p:ext>
            </p:extLst>
          </p:nvPr>
        </p:nvGraphicFramePr>
        <p:xfrm>
          <a:off x="767793" y="985280"/>
          <a:ext cx="8127999" cy="710877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182032">
                  <a:extLst>
                    <a:ext uri="{9D8B030D-6E8A-4147-A177-3AD203B41FA5}">
                      <a16:colId xmlns:a16="http://schemas.microsoft.com/office/drawing/2014/main" val="2968961265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3526222707"/>
                    </a:ext>
                  </a:extLst>
                </a:gridCol>
                <a:gridCol w="6018120">
                  <a:extLst>
                    <a:ext uri="{9D8B030D-6E8A-4147-A177-3AD203B41FA5}">
                      <a16:colId xmlns:a16="http://schemas.microsoft.com/office/drawing/2014/main" val="1798749365"/>
                    </a:ext>
                  </a:extLst>
                </a:gridCol>
              </a:tblGrid>
              <a:tr h="71087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卦辭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 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元亨利貞。</a:t>
                      </a:r>
                      <a:r>
                        <a:rPr lang="zh-TW" altLang="en-US" sz="200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其有四種標點，五種解釋</a:t>
                      </a:r>
                      <a:endParaRPr lang="en-US" altLang="zh-TW" sz="20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446841"/>
                  </a:ext>
                </a:extLst>
              </a:tr>
            </a:tbl>
          </a:graphicData>
        </a:graphic>
      </p:graphicFrame>
      <p:pic>
        <p:nvPicPr>
          <p:cNvPr id="20" name="圖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893" y="1095145"/>
            <a:ext cx="491145" cy="49114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86001" y="1747189"/>
            <a:ext cx="6096000" cy="8463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spcBef>
                <a:spcPts val="600"/>
              </a:spcBef>
              <a:buFont typeface="+mj-ea"/>
              <a:buAutoNum type="ea1ChtPeriod" startAt="3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二分法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</a:p>
          <a:p>
            <a:pPr>
              <a:spcBef>
                <a:spcPts val="600"/>
              </a:spcBef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周易彖傳主此說。</a:t>
            </a:r>
          </a:p>
        </p:txBody>
      </p:sp>
      <p:grpSp>
        <p:nvGrpSpPr>
          <p:cNvPr id="25" name="群組 24"/>
          <p:cNvGrpSpPr/>
          <p:nvPr/>
        </p:nvGrpSpPr>
        <p:grpSpPr>
          <a:xfrm>
            <a:off x="1202304" y="2890533"/>
            <a:ext cx="10212413" cy="518468"/>
            <a:chOff x="554278" y="2767657"/>
            <a:chExt cx="10212413" cy="518468"/>
          </a:xfrm>
        </p:grpSpPr>
        <p:sp>
          <p:nvSpPr>
            <p:cNvPr id="26" name="矩形 25"/>
            <p:cNvSpPr/>
            <p:nvPr/>
          </p:nvSpPr>
          <p:spPr>
            <a:xfrm>
              <a:off x="554278" y="2767657"/>
              <a:ext cx="1367508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元亨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2136939" y="2767657"/>
              <a:ext cx="8629752" cy="4512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始而亨通。</a:t>
              </a:r>
              <a:endPara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</p:txBody>
        </p:sp>
      </p:grpSp>
      <p:grpSp>
        <p:nvGrpSpPr>
          <p:cNvPr id="31" name="群組 30"/>
          <p:cNvGrpSpPr/>
          <p:nvPr/>
        </p:nvGrpSpPr>
        <p:grpSpPr>
          <a:xfrm>
            <a:off x="1202304" y="3970542"/>
            <a:ext cx="10212413" cy="2451825"/>
            <a:chOff x="554278" y="2767657"/>
            <a:chExt cx="10212413" cy="2451825"/>
          </a:xfrm>
        </p:grpSpPr>
        <p:sp>
          <p:nvSpPr>
            <p:cNvPr id="32" name="矩形 31"/>
            <p:cNvSpPr/>
            <p:nvPr/>
          </p:nvSpPr>
          <p:spPr>
            <a:xfrm>
              <a:off x="554278" y="2767657"/>
              <a:ext cx="1367508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利貞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2136939" y="2767657"/>
              <a:ext cx="8629752" cy="24518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此後，宜於遵守正道。</a:t>
              </a:r>
              <a:endPara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  <a:p>
              <a:pPr marL="342900" lvl="0" indent="-342900">
                <a:lnSpc>
                  <a:spcPct val="13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此說出於文言傳 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: 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「乾元者，始而亨者也；利貞者，性情也。」</a:t>
              </a:r>
              <a:endPara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  <a:p>
              <a:pPr marL="342900" lvl="0" indent="-342900">
                <a:lnSpc>
                  <a:spcPct val="13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王引之於經義述聞「乾元」下補一「亨」字，故其義乃分「元亨利貞」為二，先釋元亨，以為乾之始物，必令萬物皆具可以亨通之道；即至其後，則宜以仁義禮知之性控制喜怒哀樂之情，是曰利貞。</a:t>
              </a:r>
              <a:endPara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  <a:p>
              <a:pPr marL="342900" lvl="0" indent="-342900">
                <a:lnSpc>
                  <a:spcPct val="13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後王弼亦採此說，而近人李鏡池、屈萬里和蒙傳銘皆從之。</a:t>
              </a:r>
              <a:endPara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68200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元亨利貞分法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864310"/>
              </p:ext>
            </p:extLst>
          </p:nvPr>
        </p:nvGraphicFramePr>
        <p:xfrm>
          <a:off x="767793" y="985280"/>
          <a:ext cx="8127999" cy="710877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182032">
                  <a:extLst>
                    <a:ext uri="{9D8B030D-6E8A-4147-A177-3AD203B41FA5}">
                      <a16:colId xmlns:a16="http://schemas.microsoft.com/office/drawing/2014/main" val="2968961265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3526222707"/>
                    </a:ext>
                  </a:extLst>
                </a:gridCol>
                <a:gridCol w="6018120">
                  <a:extLst>
                    <a:ext uri="{9D8B030D-6E8A-4147-A177-3AD203B41FA5}">
                      <a16:colId xmlns:a16="http://schemas.microsoft.com/office/drawing/2014/main" val="1798749365"/>
                    </a:ext>
                  </a:extLst>
                </a:gridCol>
              </a:tblGrid>
              <a:tr h="71087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卦辭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 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元亨利貞。</a:t>
                      </a:r>
                      <a:r>
                        <a:rPr lang="zh-TW" altLang="en-US" sz="200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其有四種標點，五種解釋</a:t>
                      </a:r>
                      <a:endParaRPr lang="en-US" altLang="zh-TW" sz="20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446841"/>
                  </a:ext>
                </a:extLst>
              </a:tr>
            </a:tbl>
          </a:graphicData>
        </a:graphic>
      </p:graphicFrame>
      <p:pic>
        <p:nvPicPr>
          <p:cNvPr id="20" name="圖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893" y="1095145"/>
            <a:ext cx="491145" cy="49114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86001" y="1747189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spcBef>
                <a:spcPts val="600"/>
              </a:spcBef>
              <a:buFont typeface="+mj-ea"/>
              <a:buAutoNum type="ea1ChtPeriod" startAt="4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以元亨利貞為一者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5" name="群組 24"/>
          <p:cNvGrpSpPr/>
          <p:nvPr/>
        </p:nvGrpSpPr>
        <p:grpSpPr>
          <a:xfrm>
            <a:off x="973704" y="2721997"/>
            <a:ext cx="10212413" cy="2092881"/>
            <a:chOff x="554278" y="2767657"/>
            <a:chExt cx="10212413" cy="2092881"/>
          </a:xfrm>
        </p:grpSpPr>
        <p:sp>
          <p:nvSpPr>
            <p:cNvPr id="26" name="矩形 25"/>
            <p:cNvSpPr/>
            <p:nvPr/>
          </p:nvSpPr>
          <p:spPr>
            <a:xfrm>
              <a:off x="554278" y="2767657"/>
              <a:ext cx="1367508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元亨利貞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2136939" y="2767657"/>
              <a:ext cx="8629752" cy="20928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文言傳 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: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「乾始能以美利利天下，不言所利，大矣哉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!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」此以「始」釋「元」，以「美利」釋「亨」，以「利天下」釋「利」，以「不言所利」釋「貞」，合之為一句。</a:t>
              </a:r>
              <a:endPara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其義為  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: 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創始的力量，有亨通發展的性格，能給宇宙萬物帶來福利，但是要能保持正常。</a:t>
              </a:r>
              <a:endPara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02621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元亨利貞分法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864310"/>
              </p:ext>
            </p:extLst>
          </p:nvPr>
        </p:nvGraphicFramePr>
        <p:xfrm>
          <a:off x="767793" y="985280"/>
          <a:ext cx="8127999" cy="710877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182032">
                  <a:extLst>
                    <a:ext uri="{9D8B030D-6E8A-4147-A177-3AD203B41FA5}">
                      <a16:colId xmlns:a16="http://schemas.microsoft.com/office/drawing/2014/main" val="2968961265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3526222707"/>
                    </a:ext>
                  </a:extLst>
                </a:gridCol>
                <a:gridCol w="6018120">
                  <a:extLst>
                    <a:ext uri="{9D8B030D-6E8A-4147-A177-3AD203B41FA5}">
                      <a16:colId xmlns:a16="http://schemas.microsoft.com/office/drawing/2014/main" val="1798749365"/>
                    </a:ext>
                  </a:extLst>
                </a:gridCol>
              </a:tblGrid>
              <a:tr h="71087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卦辭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 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元亨利貞。</a:t>
                      </a:r>
                      <a:r>
                        <a:rPr lang="zh-TW" altLang="en-US" sz="200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其有四種標點，五種解釋</a:t>
                      </a:r>
                      <a:endParaRPr lang="en-US" altLang="zh-TW" sz="20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446841"/>
                  </a:ext>
                </a:extLst>
              </a:tr>
            </a:tbl>
          </a:graphicData>
        </a:graphic>
      </p:graphicFrame>
      <p:pic>
        <p:nvPicPr>
          <p:cNvPr id="20" name="圖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893" y="1095145"/>
            <a:ext cx="491145" cy="49114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86001" y="1747189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spcBef>
                <a:spcPts val="600"/>
              </a:spcBef>
              <a:buFont typeface="+mj-ea"/>
              <a:buAutoNum type="ea1ChtPeriod" startAt="5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總言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5" name="群組 24"/>
          <p:cNvGrpSpPr/>
          <p:nvPr/>
        </p:nvGrpSpPr>
        <p:grpSpPr>
          <a:xfrm>
            <a:off x="769217" y="2236528"/>
            <a:ext cx="11422783" cy="4093428"/>
            <a:chOff x="554278" y="2767657"/>
            <a:chExt cx="11074861" cy="4093428"/>
          </a:xfrm>
        </p:grpSpPr>
        <p:sp>
          <p:nvSpPr>
            <p:cNvPr id="26" name="矩形 25"/>
            <p:cNvSpPr/>
            <p:nvPr/>
          </p:nvSpPr>
          <p:spPr>
            <a:xfrm>
              <a:off x="554278" y="2767657"/>
              <a:ext cx="1367508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元亨利貞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2136939" y="2767657"/>
              <a:ext cx="9492200" cy="40934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lvl="0" indent="-457200">
                <a:lnSpc>
                  <a:spcPct val="130000"/>
                </a:lnSpc>
                <a:spcBef>
                  <a:spcPct val="0"/>
                </a:spcBef>
                <a:buFont typeface="+mj-lt"/>
                <a:buAutoNum type="arabicPeriod"/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四分法 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: 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文言傳 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: 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「元者，善之長也；亨者，嘉之會也；利者，義之和也；貞者，事之幹也。」元、亨、利、貞都有獨立的意義。</a:t>
              </a:r>
              <a:r>
                <a:rPr lang="zh-TW" altLang="en-US" sz="20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朱駿聲六十四卦經解</a:t>
              </a:r>
              <a:r>
                <a:rPr lang="en-US" altLang="zh-TW" sz="20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(</a:t>
              </a:r>
              <a:r>
                <a:rPr lang="zh-TW" altLang="en-US" sz="20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以下簡稱朱解</a:t>
              </a:r>
              <a:r>
                <a:rPr lang="en-US" altLang="zh-TW" sz="20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)  : </a:t>
              </a:r>
              <a:r>
                <a:rPr lang="zh-TW" altLang="en-US" sz="20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「始萬物為元；遂萬物為亨；益萬物為利；不私萬物為貞。」都採四分法。 </a:t>
              </a:r>
            </a:p>
            <a:p>
              <a:pPr marL="457200" lvl="0" indent="-457200">
                <a:lnSpc>
                  <a:spcPct val="130000"/>
                </a:lnSpc>
                <a:spcBef>
                  <a:spcPct val="0"/>
                </a:spcBef>
                <a:buFont typeface="+mj-lt"/>
                <a:buAutoNum type="arabicPeriod"/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二分法 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: 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文言傳 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: </a:t>
              </a:r>
              <a:r>
                <a:rPr lang="zh-TW" altLang="en-US" sz="20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「乾元亨</a:t>
              </a:r>
              <a:r>
                <a:rPr lang="en-US" altLang="zh-TW" sz="20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(</a:t>
              </a:r>
              <a:r>
                <a:rPr lang="zh-TW" altLang="en-US" sz="20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本無「亨」字，據王引之經義述聞補。</a:t>
              </a:r>
              <a:r>
                <a:rPr lang="en-US" altLang="zh-TW" sz="20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)</a:t>
              </a:r>
              <a:r>
                <a:rPr lang="zh-TW" altLang="en-US" sz="20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者，始而亨者也；利貞者，性情也。」 那麼，元亨是一個單位，利貞是一個單位。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後來注易的，如朱熹周易本義：「言其占當得大通；而必利在正固。」就採取二分法。</a:t>
              </a:r>
            </a:p>
            <a:p>
              <a:pPr marL="457200" lvl="0" indent="-457200">
                <a:lnSpc>
                  <a:spcPct val="130000"/>
                </a:lnSpc>
                <a:spcBef>
                  <a:spcPct val="0"/>
                </a:spcBef>
                <a:buAutoNum type="arabicPeriod" startAt="3"/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一分法：文言傳：「乾始能以美利利天下，不言所利，大矣哉。」以始釋元；以美利釋亨；以利天下釋利；以不言所利釋貞。合四字成一句，用「大矣哉」來讚美它。勞思光「中國哲學史」論「易傳之思想」說：「凡言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『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元亨利貞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』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者，皆謂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『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在始祭時占之則利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』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。」即採用一分法。</a:t>
              </a:r>
              <a:endPara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66329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元亨利貞分法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864310"/>
              </p:ext>
            </p:extLst>
          </p:nvPr>
        </p:nvGraphicFramePr>
        <p:xfrm>
          <a:off x="767793" y="985280"/>
          <a:ext cx="8127999" cy="710877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182032">
                  <a:extLst>
                    <a:ext uri="{9D8B030D-6E8A-4147-A177-3AD203B41FA5}">
                      <a16:colId xmlns:a16="http://schemas.microsoft.com/office/drawing/2014/main" val="2968961265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3526222707"/>
                    </a:ext>
                  </a:extLst>
                </a:gridCol>
                <a:gridCol w="6018120">
                  <a:extLst>
                    <a:ext uri="{9D8B030D-6E8A-4147-A177-3AD203B41FA5}">
                      <a16:colId xmlns:a16="http://schemas.microsoft.com/office/drawing/2014/main" val="1798749365"/>
                    </a:ext>
                  </a:extLst>
                </a:gridCol>
              </a:tblGrid>
              <a:tr h="71087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卦辭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 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元亨利貞。</a:t>
                      </a:r>
                      <a:r>
                        <a:rPr lang="zh-TW" altLang="en-US" sz="200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其有四種標點，五種解釋</a:t>
                      </a:r>
                      <a:endParaRPr lang="en-US" altLang="zh-TW" sz="20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446841"/>
                  </a:ext>
                </a:extLst>
              </a:tr>
            </a:tbl>
          </a:graphicData>
        </a:graphic>
      </p:graphicFrame>
      <p:pic>
        <p:nvPicPr>
          <p:cNvPr id="20" name="圖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893" y="1095145"/>
            <a:ext cx="491145" cy="49114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86001" y="1747189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spcBef>
                <a:spcPts val="600"/>
              </a:spcBef>
              <a:buFont typeface="+mj-ea"/>
              <a:buAutoNum type="ea1ChtPeriod" startAt="5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總言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5" name="群組 24"/>
          <p:cNvGrpSpPr/>
          <p:nvPr/>
        </p:nvGrpSpPr>
        <p:grpSpPr>
          <a:xfrm>
            <a:off x="769217" y="2236528"/>
            <a:ext cx="11422783" cy="2451825"/>
            <a:chOff x="554278" y="2767657"/>
            <a:chExt cx="11074861" cy="2451825"/>
          </a:xfrm>
        </p:grpSpPr>
        <p:sp>
          <p:nvSpPr>
            <p:cNvPr id="26" name="矩形 25"/>
            <p:cNvSpPr/>
            <p:nvPr/>
          </p:nvSpPr>
          <p:spPr>
            <a:xfrm>
              <a:off x="554278" y="2767657"/>
              <a:ext cx="1367508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元亨利貞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2136939" y="2767657"/>
              <a:ext cx="9492200" cy="24518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lvl="0" indent="-457200">
                <a:lnSpc>
                  <a:spcPct val="130000"/>
                </a:lnSpc>
                <a:spcBef>
                  <a:spcPct val="0"/>
                </a:spcBef>
                <a:buFont typeface="+mj-lt"/>
                <a:buAutoNum type="arabicPeriod" startAt="4"/>
              </a:pP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宋代項安世作「周易玩辭」，曾為之調和，說：「善也，嘉也，義也，皆善之異名也。在事之初為善；善之眾盛為嘉；眾得其宜為義；義所成立為事。此一理而四名也。故分而為四，則約：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『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元者善之長也；亨者嘉之會也；利者義之和也；貞者事之幹也。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』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此而為二，則約：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『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乾元者，始而亨者也；利貞者，性情也。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』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混而為一，則曰：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『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乾始能以美利利天下，不言所利，大矣哉！</a:t>
              </a:r>
              <a:r>
                <a:rPr lang="en-US" altLang="zh-TW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』</a:t>
              </a:r>
              <a:r>
                <a:rPr lang="zh-TW" alt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」所以</a:t>
              </a:r>
              <a:r>
                <a:rPr lang="zh-TW" altLang="en-US" sz="20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這三種說法是可互相補足分別成立的。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54156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坤卦之解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952259"/>
              </p:ext>
            </p:extLst>
          </p:nvPr>
        </p:nvGraphicFramePr>
        <p:xfrm>
          <a:off x="767793" y="985280"/>
          <a:ext cx="8127999" cy="710877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182032">
                  <a:extLst>
                    <a:ext uri="{9D8B030D-6E8A-4147-A177-3AD203B41FA5}">
                      <a16:colId xmlns:a16="http://schemas.microsoft.com/office/drawing/2014/main" val="2968961265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3526222707"/>
                    </a:ext>
                  </a:extLst>
                </a:gridCol>
                <a:gridCol w="6018120">
                  <a:extLst>
                    <a:ext uri="{9D8B030D-6E8A-4147-A177-3AD203B41FA5}">
                      <a16:colId xmlns:a16="http://schemas.microsoft.com/office/drawing/2014/main" val="1798749365"/>
                    </a:ext>
                  </a:extLst>
                </a:gridCol>
              </a:tblGrid>
              <a:tr h="71087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卦辭：「元亨，利牝馬之貞。君子有攸往：先迷，後得主，利。西南得朋；東北喪朋，安貞吉。」</a:t>
                      </a:r>
                      <a:endParaRPr lang="en-US" altLang="zh-TW" sz="20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446841"/>
                  </a:ext>
                </a:extLst>
              </a:tr>
            </a:tbl>
          </a:graphicData>
        </a:graphic>
      </p:graphicFrame>
      <p:pic>
        <p:nvPicPr>
          <p:cNvPr id="9" name="圖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245" y="1068966"/>
            <a:ext cx="612401" cy="543503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183342" y="1779843"/>
            <a:ext cx="1000461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坤，六畫之卦名。下卦是三畫的坤，上卦也是三畫的坤。坤，本字作巛，就是川字。川水順流而下，所以由川孳乳而有順字。川、順、坤，三字疊韻。段玉裁六書音均表都列在古音第十三部。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說卦傳：「坤，順也。」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為坤字的本義。地之載物，美惡不拒，是十分柔順的。所以說卦傳又說：「坤為地。」於是地便成坤最主要的象徵之物。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繫辭傳上：「易有太極是生兩儀。」又說：「天尊地卑，乾坤定矣。」所以坤和乾一樣，淵源於「太極」。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序卦傳：「有天地然後萬物生焉。」所以</a:t>
            </a:r>
            <a:r>
              <a:rPr lang="zh-TW" altLang="en-US" sz="2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周易以坤卦次於乾卦，成為六十四卦中最前面的兩卦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。乾六爻皆陽，坤六爻皆陰，以相對為序。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朱子語類卷六十八：「以天道言之，為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元亨利貞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；以四時言之，為春夏秋冬；以人道言之，為仁義禮智；以氣候言之，為溫涼燥濕；以四方言之，為東西南北。」</a:t>
            </a:r>
          </a:p>
        </p:txBody>
      </p:sp>
    </p:spTree>
    <p:extLst>
      <p:ext uri="{BB962C8B-B14F-4D97-AF65-F5344CB8AC3E}">
        <p14:creationId xmlns:p14="http://schemas.microsoft.com/office/powerpoint/2010/main" val="23494461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952259"/>
              </p:ext>
            </p:extLst>
          </p:nvPr>
        </p:nvGraphicFramePr>
        <p:xfrm>
          <a:off x="767793" y="985280"/>
          <a:ext cx="8127999" cy="710877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182032">
                  <a:extLst>
                    <a:ext uri="{9D8B030D-6E8A-4147-A177-3AD203B41FA5}">
                      <a16:colId xmlns:a16="http://schemas.microsoft.com/office/drawing/2014/main" val="2968961265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3526222707"/>
                    </a:ext>
                  </a:extLst>
                </a:gridCol>
                <a:gridCol w="6018120">
                  <a:extLst>
                    <a:ext uri="{9D8B030D-6E8A-4147-A177-3AD203B41FA5}">
                      <a16:colId xmlns:a16="http://schemas.microsoft.com/office/drawing/2014/main" val="1798749365"/>
                    </a:ext>
                  </a:extLst>
                </a:gridCol>
              </a:tblGrid>
              <a:tr h="71087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卦辭：「元亨，利牝馬之貞。君子有攸往：先迷，後得主，利。西南得朋；東北喪朋，安貞吉。」</a:t>
                      </a:r>
                      <a:endParaRPr lang="en-US" altLang="zh-TW" sz="20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446841"/>
                  </a:ext>
                </a:extLst>
              </a:tr>
            </a:tbl>
          </a:graphicData>
        </a:graphic>
      </p:graphicFrame>
      <p:pic>
        <p:nvPicPr>
          <p:cNvPr id="9" name="圖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245" y="1068966"/>
            <a:ext cx="612401" cy="543503"/>
          </a:xfrm>
          <a:prstGeom prst="rect">
            <a:avLst/>
          </a:prstGeom>
        </p:spPr>
      </p:pic>
      <p:grpSp>
        <p:nvGrpSpPr>
          <p:cNvPr id="10" name="群組 9"/>
          <p:cNvGrpSpPr/>
          <p:nvPr/>
        </p:nvGrpSpPr>
        <p:grpSpPr>
          <a:xfrm>
            <a:off x="769217" y="2236528"/>
            <a:ext cx="11422783" cy="518468"/>
            <a:chOff x="554278" y="2767657"/>
            <a:chExt cx="11074861" cy="518468"/>
          </a:xfrm>
        </p:grpSpPr>
        <p:sp>
          <p:nvSpPr>
            <p:cNvPr id="11" name="矩形 10"/>
            <p:cNvSpPr/>
            <p:nvPr/>
          </p:nvSpPr>
          <p:spPr>
            <a:xfrm>
              <a:off x="554278" y="2767657"/>
              <a:ext cx="1367508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釋卦辭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2136939" y="2767657"/>
              <a:ext cx="9492200" cy="4512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「元亨，利牝馬之貞。」地為氣之元；母為人之元；亨，仍以地所供給者為發展。</a:t>
              </a:r>
            </a:p>
          </p:txBody>
        </p:sp>
      </p:grpSp>
      <p:grpSp>
        <p:nvGrpSpPr>
          <p:cNvPr id="15" name="群組 14"/>
          <p:cNvGrpSpPr/>
          <p:nvPr/>
        </p:nvGrpSpPr>
        <p:grpSpPr>
          <a:xfrm>
            <a:off x="767793" y="3228176"/>
            <a:ext cx="11422783" cy="3293209"/>
            <a:chOff x="554278" y="2767657"/>
            <a:chExt cx="11074861" cy="3293209"/>
          </a:xfrm>
        </p:grpSpPr>
        <p:sp>
          <p:nvSpPr>
            <p:cNvPr id="16" name="矩形 15"/>
            <p:cNvSpPr/>
            <p:nvPr/>
          </p:nvSpPr>
          <p:spPr>
            <a:xfrm>
              <a:off x="554278" y="2767657"/>
              <a:ext cx="1582661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利牝馬之貞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2136939" y="2767657"/>
              <a:ext cx="9492200" cy="32932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馬行地上，最能負重致遠。</a:t>
              </a:r>
              <a:endPara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  <a:p>
              <a:pPr marL="342900" lvl="0" indent="-342900">
                <a:lnSpc>
                  <a:spcPct val="13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集解引干寶曰：「行天者莫若龍，行地者莫若馬。故乾以龍繇，坤以馬象。」</a:t>
              </a:r>
              <a:endPara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  <a:p>
              <a:pPr marL="342900" lvl="0" indent="-342900">
                <a:lnSpc>
                  <a:spcPct val="13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宋俞琰周易集說曾記述：「北地馬羣，每十牝隨一牡而行，不入他羣；是為牝馬之貞。坤道以陰從陽，其貞如牝之從牡則利，故曰利牝馬之貞。」所以此處用牝馬做為柔順的象徵。</a:t>
              </a:r>
              <a:endPara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貞謂固重，含守常不變之意。意義因卦而有小異。</a:t>
              </a:r>
              <a:endPara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  <a:p>
              <a:pPr marL="342900" lvl="0" indent="-342900">
                <a:lnSpc>
                  <a:spcPct val="13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如乾為健，則貞為貞健，即守其貞順而不變。關於利越的新看法。讀經示要云：「坤具乾之四德。而於貞，則曰牝馬之貞，」</a:t>
              </a:r>
            </a:p>
          </p:txBody>
        </p:sp>
      </p:grpSp>
      <p:sp>
        <p:nvSpPr>
          <p:cNvPr id="18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坤卦之解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547422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952259"/>
              </p:ext>
            </p:extLst>
          </p:nvPr>
        </p:nvGraphicFramePr>
        <p:xfrm>
          <a:off x="767793" y="985280"/>
          <a:ext cx="8127999" cy="710877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182032">
                  <a:extLst>
                    <a:ext uri="{9D8B030D-6E8A-4147-A177-3AD203B41FA5}">
                      <a16:colId xmlns:a16="http://schemas.microsoft.com/office/drawing/2014/main" val="2968961265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3526222707"/>
                    </a:ext>
                  </a:extLst>
                </a:gridCol>
                <a:gridCol w="6018120">
                  <a:extLst>
                    <a:ext uri="{9D8B030D-6E8A-4147-A177-3AD203B41FA5}">
                      <a16:colId xmlns:a16="http://schemas.microsoft.com/office/drawing/2014/main" val="1798749365"/>
                    </a:ext>
                  </a:extLst>
                </a:gridCol>
              </a:tblGrid>
              <a:tr h="71087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卦辭：「元亨，利牝馬之貞。君子有攸往：先迷，後得主，利。西南得朋；東北喪朋，安貞吉。」</a:t>
                      </a:r>
                      <a:endParaRPr lang="en-US" altLang="zh-TW" sz="20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446841"/>
                  </a:ext>
                </a:extLst>
              </a:tr>
            </a:tbl>
          </a:graphicData>
        </a:graphic>
      </p:graphicFrame>
      <p:pic>
        <p:nvPicPr>
          <p:cNvPr id="9" name="圖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245" y="1068966"/>
            <a:ext cx="612401" cy="543503"/>
          </a:xfrm>
          <a:prstGeom prst="rect">
            <a:avLst/>
          </a:prstGeom>
        </p:spPr>
      </p:pic>
      <p:grpSp>
        <p:nvGrpSpPr>
          <p:cNvPr id="10" name="群組 9"/>
          <p:cNvGrpSpPr/>
          <p:nvPr/>
        </p:nvGrpSpPr>
        <p:grpSpPr>
          <a:xfrm>
            <a:off x="376518" y="1839065"/>
            <a:ext cx="11429999" cy="4493538"/>
            <a:chOff x="212652" y="2646634"/>
            <a:chExt cx="11081858" cy="4493538"/>
          </a:xfrm>
        </p:grpSpPr>
        <p:sp>
          <p:nvSpPr>
            <p:cNvPr id="11" name="矩形 10"/>
            <p:cNvSpPr/>
            <p:nvPr/>
          </p:nvSpPr>
          <p:spPr>
            <a:xfrm>
              <a:off x="212652" y="2767657"/>
              <a:ext cx="2581420" cy="77561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君子有攸往：先迷，後得主，利。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2906149" y="2646634"/>
              <a:ext cx="8388361" cy="44935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>
                <a:lnSpc>
                  <a:spcPct val="13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攸，所也。</a:t>
              </a:r>
              <a:endPara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  <a:p>
              <a:pPr marL="342900" lvl="0" indent="-342900">
                <a:lnSpc>
                  <a:spcPct val="13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迷，失道妄行。</a:t>
              </a:r>
              <a:endPara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  <a:p>
              <a:pPr marL="342900" lvl="0" indent="-342900">
                <a:lnSpc>
                  <a:spcPct val="13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韓非子解老篇：「凡失其欲往之路而妄行者，謂之迷。」主，主從之主。此指坤道應從乾道，以乾道為主。</a:t>
              </a:r>
              <a:endPara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  <a:p>
              <a:pPr marL="342900" lvl="0" indent="-342900">
                <a:lnSpc>
                  <a:spcPct val="13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利，船山易內傳謂：「凡言利者，皆益物而合義之謂，非小人以利為利之謂。」</a:t>
              </a:r>
              <a:endPara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  <a:p>
              <a:pPr marL="342900" lvl="0" indent="-342900">
                <a:lnSpc>
                  <a:spcPct val="13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慮氏</a:t>
              </a:r>
              <a:r>
                <a:rPr lang="en-US" altLang="zh-TW" sz="2000" dirty="0"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(</a:t>
              </a: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景裕，北魏人，著有周易注。拙作「慮景裕及其周易注」曾詳加述評。利於師大國文學報第二期，後收入「魏晉南北朝易學書考」中。</a:t>
              </a:r>
              <a:r>
                <a:rPr lang="en-US" altLang="zh-TW" sz="2000" dirty="0"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)</a:t>
              </a: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云：「坤，臣道也，妻道也，後而不先，先則迷失道矣。故曰先迷。陰以陽為主，當後而順之則利，故曰後得主利。」在帝王時代，這種解釋自然是恰當的。</a:t>
              </a:r>
            </a:p>
          </p:txBody>
        </p:sp>
      </p:grpSp>
      <p:sp>
        <p:nvSpPr>
          <p:cNvPr id="18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坤卦之解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948653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632768"/>
              </p:ext>
            </p:extLst>
          </p:nvPr>
        </p:nvGraphicFramePr>
        <p:xfrm>
          <a:off x="767793" y="797022"/>
          <a:ext cx="8127999" cy="710877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182032">
                  <a:extLst>
                    <a:ext uri="{9D8B030D-6E8A-4147-A177-3AD203B41FA5}">
                      <a16:colId xmlns:a16="http://schemas.microsoft.com/office/drawing/2014/main" val="2968961265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3526222707"/>
                    </a:ext>
                  </a:extLst>
                </a:gridCol>
                <a:gridCol w="6018120">
                  <a:extLst>
                    <a:ext uri="{9D8B030D-6E8A-4147-A177-3AD203B41FA5}">
                      <a16:colId xmlns:a16="http://schemas.microsoft.com/office/drawing/2014/main" val="1798749365"/>
                    </a:ext>
                  </a:extLst>
                </a:gridCol>
              </a:tblGrid>
              <a:tr h="71087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卦辭：「元亨，利牝馬之貞。君子有攸往：先迷，後得主，利。西南得朋；東北喪朋，安貞吉。」</a:t>
                      </a:r>
                      <a:endParaRPr lang="en-US" altLang="zh-TW" sz="20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446841"/>
                  </a:ext>
                </a:extLst>
              </a:tr>
            </a:tbl>
          </a:graphicData>
        </a:graphic>
      </p:graphicFrame>
      <p:pic>
        <p:nvPicPr>
          <p:cNvPr id="9" name="圖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245" y="880708"/>
            <a:ext cx="612401" cy="543503"/>
          </a:xfrm>
          <a:prstGeom prst="rect">
            <a:avLst/>
          </a:prstGeom>
        </p:spPr>
      </p:pic>
      <p:grpSp>
        <p:nvGrpSpPr>
          <p:cNvPr id="10" name="群組 9"/>
          <p:cNvGrpSpPr/>
          <p:nvPr/>
        </p:nvGrpSpPr>
        <p:grpSpPr>
          <a:xfrm>
            <a:off x="376518" y="1598845"/>
            <a:ext cx="11591364" cy="5293757"/>
            <a:chOff x="212652" y="2670347"/>
            <a:chExt cx="11238308" cy="5293757"/>
          </a:xfrm>
        </p:grpSpPr>
        <p:sp>
          <p:nvSpPr>
            <p:cNvPr id="11" name="矩形 10"/>
            <p:cNvSpPr/>
            <p:nvPr/>
          </p:nvSpPr>
          <p:spPr>
            <a:xfrm>
              <a:off x="212652" y="2767657"/>
              <a:ext cx="2581420" cy="77561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君子有攸往：先迷，後得主，利。</a:t>
              </a:r>
              <a:endParaRPr lang="zh-CN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2794072" y="2670347"/>
              <a:ext cx="8656888" cy="52937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後人由君臣再闡釋</a:t>
              </a:r>
              <a:endPara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  <a:p>
              <a:pPr marL="342900" lvl="0" indent="-342900">
                <a:lnSpc>
                  <a:spcPct val="13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zh-TW" altLang="en-US" sz="20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周易本義</a:t>
              </a: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云：「陰先陽後，陽主義，陰主利。」船山易內傳擴大朱子的意見，云：「坤者，攸行之道也。君子之有所往，以陰柔為先，則欲勝理，物喪智而迷。以陰柔為後，得陽剛為主而從之，則合義而利。」於「義利」之外，更拈出欲與理，形與志，對乾坤陰陽的道德哲學有進一步的發揮，從而更符合了孔子以周易為寡過之書的觀念。</a:t>
              </a:r>
              <a:endPara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  <a:p>
              <a:pPr marL="342900" lvl="0" indent="-342900">
                <a:lnSpc>
                  <a:spcPct val="13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zh-TW" altLang="en-US" sz="20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熊十力</a:t>
              </a: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以心、理、公屬乾，形、欲、私屬坤，實本於船山。熊氏於讀經示要又云：「總之，萬惡之源，只是己私。己私更無根。人生只隨順軀殼起念，而不知趣求超越軀殼之靈性生活，便成己私。此須反己察識。若以陰私為先，而障蔽固有之健德，人生便長溺迷惑之深淵。故曰先迷。言以陰私為先，即成迷亂也。反之，而能以小己軀殼之私為後，即陰私被抑，則障蔽不生，而健德常為一身之主，流行無間。故云後得主。得主，即內部生活和諧，無不利。」說理尤為暢達。</a:t>
              </a:r>
            </a:p>
          </p:txBody>
        </p:sp>
      </p:grpSp>
      <p:sp>
        <p:nvSpPr>
          <p:cNvPr id="13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坤卦之解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5189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文化學中的易經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群組 22"/>
          <p:cNvGrpSpPr/>
          <p:nvPr/>
        </p:nvGrpSpPr>
        <p:grpSpPr>
          <a:xfrm>
            <a:off x="1551930" y="2769507"/>
            <a:ext cx="4640990" cy="572464"/>
            <a:chOff x="554278" y="2767657"/>
            <a:chExt cx="4324436" cy="572464"/>
          </a:xfrm>
        </p:grpSpPr>
        <p:sp>
          <p:nvSpPr>
            <p:cNvPr id="28" name="矩形 27"/>
            <p:cNvSpPr/>
            <p:nvPr/>
          </p:nvSpPr>
          <p:spPr>
            <a:xfrm>
              <a:off x="554278" y="2767657"/>
              <a:ext cx="1367508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4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今文家</a:t>
              </a:r>
              <a:endPara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2136938" y="2767657"/>
              <a:ext cx="2741776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zh-TW" altLang="en-US" sz="2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詩 書 禮 樂 </a:t>
              </a:r>
              <a:r>
                <a:rPr lang="zh-TW" altLang="en-US" sz="24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易</a:t>
              </a:r>
              <a:r>
                <a:rPr lang="zh-TW" altLang="en-US" sz="2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 春秋</a:t>
              </a:r>
              <a:endParaRPr lang="en-US" altLang="zh-TW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2170492" y="888424"/>
            <a:ext cx="7851016" cy="696920"/>
            <a:chOff x="259999" y="902759"/>
            <a:chExt cx="7851016" cy="696920"/>
          </a:xfrm>
        </p:grpSpPr>
        <p:sp>
          <p:nvSpPr>
            <p:cNvPr id="30" name="圆角矩形 21"/>
            <p:cNvSpPr/>
            <p:nvPr/>
          </p:nvSpPr>
          <p:spPr>
            <a:xfrm>
              <a:off x="259999" y="916057"/>
              <a:ext cx="1794437" cy="683622"/>
            </a:xfrm>
            <a:prstGeom prst="roundRect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文化</a:t>
              </a:r>
            </a:p>
          </p:txBody>
        </p:sp>
        <p:sp>
          <p:nvSpPr>
            <p:cNvPr id="32" name="圆角矩形 21"/>
            <p:cNvSpPr/>
            <p:nvPr/>
          </p:nvSpPr>
          <p:spPr>
            <a:xfrm>
              <a:off x="2331455" y="902759"/>
              <a:ext cx="1731120" cy="68362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定義　</a:t>
              </a:r>
            </a:p>
          </p:txBody>
        </p:sp>
        <p:sp>
          <p:nvSpPr>
            <p:cNvPr id="33" name="圆角矩形 21"/>
            <p:cNvSpPr/>
            <p:nvPr/>
          </p:nvSpPr>
          <p:spPr>
            <a:xfrm>
              <a:off x="4339594" y="916057"/>
              <a:ext cx="1731120" cy="683622"/>
            </a:xfrm>
            <a:prstGeom prst="roundRect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經的</a:t>
              </a:r>
              <a:endPara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「意識行為」　</a:t>
              </a:r>
            </a:p>
          </p:txBody>
        </p:sp>
        <p:sp>
          <p:nvSpPr>
            <p:cNvPr id="35" name="圆角矩形 21"/>
            <p:cNvSpPr/>
            <p:nvPr/>
          </p:nvSpPr>
          <p:spPr>
            <a:xfrm>
              <a:off x="6347733" y="916057"/>
              <a:ext cx="1763282" cy="683622"/>
            </a:xfrm>
            <a:prstGeom prst="roundRect">
              <a:avLst/>
            </a:prstGeom>
            <a:solidFill>
              <a:srgbClr val="3781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易經地位</a:t>
              </a:r>
              <a:r>
                <a:rPr lang="zh-TW" altLang="en-US" sz="32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　</a:t>
              </a: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1551930" y="3633502"/>
            <a:ext cx="4640991" cy="523092"/>
            <a:chOff x="554278" y="2767657"/>
            <a:chExt cx="4324437" cy="523092"/>
          </a:xfrm>
        </p:grpSpPr>
        <p:sp>
          <p:nvSpPr>
            <p:cNvPr id="15" name="矩形 14"/>
            <p:cNvSpPr/>
            <p:nvPr/>
          </p:nvSpPr>
          <p:spPr>
            <a:xfrm>
              <a:off x="554278" y="2767657"/>
              <a:ext cx="1367508" cy="5184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TW" altLang="en-US" sz="24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Microsoft Sans Serif" panose="020B0604020202020204" pitchFamily="34" charset="0"/>
                </a:rPr>
                <a:t>古文家</a:t>
              </a:r>
              <a:endPara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2136939" y="2767657"/>
              <a:ext cx="2741776" cy="5230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  <a:spcBef>
                  <a:spcPct val="0"/>
                </a:spcBef>
              </a:pPr>
              <a:r>
                <a:rPr lang="zh-TW" altLang="en-US" sz="24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易</a:t>
              </a:r>
              <a:r>
                <a:rPr lang="zh-TW" altLang="en-US" sz="2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itchFamily="34" charset="-122"/>
                </a:rPr>
                <a:t> 書 詩 禮 樂 春秋</a:t>
              </a:r>
              <a:endParaRPr lang="en-US" altLang="zh-TW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endParaRPr>
            </a:p>
          </p:txBody>
        </p:sp>
      </p:grpSp>
      <p:sp>
        <p:nvSpPr>
          <p:cNvPr id="21" name="向右箭號 20"/>
          <p:cNvSpPr/>
          <p:nvPr/>
        </p:nvSpPr>
        <p:spPr>
          <a:xfrm>
            <a:off x="6189048" y="3738095"/>
            <a:ext cx="430306" cy="309282"/>
          </a:xfrm>
          <a:prstGeom prst="rightArrow">
            <a:avLst/>
          </a:prstGeom>
          <a:solidFill>
            <a:srgbClr val="A9D18E"/>
          </a:solidFill>
          <a:ln>
            <a:solidFill>
              <a:srgbClr val="A9D1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6919720" y="3538793"/>
            <a:ext cx="46850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古文家就史的觀點來排列六經，所以易是群經之首，此說漢志始之。</a:t>
            </a:r>
          </a:p>
        </p:txBody>
      </p:sp>
    </p:spTree>
    <p:extLst>
      <p:ext uri="{BB962C8B-B14F-4D97-AF65-F5344CB8AC3E}">
        <p14:creationId xmlns:p14="http://schemas.microsoft.com/office/powerpoint/2010/main" val="3994261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周易的名義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五邊形 27"/>
          <p:cNvSpPr/>
          <p:nvPr/>
        </p:nvSpPr>
        <p:spPr>
          <a:xfrm>
            <a:off x="963660" y="2027463"/>
            <a:ext cx="1467611" cy="518468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周朝</a:t>
            </a: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731637" y="1786566"/>
            <a:ext cx="812576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spcBef>
                <a:spcPct val="0"/>
              </a:spcBef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周為朝代名，取歧陽地名。歧陽為周人之發源地。毛詩云：「周原膴膴。」</a:t>
            </a:r>
            <a:r>
              <a: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(</a:t>
            </a: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大雅．緜</a:t>
            </a:r>
            <a:r>
              <a: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) </a:t>
            </a: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即指此地。</a:t>
            </a:r>
            <a:endParaRPr lang="en-US" altLang="zh-TW" sz="2000" dirty="0">
              <a:solidFill>
                <a:prstClr val="black">
                  <a:lumMod val="75000"/>
                  <a:lumOff val="2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微软雅黑" pitchFamily="34" charset="-122"/>
            </a:endParaRPr>
          </a:p>
          <a:p>
            <a:pPr marL="342900" lvl="0" indent="-342900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 繫辭傳云：「易之興也，其當殷之末世，周之聖德邪</a:t>
            </a:r>
            <a:r>
              <a: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!</a:t>
            </a: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當文王興紂之事邪</a:t>
            </a:r>
            <a:r>
              <a: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!</a:t>
            </a: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是故其辭危，危者使平，易者使傾</a:t>
            </a:r>
            <a:r>
              <a: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……</a:t>
            </a: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」</a:t>
            </a:r>
            <a:r>
              <a: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(</a:t>
            </a: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注疏</a:t>
            </a:r>
            <a:r>
              <a: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p175)</a:t>
            </a: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可見易之於周之關係。</a:t>
            </a:r>
            <a:endParaRPr lang="en-US" altLang="zh-TW" sz="2000" dirty="0">
              <a:solidFill>
                <a:prstClr val="black">
                  <a:lumMod val="75000"/>
                  <a:lumOff val="2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微软雅黑" pitchFamily="34" charset="-122"/>
            </a:endParaRPr>
          </a:p>
          <a:p>
            <a:pPr marL="342900" lvl="0" indent="-342900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卜辭中文字與掛爻辭相對照，文字頗多相似之處，更可見周易是延續殷代龜卜而來。此說為加拿大人明義士「柏根氏舊藏甲古文字考釋」首先提出。</a:t>
            </a:r>
            <a:endParaRPr lang="en-US" altLang="zh-TW" sz="2000" dirty="0">
              <a:solidFill>
                <a:prstClr val="black">
                  <a:lumMod val="75000"/>
                  <a:lumOff val="2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微软雅黑" pitchFamily="34" charset="-122"/>
            </a:endParaRPr>
          </a:p>
          <a:p>
            <a:pPr marL="342900" lvl="0" indent="-342900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此種以地下資料來證實文獻資料，稱為「二重證據」，此為王國維古文新探中所提出。</a:t>
            </a:r>
            <a:endParaRPr lang="en-US" altLang="zh-TW" sz="2000" dirty="0">
              <a:solidFill>
                <a:prstClr val="black">
                  <a:lumMod val="75000"/>
                  <a:lumOff val="2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微软雅黑" pitchFamily="34" charset="-122"/>
            </a:endParaRPr>
          </a:p>
          <a:p>
            <a:pPr lvl="0">
              <a:lnSpc>
                <a:spcPct val="130000"/>
              </a:lnSpc>
              <a:spcBef>
                <a:spcPct val="0"/>
              </a:spcBef>
            </a:pPr>
            <a:endParaRPr lang="en-US" altLang="zh-TW" sz="2000" dirty="0">
              <a:solidFill>
                <a:prstClr val="black">
                  <a:lumMod val="75000"/>
                  <a:lumOff val="2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微软雅黑" pitchFamily="34" charset="-122"/>
            </a:endParaRPr>
          </a:p>
        </p:txBody>
      </p:sp>
      <p:sp>
        <p:nvSpPr>
          <p:cNvPr id="17" name="五邊形 16"/>
          <p:cNvSpPr/>
          <p:nvPr/>
        </p:nvSpPr>
        <p:spPr>
          <a:xfrm>
            <a:off x="963660" y="2986686"/>
            <a:ext cx="1467611" cy="518468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周普</a:t>
            </a: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sp>
        <p:nvSpPr>
          <p:cNvPr id="18" name="五邊形 17"/>
          <p:cNvSpPr/>
          <p:nvPr/>
        </p:nvSpPr>
        <p:spPr>
          <a:xfrm>
            <a:off x="963660" y="3945909"/>
            <a:ext cx="1467611" cy="518468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周流</a:t>
            </a: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grpSp>
        <p:nvGrpSpPr>
          <p:cNvPr id="20" name="群組 19"/>
          <p:cNvGrpSpPr/>
          <p:nvPr/>
        </p:nvGrpSpPr>
        <p:grpSpPr>
          <a:xfrm>
            <a:off x="2647194" y="888423"/>
            <a:ext cx="6897612" cy="711777"/>
            <a:chOff x="4194712" y="888423"/>
            <a:chExt cx="6897612" cy="711777"/>
          </a:xfrm>
        </p:grpSpPr>
        <p:grpSp>
          <p:nvGrpSpPr>
            <p:cNvPr id="22" name="群組 21"/>
            <p:cNvGrpSpPr/>
            <p:nvPr/>
          </p:nvGrpSpPr>
          <p:grpSpPr>
            <a:xfrm>
              <a:off x="4194712" y="888424"/>
              <a:ext cx="4465194" cy="711776"/>
              <a:chOff x="259999" y="902759"/>
              <a:chExt cx="3802576" cy="696920"/>
            </a:xfrm>
          </p:grpSpPr>
          <p:sp>
            <p:nvSpPr>
              <p:cNvPr id="25" name="圆角矩形 21"/>
              <p:cNvSpPr/>
              <p:nvPr/>
            </p:nvSpPr>
            <p:spPr>
              <a:xfrm>
                <a:off x="259999" y="916057"/>
                <a:ext cx="1794437" cy="683622"/>
              </a:xfrm>
              <a:prstGeom prst="roundRect">
                <a:avLst/>
              </a:prstGeom>
              <a:solidFill>
                <a:srgbClr val="A9D1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「周」之義</a:t>
                </a:r>
              </a:p>
            </p:txBody>
          </p:sp>
          <p:sp>
            <p:nvSpPr>
              <p:cNvPr id="26" name="圆角矩形 21"/>
              <p:cNvSpPr/>
              <p:nvPr/>
            </p:nvSpPr>
            <p:spPr>
              <a:xfrm>
                <a:off x="2331455" y="902759"/>
                <a:ext cx="1731120" cy="683622"/>
              </a:xfrm>
              <a:prstGeom prst="roundRect">
                <a:avLst/>
              </a:prstGeom>
              <a:solidFill>
                <a:srgbClr val="3781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「易」之義　</a:t>
                </a:r>
              </a:p>
            </p:txBody>
          </p:sp>
        </p:grpSp>
        <p:sp>
          <p:nvSpPr>
            <p:cNvPr id="24" name="圆角矩形 21"/>
            <p:cNvSpPr/>
            <p:nvPr/>
          </p:nvSpPr>
          <p:spPr>
            <a:xfrm>
              <a:off x="8985197" y="888423"/>
              <a:ext cx="2107127" cy="698195"/>
            </a:xfrm>
            <a:prstGeom prst="roundRect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周易總義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122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周易的名義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2731636" y="1786566"/>
            <a:ext cx="812576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孔穎達</a:t>
            </a:r>
            <a:r>
              <a: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《</a:t>
            </a: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周易正義</a:t>
            </a:r>
            <a:r>
              <a: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》</a:t>
            </a: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卷一，「論三代易名」中引鄭玄易贊及易論云：「周易者，言易道周普无所不備。」</a:t>
            </a:r>
            <a:r>
              <a: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(</a:t>
            </a: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注疏</a:t>
            </a:r>
            <a:r>
              <a: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P5)</a:t>
            </a:r>
          </a:p>
          <a:p>
            <a:pPr marL="342900" lvl="0" indent="-342900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繫辭傳：「</a:t>
            </a:r>
            <a:r>
              <a:rPr lang="zh-TW" altLang="en-US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易與天地準，故能彌綸天地之道，仰以觀於天文，俯以察於地理</a:t>
            </a:r>
            <a:r>
              <a: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......</a:t>
            </a: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」、「範圍天地之化而不過；曲成萬物而不宜。」、「易之為書也，廣大悉備，有天到焉，有人道焉，有地道焉，間三才而兩之。」</a:t>
            </a:r>
            <a:endParaRPr lang="en-US" altLang="zh-TW" sz="2000" dirty="0">
              <a:solidFill>
                <a:prstClr val="black">
                  <a:lumMod val="75000"/>
                  <a:lumOff val="2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微软雅黑" pitchFamily="34" charset="-122"/>
            </a:endParaRPr>
          </a:p>
          <a:p>
            <a:pPr marL="342900" lvl="0" indent="-342900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符號學的觀點：凡一符號，其抽象層次越高，概括之事物越廣，越低則反之。故周易以陰陽兩觀念，衍成六十四卦，三百八十四爻，其涵義自然很週延普遍。</a:t>
            </a:r>
            <a:endParaRPr lang="en-US" altLang="zh-TW" sz="2000" dirty="0">
              <a:solidFill>
                <a:prstClr val="black">
                  <a:lumMod val="75000"/>
                  <a:lumOff val="2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微软雅黑" pitchFamily="34" charset="-122"/>
            </a:endParaRPr>
          </a:p>
          <a:p>
            <a:pPr marL="342900" lvl="0" indent="-342900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對於陰陽分別，日耳曼語系和拉丁語系分的很清楚。</a:t>
            </a:r>
            <a:endParaRPr lang="en-US" altLang="zh-TW" sz="2000" dirty="0">
              <a:solidFill>
                <a:prstClr val="black">
                  <a:lumMod val="75000"/>
                  <a:lumOff val="2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微软雅黑" pitchFamily="34" charset="-122"/>
            </a:endParaRPr>
          </a:p>
        </p:txBody>
      </p:sp>
      <p:sp>
        <p:nvSpPr>
          <p:cNvPr id="10" name="五邊形 9"/>
          <p:cNvSpPr/>
          <p:nvPr/>
        </p:nvSpPr>
        <p:spPr>
          <a:xfrm>
            <a:off x="963660" y="2027463"/>
            <a:ext cx="1467611" cy="518468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周朝</a:t>
            </a: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sp>
        <p:nvSpPr>
          <p:cNvPr id="11" name="五邊形 10"/>
          <p:cNvSpPr/>
          <p:nvPr/>
        </p:nvSpPr>
        <p:spPr>
          <a:xfrm>
            <a:off x="963660" y="2986686"/>
            <a:ext cx="1467611" cy="518468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周普</a:t>
            </a: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sp>
        <p:nvSpPr>
          <p:cNvPr id="12" name="五邊形 11"/>
          <p:cNvSpPr/>
          <p:nvPr/>
        </p:nvSpPr>
        <p:spPr>
          <a:xfrm>
            <a:off x="963660" y="3945909"/>
            <a:ext cx="1467611" cy="518468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周流</a:t>
            </a: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grpSp>
        <p:nvGrpSpPr>
          <p:cNvPr id="13" name="群組 12"/>
          <p:cNvGrpSpPr/>
          <p:nvPr/>
        </p:nvGrpSpPr>
        <p:grpSpPr>
          <a:xfrm>
            <a:off x="2647194" y="888423"/>
            <a:ext cx="6897612" cy="711777"/>
            <a:chOff x="4194712" y="888423"/>
            <a:chExt cx="6897612" cy="711777"/>
          </a:xfrm>
        </p:grpSpPr>
        <p:grpSp>
          <p:nvGrpSpPr>
            <p:cNvPr id="14" name="群組 13"/>
            <p:cNvGrpSpPr/>
            <p:nvPr/>
          </p:nvGrpSpPr>
          <p:grpSpPr>
            <a:xfrm>
              <a:off x="4194712" y="888424"/>
              <a:ext cx="4465194" cy="711776"/>
              <a:chOff x="259999" y="902759"/>
              <a:chExt cx="3802576" cy="696920"/>
            </a:xfrm>
          </p:grpSpPr>
          <p:sp>
            <p:nvSpPr>
              <p:cNvPr id="16" name="圆角矩形 21"/>
              <p:cNvSpPr/>
              <p:nvPr/>
            </p:nvSpPr>
            <p:spPr>
              <a:xfrm>
                <a:off x="259999" y="916057"/>
                <a:ext cx="1794437" cy="683622"/>
              </a:xfrm>
              <a:prstGeom prst="roundRect">
                <a:avLst/>
              </a:prstGeom>
              <a:solidFill>
                <a:srgbClr val="A9D1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「周」之義</a:t>
                </a:r>
              </a:p>
            </p:txBody>
          </p:sp>
          <p:sp>
            <p:nvSpPr>
              <p:cNvPr id="17" name="圆角矩形 21"/>
              <p:cNvSpPr/>
              <p:nvPr/>
            </p:nvSpPr>
            <p:spPr>
              <a:xfrm>
                <a:off x="2331455" y="902759"/>
                <a:ext cx="1731120" cy="683622"/>
              </a:xfrm>
              <a:prstGeom prst="roundRect">
                <a:avLst/>
              </a:prstGeom>
              <a:solidFill>
                <a:srgbClr val="3781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「易」之義　</a:t>
                </a:r>
              </a:p>
            </p:txBody>
          </p:sp>
        </p:grpSp>
        <p:sp>
          <p:nvSpPr>
            <p:cNvPr id="15" name="圆角矩形 21"/>
            <p:cNvSpPr/>
            <p:nvPr/>
          </p:nvSpPr>
          <p:spPr>
            <a:xfrm>
              <a:off x="8985197" y="888423"/>
              <a:ext cx="2107127" cy="698195"/>
            </a:xfrm>
            <a:prstGeom prst="roundRect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周易總義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499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周易的名義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2758530" y="2694413"/>
            <a:ext cx="8125768" cy="1251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繫辭傳云：「易之為書也不可遠；為道也屢遷，變動不居，周流六虛，上下无常，剛柔相易，不可為典要，惟變所適。」周流有終而復始之義，惟這種循環是螺旋狀的，要能隨時提升。。</a:t>
            </a:r>
            <a:endParaRPr lang="en-US" altLang="zh-TW" sz="2000" dirty="0">
              <a:solidFill>
                <a:prstClr val="black">
                  <a:lumMod val="75000"/>
                  <a:lumOff val="2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微软雅黑" pitchFamily="34" charset="-122"/>
            </a:endParaRPr>
          </a:p>
        </p:txBody>
      </p:sp>
      <p:sp>
        <p:nvSpPr>
          <p:cNvPr id="10" name="五邊形 9"/>
          <p:cNvSpPr/>
          <p:nvPr/>
        </p:nvSpPr>
        <p:spPr>
          <a:xfrm>
            <a:off x="963660" y="2027463"/>
            <a:ext cx="1467611" cy="518468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周朝</a:t>
            </a: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sp>
        <p:nvSpPr>
          <p:cNvPr id="11" name="五邊形 10"/>
          <p:cNvSpPr/>
          <p:nvPr/>
        </p:nvSpPr>
        <p:spPr>
          <a:xfrm>
            <a:off x="963660" y="2986686"/>
            <a:ext cx="1467611" cy="518468"/>
          </a:xfrm>
          <a:prstGeom prst="homePlate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周普</a:t>
            </a: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sp>
        <p:nvSpPr>
          <p:cNvPr id="12" name="五邊形 11"/>
          <p:cNvSpPr/>
          <p:nvPr/>
        </p:nvSpPr>
        <p:spPr>
          <a:xfrm>
            <a:off x="963660" y="3945909"/>
            <a:ext cx="1467611" cy="518468"/>
          </a:xfrm>
          <a:prstGeom prst="homePlat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周流</a:t>
            </a: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grpSp>
        <p:nvGrpSpPr>
          <p:cNvPr id="13" name="群組 12"/>
          <p:cNvGrpSpPr/>
          <p:nvPr/>
        </p:nvGrpSpPr>
        <p:grpSpPr>
          <a:xfrm>
            <a:off x="2647194" y="888423"/>
            <a:ext cx="6897612" cy="711777"/>
            <a:chOff x="4194712" y="888423"/>
            <a:chExt cx="6897612" cy="711777"/>
          </a:xfrm>
        </p:grpSpPr>
        <p:grpSp>
          <p:nvGrpSpPr>
            <p:cNvPr id="14" name="群組 13"/>
            <p:cNvGrpSpPr/>
            <p:nvPr/>
          </p:nvGrpSpPr>
          <p:grpSpPr>
            <a:xfrm>
              <a:off x="4194712" y="888424"/>
              <a:ext cx="4465194" cy="711776"/>
              <a:chOff x="259999" y="902759"/>
              <a:chExt cx="3802576" cy="696920"/>
            </a:xfrm>
          </p:grpSpPr>
          <p:sp>
            <p:nvSpPr>
              <p:cNvPr id="16" name="圆角矩形 21"/>
              <p:cNvSpPr/>
              <p:nvPr/>
            </p:nvSpPr>
            <p:spPr>
              <a:xfrm>
                <a:off x="259999" y="916057"/>
                <a:ext cx="1794437" cy="683622"/>
              </a:xfrm>
              <a:prstGeom prst="roundRect">
                <a:avLst/>
              </a:prstGeom>
              <a:solidFill>
                <a:srgbClr val="A9D1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「周」之義</a:t>
                </a:r>
              </a:p>
            </p:txBody>
          </p:sp>
          <p:sp>
            <p:nvSpPr>
              <p:cNvPr id="17" name="圆角矩形 21"/>
              <p:cNvSpPr/>
              <p:nvPr/>
            </p:nvSpPr>
            <p:spPr>
              <a:xfrm>
                <a:off x="2331455" y="902759"/>
                <a:ext cx="1731120" cy="683622"/>
              </a:xfrm>
              <a:prstGeom prst="roundRect">
                <a:avLst/>
              </a:prstGeom>
              <a:solidFill>
                <a:srgbClr val="3781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「易」之義　</a:t>
                </a:r>
              </a:p>
            </p:txBody>
          </p:sp>
        </p:grpSp>
        <p:sp>
          <p:nvSpPr>
            <p:cNvPr id="15" name="圆角矩形 21"/>
            <p:cNvSpPr/>
            <p:nvPr/>
          </p:nvSpPr>
          <p:spPr>
            <a:xfrm>
              <a:off x="8985197" y="888423"/>
              <a:ext cx="2107127" cy="698195"/>
            </a:xfrm>
            <a:prstGeom prst="roundRect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周易總義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8410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周易的名義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五邊形 27"/>
          <p:cNvSpPr/>
          <p:nvPr/>
        </p:nvSpPr>
        <p:spPr>
          <a:xfrm>
            <a:off x="963660" y="2027463"/>
            <a:ext cx="1467611" cy="518468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易簡</a:t>
            </a: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731637" y="1786566"/>
            <a:ext cx="8125768" cy="1651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spcBef>
                <a:spcPct val="0"/>
              </a:spcBef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「一陰一陽之謂道」</a:t>
            </a:r>
            <a:endParaRPr lang="en-US" altLang="zh-TW" sz="2000" dirty="0">
              <a:solidFill>
                <a:prstClr val="black">
                  <a:lumMod val="75000"/>
                  <a:lumOff val="2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微软雅黑" pitchFamily="34" charset="-122"/>
            </a:endParaRPr>
          </a:p>
          <a:p>
            <a:pPr marL="342900" lvl="0" indent="-342900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繫辭傳云：「乾坤，其易之蘊耶</a:t>
            </a:r>
            <a:r>
              <a: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!</a:t>
            </a: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」又「乾坤，其易之門耶</a:t>
            </a:r>
            <a:r>
              <a:rPr lang="en-US" altLang="zh-TW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!</a:t>
            </a: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」又「乾以易知，坤以簡能。」又「陰陽之義配日月；易簡之善配至德。」以一陰一陽之道，來包括宇宙間一切事項。</a:t>
            </a:r>
            <a:endParaRPr lang="en-US" altLang="zh-TW" sz="2000" dirty="0">
              <a:solidFill>
                <a:prstClr val="black">
                  <a:lumMod val="75000"/>
                  <a:lumOff val="2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微软雅黑" pitchFamily="34" charset="-122"/>
            </a:endParaRPr>
          </a:p>
        </p:txBody>
      </p:sp>
      <p:sp>
        <p:nvSpPr>
          <p:cNvPr id="17" name="五邊形 16"/>
          <p:cNvSpPr/>
          <p:nvPr/>
        </p:nvSpPr>
        <p:spPr>
          <a:xfrm>
            <a:off x="963660" y="2986686"/>
            <a:ext cx="1467611" cy="518468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變易</a:t>
            </a: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sp>
        <p:nvSpPr>
          <p:cNvPr id="18" name="五邊形 17"/>
          <p:cNvSpPr/>
          <p:nvPr/>
        </p:nvSpPr>
        <p:spPr>
          <a:xfrm>
            <a:off x="963660" y="3945909"/>
            <a:ext cx="1467611" cy="518468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不易</a:t>
            </a: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grpSp>
        <p:nvGrpSpPr>
          <p:cNvPr id="20" name="群組 19"/>
          <p:cNvGrpSpPr/>
          <p:nvPr/>
        </p:nvGrpSpPr>
        <p:grpSpPr>
          <a:xfrm>
            <a:off x="2647194" y="888423"/>
            <a:ext cx="6897612" cy="711777"/>
            <a:chOff x="4194712" y="888423"/>
            <a:chExt cx="6897612" cy="711777"/>
          </a:xfrm>
        </p:grpSpPr>
        <p:grpSp>
          <p:nvGrpSpPr>
            <p:cNvPr id="21" name="群組 20"/>
            <p:cNvGrpSpPr/>
            <p:nvPr/>
          </p:nvGrpSpPr>
          <p:grpSpPr>
            <a:xfrm>
              <a:off x="4194712" y="888424"/>
              <a:ext cx="4465194" cy="711776"/>
              <a:chOff x="259999" y="902759"/>
              <a:chExt cx="3802576" cy="696920"/>
            </a:xfrm>
          </p:grpSpPr>
          <p:sp>
            <p:nvSpPr>
              <p:cNvPr id="23" name="圆角矩形 21"/>
              <p:cNvSpPr/>
              <p:nvPr/>
            </p:nvSpPr>
            <p:spPr>
              <a:xfrm>
                <a:off x="259999" y="916057"/>
                <a:ext cx="1794437" cy="683622"/>
              </a:xfrm>
              <a:prstGeom prst="roundRect">
                <a:avLst/>
              </a:prstGeom>
              <a:solidFill>
                <a:srgbClr val="A9D1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「周」之義</a:t>
                </a:r>
              </a:p>
            </p:txBody>
          </p:sp>
          <p:sp>
            <p:nvSpPr>
              <p:cNvPr id="24" name="圆角矩形 21"/>
              <p:cNvSpPr/>
              <p:nvPr/>
            </p:nvSpPr>
            <p:spPr>
              <a:xfrm>
                <a:off x="2331455" y="902759"/>
                <a:ext cx="1731120" cy="683622"/>
              </a:xfrm>
              <a:prstGeom prst="roundRect">
                <a:avLst/>
              </a:prstGeom>
              <a:solidFill>
                <a:srgbClr val="3781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「易」之義　</a:t>
                </a:r>
              </a:p>
            </p:txBody>
          </p:sp>
        </p:grpSp>
        <p:sp>
          <p:nvSpPr>
            <p:cNvPr id="22" name="圆角矩形 21"/>
            <p:cNvSpPr/>
            <p:nvPr/>
          </p:nvSpPr>
          <p:spPr>
            <a:xfrm>
              <a:off x="8985197" y="888423"/>
              <a:ext cx="2107127" cy="698195"/>
            </a:xfrm>
            <a:prstGeom prst="roundRect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周易總義</a:t>
              </a:r>
            </a:p>
          </p:txBody>
        </p:sp>
      </p:grp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517" y="3995911"/>
            <a:ext cx="4090416" cy="213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543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1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22"/>
          <p:cNvSpPr txBox="1"/>
          <p:nvPr/>
        </p:nvSpPr>
        <p:spPr>
          <a:xfrm>
            <a:off x="564699" y="191691"/>
            <a:ext cx="351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800" b="1" spc="300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周易的名義</a:t>
            </a:r>
            <a:endParaRPr lang="zh-CN" altLang="en-US" sz="2800" b="1" spc="300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7" name="直接连接符 91"/>
          <p:cNvCxnSpPr/>
          <p:nvPr/>
        </p:nvCxnSpPr>
        <p:spPr>
          <a:xfrm flipV="1">
            <a:off x="112014" y="714912"/>
            <a:ext cx="4420503" cy="6437"/>
          </a:xfrm>
          <a:prstGeom prst="line">
            <a:avLst/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五邊形 27"/>
          <p:cNvSpPr/>
          <p:nvPr/>
        </p:nvSpPr>
        <p:spPr>
          <a:xfrm>
            <a:off x="963660" y="2027463"/>
            <a:ext cx="1467611" cy="518468"/>
          </a:xfrm>
          <a:prstGeom prst="homePlate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易簡</a:t>
            </a: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718190" y="2007277"/>
            <a:ext cx="812576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itchFamily="34" charset="-122"/>
              </a:rPr>
              <a:t>繫辭傳：「在天成象，在地成形，變化見矣！」又：「易之為書也不可遠，為道也屢遷，變動不居，周流六虛，上下无常，剛柔相易，不可為典要，惟變所適。」</a:t>
            </a:r>
            <a:endParaRPr lang="en-US" altLang="zh-TW" sz="2000" dirty="0">
              <a:solidFill>
                <a:prstClr val="black">
                  <a:lumMod val="75000"/>
                  <a:lumOff val="2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微软雅黑" pitchFamily="34" charset="-122"/>
            </a:endParaRPr>
          </a:p>
        </p:txBody>
      </p:sp>
      <p:sp>
        <p:nvSpPr>
          <p:cNvPr id="17" name="五邊形 16"/>
          <p:cNvSpPr/>
          <p:nvPr/>
        </p:nvSpPr>
        <p:spPr>
          <a:xfrm>
            <a:off x="963660" y="2986686"/>
            <a:ext cx="1467611" cy="518468"/>
          </a:xfrm>
          <a:prstGeom prst="homePlat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變易</a:t>
            </a: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sp>
        <p:nvSpPr>
          <p:cNvPr id="18" name="五邊形 17"/>
          <p:cNvSpPr/>
          <p:nvPr/>
        </p:nvSpPr>
        <p:spPr>
          <a:xfrm>
            <a:off x="963660" y="3945909"/>
            <a:ext cx="1467611" cy="518468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panose="020B0604020202020204" pitchFamily="34" charset="0"/>
              </a:rPr>
              <a:t>不易</a:t>
            </a:r>
            <a:endParaRPr lang="zh-CN" altLang="en-US" sz="24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panose="020B0604020202020204" pitchFamily="34" charset="0"/>
            </a:endParaRPr>
          </a:p>
        </p:txBody>
      </p:sp>
      <p:grpSp>
        <p:nvGrpSpPr>
          <p:cNvPr id="20" name="群組 19"/>
          <p:cNvGrpSpPr/>
          <p:nvPr/>
        </p:nvGrpSpPr>
        <p:grpSpPr>
          <a:xfrm>
            <a:off x="7126941" y="3766250"/>
            <a:ext cx="3631487" cy="2432319"/>
            <a:chOff x="7845656" y="1957279"/>
            <a:chExt cx="3248336" cy="2065465"/>
          </a:xfrm>
        </p:grpSpPr>
        <p:sp>
          <p:nvSpPr>
            <p:cNvPr id="21" name="文字方塊 20"/>
            <p:cNvSpPr txBox="1"/>
            <p:nvPr/>
          </p:nvSpPr>
          <p:spPr>
            <a:xfrm>
              <a:off x="8184495" y="3622634"/>
              <a:ext cx="8449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000" dirty="0">
                  <a:latin typeface="文悦古体仿宋 (非商业用途)" pitchFamily="50" charset="-122"/>
                  <a:ea typeface="文悦古体仿宋 (非商业用途)" pitchFamily="50" charset="-122"/>
                </a:rPr>
                <a:t>坎</a:t>
              </a:r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9943414" y="3565511"/>
              <a:ext cx="8449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000" dirty="0">
                  <a:latin typeface="文悦古体仿宋 (非商业用途)" pitchFamily="50" charset="-122"/>
                  <a:ea typeface="文悦古体仿宋 (非商业用途)" pitchFamily="50" charset="-122"/>
                </a:rPr>
                <a:t>離</a:t>
              </a:r>
            </a:p>
          </p:txBody>
        </p:sp>
        <p:pic>
          <p:nvPicPr>
            <p:cNvPr id="23" name="圖片 2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45656" y="1957279"/>
              <a:ext cx="1475197" cy="1440355"/>
            </a:xfrm>
            <a:prstGeom prst="rect">
              <a:avLst/>
            </a:prstGeom>
          </p:spPr>
        </p:pic>
        <p:pic>
          <p:nvPicPr>
            <p:cNvPr id="24" name="圖片 2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37790" y="1961839"/>
              <a:ext cx="1456202" cy="1440354"/>
            </a:xfrm>
            <a:prstGeom prst="rect">
              <a:avLst/>
            </a:prstGeom>
          </p:spPr>
        </p:pic>
      </p:grpSp>
      <p:grpSp>
        <p:nvGrpSpPr>
          <p:cNvPr id="25" name="群組 24"/>
          <p:cNvGrpSpPr/>
          <p:nvPr/>
        </p:nvGrpSpPr>
        <p:grpSpPr>
          <a:xfrm>
            <a:off x="3220463" y="4239600"/>
            <a:ext cx="3351393" cy="2129303"/>
            <a:chOff x="4270308" y="1815745"/>
            <a:chExt cx="3351393" cy="2129303"/>
          </a:xfrm>
        </p:grpSpPr>
        <p:sp>
          <p:nvSpPr>
            <p:cNvPr id="26" name="文字方塊 25"/>
            <p:cNvSpPr txBox="1"/>
            <p:nvPr/>
          </p:nvSpPr>
          <p:spPr>
            <a:xfrm>
              <a:off x="4611737" y="3544938"/>
              <a:ext cx="8449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000" dirty="0">
                  <a:latin typeface="文悦古体仿宋 (非商业用途)" pitchFamily="50" charset="-122"/>
                  <a:ea typeface="文悦古体仿宋 (非商业用途)" pitchFamily="50" charset="-122"/>
                </a:rPr>
                <a:t>頤</a:t>
              </a:r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6441895" y="3544938"/>
              <a:ext cx="8449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000" dirty="0">
                  <a:latin typeface="文悦古体仿宋 (非商业用途)" pitchFamily="50" charset="-122"/>
                  <a:ea typeface="文悦古体仿宋 (非商业用途)" pitchFamily="50" charset="-122"/>
                </a:rPr>
                <a:t>大過</a:t>
              </a:r>
            </a:p>
          </p:txBody>
        </p:sp>
        <p:pic>
          <p:nvPicPr>
            <p:cNvPr id="31" name="圖片 3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70308" y="1822280"/>
              <a:ext cx="1527811" cy="1577289"/>
            </a:xfrm>
            <a:prstGeom prst="rect">
              <a:avLst/>
            </a:prstGeom>
          </p:spPr>
        </p:pic>
        <p:pic>
          <p:nvPicPr>
            <p:cNvPr id="33" name="圖片 3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7041" y="1815745"/>
              <a:ext cx="1514660" cy="1577289"/>
            </a:xfrm>
            <a:prstGeom prst="rect">
              <a:avLst/>
            </a:prstGeom>
          </p:spPr>
        </p:pic>
      </p:grpSp>
      <p:grpSp>
        <p:nvGrpSpPr>
          <p:cNvPr id="34" name="群組 33"/>
          <p:cNvGrpSpPr/>
          <p:nvPr/>
        </p:nvGrpSpPr>
        <p:grpSpPr>
          <a:xfrm>
            <a:off x="3880982" y="3766250"/>
            <a:ext cx="1933544" cy="397398"/>
            <a:chOff x="4938164" y="1410204"/>
            <a:chExt cx="1886778" cy="397398"/>
          </a:xfrm>
        </p:grpSpPr>
        <p:cxnSp>
          <p:nvCxnSpPr>
            <p:cNvPr id="35" name="直線單箭頭接點 34"/>
            <p:cNvCxnSpPr/>
            <p:nvPr/>
          </p:nvCxnSpPr>
          <p:spPr>
            <a:xfrm>
              <a:off x="6824942" y="1415716"/>
              <a:ext cx="0" cy="391886"/>
            </a:xfrm>
            <a:prstGeom prst="straightConnector1">
              <a:avLst/>
            </a:prstGeom>
            <a:ln w="28575">
              <a:solidFill>
                <a:srgbClr val="50807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單箭頭接點 35"/>
            <p:cNvCxnSpPr/>
            <p:nvPr/>
          </p:nvCxnSpPr>
          <p:spPr>
            <a:xfrm>
              <a:off x="4947495" y="1410204"/>
              <a:ext cx="0" cy="391886"/>
            </a:xfrm>
            <a:prstGeom prst="straightConnector1">
              <a:avLst/>
            </a:prstGeom>
            <a:ln w="28575">
              <a:solidFill>
                <a:srgbClr val="50807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4938164" y="1410204"/>
              <a:ext cx="1886778" cy="0"/>
            </a:xfrm>
            <a:prstGeom prst="line">
              <a:avLst/>
            </a:prstGeom>
            <a:ln w="28575">
              <a:solidFill>
                <a:srgbClr val="50807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群組 38"/>
          <p:cNvGrpSpPr/>
          <p:nvPr/>
        </p:nvGrpSpPr>
        <p:grpSpPr>
          <a:xfrm flipV="1">
            <a:off x="8100068" y="6179599"/>
            <a:ext cx="1996751" cy="294528"/>
            <a:chOff x="4938164" y="1410204"/>
            <a:chExt cx="1886778" cy="397398"/>
          </a:xfrm>
        </p:grpSpPr>
        <p:cxnSp>
          <p:nvCxnSpPr>
            <p:cNvPr id="40" name="直線單箭頭接點 39"/>
            <p:cNvCxnSpPr/>
            <p:nvPr/>
          </p:nvCxnSpPr>
          <p:spPr>
            <a:xfrm>
              <a:off x="6824942" y="1415716"/>
              <a:ext cx="0" cy="391886"/>
            </a:xfrm>
            <a:prstGeom prst="straightConnector1">
              <a:avLst/>
            </a:prstGeom>
            <a:ln w="28575">
              <a:solidFill>
                <a:srgbClr val="50807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/>
            <p:nvPr/>
          </p:nvCxnSpPr>
          <p:spPr>
            <a:xfrm>
              <a:off x="4947495" y="1410204"/>
              <a:ext cx="0" cy="391886"/>
            </a:xfrm>
            <a:prstGeom prst="straightConnector1">
              <a:avLst/>
            </a:prstGeom>
            <a:ln w="28575">
              <a:solidFill>
                <a:srgbClr val="50807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>
              <a:off x="4938164" y="1410204"/>
              <a:ext cx="1886778" cy="0"/>
            </a:xfrm>
            <a:prstGeom prst="line">
              <a:avLst/>
            </a:prstGeom>
            <a:ln w="28575">
              <a:solidFill>
                <a:srgbClr val="50807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群組 42"/>
          <p:cNvGrpSpPr/>
          <p:nvPr/>
        </p:nvGrpSpPr>
        <p:grpSpPr>
          <a:xfrm>
            <a:off x="2647194" y="888423"/>
            <a:ext cx="6897612" cy="711777"/>
            <a:chOff x="4194712" y="888423"/>
            <a:chExt cx="6897612" cy="711777"/>
          </a:xfrm>
        </p:grpSpPr>
        <p:grpSp>
          <p:nvGrpSpPr>
            <p:cNvPr id="44" name="群組 43"/>
            <p:cNvGrpSpPr/>
            <p:nvPr/>
          </p:nvGrpSpPr>
          <p:grpSpPr>
            <a:xfrm>
              <a:off x="4194712" y="888424"/>
              <a:ext cx="4465194" cy="711776"/>
              <a:chOff x="259999" y="902759"/>
              <a:chExt cx="3802576" cy="696920"/>
            </a:xfrm>
          </p:grpSpPr>
          <p:sp>
            <p:nvSpPr>
              <p:cNvPr id="46" name="圆角矩形 21"/>
              <p:cNvSpPr/>
              <p:nvPr/>
            </p:nvSpPr>
            <p:spPr>
              <a:xfrm>
                <a:off x="259999" y="916057"/>
                <a:ext cx="1794437" cy="683622"/>
              </a:xfrm>
              <a:prstGeom prst="roundRect">
                <a:avLst/>
              </a:prstGeom>
              <a:solidFill>
                <a:srgbClr val="A9D1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「周」之義</a:t>
                </a:r>
              </a:p>
            </p:txBody>
          </p:sp>
          <p:sp>
            <p:nvSpPr>
              <p:cNvPr id="47" name="圆角矩形 21"/>
              <p:cNvSpPr/>
              <p:nvPr/>
            </p:nvSpPr>
            <p:spPr>
              <a:xfrm>
                <a:off x="2331455" y="902759"/>
                <a:ext cx="1731120" cy="683622"/>
              </a:xfrm>
              <a:prstGeom prst="roundRect">
                <a:avLst/>
              </a:prstGeom>
              <a:solidFill>
                <a:srgbClr val="3781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「易」之義　</a:t>
                </a:r>
              </a:p>
            </p:txBody>
          </p:sp>
        </p:grpSp>
        <p:sp>
          <p:nvSpPr>
            <p:cNvPr id="45" name="圆角矩形 21"/>
            <p:cNvSpPr/>
            <p:nvPr/>
          </p:nvSpPr>
          <p:spPr>
            <a:xfrm>
              <a:off x="8985197" y="888423"/>
              <a:ext cx="2107127" cy="698195"/>
            </a:xfrm>
            <a:prstGeom prst="roundRect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周易總義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9454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3912</TotalTime>
  <Words>6840</Words>
  <Application>Microsoft Office PowerPoint</Application>
  <PresentationFormat>寬螢幕</PresentationFormat>
  <Paragraphs>535</Paragraphs>
  <Slides>37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37</vt:i4>
      </vt:variant>
    </vt:vector>
  </HeadingPairs>
  <TitlesOfParts>
    <vt:vector size="45" baseType="lpstr">
      <vt:lpstr>Microsoft YaHei</vt:lpstr>
      <vt:lpstr>文悦古体仿宋 (非商业用途)</vt:lpstr>
      <vt:lpstr>微軟正黑體</vt:lpstr>
      <vt:lpstr>標楷體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戰後臺灣高等院校《易》學課程 與教育的回顧與展望</dc:title>
  <dc:creator>pcuser</dc:creator>
  <cp:lastModifiedBy>貴三 賴</cp:lastModifiedBy>
  <cp:revision>222</cp:revision>
  <dcterms:created xsi:type="dcterms:W3CDTF">2018-05-30T06:15:53Z</dcterms:created>
  <dcterms:modified xsi:type="dcterms:W3CDTF">2024-09-02T16:15:39Z</dcterms:modified>
</cp:coreProperties>
</file>