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6" r:id="rId4"/>
    <p:sldId id="271" r:id="rId5"/>
    <p:sldId id="268" r:id="rId6"/>
    <p:sldId id="269" r:id="rId7"/>
    <p:sldId id="270" r:id="rId8"/>
    <p:sldId id="272" r:id="rId9"/>
    <p:sldId id="273" r:id="rId10"/>
    <p:sldId id="274" r:id="rId11"/>
    <p:sldId id="257" r:id="rId12"/>
    <p:sldId id="258" r:id="rId13"/>
    <p:sldId id="259" r:id="rId14"/>
    <p:sldId id="261" r:id="rId15"/>
    <p:sldId id="262" r:id="rId16"/>
    <p:sldId id="265" r:id="rId17"/>
    <p:sldId id="263" r:id="rId18"/>
    <p:sldId id="264" r:id="rId19"/>
    <p:sldId id="275" r:id="rId20"/>
    <p:sldId id="276" r:id="rId21"/>
    <p:sldId id="278" r:id="rId22"/>
    <p:sldId id="282" r:id="rId23"/>
    <p:sldId id="279" r:id="rId24"/>
    <p:sldId id="283" r:id="rId25"/>
    <p:sldId id="281" r:id="rId26"/>
    <p:sldId id="280" r:id="rId27"/>
    <p:sldId id="284" r:id="rId28"/>
    <p:sldId id="285" r:id="rId29"/>
    <p:sldId id="286" r:id="rId30"/>
    <p:sldId id="288" r:id="rId31"/>
    <p:sldId id="287" r:id="rId32"/>
    <p:sldId id="289" r:id="rId33"/>
    <p:sldId id="295" r:id="rId34"/>
    <p:sldId id="290" r:id="rId35"/>
    <p:sldId id="291" r:id="rId36"/>
    <p:sldId id="292" r:id="rId37"/>
    <p:sldId id="294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4" r:id="rId46"/>
    <p:sldId id="303" r:id="rId47"/>
    <p:sldId id="305" r:id="rId48"/>
    <p:sldId id="306" r:id="rId49"/>
    <p:sldId id="307" r:id="rId50"/>
    <p:sldId id="311" r:id="rId51"/>
    <p:sldId id="312" r:id="rId52"/>
    <p:sldId id="308" r:id="rId53"/>
    <p:sldId id="313" r:id="rId54"/>
    <p:sldId id="309" r:id="rId55"/>
    <p:sldId id="310" r:id="rId56"/>
    <p:sldId id="314" r:id="rId57"/>
    <p:sldId id="315" r:id="rId58"/>
    <p:sldId id="316" r:id="rId59"/>
    <p:sldId id="318" r:id="rId60"/>
    <p:sldId id="317" r:id="rId61"/>
    <p:sldId id="319" r:id="rId62"/>
    <p:sldId id="320" r:id="rId63"/>
    <p:sldId id="321" r:id="rId64"/>
    <p:sldId id="325" r:id="rId65"/>
    <p:sldId id="326" r:id="rId66"/>
    <p:sldId id="322" r:id="rId67"/>
    <p:sldId id="323" r:id="rId68"/>
    <p:sldId id="327" r:id="rId69"/>
    <p:sldId id="328" r:id="rId70"/>
    <p:sldId id="324" r:id="rId71"/>
    <p:sldId id="329" r:id="rId72"/>
    <p:sldId id="330" r:id="rId73"/>
    <p:sldId id="331" r:id="rId74"/>
    <p:sldId id="332" r:id="rId75"/>
    <p:sldId id="335" r:id="rId76"/>
    <p:sldId id="333" r:id="rId77"/>
    <p:sldId id="334" r:id="rId78"/>
    <p:sldId id="336" r:id="rId79"/>
    <p:sldId id="337" r:id="rId80"/>
    <p:sldId id="338" r:id="rId81"/>
    <p:sldId id="339" r:id="rId82"/>
    <p:sldId id="340" r:id="rId83"/>
    <p:sldId id="341" r:id="rId84"/>
    <p:sldId id="342" r:id="rId85"/>
    <p:sldId id="343" r:id="rId86"/>
    <p:sldId id="346" r:id="rId87"/>
    <p:sldId id="345" r:id="rId88"/>
    <p:sldId id="344" r:id="rId89"/>
    <p:sldId id="347" r:id="rId90"/>
    <p:sldId id="348" r:id="rId91"/>
    <p:sldId id="350" r:id="rId92"/>
    <p:sldId id="349" r:id="rId93"/>
    <p:sldId id="351" r:id="rId94"/>
    <p:sldId id="352" r:id="rId95"/>
    <p:sldId id="372" r:id="rId96"/>
    <p:sldId id="354" r:id="rId97"/>
    <p:sldId id="353" r:id="rId98"/>
    <p:sldId id="355" r:id="rId99"/>
    <p:sldId id="356" r:id="rId100"/>
    <p:sldId id="357" r:id="rId101"/>
    <p:sldId id="361" r:id="rId102"/>
    <p:sldId id="360" r:id="rId103"/>
    <p:sldId id="362" r:id="rId104"/>
    <p:sldId id="363" r:id="rId105"/>
    <p:sldId id="364" r:id="rId106"/>
    <p:sldId id="366" r:id="rId107"/>
    <p:sldId id="365" r:id="rId108"/>
    <p:sldId id="367" r:id="rId109"/>
    <p:sldId id="370" r:id="rId110"/>
    <p:sldId id="368" r:id="rId111"/>
    <p:sldId id="371" r:id="rId112"/>
    <p:sldId id="369" r:id="rId1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tableStyles" Target="tableStyle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DC2E-93BB-4AD7-81EB-8256A66A5CAE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7A510E9-148B-4F9C-B642-FB6F8A8CB7D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3873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DC2E-93BB-4AD7-81EB-8256A66A5CAE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10E9-148B-4F9C-B642-FB6F8A8CB7D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4315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DC2E-93BB-4AD7-81EB-8256A66A5CAE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10E9-148B-4F9C-B642-FB6F8A8CB7D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8197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DC2E-93BB-4AD7-81EB-8256A66A5CAE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10E9-148B-4F9C-B642-FB6F8A8CB7D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189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DC2E-93BB-4AD7-81EB-8256A66A5CAE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10E9-148B-4F9C-B642-FB6F8A8CB7D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2892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DC2E-93BB-4AD7-81EB-8256A66A5CAE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10E9-148B-4F9C-B642-FB6F8A8CB7D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656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DC2E-93BB-4AD7-81EB-8256A66A5CAE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10E9-148B-4F9C-B642-FB6F8A8CB7D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652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DC2E-93BB-4AD7-81EB-8256A66A5CAE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10E9-148B-4F9C-B642-FB6F8A8CB7D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05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DC2E-93BB-4AD7-81EB-8256A66A5CAE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10E9-148B-4F9C-B642-FB6F8A8CB7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344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DC2E-93BB-4AD7-81EB-8256A66A5CAE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10E9-148B-4F9C-B642-FB6F8A8CB7D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1962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F3ADC2E-93BB-4AD7-81EB-8256A66A5CAE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10E9-148B-4F9C-B642-FB6F8A8CB7D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37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zh-TW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ADC2E-93BB-4AD7-81EB-8256A66A5CAE}" type="datetimeFigureOut">
              <a:rPr lang="zh-TW" altLang="en-US" smtClean="0"/>
              <a:t>2025/12/11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7A510E9-148B-4F9C-B642-FB6F8A8CB7D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575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hyperlink" Target="https://ctext.org/book-of-changes/zh" TargetMode="Externa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474D5E-7BFA-42FF-2F17-545C595795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23709"/>
            <a:ext cx="9144000" cy="2387600"/>
          </a:xfrm>
        </p:spPr>
        <p:txBody>
          <a:bodyPr/>
          <a:lstStyle/>
          <a:p>
            <a:pPr algn="ctr"/>
            <a:r>
              <a:rPr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國語</a:t>
            </a:r>
            <a:r>
              <a:rPr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br>
              <a:rPr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所引</a:t>
            </a:r>
            <a:r>
              <a:rPr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AB85DB0-70B7-3EEC-AE7F-1FE67A49B2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40911"/>
            <a:ext cx="9144000" cy="2858947"/>
          </a:xfrm>
        </p:spPr>
        <p:txBody>
          <a:bodyPr>
            <a:normAutofit lnSpcReduction="10000"/>
          </a:bodyPr>
          <a:lstStyle/>
          <a:p>
            <a:endParaRPr lang="en-US" altLang="zh-TW" dirty="0"/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姓名：宋進安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所屬：臺大中文所博三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指導老師：賴師貴三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6031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E1228F-D785-4668-FBB4-9A455283F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1272605"/>
            <a:ext cx="9603275" cy="1049235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尚氏按：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D40EA83-D377-703F-932C-2A32D9F59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34697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如任氏之說，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乾坤占二用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亦非耳，何是之有？其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見群龍無首，吉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「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利永貞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之非占辭，說已詳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用九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用六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解中，茲不復贅。</a:t>
            </a:r>
            <a:endParaRPr lang="en-US" altLang="zh-CN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又按：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用九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用六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若為占辭，則乾坤二卦有七爻矣，毛西河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仲氏易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曾辨之。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（筆者按：本項無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國語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例。尚氏引後世占例，指出唐王庭湊筮為節度使遇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坤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其以本卦與之卦卦象推，不及二用，證朱子誤；又引宋筮金主亮入寇首落地時純以卦變卦象推，證明其並重本卦之卦恰與任氏合；還有梁鄧元起筮入蜀知不還的純以卦義推、金樓子射人名時用卦象及卦所屬五行推，說明其複雜性。</a:t>
            </a: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37976231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B62C9-3815-CA45-8D69-6A1B3C2FD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FB3D2D-842A-2EFC-A625-CB118996D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214" y="696686"/>
            <a:ext cx="9890640" cy="1471790"/>
          </a:xfrm>
        </p:spPr>
        <p:txBody>
          <a:bodyPr>
            <a:noAutofit/>
          </a:bodyPr>
          <a:lstStyle/>
          <a:p>
            <a:pPr algn="ctr"/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（一）引辭與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大同而小異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b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史墨引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對趙簡子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3652E39-A08C-8A97-F5C1-5CA5A1F54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4214" y="1872343"/>
            <a:ext cx="10276671" cy="42889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昭公卅二年（公元前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510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：無此例。</a:t>
            </a:r>
            <a:endParaRPr lang="en-US" altLang="zh-TW" sz="3200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6106716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D0DC0E-D81D-1124-9DFB-27B1164AB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196404"/>
            <a:ext cx="9603275" cy="1049235"/>
          </a:xfrm>
        </p:spPr>
        <p:txBody>
          <a:bodyPr/>
          <a:lstStyle/>
          <a:p>
            <a:pPr algn="ctr"/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緣起：「鬥雞之變」，三桓逐君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C66241D-90D6-FEE7-644B-28040A207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643" y="1885104"/>
            <a:ext cx="11266714" cy="4395954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十二月，公疾，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，書曰「</a:t>
            </a:r>
            <a:r>
              <a:rPr lang="zh-TW" altLang="en-US" sz="28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公薨于乾侯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 ，言</a:t>
            </a:r>
            <a:r>
              <a:rPr lang="zh-TW" altLang="en-US" sz="28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失其所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鬥雞之變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發生於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公元前</a:t>
            </a:r>
            <a:r>
              <a:rPr lang="en-US" altLang="zh-TW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517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年，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源於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魯昭公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三桓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惡鬥所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導致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政變。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初，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魯大夫郈昭伯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季孫意如（季平子）鬥雞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郈昭伯給自己的雞帶上金屬爪子，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擊敗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季平子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季平子怒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在郈昭伯領地擴張住宅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，同時，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平子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叔季公若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亦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想奪取家主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位，郈昭伯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季公若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遂始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慫恿昭公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消滅季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平子。九月，魯昭公攻打季平子，季平子被圍困在高台上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，唯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孟孫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叔孫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氏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認為唇亡齒寒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三桓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於是發兵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共逐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魯昭公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，昭公大敗，只得與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臧賜、子家羈等大夫的陪同下逃往齊國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魯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於是乎無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君，長達七年。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en-US" altLang="zh-CN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517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冬，齊景公攻下魯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鄆邑，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並在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次年讓昭公居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於是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。前</a:t>
            </a:r>
            <a:r>
              <a:rPr lang="en-US" altLang="zh-TW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513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年十月，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因</a:t>
            </a: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魯收復鄆邑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1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昭公只</a:t>
            </a:r>
            <a:r>
              <a:rPr lang="zh-CN" altLang="en-US" sz="21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TW" altLang="en-US" sz="21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留在乾侯</a:t>
            </a:r>
            <a:r>
              <a:rPr lang="zh-CN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，直至去世。</a:t>
            </a:r>
            <a:endParaRPr lang="zh-TW" altLang="en-US" sz="2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31989446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209079D-72D0-CCFE-5455-6A0E26D21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894114"/>
            <a:ext cx="11767457" cy="603068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趙簡子問於史墨曰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季氏出其君，而民服焉，諸侯與之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；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君死於外而莫之或罪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，何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？」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對曰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物生有兩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有三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有五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有陪貳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故天有三辰，地有五行，體有左右，各有妃耦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王有公，諸侯有卿，皆有貳也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天生季氏，以貳魯侯，為日久矣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民之服焉，不亦宜乎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！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魯君世從其失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（楊：魯君代代縱其安逸）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，季氏世脩其勤，民忘君矣，雖死於外，其誰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矜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（楊：憐惜）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？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309996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71595EF-2AAA-83EB-3104-0DD4E3101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829" y="1752600"/>
            <a:ext cx="11179628" cy="4572000"/>
          </a:xfrm>
        </p:spPr>
        <p:txBody>
          <a:bodyPr>
            <a:normAutofit/>
          </a:bodyPr>
          <a:lstStyle/>
          <a:p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社稷無常奉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（楊：奉祀社稷者無一定某姓某氏之人）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，君臣無常位，自古以然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故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詩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高岸為谷，深谷為陵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（楊：</a:t>
            </a:r>
            <a:r>
              <a:rPr lang="en-US" altLang="zh-CN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詩</a:t>
            </a:r>
            <a:r>
              <a:rPr lang="en-US" altLang="zh-CN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•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小雅</a:t>
            </a:r>
            <a:r>
              <a:rPr lang="en-US" altLang="zh-CN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•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十月之交</a:t>
            </a:r>
            <a:r>
              <a:rPr lang="en-US" altLang="zh-CN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。此言地尚有變易）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三后之姓，於今為庶，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主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所知也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在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易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卦，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雷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乘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乾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曰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大壯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〉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（楊：杜</a:t>
            </a:r>
            <a:r>
              <a:rPr lang="en-US" altLang="zh-CN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注</a:t>
            </a:r>
            <a:r>
              <a:rPr lang="en-US" altLang="zh-CN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：「乾下震上，大壯。震在乾上，故曰</a:t>
            </a:r>
            <a:r>
              <a:rPr lang="en-US" altLang="zh-CN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『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雷乘乾</a:t>
            </a:r>
            <a:r>
              <a:rPr lang="en-US" altLang="zh-CN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』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。」）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天之道也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（楊：杜</a:t>
            </a:r>
            <a:r>
              <a:rPr lang="en-US" altLang="zh-CN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注</a:t>
            </a:r>
            <a:r>
              <a:rPr lang="en-US" altLang="zh-CN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：「乾為天子，震為諸侯，而在乾上。君臣易位，猶大臣強壯，若天上有雷。」）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（唐：就自然法則而言，應是天上雷下，今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〈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大壯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卻正好相反，此天道無常也，且自然界尚是如此，人倫秩序亦如是）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。」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474289336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645FB-7B18-3033-8D1C-BE0849C7D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96BFAF-05C6-6299-25E8-E76CC0264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214" y="696686"/>
            <a:ext cx="9890640" cy="1471790"/>
          </a:xfrm>
        </p:spPr>
        <p:txBody>
          <a:bodyPr>
            <a:noAutofit/>
          </a:bodyPr>
          <a:lstStyle/>
          <a:p>
            <a:pPr algn="ctr"/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（一）占辭迥異於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經文例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b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秦伯伐晉卜徒父筮之吉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64C8745-BA53-5694-B597-404CEF324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4214" y="1872343"/>
            <a:ext cx="10276671" cy="42889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僖公十五年（公元前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645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不用彖辭推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24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按：「涉河，侯車敗」，卜徒父筮辭也。秦伯疑敗在己，故詰之。</a:t>
            </a:r>
            <a:r>
              <a:rPr lang="en-US" altLang="zh-CN" sz="2400" b="1" u="sng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u="sng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蠱</a:t>
            </a:r>
            <a:r>
              <a:rPr lang="en-US" altLang="zh-CN" sz="2400" b="1" u="sng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u="sng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初至四為大坎</a:t>
            </a:r>
            <a:r>
              <a:rPr lang="zh-CN" altLang="en-US" sz="24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400" dirty="0">
                <a:solidFill>
                  <a:srgbClr val="00206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河</a:t>
            </a:r>
            <a:r>
              <a:rPr lang="zh-CN" altLang="en-US" sz="24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也。</a:t>
            </a:r>
            <a:r>
              <a:rPr lang="zh-CN" altLang="en-US" sz="2400" b="1" u="sng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二至四為兌</a:t>
            </a:r>
            <a:r>
              <a:rPr lang="zh-CN" altLang="en-US" sz="24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400" dirty="0">
                <a:solidFill>
                  <a:srgbClr val="00206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兌毀折</a:t>
            </a:r>
            <a:r>
              <a:rPr lang="zh-CN" altLang="en-US" sz="24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CN" altLang="en-US" sz="2400" b="1" u="sng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三至五為震</a:t>
            </a:r>
            <a:r>
              <a:rPr lang="zh-CN" altLang="en-US" sz="24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，震為</a:t>
            </a:r>
            <a:r>
              <a:rPr lang="zh-CN" altLang="en-US" sz="2400" dirty="0">
                <a:solidFill>
                  <a:srgbClr val="00206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車</a:t>
            </a:r>
            <a:r>
              <a:rPr lang="zh-CN" altLang="en-US" sz="24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，故</a:t>
            </a:r>
            <a:r>
              <a:rPr lang="zh-CN" altLang="en-US" sz="2400" dirty="0">
                <a:solidFill>
                  <a:srgbClr val="00206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車毀折而止於濘</a:t>
            </a:r>
            <a:r>
              <a:rPr lang="zh-CN" altLang="en-US" sz="24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400" b="1" u="sng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艮止</a:t>
            </a:r>
            <a:r>
              <a:rPr lang="zh-CN" altLang="en-US" sz="24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故也。更參之以貞悔，知敗在彼而不在我明矣。</a:t>
            </a:r>
            <a:endParaRPr lang="en-US" altLang="zh-TW" sz="2400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946981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F48D8BC-7E9D-A69B-BE98-D023D10E7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814" y="87086"/>
            <a:ext cx="11680371" cy="5878285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秋，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秦伯伐晉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卜徒父筮之吉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涉河，侯車敗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（唐：秦侯之軍若涉河，則晉侯車敗也。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蠱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卦之卦辭有「元亨，利涉大川」句，故因以為吉）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詰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（尚注：杜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：秦伯不解，謂敗在己，故詰之）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對曰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乃大吉也。</a:t>
            </a:r>
            <a:r>
              <a:rPr lang="zh-TW" altLang="en-US" sz="3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三敗必獲晉君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其卦遇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蠱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千乘三去，三去之餘，獲其雄狐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（此筮辭不見於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卦爻辭）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（唐：去字通驅字，即三驅晉軍，必獲晉惠公也）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夫狐蠱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必其君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：「於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利涉大川，往有事也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。亦秦勝晉之卦也。今此所言，蓋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卜筮書雜辭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。以狐蠱為君，其義欲喻晉惠公。其象未聞。」顧炎武曰：「邵氏云：去猶除也，每除三百三十三，則三除所剩為一。非獲其君而何？」）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9451216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CFDD37-866C-9AE2-14D2-D1005C0B5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62776B1-089A-ADFE-339B-9E91E0138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429" y="1853754"/>
            <a:ext cx="10744200" cy="4199727"/>
          </a:xfrm>
        </p:spPr>
        <p:txBody>
          <a:bodyPr>
            <a:normAutofit/>
          </a:bodyPr>
          <a:lstStyle/>
          <a:p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蠱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之貞，風也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其悔，山也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：「內卦為貞，外卦為悔。巽為風，秦象；艮為山，晉象。」）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（內卦較近，指占筮之主；外卦較遠，象相對之他者也）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歲云秋矣，我落其實而取其材，所以克也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：「艮為山，山有木。今歲已秋，風吹落山木之實，則材為人所取。」）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實落材亡，不敗何待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？」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493875276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67378CA-7CD5-C823-B0C6-E45DAC97E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2015732"/>
            <a:ext cx="11157857" cy="4069382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三敗及韓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（尚注：晉侯車三壞）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壬戌，戰于韓原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晉戎馬還濘而止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（惠公當初堅持要騎鄭之「小駟」，棄用國產之坐騎出戰，小駟不熟悉晉國地形，陷入泥濘中，盤旋不得出）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公號慶鄭，慶鄭曰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愎諫違卜，固敗是求，又何逃焉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遂去之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梁由靡御韓簡，虢射為右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輅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（迎戰）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秦伯，將止之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鄭以救公誤之，遂失秦伯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秦獲晉侯以歸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6D515820-966B-602F-66B0-DEBAD84CB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0433" y="1239947"/>
            <a:ext cx="9603275" cy="1049235"/>
          </a:xfrm>
        </p:spPr>
        <p:txBody>
          <a:bodyPr/>
          <a:lstStyle/>
          <a:p>
            <a:pPr algn="ctr"/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筮詞徵驗</a:t>
            </a:r>
            <a:r>
              <a:rPr lang="en-US" altLang="zh-CN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「千乘三去，三去之餘，獲其雄狐」</a:t>
            </a:r>
          </a:p>
        </p:txBody>
      </p:sp>
    </p:spTree>
    <p:extLst>
      <p:ext uri="{BB962C8B-B14F-4D97-AF65-F5344CB8AC3E}">
        <p14:creationId xmlns:p14="http://schemas.microsoft.com/office/powerpoint/2010/main" val="701941422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BF385-4DD3-8057-9AB0-332C1EAF0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E8EDD43-531E-8BCE-6028-2A532464B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214" y="696686"/>
            <a:ext cx="9890640" cy="1471790"/>
          </a:xfrm>
        </p:spPr>
        <p:txBody>
          <a:bodyPr>
            <a:noAutofit/>
          </a:bodyPr>
          <a:lstStyle/>
          <a:p>
            <a:pPr algn="ctr"/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（一）占辭迥異於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經文例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b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晉厲公筮擊楚子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6B4F24-1EF5-C5CB-8548-0459375D5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4214" y="1872343"/>
            <a:ext cx="10276671" cy="42889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成公十六年（公元前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575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亦不用彖辭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2327404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2C3380-5E24-2370-2548-FDDE811C2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07291"/>
            <a:ext cx="9603275" cy="1049235"/>
          </a:xfrm>
        </p:spPr>
        <p:txBody>
          <a:bodyPr/>
          <a:lstStyle/>
          <a:p>
            <a:pPr algn="ctr"/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前情簡要：晉楚第三次爭霸會戰</a:t>
            </a:r>
            <a:r>
              <a:rPr lang="en-US" altLang="zh-CN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鄢陵之戰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63370D1-008D-2DB3-FEE8-960E8A237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40375"/>
            <a:ext cx="9603275" cy="4537276"/>
          </a:xfrm>
        </p:spPr>
        <p:txBody>
          <a:bodyPr>
            <a:normAutofit lnSpcReduction="10000"/>
          </a:bodyPr>
          <a:lstStyle/>
          <a:p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弭兵之會後不久，晉厲公聯合其他國家討伐秦國，勢力一時無兩。依附於晉的鄭國狐假虎威，發兵侵楚之屬國</a:t>
            </a:r>
            <a:r>
              <a:rPr lang="en-US" altLang="zh-CN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許國。因遭楚國報復，鄭國於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公元前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575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年春叛晉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歸楚，轉而侵宋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。同年五月，晉厲公伐鄭，楚共王救之，兩軍相遇於鄢陵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，大戰一觸即發。</a:t>
            </a:r>
            <a:endParaRPr lang="en-US" altLang="zh-CN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戰前，楚人苗賁皇</a:t>
            </a:r>
            <a:r>
              <a:rPr lang="zh-CN" altLang="en-US" sz="1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（若敖氏之族，楚莊王於宣公四年滅若敖氏時，逃到晉國）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由於熟悉楚國軍隊，獻計讓晉國先以其良兵「公卒」迎擊楚國的左、右二軍，再合晉之上、中、下、新四軍之力</a:t>
            </a:r>
            <a:r>
              <a:rPr lang="zh-CN" altLang="en-US" sz="18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（晉景公時擴增新中軍、新上軍、新下軍，再並三而為「新軍」）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圍攻楚國精兵「王卒」。行前，晉厲公即占筮此一戰法之吉凶。</a:t>
            </a:r>
            <a:endParaRPr lang="en-US" altLang="zh-CN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2573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21CCF3-82E0-2A3F-58A0-E0A48E780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303" y="1909823"/>
            <a:ext cx="9603275" cy="3981691"/>
          </a:xfrm>
        </p:spPr>
        <p:txBody>
          <a:bodyPr>
            <a:normAutofit/>
          </a:bodyPr>
          <a:lstStyle/>
          <a:p>
            <a:pPr algn="ctr"/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r>
              <a:rPr lang="zh-CN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en-US" altLang="zh-CN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明引</a:t>
            </a:r>
            <a:r>
              <a:rPr lang="en-US" altLang="zh-CN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93399785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0A02B3F-C4E8-5580-CCFA-DA4E36FD1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44" y="115748"/>
            <a:ext cx="11852475" cy="5995686"/>
          </a:xfrm>
        </p:spPr>
        <p:txBody>
          <a:bodyPr>
            <a:normAutofit/>
          </a:bodyPr>
          <a:lstStyle/>
          <a:p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六月，晉楚遇於鄢陵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甲午，晦，楚晨壓晉軍而陳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公筮之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史曰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其卦遇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復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（唐：筮得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復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卦何以為吉？因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復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卦為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震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坤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上，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震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為足，有動之義，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坤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為順，故有以順而動，所以無疾無咎）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南國蹙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射其元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中厥目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此占辭未見於</a:t>
            </a:r>
            <a:r>
              <a:rPr lang="en-US" altLang="zh-CN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，非卦爻之詞。「蹙」，局迫也，指土地狹小。「射其元王，中厥目」為征戰中必可獲其將帥。</a:t>
            </a:r>
            <a:r>
              <a:rPr lang="en-US" altLang="zh-CN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中其占辭迥異於</a:t>
            </a:r>
            <a:r>
              <a:rPr lang="en-US" altLang="zh-CN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經文者，於春秋時，或許有類於</a:t>
            </a:r>
            <a:r>
              <a:rPr lang="en-US" altLang="zh-CN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的筮書，但非現今所見之</a:t>
            </a:r>
            <a:r>
              <a:rPr lang="en-US" altLang="zh-CN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歸藏</a:t>
            </a:r>
            <a:r>
              <a:rPr lang="en-US" altLang="zh-CN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CN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連山</a:t>
            </a:r>
            <a:r>
              <a:rPr lang="en-US" altLang="zh-CN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）（筆者按：「蹙」用在戰場之上，又被釋為土地狹小，略嫌費解。筆者認為可解為迫促，指南國在這場戰爭上局勢迫促，並非一帆風順，正因對上了苗賁皇的戰法，同時又受到箭傷）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國蹙王傷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，不敗何待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公從之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3994411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67803F-222F-92DB-B247-831AE5E17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1239947"/>
            <a:ext cx="9603275" cy="1049235"/>
          </a:xfrm>
        </p:spPr>
        <p:txBody>
          <a:bodyPr/>
          <a:lstStyle/>
          <a:p>
            <a:pPr algn="ctr"/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筮詞徵驗</a:t>
            </a:r>
            <a:r>
              <a:rPr lang="en-US" altLang="zh-CN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「南國蹙，射其元王，中厥目」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83DD0BB-3B78-4E6F-75C7-7DCC7D89D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377" y="1894113"/>
            <a:ext cx="10938076" cy="4333067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癸巳，晉將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呂錡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作一怪夢，夢己射月而中，旋即落入泥坑。找人占夢，預示他將射中楚王，接著死在戰車的弓囊上。果然，晉楚交戰時，他拉弓</a:t>
            </a:r>
            <a:r>
              <a:rPr lang="zh-TW" altLang="en-US" sz="24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射共王中目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而中之，共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王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刺痛之下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召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來神射手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養由基，與之兩矢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使射呂錡，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一箭射殺之，令其倒在戰車的弓囊之上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養由基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以一矢復命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由於苗賁皇的戰法，楚軍未得優勢，與晉軍從早上激戰，「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見星未已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」。雙方各自收兵後，楚國的子反命底下軍吏視察傷員、補充兵馬、修繕兵甲、展布車乘，待翌日雞鳴時，再依其號令準備廝殺。晉之細作回報此事後，晉軍中上下皆有所憂慮，苗贲皇也下達類似子反的指令、準備祭祀，但同時刻意讓楚軍俘虜逃逸而歸，讓其向楚軍匯報他們的軍情。楚共王見晉軍鬥志激昂，本想召子反商討戰術，唯子反竟已酒醉而不省人事，只得無可奈何嘆言：</a:t>
            </a:r>
            <a:r>
              <a:rPr lang="zh-CN" altLang="en-US" sz="24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4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天敗楚也夫，余不可以待</a:t>
            </a:r>
            <a:r>
              <a:rPr lang="zh-CN" altLang="en-US" sz="24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。」遂連夜遁逃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98024043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54A0CB-1B3C-723A-B011-CCE4D6EDA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196405"/>
            <a:ext cx="9603275" cy="1049235"/>
          </a:xfrm>
        </p:spPr>
        <p:txBody>
          <a:bodyPr/>
          <a:lstStyle/>
          <a:p>
            <a:pPr algn="ctr"/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尚秉和論筮義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2AFA301-8133-A539-883D-D4A15ABD0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147" y="1863525"/>
            <a:ext cx="10162224" cy="4386804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杜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曰：「復，陽長之卦。陽氣起子，</a:t>
            </a:r>
            <a:r>
              <a:rPr lang="zh-CN" altLang="en-US" sz="28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南行推陰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，故曰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南國蹙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也。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（尚注：按：子正北方，一陽初生，必逐漸增長。陽長則陰消，故曰「推」，曰「蹙」）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南國蹙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，則離受其咎。離為諸侯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正義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曰：「離為日，日，君象，故為諸侯。」）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，又為目。陽氣激南，飛矢之象。」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何氏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訂詁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云：「貞我悔彼，以</a:t>
            </a:r>
            <a:r>
              <a:rPr lang="zh-CN" altLang="en-US" sz="2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震木入坤土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，射之義也。」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3248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C6F7A4-3361-2CCF-51FA-5D749E408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214" y="1111170"/>
            <a:ext cx="9890640" cy="1471790"/>
          </a:xfrm>
        </p:spPr>
        <p:txBody>
          <a:bodyPr>
            <a:no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（一）占卜未來氣運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陳厲公筮公子完生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B196655-2F6D-C9DA-BD44-607D7B9FE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683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莊公廿二年（公元前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672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取動爻辭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而</a:t>
            </a:r>
            <a:r>
              <a:rPr lang="zh-CN" altLang="en-US" sz="3200" b="1" u="sng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兼取互體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本卦三至五互艮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之卦二至四互艮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60250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F1B8A3F-1F3B-8DF3-E4CE-B65FC10C4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458" y="185195"/>
            <a:ext cx="11134845" cy="653969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陳厲公，蔡出也，故蔡人殺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五父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（陳佗，陳文公子，桓公弟，殺太子免自立）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而立之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生敬仲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其少也，周史有以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見陳侯者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陳侯使筮之，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</a:t>
            </a:r>
            <a:r>
              <a:rPr lang="zh-CN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左傳會箋</a:t>
            </a:r>
            <a:r>
              <a:rPr lang="en-US" altLang="zh-CN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：「遇者，不期而會之名。筮者所得卦之吉凶，非有宿契，逢遇而已。」）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否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是謂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觀國之光，利用賓于王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，此其代陳有國乎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不在此，其在異國，非此其身，在其子孫，光遠而自他有耀者也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坤，土也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巽，風也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乾，天也，</a:t>
            </a:r>
            <a:r>
              <a:rPr lang="zh-TW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風為天於土上</a:t>
            </a:r>
            <a:r>
              <a:rPr lang="zh-CN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，山也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（尚：巽變乾，故曰風為天。自二至四互艮，艮為山）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59770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393649-6AB6-5803-9A6C-51DA571AD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B360069-5CCD-AC05-744E-9CEA99A05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987" y="-115746"/>
            <a:ext cx="11354765" cy="6169228"/>
          </a:xfrm>
        </p:spPr>
        <p:txBody>
          <a:bodyPr>
            <a:normAutofit/>
          </a:bodyPr>
          <a:lstStyle/>
          <a:p>
            <a:r>
              <a:rPr lang="zh-TW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有山之材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而照之以天光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於是乎居土上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（尚：山則材之所生，上有乾，下有坤，故言居土上，照之以天光）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，故曰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觀國之光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（尚：四為諸侯，變而之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，有國朝王之象）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，利用賓于王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庭實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旅</a:t>
            </a:r>
            <a:r>
              <a:rPr lang="zh-CN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爾雅</a:t>
            </a:r>
            <a:r>
              <a:rPr lang="en-US" altLang="zh-CN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釋詁</a:t>
            </a:r>
            <a:r>
              <a:rPr lang="en-US" altLang="zh-CN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：「旅，陳也」）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百，奉之以玉帛，天地之美具焉，故曰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利用賓于王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（尚：艮為門庭，乾為金帛，坤為布帛，諸侯朝王，陳贄幣之象。旅，陳也；百，言物備）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27261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1504E5-0F02-637B-83A4-CBCAA1D9F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371" y="0"/>
            <a:ext cx="11092543" cy="6053481"/>
          </a:xfrm>
        </p:spPr>
        <p:txBody>
          <a:bodyPr>
            <a:normAutofit/>
          </a:bodyPr>
          <a:lstStyle/>
          <a:p>
            <a:endParaRPr lang="en-US" altLang="zh-TW" sz="3200" u="sng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猶有</a:t>
            </a:r>
            <a:r>
              <a:rPr lang="en-US" altLang="zh-CN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r>
              <a:rPr lang="en-US" altLang="zh-CN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焉，故曰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其在後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乎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（尚：因觀文以博占，故言「猶有觀」。非在己之言。故知在子孫）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風行而著於土，故曰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其在異國乎</a:t>
            </a:r>
            <a:r>
              <a:rPr lang="zh-CN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若在異國，必姜姓也</a:t>
            </a:r>
            <a:r>
              <a:rPr lang="zh-CN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姜，大嶽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（按：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尚書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舜典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之伯夷，姜姓呂氏、炎帝之後，堯時四方部落首領，號為「四岳」）</a:t>
            </a:r>
            <a:r>
              <a:rPr lang="zh-TW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之後也，山嶽則配天，物莫能兩大，陳衰，此其昌乎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（尚：變而象艮，故知當興於大嶽之後，得大嶽之權，則有配天之大功，故知陳必衰）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 」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94069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3488E0-8F85-BFA4-5406-82D7E330C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D8EFD29-5B12-252C-DDC7-6AD8A94B3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058"/>
            <a:ext cx="9603275" cy="5868424"/>
          </a:xfrm>
        </p:spPr>
        <p:txBody>
          <a:bodyPr>
            <a:normAutofit/>
          </a:bodyPr>
          <a:lstStyle/>
          <a:p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及陳之初亡也，陳桓子始大於齊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（按：魯昭公八年，當陳哀公卅四年，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云楚初滅陳，田桓子無宇見寵於齊莊公）</a:t>
            </a:r>
            <a:endParaRPr lang="en-US" altLang="zh-CN" sz="24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其後亡也，成子得政。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（按：魯哀公十七年，即公元前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478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年，楚滅陳；哀公十四年，田成子殺簡公與宗室，立平公，把持朝政，孔子求魯君討伐而不果。前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386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年，周安王冊封流放齊康公的田完十世孫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田和為「齊侯」。前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379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年，被流放的康公死，姜齊絕嗣，田氏代齊）</a:t>
            </a:r>
            <a:endParaRPr lang="zh-TW" altLang="en-US" sz="24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73873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E4819E3-A838-3EB6-0917-BEBC9E08A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1174634"/>
            <a:ext cx="10983686" cy="1049235"/>
          </a:xfrm>
        </p:spPr>
        <p:txBody>
          <a:bodyPr>
            <a:no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（一）占卜未來氣運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魯莊叔筮叔孫穆子之生</a:t>
            </a:r>
            <a:endParaRPr lang="zh-TW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F8F09B-279D-0E18-F5D4-6934066B2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99727"/>
          </a:xfrm>
        </p:spPr>
        <p:txBody>
          <a:bodyPr>
            <a:normAutofit lnSpcReduction="10000"/>
          </a:bodyPr>
          <a:lstStyle/>
          <a:p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昭公五年（公元前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537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年）事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：按此取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本卦動爻辭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，兼取</a:t>
            </a:r>
            <a:r>
              <a:rPr lang="zh-CN" altLang="en-US" sz="3200" b="1" u="sng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之卦動爻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，意。曰「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明夷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于飛」、曰「垂其翼」、曰「三日不食」，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明夷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初爻辭也；曰「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謙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不足」，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謙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初爻「卑以自牧」也。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875335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6DF73C-1CD4-BF67-1C72-6E3F0EB22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"/>
            <a:ext cx="11168742" cy="6379028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初，穆子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（叔孫豹，曾與晉范宣子論「三不朽」）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之生也，莊叔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（叔孫得臣，魯文公、魯宣公時卿）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筮之，遇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明夷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謙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，以示卜楚丘。曰：「是將</a:t>
            </a:r>
            <a:r>
              <a:rPr lang="zh-CN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</a:t>
            </a:r>
            <a:r>
              <a:rPr lang="en-US" altLang="zh-TW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尚：行，出走也</a:t>
            </a:r>
            <a:r>
              <a:rPr lang="en-US" altLang="zh-TW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，而歸為子</a:t>
            </a:r>
            <a:r>
              <a:rPr lang="zh-CN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祀</a:t>
            </a:r>
            <a:r>
              <a:rPr lang="en-US" altLang="zh-TW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尚：奉祭祀</a:t>
            </a:r>
            <a:r>
              <a:rPr lang="en-US" altLang="zh-TW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。以讒人入，其名曰牛，卒以餒死。」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據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穆子為避兄僑如之難，於成公十六年時奔齊，於襄公二年被魯召回繼承卿位。穆子落難於齊途中，在庚宗曾受一婦人款待，及穆子歸魯，婦人又攜子獻雉，穆子召其子而用，是為豎牛。牛因得寵而驕，竟於昭公四年前後讒殺穆子長子孟，逼穆子次子仲出奔，最終穆子之病，牛絕其饋而餓死，故云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53562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F192ED3-A8DB-3314-19FD-C39BBC805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114" y="-1"/>
            <a:ext cx="11604171" cy="6281057"/>
          </a:xfrm>
        </p:spPr>
        <p:txBody>
          <a:bodyPr>
            <a:normAutofit/>
          </a:bodyPr>
          <a:lstStyle/>
          <a:p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（尚：離為日，夷，傷也，日，明傷）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日之數十</a:t>
            </a:r>
            <a:r>
              <a:rPr lang="zh-CN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（十天干：甲乙丙丁戊己庚辛壬癸）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故有十時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亦當十位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昭公七年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：「無宇辭曰：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『……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天有十日，人有十等，下所以事上，上所以共神也。故王臣公，公臣大夫，大夫臣士，士臣皁，皁臣輿，輿臣隸，隸臣僚，僚臣僕，僕臣臺。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自王已下，其二為公，其三為卿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（尚：日中當王，食時當公，平旦為卿，雞鳴為士，夜半為皁，人定為輿，黃昏為隸，日入為僚，晡時為僕，日昳為臺，隅中、日出，闕不在第，尊王公曠其位）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日上其中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（尚：日中盛明，故以當王）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食日為二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（尚：公位）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旦日為三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（尚：卿位）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明夷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謙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明而未融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其當旦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乎？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（尚：融，明也。離在坤下，日在地中之象，又變為謙，謙道卑退，故曰「明而未融」，日明未融，故曰「其當旦乎？」）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故曰「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為子祀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（尚：莊叔，卿也，卜豹為卿，故知「為子祀」）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5754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3135C36-C3D1-7719-AFBC-22BFA0671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515" y="804519"/>
            <a:ext cx="10058400" cy="1049235"/>
          </a:xfrm>
        </p:spPr>
        <p:txBody>
          <a:bodyPr>
            <a:normAutofit fontScale="9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序：尚秉和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論爻變義例</a:t>
            </a:r>
            <a:b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							   </a:t>
            </a:r>
            <a:r>
              <a:rPr lang="en-US" altLang="zh-CN" sz="4000" b="1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sz="4000" b="1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一、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靜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爻</a:t>
            </a:r>
            <a:endParaRPr lang="zh-TW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99728B0-2146-ADCD-A2B5-6A768AF4F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67354"/>
          </a:xfrm>
        </p:spPr>
        <p:txBody>
          <a:bodyPr>
            <a:normAutofit lnSpcReduction="10000"/>
          </a:bodyPr>
          <a:lstStyle/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朱子曰：「六爻不動，</a:t>
            </a:r>
            <a:r>
              <a:rPr lang="zh-CN" altLang="en-US" sz="3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占本卦彖辭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尚氏按：古人成例，固以占彖辭為常。然彖辭往往與我不親，則視其所宜者而推之。斯察象為貴耳。茲將古人占得六爻全靜之推，匯錄於左。固不拘一法也。</a:t>
            </a:r>
            <a:r>
              <a:rPr lang="zh-CN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（筆者按：依尚氏所引</a:t>
            </a:r>
            <a:r>
              <a:rPr lang="en-US" altLang="zh-CN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與他朝占例，其中或以卦義推、或不用彖辭、或專取卦象，與朱子所論不同）</a:t>
            </a:r>
            <a:endParaRPr lang="zh-TW" altLang="en-US" sz="24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29981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9B7D699-B7F8-5D56-F05C-DC362ED18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0"/>
            <a:ext cx="11560628" cy="6030686"/>
          </a:xfrm>
        </p:spPr>
        <p:txBody>
          <a:bodyPr>
            <a:normAutofit/>
          </a:bodyPr>
          <a:lstStyle/>
          <a:p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日之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謙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當鳥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，故曰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明夷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於飛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（尚：離為日，為鳥，離變為謙，日光不足，故當鳥。鳥飛行，故曰于飛，初爻辭）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（唐：明夷為日之未明，於鳥則是鳥羽未豐之象，故曰垂其翼）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未融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，故曰「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垂其翼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（尚：於日為未融，於鳥為垂翼）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象日之動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，故曰「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君子于行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（尚：明夷，初九得位、有應，君子象也。在明傷之世，居謙下之位，故將避難而行）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當三在旦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，故曰「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三日不食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（尚：旦日在三，又非食時，故曰三日不食）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離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，火也，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艮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，山也，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離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為火，火焚山，山敗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（尚：離艮合體故）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於人為言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（尚：艮為言。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孔疏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說卦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云「成言乎艮」，故艮為言也）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敗言為讒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（尚：為離所焚，故言敗）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16253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8AED2A-55F3-2B46-D3DE-730FF0E55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1163747"/>
            <a:ext cx="9603275" cy="1049235"/>
          </a:xfrm>
        </p:spPr>
        <p:txBody>
          <a:bodyPr/>
          <a:lstStyle/>
          <a:p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補充：尚秉和論「艮為言」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C1D97E7-CB9E-A437-7903-2DE8CD169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39686"/>
            <a:ext cx="9603275" cy="4147457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艮為言，不見於經。</a:t>
            </a:r>
            <a:r>
              <a:rPr lang="en-US" altLang="zh-CN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孔疏</a:t>
            </a:r>
            <a:r>
              <a:rPr lang="en-US" altLang="zh-CN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引</a:t>
            </a:r>
            <a:r>
              <a:rPr lang="en-US" altLang="zh-CN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說卦</a:t>
            </a:r>
            <a:r>
              <a:rPr lang="en-US" altLang="zh-CN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「成言乎艮」，以此為「艮為言」之證，詁甚不協。此「言」字，與言「陰陽相薄」，言「萬物之齊潔」義同。乃</a:t>
            </a:r>
            <a:r>
              <a:rPr lang="zh-CN" altLang="en-US" sz="30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指點之字</a:t>
            </a:r>
            <a:r>
              <a:rPr lang="zh-CN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0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非實字</a:t>
            </a:r>
            <a:r>
              <a:rPr lang="zh-CN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。故注疏不可盡信也。</a:t>
            </a:r>
            <a:r>
              <a:rPr lang="en-US" altLang="zh-CN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仲氏易</a:t>
            </a:r>
            <a:r>
              <a:rPr lang="en-US" altLang="zh-CN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以兩卦皆互</a:t>
            </a:r>
            <a:r>
              <a:rPr lang="en-US" altLang="zh-CN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震</a:t>
            </a:r>
            <a:r>
              <a:rPr lang="en-US" altLang="zh-CN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CN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震</a:t>
            </a:r>
            <a:r>
              <a:rPr lang="en-US" altLang="zh-CN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有言，義較勝。</a:t>
            </a:r>
            <a:r>
              <a:rPr lang="zh-CN" altLang="en-US" sz="2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（自注云：取善鳴義）</a:t>
            </a:r>
            <a:r>
              <a:rPr lang="zh-CN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000" dirty="0">
                <a:latin typeface="標楷體" panose="03000509000000000000" pitchFamily="65" charset="-120"/>
                <a:ea typeface="標楷體" panose="03000509000000000000" pitchFamily="65" charset="-120"/>
              </a:rPr>
              <a:t>後世如李淳風等，能推得未來姓名，或以為偽，觀此何足為奇哉！</a:t>
            </a:r>
            <a:endParaRPr lang="en-US" altLang="zh-CN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02319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C76C27F3-5665-3B98-4877-781945A1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812" y="0"/>
            <a:ext cx="11460617" cy="6858000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故曰「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有攸往，主人有言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」，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言必讒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也。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（尚：離變為艮，故言有所往。往而見燒，故主人有言。言而見敗，故必讒言也）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（唐：前句日之動，君子既行，後釋主人有言，其有所往，然而往而遭讒言所擾）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純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離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為牛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易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：離上，離下。離，畜牝牛，吉，故言純離為牛）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世亂讒勝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，勝將適離，故曰「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其名曰牛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（尚：離焚山則離勝，譬世亂則讒勝。山焚則離獨存，故知名牛也。豎牛非牝牛，故不吉）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謙不足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飛不翔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（尚：謙道冲退，故飛不遠翔）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垂不峻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翼不廣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（尚：峻，高也。翼垂下，故不能廣遠）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，故曰「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其為子後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乎」</a:t>
            </a:r>
            <a:r>
              <a:rPr lang="zh-CN" altLang="en-US" sz="32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（尚：不遠翔，故知不遠去）</a:t>
            </a:r>
            <a:r>
              <a:rPr lang="zh-CN" altLang="en-US" sz="32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（唐：即為子祀之義）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。吾子，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亞卿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抑少不終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（尚：旦日，正卿之位。莊叔父子世為亞卿，位不足以終盡卦體，蓋引而致之）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（唐：穆子雖壽，不得善終）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236341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0C88A8-9EAC-9A45-120A-716151206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2" y="1152862"/>
            <a:ext cx="9603275" cy="1049235"/>
          </a:xfrm>
        </p:spPr>
        <p:txBody>
          <a:bodyPr/>
          <a:lstStyle/>
          <a:p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補充：尚秉和引毛奇齡之說論本筮本事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0129E75-48A8-3050-5234-F25F04005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15886"/>
            <a:ext cx="9603275" cy="4082143"/>
          </a:xfrm>
        </p:spPr>
        <p:txBody>
          <a:bodyPr>
            <a:noAutofit/>
          </a:bodyPr>
          <a:lstStyle/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毛西河曰：于行，避難而奔也。之謙有終，謙：亨，君子有終。則歸嗣也。夫庚宗之婦，固下離之中女也。離者，別也。而初變為艮，而少男生焉。彼豎牛者，繼孟（丙）、仲（壬）之嫡，而非庶子，非少男乎？顧變艮而猶本乎離，則將奉離雉，號離牛焉。乃離上為震，三至五互震。震有言也，變艮而艮亦有震。閽寺之為言，則讒言也。艮為閽寺，夫離為腹，腹下敗則餒矣。謂下一爻變陰，去離日而就鬼門，則餒死矣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5819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E2762-E3E7-C063-B2FF-46AB9CDA6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B36621-A7B9-CD77-C0B0-B18209245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214" y="1111170"/>
            <a:ext cx="9890640" cy="1471790"/>
          </a:xfrm>
        </p:spPr>
        <p:txBody>
          <a:bodyPr>
            <a:no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（二）占立君與戰事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衛孔成子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筮立君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C574E8B-E499-A1BC-EDC0-B689170BA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47065"/>
            <a:ext cx="9603275" cy="43306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昭公七年（公元前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535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：按此以</a:t>
            </a:r>
            <a:r>
              <a:rPr lang="zh-CN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動爻辭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推</a:t>
            </a:r>
            <a:r>
              <a:rPr lang="zh-CN" altLang="en-US" sz="3200" u="sng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兼推彖辭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李剛主（塨）曰：此與畢萬之筮遇卦同，而斷辭不同，各隨其事也，此筮法也。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80654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A8D0A2A-22DC-87A2-0497-A4B54E8A5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671" y="-359228"/>
            <a:ext cx="11462658" cy="5769428"/>
          </a:xfrm>
        </p:spPr>
        <p:txBody>
          <a:bodyPr>
            <a:normAutofit/>
          </a:bodyPr>
          <a:lstStyle/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衛襄公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（名惡，獻公之子，靈公之父）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夫人姜氏無子，嬖人婤姶生孟縶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孔成子夢康叔謂己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立元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（後之靈公，然則彼時尚未出生）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，余使羈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（孔成子之子，昭叔孔起）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之孫圉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（仲叔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，亦稱孔文子，孔昭叔之子、成子之孫）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與史苟相之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史朝亦夢康叔謂己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余將命而子苟，與孔烝鉏之曾孫圉相元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史朝見成子，告之夢，夢協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/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366023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F5DD167-811D-A876-D0ED-475BBE635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1" y="119743"/>
            <a:ext cx="11342915" cy="6444343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晉韓宣子為政，聘于諸侯之歲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（昭公二年時）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，婤姶生子，名之曰元，孟縶之足不良，能行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孔成子以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筮之曰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元尚享衛國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主其社稷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（尚：命筮辭）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」遇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屯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又曰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 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余尚立縶，尚克嘉之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屯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比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（尚：屯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初九變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以示史朝，史朝曰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元亨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，又何疑焉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曰：屯，元亨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）（史朝以屯卦辭有元亨，並以元字為名，指出當立靈公）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成子曰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非長之謂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乎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（尚：言屯之元亨，謂年長，非謂名元）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（解元為年長之義，疑當立孟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縶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對曰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康叔名之，可謂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矣</a:t>
            </a:r>
            <a:r>
              <a:rPr lang="zh-CN" altLang="en-US" sz="2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（尚：元者，善之長也）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，孟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非人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將不列於宗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，不可謂長</a:t>
            </a:r>
            <a:r>
              <a:rPr lang="zh-CN" altLang="en-US" sz="2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（尚：足跛，非全人，不可列為宗主）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919183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4A4781D-7534-1B1B-F193-DBAB21ADD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657" y="0"/>
            <a:ext cx="11527972" cy="6085114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且其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繇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利建侯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（尚：繇，卦辭也）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嗣吉，何建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建非嗣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（尚：嗣子有常位，故無所卜，又無建。今以位不定，卜嗣得吉，則當從吉，而建之也）</a:t>
            </a:r>
            <a:r>
              <a:rPr lang="zh-CN" altLang="en-US" sz="26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（唐：言若立孟</a:t>
            </a:r>
            <a:r>
              <a:rPr lang="zh-TW" altLang="en-US" sz="26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縶</a:t>
            </a:r>
            <a:r>
              <a:rPr lang="zh-CN" altLang="en-US" sz="26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則為嗣而非建侯）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二卦皆云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（尚：謂再得屯卦，皆有建侯之文。初卦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屯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彖辭曰利建侯，次卜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屯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初九爻辭亦曰利建侯）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子其建之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康叔命之，二卦告之，筮襲於夢，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武王所用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6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26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6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國語</a:t>
            </a:r>
            <a:r>
              <a:rPr lang="en-US" altLang="zh-CN" sz="26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6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周語下</a:t>
            </a:r>
            <a:r>
              <a:rPr lang="en-US" altLang="zh-CN" sz="26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6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：「朕夢協朕卜，襲於休祥，戎商必克。」）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，弗從何為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弱足者居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（尚：跛則偏弱，居其家不能行。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屯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初九爻辭：盤桓，利居貞）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，侯主社稷，臨祭祀，奉民人，事鬼神，從會朝，又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焉得居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（尚：言元不可居）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各以所利，不亦可乎</a:t>
            </a:r>
            <a:r>
              <a:rPr lang="zh-CN" altLang="en-US" sz="2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（尚：孟跛利居，元吉利建）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故孔成子立靈公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十二月，癸亥，葬衛襄公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40627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67D8B-80D0-98BC-038E-52149DD2E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7462FB-10E1-A7F6-F24D-3D3D7954C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214" y="1111170"/>
            <a:ext cx="9890640" cy="1471790"/>
          </a:xfrm>
        </p:spPr>
        <p:txBody>
          <a:bodyPr>
            <a:no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（二）占立君與戰事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魯陽虎筮救趙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9920D6-AC51-7DF2-2FE4-EFFF451EA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47065"/>
            <a:ext cx="9603275" cy="43306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哀公九年（公元前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486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：按此亦專取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本卦</a:t>
            </a:r>
            <a:r>
              <a:rPr lang="zh-CN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動爻辭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90113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4E6FC6-574A-A535-D70B-20A985042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1" y="293914"/>
            <a:ext cx="11473542" cy="5715000"/>
          </a:xfrm>
        </p:spPr>
        <p:txBody>
          <a:bodyPr>
            <a:normAutofit/>
          </a:bodyPr>
          <a:lstStyle/>
          <a:p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宋公伐鄭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（唐：此時宋已敗鄭師。宋欲再伐鄭，故下有晉趙鞅占卜救鄭之事）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</a:p>
          <a:p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晉趙鞅卜救鄭，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遇水適火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（唐：「遇水適火」乃古代龜卜之專業術語，服虔云：「兆南行適火。卜法：橫者為土，立者為木，邪向經者為金，</a:t>
            </a:r>
            <a:r>
              <a:rPr lang="zh-CN" altLang="en-US" sz="2400" b="1" u="sng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背經者為火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因兆而細曲者為水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。」若依服虔之說釋之，「遇水適火」大抵是龜兆之紋細曲且背經而南行。）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，占諸史趙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史墨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史龜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36270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6AA4D5A-A257-946C-9387-7E7CD3349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二、動爻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919F3B1-011E-33C6-7C78-BEAC1280F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Autofit/>
          </a:bodyPr>
          <a:lstStyle/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卦有一爻動、二爻動、三爻動，甚至四爻、五爻、六爻全動。吾人遇之，如何推斷乎？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茲按</a:t>
            </a:r>
            <a:r>
              <a:rPr lang="zh-CN" altLang="en-US" sz="2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古人成例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，及</a:t>
            </a:r>
            <a:r>
              <a:rPr lang="zh-CN" altLang="en-US" sz="2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朱子所論定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以為法式。然不可泥也，蓋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易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貴占變，象與辭之通變，及事實之拍合，神之所示，千變萬化，有不可思議者，故不可執也。須</a:t>
            </a:r>
            <a:r>
              <a:rPr lang="zh-CN" altLang="en-US" sz="2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就事以取辭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察象而印我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棄疏而用親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57304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B1DE3ED-BD4D-62BB-B35A-C57AA43CE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239486"/>
            <a:ext cx="11560628" cy="5791200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史龜曰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是謂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沈陽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（沈作沉，陽為火，火遇水而滅）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，可以興兵，利以伐姜，不利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子商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（殷商）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伐齊則可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（哀公八年，齊吳共伐魯。秋，魯及齊平。九年春，齊國使公孟綽辭師於吳。吳遂將有事於齊）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，敵宋不吉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史墨曰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盈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水名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（趙氏贏姓，通盈，盈為水之盈滿）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子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水位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（筆者按：十二地支之子，五行屬水）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名位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敵</a:t>
            </a:r>
            <a:r>
              <a:rPr lang="zh-CN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（相當）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，不可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干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（干犯）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炎帝為火師，姜姓其後也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水勝火，伐姜則可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史趙曰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是謂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如川之滿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不可游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（唐：水盈則川滿，其波流盛大，故不可游也，游則必溺）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鄭方有罪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不可救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（鄭宋交兵，起源於鄭武子欲為其下屬許瑕求邑。鄭先侵宋之雍丘，為宋皇瑗大敗）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救鄭則不吉，不知其他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9193846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38525DF-A59B-D192-199F-41EEDE90B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108858"/>
            <a:ext cx="11277600" cy="6041572"/>
          </a:xfrm>
        </p:spPr>
        <p:txBody>
          <a:bodyPr/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陽虎以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筮之，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泰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需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（尚：泰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六五變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宋方吉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不可與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（尚：言不可與戰。泰六五爻辭曰：「帝乙歸妹，以祉元吉。」宋，帝乙之後，故吉在宋，不可與戰也）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微子啟，帝乙之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子也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史記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宋世家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：「微子開者，殷帝乙之首子。」）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鄭，甥舅也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（楊伯峻：宋女嫁于鄭，應「帝乙歸妹」之辭）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祉，祿也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若帝乙之元子歸妹而有吉祿，我安得吉焉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乃止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（尚：吉在彼，則我伐之為不吉）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結果：哀公十年夏，宋人伐鄭。晉趙鞅帥師侵齊。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391400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E8F01-4418-9C05-6C24-B5D7E9830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3A8B44-00A0-6FFE-E747-1732BE298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29" y="1111170"/>
            <a:ext cx="11103427" cy="1471790"/>
          </a:xfrm>
        </p:spPr>
        <p:txBody>
          <a:bodyPr>
            <a:no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（三）占婚姻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晉獻公筮嫁伯姬（穆姬）於秦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5C698D-D884-51A6-DADC-97BB0DEBE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47065"/>
            <a:ext cx="9603275" cy="43306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僖公十五年（公元前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645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：按此推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本卦</a:t>
            </a:r>
            <a:r>
              <a:rPr lang="zh-CN" altLang="en-US" sz="3200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動爻辭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，兼</a:t>
            </a:r>
            <a:r>
              <a:rPr lang="zh-CN" altLang="en-US" sz="3200" b="1" u="sng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推之卦動爻辭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，并</a:t>
            </a:r>
            <a:r>
              <a:rPr lang="zh-CN" altLang="en-US" sz="3200" b="1" u="sng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推互體之坎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，與任啟運之說相合。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33974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406118-A7D0-A10C-5C88-B60F1D3D0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背景</a:t>
            </a:r>
            <a:endParaRPr lang="zh-TW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E1F16B5-44CC-B6EF-2ECB-E0EDA3738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99727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晉惠公夷吾嘗以割地為誘，賄賂秦穆公助其回國即位而背棄諾言。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後晉國鬧飢荒，秦仗義救之，到秦鬧飢荒，晉坐視不救。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秦穆公大怒，興兵討晉於韓原，大敗之而虜惠公。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後因伯姬攜子女自殺脅迫，又考量到秦晉長遠關係之政治現實，穆公遂以惠公子圉為質，放歸惠公。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敘述至此，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開始追述往事，即伯姬未嫁前。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058103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686777-85E7-4E9B-26F5-B6C17833F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87087"/>
            <a:ext cx="11571513" cy="597625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初，晉獻公筮嫁伯姬於秦，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歸妹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睽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上六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變來）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史蘇占之，曰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其繇曰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士刲羊，亦無衁也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女承筐，亦無貺也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（尚：歸妹上六爻辭也。</a:t>
            </a:r>
            <a:r>
              <a:rPr lang="zh-TW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衁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，血也；</a:t>
            </a:r>
            <a:r>
              <a:rPr lang="zh-TW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貺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，賜也。</a:t>
            </a:r>
            <a:r>
              <a:rPr lang="zh-TW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刲羊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，士之功；</a:t>
            </a:r>
            <a:r>
              <a:rPr lang="zh-TW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承筐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，女之職。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上六無應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所求不獲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，故下</a:t>
            </a:r>
            <a:r>
              <a:rPr lang="zh-TW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刲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無血，上承無實，不吉之象也。離為中女，震為長男，故稱士女）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西鄰責言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（尚：將嫁女於西，而遇不吉之卦，故知有責讓之言，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不可報償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歸妹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睽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猶無相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（尚：歸妹，女嫁之卦；睽，乖離之象，故曰無相，相，助也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）（唐：晉獻公筮婚姻之事，而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歸妹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卦亦多言婚姻之事，言士殺羊而無血，女承筐而無實，</a:t>
            </a:r>
            <a:r>
              <a:rPr lang="zh-TW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刲羊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乃士之功，</a:t>
            </a:r>
            <a:r>
              <a:rPr lang="zh-TW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承筐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乃女之責，然二者皆無著落，亦即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晉欲嫁伯姬求好於秦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但事與願違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35508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6D950D3-5C21-5D5C-727B-2EBF4A9D0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8" y="87086"/>
            <a:ext cx="11625943" cy="5998027"/>
          </a:xfrm>
        </p:spPr>
        <p:txBody>
          <a:bodyPr>
            <a:normAutofit/>
          </a:bodyPr>
          <a:lstStyle/>
          <a:p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震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離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，亦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離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震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（尚：二卦變而氣相通，震、離皆二卦外卦）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為雷為火，為嬴敗姬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（尚：贏，秦姓；姬，晉姓。震為雷，離為火，火動熾而害其母，女嫁反害其家之象，故曰「為贏敗姬」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）（唐玉珍引述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左氏會箋第五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僖十五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：竹添光鴻以內外卦解之，其主張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內卦為主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，指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晉國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而言；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外卦為客指秦國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而言。內卦既為兌卦，其為澤為水，而水能克火，然火熾反滅水；外卦震變為離，離為雷火，乃火氣盛大之象，猶杯水車薪，故云）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車說其輹，火焚其旗，不利行師，敗于宗丘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（尚：說同脫。</a:t>
            </a:r>
            <a:r>
              <a:rPr lang="zh-TW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輹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車下縛也。丘猶邑也。震為車，離為火，上六爻在震則無應，故車脫</a:t>
            </a:r>
            <a:r>
              <a:rPr lang="zh-TW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輹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；在離則失位，故火焚旗，言皆失車火之用也。車敗旗焚，故不利行師。火還害母，故敗不出國，近在宗邑）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88376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18C572D-FBC5-BAB3-00E2-CF98FABAA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143" y="217714"/>
            <a:ext cx="11680372" cy="6204857"/>
          </a:xfrm>
        </p:spPr>
        <p:txBody>
          <a:bodyPr>
            <a:normAutofit/>
          </a:bodyPr>
          <a:lstStyle/>
          <a:p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歸妹睽孤，寇張之弧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（尚：此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睽上九爻辭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也。處睽之極，故曰「睽孤」。失位孤絕，故遇寇難，而有弓矢之警，皆不吉之象）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（唐：上古有奪女為妻之習，故曰「寇張之弧」）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姪其從姑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（尚：震為木，離為火，火從木生，離為震妹，於火為姑，謂我姪者，我謂之姑，謂子圉質秦）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（唐：「姪其從姑」指子圉於僖公十七年質於秦國。而伯姬為子圉之姑，且嫁於秦，乃姪從其姑之象）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六年其逋，逃歸其國，而棄其家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（尚：逋，亡也。謂子圉婦懷贏）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（子圉六年後，棄懷贏而獨自亡歸於晉，時值僖公廿二年）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明年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，其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死於高梁之虛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（尚：惠公死之明年，文公入殺懷公於高梁）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（唐玉珍引閻若璩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潛邱劄記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云：「乃圉以二十二年秋逃歸，二十四年二月始殺於高梁，則其言似不驗，不知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晉用夏正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，圉歸於二十二年秋者，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實歸於晉惠十三年之夏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也，懷殺於二十四年二月者，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實殺於晉惠十四年之十二月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也。」）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77077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8ED41C-23D5-FD61-B7A6-B949246F5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163748"/>
            <a:ext cx="9603275" cy="1049235"/>
          </a:xfrm>
        </p:spPr>
        <p:txBody>
          <a:bodyPr/>
          <a:lstStyle/>
          <a:p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補充：尚秉和引毛奇齡與明人何楷之說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5703AC-A89A-2A47-B998-89F285D87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82297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毛西河曰：十五年，秦伯伐晉，敗晉于韓原，此不利行師，敗于宗丘也。夫離為戈兵、為甲胄，此行師者也。</a:t>
            </a:r>
            <a:r>
              <a:rPr lang="zh-CN" altLang="en-US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以我之震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柔變而為彼之戈兵甲冑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，是利在彼，不利在我，則我敗矣。且夫震，我也；之離，客也，</a:t>
            </a:r>
            <a:r>
              <a:rPr lang="zh-CN" altLang="en-US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我之主震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倒艮山而為之邱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，是主丘也</a:t>
            </a:r>
            <a:r>
              <a:rPr lang="zh-CN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（尚注：宗主也）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。主丘者，韓原，晉地也，而乃變客之離，剛而敗之，獲晉侯。</a:t>
            </a:r>
            <a:r>
              <a:rPr lang="zh-CN" altLang="en-US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十一月歸晉侯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，此「歸妹睽孤，寇張之弧」也。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99501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6BCD14-5484-26E0-AFBB-7A3DDFBD0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3" y="130630"/>
            <a:ext cx="11778343" cy="5889170"/>
          </a:xfrm>
        </p:spPr>
        <p:txBody>
          <a:bodyPr>
            <a:normAutofit/>
          </a:bodyPr>
          <a:lstStyle/>
          <a:p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毛氏又曰：震之離，亦離之震。高梁者離，一變而離剛巳亡。夫離剛之上橫者，高梁也，變之震而剛己亡，則變于是，死亦於是焉。</a:t>
            </a:r>
            <a:r>
              <a:rPr lang="zh-CN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（尚注：按毛氏釋高梁義亦未協）</a:t>
            </a:r>
            <a:endParaRPr lang="en-US" altLang="zh-CN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133946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C98556D-1CB9-50E7-FE9A-3AFAA23D0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586" y="87086"/>
            <a:ext cx="11636828" cy="5878285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何氏楷云：兌在西，秦為西方。震為言，上六變則曰渝，故曰「西鄰責言，不可償也」。歸妹於秦，欲得其助，變而為睽，兩情相違，故曰「歸妹之睽，猶無相也」。</a:t>
            </a:r>
            <a:r>
              <a:rPr lang="zh-CN" altLang="en-US" sz="3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自三至五體坎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，為車，雷電交作，車不能行，故為說其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輹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象。變離，為火，</a:t>
            </a:r>
            <a:r>
              <a:rPr lang="zh-CN" altLang="en-US" sz="3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爻之下體有坎</a:t>
            </a:r>
            <a:r>
              <a:rPr lang="zh-CN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（尚注：睽三至五互坎）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為曳</a:t>
            </a:r>
            <a:r>
              <a:rPr lang="zh-CN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</a:t>
            </a:r>
            <a:r>
              <a:rPr lang="en-US" altLang="zh-CN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雜卦</a:t>
            </a:r>
            <a:r>
              <a:rPr lang="en-US" altLang="zh-CN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：「坎為輿，為曳」）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，象旗，離火在上燒之，故為火焚旗象。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31666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5C536F-BD27-E184-DBE9-8E1712F13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（一）一爻動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02F417-3581-A8C0-1FCC-EE0FBC54B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371" y="2015732"/>
            <a:ext cx="10493829" cy="4037749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朱子曰：「一爻變，則以</a:t>
            </a:r>
            <a:r>
              <a:rPr lang="zh-CN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本卦變爻辭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占。」</a:t>
            </a:r>
            <a:endParaRPr lang="en-US" altLang="zh-CN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尚氏按：此論其常耳。</a:t>
            </a:r>
            <a:r>
              <a:rPr lang="zh-CN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古人殊不盡取動爻辭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，以</a:t>
            </a:r>
            <a:r>
              <a:rPr lang="zh-CN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辭往往與我疏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。故棄而不用，</a:t>
            </a:r>
            <a:r>
              <a:rPr lang="zh-CN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用其象之親於我者以推其事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。又陳敬仲遇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否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，取動爻辭矣，又何以兼推互體？可見</a:t>
            </a:r>
            <a:r>
              <a:rPr lang="zh-CN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筮無定法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。專察卦象之於我何如，不能執一以推也。茲將古人筮得一爻動故事，匯輯如左。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（筆者按：為證己說，尚氏徵引之例甚多，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以外，遍及後代事例，如干寶為弦超筮神女、郭璞筮東海世子母病的專以卦象推、符堅筮取長安以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泰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卦辭「小往大來，吉亨」推、郭璞為仍叔寶筮傷寒疾的以「納甲法」推，又有以變爻辭兼用卦象推之，虞翻為孫權筮關公斷首即是）</a:t>
            </a:r>
            <a:endParaRPr lang="zh-TW" altLang="en-US" sz="18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355655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01E67E4-197E-71EC-7FD7-D6D9DD154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557" y="0"/>
            <a:ext cx="11440885" cy="6096000"/>
          </a:xfrm>
        </p:spPr>
        <p:txBody>
          <a:bodyPr>
            <a:normAutofit/>
          </a:bodyPr>
          <a:lstStyle/>
          <a:p>
            <a:r>
              <a:rPr lang="zh-CN" altLang="en-US" sz="3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三上敵應</a:t>
            </a:r>
            <a:r>
              <a:rPr lang="zh-CN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（尚注：言三爻上爻）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，上體震為木，三</a:t>
            </a:r>
            <a:r>
              <a:rPr lang="zh-CN" altLang="en-US" sz="32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（疑為「下」之誤）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體兌為金，木與金遇，必為金所勝。兌為西方，故為贏敗姬象。震為兄，兌為妹。震木變離火，火從木生。</a:t>
            </a:r>
            <a:r>
              <a:rPr lang="zh-CN" altLang="en-US" sz="3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以震為木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，則</a:t>
            </a:r>
            <a:r>
              <a:rPr lang="zh-CN" altLang="en-US" sz="3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以兌金為姑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矣。木既為金所剋，則姪無所依，故為姪從姑象。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其與敗於韓原、子圉事一一脗和，春秋筮法之神如此。至曰敗宗丘、死高梁，殆不可曉。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73628710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43E56-3375-648A-E885-CE0F5440E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EE65DA-A304-3DC9-8546-BEFBB1154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4" y="1111170"/>
            <a:ext cx="11103427" cy="1471790"/>
          </a:xfrm>
        </p:spPr>
        <p:txBody>
          <a:bodyPr>
            <a:no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（三）占婚姻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崔武子（杼）筮娶齊棠公妻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857B398-C82F-1F32-15C6-8DEA2ACC1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47065"/>
            <a:ext cx="9603275" cy="43306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襄公廿五年（公元前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548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：按此推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變象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，兼</a:t>
            </a:r>
            <a:r>
              <a:rPr lang="zh-CN" altLang="en-US" sz="3200" b="1" u="sng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推本卦動爻辭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。坎為中男，故曰「夫」。變巽，故曰「從風」。風隕，固凶；上兌毀折，亦凶也。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48582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9A32209-2A55-2BFE-3C21-42A163468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97971"/>
            <a:ext cx="11854543" cy="6172200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齊棠公之妻，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東郭偃之姊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列女傳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孽嬖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有傳，云「齊東郭姜」）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東郭偃臣崔武子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棠公死，偃御武子以弔焉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見棠姜而美之，使偃取之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偃曰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男女辨姓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（楊：辨，別也。即同姓不婚）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，今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君出自丁，臣出自桓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（唐：齊丁公乃崔杼之祖，而齊桓公小白為東郭偃之祖，二者同姜姓，自齊出故不可嫁娶）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，不可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武子筮之，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困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大過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困三爻變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史皆曰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（尚：阿也）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（楊：史僅就困卦言之，兌為少女，坎為中男，以少女配中男，故吉）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示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陳文子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（陳敬仲完曾孫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，名須無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齊莊公時大夫，與晏嬰同時。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論語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公冶長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曾言子張之問孔子：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崔子弒齊君，陳文子有馬十乘，棄而違之。至於他邦，則曰：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“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猶吾大夫崔子也。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”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違之。之一邦，則又曰：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“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猶吾大夫崔子也。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”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違之。何如？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子曰：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清矣。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曰：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仁矣乎？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曰：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未知。焉得仁？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44220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3FFC713-2135-0073-5675-59E15C282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94029" cy="6161314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文子曰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夫從風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（尚：坎變巽）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風隕妻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（唐：坎為夫，兌為妻，坎變為巽，巽又為風，故有風隕妻之象）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，不可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娶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且其繇曰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困于石，據于蒺梨，入于其宮，不見其妻，凶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困三爻辭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困于石，往不濟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（唐：就困卦而言，坎為險，兌為水，而水中之險者為石，往而遇石，是往不濟也）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據于蒺梨，可恃傷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（唐：坎又為蒺梨，蒺梨乃有尖刺之植物，所恃必傷）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入于其宮，不見其妻，凶，無所歸也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崔子曰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嫠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（楊：音釐，寡婦也）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何害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先夫當之矣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遂取之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46891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B8EB53F-A5C3-433E-7396-861B427CE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不信邪的結局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BC0379-035C-43CC-E4F5-70F4083BB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853754"/>
            <a:ext cx="11342914" cy="4296675"/>
          </a:xfrm>
        </p:spPr>
        <p:txBody>
          <a:bodyPr>
            <a:normAutofit lnSpcReduction="10000"/>
          </a:bodyPr>
          <a:lstStyle/>
          <a:p>
            <a:r>
              <a:rPr lang="zh-CN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崔杼娶棠姜後，棠姜又與齊莊公私通，遂有「弒君」事，改立齊景公，與慶封分治齊國。襄公廿七年，崔杼亡妻所生之子崔成、崔彊，與被重用的東郭偃、棠無咎</a:t>
            </a:r>
            <a:r>
              <a:rPr lang="zh-CN" altLang="en-US" sz="1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（棠姜與棠公所生）</a:t>
            </a:r>
            <a:r>
              <a:rPr lang="zh-CN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，還有崔杼棠姜所生的崔明，各自形成兩個派系。</a:t>
            </a:r>
            <a:endParaRPr lang="en-US" altLang="zh-CN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崔成本應繼承家主，但因病而被崔杼廢去，改立崔明。崔成求賜崔邑以養老，崔杼本想答應，可東郭偃一派反對。於是，盛怒之下的崔成、崔彊請慶封幫忙討滅東郭偃等人。慶封假意應允，兩兄弟遂放膽在朝上殺死東郭偃、棠無咎，迫使崔杼逃亡。崔杼逃亡路上，留下一句「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崔氏有福，止余猶可</a:t>
            </a:r>
            <a:r>
              <a:rPr lang="zh-CN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」，竟去請慶封幫忙消滅二子。慶封假惺惺派出家臣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盧蒲嫳</a:t>
            </a:r>
            <a:r>
              <a:rPr lang="zh-CN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討滅崔成、崔彊與崔氏一族，</a:t>
            </a:r>
            <a:r>
              <a:rPr lang="zh-CN" altLang="en-US" sz="2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棠姜亦吊死</a:t>
            </a:r>
            <a:r>
              <a:rPr lang="zh-CN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。慶封送崔杼回宮路上，</a:t>
            </a:r>
            <a:r>
              <a:rPr lang="zh-CN" altLang="en-US" sz="2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結果回宮後也吊死</a:t>
            </a:r>
            <a:r>
              <a:rPr lang="zh-CN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，應驗「</a:t>
            </a:r>
            <a:r>
              <a:rPr lang="zh-CN" altLang="en-US" sz="2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入于其宮，不見其妻，無所歸也</a:t>
            </a:r>
            <a:r>
              <a:rPr lang="zh-CN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」，唯崔明因藏身崔氏大墓而倖免於難、逃亡魯國。</a:t>
            </a:r>
            <a:endParaRPr lang="en-US" altLang="zh-CN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8846863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1B82C-C4BF-6FAD-3BE0-7C274C9EC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B91EF3-6FE3-EED1-3511-20E856EDB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4" y="1111170"/>
            <a:ext cx="11103427" cy="1471790"/>
          </a:xfrm>
        </p:spPr>
        <p:txBody>
          <a:bodyPr>
            <a:no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（四）占行宜之事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晉文公筮勤王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7183766-12BB-5B66-AE78-4F7C67FC8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47065"/>
            <a:ext cx="9603275" cy="43306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僖公廿五年（公元前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635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推動爻辭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，兼</a:t>
            </a:r>
            <a:r>
              <a:rPr lang="zh-CN" altLang="en-US" sz="3200" b="1" u="sng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推上下卦體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09703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F901D8-A158-0598-0309-67A500BB5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486" y="250372"/>
            <a:ext cx="11517085" cy="5758541"/>
          </a:xfrm>
        </p:spPr>
        <p:txBody>
          <a:bodyPr>
            <a:normAutofit/>
          </a:bodyPr>
          <a:lstStyle/>
          <a:p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秦伯師于河上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將納王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（僖公廿四年傳云：「秋，頹叔、桃子奉大叔以狄師伐周，大敗周師，獲周公忌父、原伯、毛伯、富辰，王出適鄭，處于氾。」）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（唐：周襄王之弟大叔被擁戴，周襄王進駐鄭國南方的氾地。翌年，秦伯駐軍於黃河，預備將周襄王送回王朝）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狐偃言於晉侯曰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求諸侯莫如勤王，諸侯信之，且大義也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繼文之業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（此晉文侯也。昔西周之亡，平王東遷，文侯護駕有功、以定天子，遂得平王錫命，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尚書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文侯之命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蓋記此也。昔日姜侯引戎狄滅西周，文侯護駕；今日周室之亂，亦肇於王族引狄入室，狐偃殆有意進勸文公效法文侯也）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，而信宣於諸侯，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今為可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矣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（按狐偃之意，勤王不僅能繼承文侯榮勳，還能爭取諸侯信任支持，開啟霸業，可謂一舉兩得）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187569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94BA03-4651-B210-3712-7E23D2050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1" y="0"/>
            <a:ext cx="11691258" cy="6063343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使卜偃卜之，曰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吉，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遇黃帝戰于阪泉之兆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公曰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吾不堪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（唐：然晉文公以為黃帝阪泉之兆的黃帝指的是其自己，故曰）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對曰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周禮未改，今之王，古之帝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（唐：卜偃則以周德雖已衰亡，然其典章仍舊未改，以古之帝即今之王也，且將黃帝與炎帝之爭，比喻為周襄王與其弟子帶之爭也）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公曰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筮之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筮之，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大有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睽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大有三爻變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吉，遇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公用享于天子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之卦也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大有九三爻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辭也。三為三公而得位，變而為兌，兌為悅，得位而悅，故能為所宴享）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025059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79C8A99-F274-8B92-DD07-D76C96CA2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1" y="152400"/>
            <a:ext cx="11636829" cy="6030686"/>
          </a:xfrm>
        </p:spPr>
        <p:txBody>
          <a:bodyPr>
            <a:normAutofit/>
          </a:bodyPr>
          <a:lstStyle/>
          <a:p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戰克而王饗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吉孰大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（唐：龜卜得戰勝之吉兆，占筮又為享於天下，此乃大吉之事也）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且是卦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總言二卦之義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不繫於一爻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天為澤以當日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天子降心以逆公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，不亦可乎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（尚：乾為天，兌為澤，乾變為兌，而上當離，離為日，日之在天，垂曜在澤，天子在上，說心在下，是降心逆公之象）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（唐：則以乾乃天卦而在離下，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降尊下卑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大有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睽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而復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，亦其所也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（尚：言去睽還論大有，亦有天子降心之象。乾尊離卑，降尊下卑，亦其義也）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（唐：指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本卦轉為之卦，之卦終將轉為本卦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，亦即天子亦將復其位也）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晉侯辭秦師而下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02029676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14FC8E-BF40-38B5-1187-CD02E5ADB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120205"/>
            <a:ext cx="9603275" cy="1049235"/>
          </a:xfrm>
        </p:spPr>
        <p:txBody>
          <a:bodyPr/>
          <a:lstStyle/>
          <a:p>
            <a:pPr algn="ctr"/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勤王的結果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B2C2EB8-F5A3-5DA9-F32F-2B51D58B1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唐：其後，三月甲辰，公以二軍下，次於陽樊，以右師圍於太叔與狄后所居之溫地也，以左師迎襄王。至夏四月丁巳，王入於王城，並</a:t>
            </a:r>
            <a:r>
              <a:rPr lang="zh-CN" altLang="en-US" sz="3200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殺大叔於</a:t>
            </a:r>
            <a:r>
              <a:rPr lang="zh-TW" altLang="en-US" sz="3200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隰城</a:t>
            </a:r>
            <a:r>
              <a:rPr lang="zh-CN" altLang="en-US" sz="3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。戊午，晉文公朝王，</a:t>
            </a:r>
            <a:r>
              <a:rPr lang="zh-CN" altLang="en-US" sz="3200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王既行饗禮且設醴酒</a:t>
            </a:r>
            <a:r>
              <a:rPr lang="zh-CN" altLang="en-US" sz="3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，又加之幣帛以助歡也。</a:t>
            </a:r>
            <a:endParaRPr lang="zh-TW" altLang="en-US" sz="32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8734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B54F5E-75C8-D05A-56F6-3CEFA80D9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（二）二爻動</a:t>
            </a:r>
            <a:endParaRPr lang="zh-TW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63F96BC-1AFB-5782-BA23-37FF84D77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99727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朱子曰：「二爻變，則以</a:t>
            </a:r>
            <a:r>
              <a:rPr lang="zh-CN" altLang="en-US" sz="3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本卦二變爻辭占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，仍</a:t>
            </a:r>
            <a:r>
              <a:rPr lang="zh-CN" altLang="en-US" sz="32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以上爻為主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。經傳無明文，以例推之，當如此。」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尚氏按：二爻動，經無明文，傳記則數見也。朱子未詳考耳。其占法亦不如朱子所言也。</a:t>
            </a:r>
            <a:r>
              <a:rPr lang="zh-CN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（筆者按：本項無</a:t>
            </a:r>
            <a:r>
              <a:rPr lang="en-US" altLang="zh-CN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CN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國語</a:t>
            </a:r>
            <a:r>
              <a:rPr lang="en-US" altLang="zh-CN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例。尚氏引郭璞等例，說明有的依五行、有的只依卦辭而不依變爻辭、有的用「納甲法」，以駁朱子所言。）</a:t>
            </a:r>
            <a:endParaRPr lang="en-US" altLang="zh-CN" sz="24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479280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91DEC6-89BA-EFFE-2823-B164B4581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39900C-AF60-63D2-34CA-FEBD04BF5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4" y="1111170"/>
            <a:ext cx="11103427" cy="1471790"/>
          </a:xfrm>
        </p:spPr>
        <p:txBody>
          <a:bodyPr>
            <a:no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（四）占行宜之事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魯穆姜筮往東宮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F2C6588-032E-66A7-F940-E6A4404D7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45" y="1847065"/>
            <a:ext cx="10526484" cy="43306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襄公九年（公元前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564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：按此筮</a:t>
            </a:r>
            <a:r>
              <a:rPr lang="zh-CN" altLang="en-US" sz="3200" b="1" u="sng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獨二爻靜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。任啟運曰：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眾爻動而此爻獨靜，則必有所以靜之故。」劉禹錫曰：「宜從少占也。」朱子曰：「此筮應以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係小子，失丈夫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為占</a:t>
            </a:r>
            <a:r>
              <a:rPr lang="zh-CN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（尚注：二爻辭）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。」而觀之本文，亦殊不然也。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2852641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4A6304-6C3E-3363-3884-A3CDCD4F8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8664" y="1196404"/>
            <a:ext cx="9603275" cy="1049235"/>
          </a:xfrm>
        </p:spPr>
        <p:txBody>
          <a:bodyPr/>
          <a:lstStyle/>
          <a:p>
            <a:pPr algn="ctr"/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其筮緣起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8256BD-20C3-00D8-F371-0169BA579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穆姜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薨於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東宮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（楊：襄公祖母，欲去成公，立其姦夫僑如，見成十六傳。因此被迫遷于東宮。東宮蓋別宮名，非太子之宮）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（唐：穆姜與叔孫僑如私通，欲去成公立，併孟孫氏、季孫氏，改立成公之庶弟公子偃、公子</a:t>
            </a:r>
            <a:r>
              <a:rPr lang="zh-TW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鉏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。然事敗，冬，十月，叔孫僑如逃往齊國，十二月，季孫氏歸，殺公子偃。穆姜因此而遷居東宮。此穆姜死於東宮後，占筮之人追憶其初往之事）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8032620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705BE9F-A239-9DC5-3462-5C94C97A2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743" y="1752600"/>
            <a:ext cx="11517086" cy="5900057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始往而筮之，遇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艮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en-US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「八」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（尚：杜注：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周禮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：「太卜掌三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易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en-US" altLang="zh-CN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連山</a:t>
            </a:r>
            <a:r>
              <a:rPr lang="en-US" altLang="zh-CN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CN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歸藏</a:t>
            </a:r>
            <a:r>
              <a:rPr lang="en-US" altLang="zh-CN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皆以七、八為占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，故言遇艮之八）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以六、七、八、九為陰陽老少，六、九為變，七、八不變，故「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艮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之八」指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艮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之六二爻為八，故不變，其餘五爻皆變，而成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隨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卦）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史曰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「是謂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艮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隨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（尚：惟艮二爻不變，注云史疑遇八為不利，故更以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占，變爻得隨卦而論之，而姜亦指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以析之也）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隨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其出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君必速出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隨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有出走之象，就卦象而言，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隨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震下兌上，震為足為動，因此而有動象）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659513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6DFA5E7-5BDC-42D2-1FDD-68F91D25C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472" y="108857"/>
            <a:ext cx="11615056" cy="6096000"/>
          </a:xfrm>
        </p:spPr>
        <p:txBody>
          <a:bodyPr/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姜曰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「亡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是於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隨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元亨利貞，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无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咎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彖辭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體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之長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（唐：以首為身體之最高處）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亨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嘉之會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（唐：亨即享，凡嘉禮必有所享。享有主有賓，所以會也）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利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義之和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（唐：此言利為公利，公利為義之和也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）（楊：大致古人義利之辨，行公利為義，行私利為利）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貞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事之幹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（唐：貞信為事之體也）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體仁足以長人，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嘉</a:t>
            </a:r>
            <a:r>
              <a:rPr lang="zh-TW" altLang="en-US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足以合禮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（楊：合禮即洽禮也，合洽二字本可通用）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利物足以和義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（楊：利物猶有利于人，利人即義之總體表現）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貞固足以幹事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（楊：誠信堅強足以辦好事情）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乾文言傳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元者</a:t>
            </a:r>
            <a:r>
              <a:rPr lang="zh-TW" altLang="en-US" sz="2400" b="1" dirty="0">
                <a:solidFill>
                  <a:srgbClr val="0070C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善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之長也，亨者嘉之會也，利者義之和也，貞者事之幹也。君子，體仁足以長人，嘉</a:t>
            </a:r>
            <a:r>
              <a:rPr lang="zh-TW" altLang="en-US" sz="2400" b="1" dirty="0">
                <a:solidFill>
                  <a:srgbClr val="0070C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會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足以合禮，利物足以和義，貞固足以幹事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然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（楊：然字一讀，如此）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故不可誣也，是以雖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隨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无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咎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173767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AA640B0-635A-6377-EDDA-CB1DE65C4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7085"/>
            <a:ext cx="11582399" cy="5976258"/>
          </a:xfrm>
        </p:spPr>
        <p:txBody>
          <a:bodyPr>
            <a:normAutofit/>
          </a:bodyPr>
          <a:lstStyle/>
          <a:p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今我婦人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而與於亂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（楊：穆姜自言欲去季氏、孟氏，甚至欲廢魯成公，皆亂魯政）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固在下位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（楊：古代男尊女卑，故穆姜自言在下位）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而有不仁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（楊：有同又，而又不仁。不仁亦指逼成公事）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不可謂元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（楊：元是一身之首，引申之為一國之首。穆姜自謂以在下位之婦人而欲亂魯，不可謂元）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不靖國家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不可謂亨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（楊：靖，安也，靜也。亂魯則使國家不得安定，國不安靜，何能享讌）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作而害身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不可謂利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（楊：穆姜實如此作為，終被幽囚于東宮）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棄位而姣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不可謂貞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有四德者，隨而無咎，我皆無之，豈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隨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我則取惡，能無咎乎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必死於此，弗得出矣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（唐：此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穆姜僅就</a:t>
            </a:r>
            <a:r>
              <a:rPr lang="en-US" altLang="zh-CN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隨</a:t>
            </a:r>
            <a:r>
              <a:rPr lang="en-US" altLang="zh-CN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卦卦辭釋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之，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未涉及卦象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</a:p>
        </p:txBody>
      </p:sp>
    </p:spTree>
    <p:extLst>
      <p:ext uri="{BB962C8B-B14F-4D97-AF65-F5344CB8AC3E}">
        <p14:creationId xmlns:p14="http://schemas.microsoft.com/office/powerpoint/2010/main" val="220621869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777505-455F-DB07-F7E8-F71BF82DA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50833"/>
            <a:ext cx="9603275" cy="1049235"/>
          </a:xfrm>
        </p:spPr>
        <p:txBody>
          <a:bodyPr/>
          <a:lstStyle/>
          <a:p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補充：尚秉和引李塨說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ED3636D-009C-6375-7516-9CC582D87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李剛主曰：艮，止也。爻皆變，二不變。五，君也，二，小君也。艮為門闕。</a:t>
            </a:r>
            <a:r>
              <a:rPr lang="zh-CN" altLang="en-US" sz="3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小君止於是而不變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，薨於東宮之象也。故史以為不利，而別用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變占，得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隨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，以</a:t>
            </a:r>
            <a:r>
              <a:rPr lang="zh-CN" altLang="en-US" sz="3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欺穆姜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耳。穆姜謂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隨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必「元亨利貞，无咎」，否則「有咎」。固正解也。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879996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068D1-6342-11D4-A8BE-3C0C4C5E4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EA1845C-07BC-5E79-F349-DB55AAD47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4" y="1111170"/>
            <a:ext cx="11103427" cy="1471790"/>
          </a:xfrm>
        </p:spPr>
        <p:txBody>
          <a:bodyPr>
            <a:no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（四）占行宜之事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魯南蒯筮違叛季氏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3F55FB3-0A30-7195-30F0-33F8924F1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45" y="1847065"/>
            <a:ext cx="10526484" cy="43306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昭公十二年（公元前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530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專取本卦動爻辭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654252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4FF315A-AC4E-6D09-2520-3AA956E13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08857"/>
            <a:ext cx="11582400" cy="5921829"/>
          </a:xfrm>
        </p:spPr>
        <p:txBody>
          <a:bodyPr>
            <a:normAutofit/>
          </a:bodyPr>
          <a:lstStyle/>
          <a:p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南蒯之將叛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（南蒯，南遺之子，繼承父親當季氏的費邑宰。季平子立，而不禮於南蒯，故欲舉費以叛）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南蒯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枚筮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（尚：枚籌也）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（唐：無論占筮或龜卜，其先必告所求之事，若不言所卜所筮之事則稱枚筮）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坤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比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坤六五變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黃裳元吉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坤六五爻辭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，以為大吉也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示子服惠伯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即欲有事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何如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惠伯曰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吾嘗學此矣，忠信之事則可，不然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必敗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外彊內溫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忠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（唐：就卦象而言，比之外卦為坎，坎為險、為彊，其內卦為坤，為順、為和）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和以率貞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（唐：且坎為水、坤為土，水土相合則和。率，循也，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和且循貞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（楊：貞，卜問也。率，行也。</a:t>
            </a:r>
            <a:r>
              <a:rPr lang="zh-CN" alt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以和順行卜問之事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，故為信）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，故曰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黃裳元吉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478434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1FDAC54-B50B-83EA-7E7D-9060633CB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686" y="108858"/>
            <a:ext cx="11560628" cy="5791199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黃，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（唐：中者，此處有二義，一者如上下文有上、中、下之義，二者衷也，即裡衣）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之色也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裳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下之飾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（唐：古代男子下身著裙稱之裳，此下服又有佩玉以為飾）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元，善之長也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（楊：此中謂中心）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不忠，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不得其色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（尚：言非黃）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下不共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（楊：共同恭，謂為下不恭）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不得其飾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（尚：不得其飾）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事不善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不得其極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（尚：失中德）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（楊：極猶今標準、準則）</a:t>
            </a:r>
            <a:r>
              <a:rPr lang="zh-CN" altLang="en-US" sz="32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（唐：言為事不善則不致其極也）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外內倡和為忠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（尚：不相違也）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率事以信為共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（尚：率，行也）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供養</a:t>
            </a:r>
            <a:r>
              <a:rPr lang="zh-TW" altLang="en-US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三德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為善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（楊：三德謂忠、信、極）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（杜預以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洪範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正直、剛克、柔克為說；惠棟云三德謂黃、裳、元；竹添光鴻則云三德應當作忠與恭二德）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非此三者弗當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（尚：非忠、信、善，不當此卦）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868617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620109-A5F4-F2FA-B1AF-3B129E2AA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4" y="-185058"/>
            <a:ext cx="11604172" cy="5867400"/>
          </a:xfrm>
        </p:spPr>
        <p:txBody>
          <a:bodyPr>
            <a:normAutofit/>
          </a:bodyPr>
          <a:lstStyle/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且夫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易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，不可以占險，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將何事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且可飾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乎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（尚：問南蒯占此卦將欲舉何事也，欲令從下之飾為恭）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中美能黃，上美為元，下美則裳，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參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（三）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成可筮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猶有闕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（楊：猶，假設連詞，如果）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，雖吉，未也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（尚：有闕，謂不參成）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495132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65AFB5-544E-762F-8FA9-E9A9E4E76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（三）三爻動</a:t>
            </a:r>
            <a:endParaRPr lang="zh-TW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B2657A2-981E-2A11-71F5-1268A4094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1853754"/>
            <a:ext cx="11005457" cy="4199727"/>
          </a:xfrm>
        </p:spPr>
        <p:txBody>
          <a:bodyPr>
            <a:noAutofit/>
          </a:bodyPr>
          <a:lstStyle/>
          <a:p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朱子曰：「三爻變則</a:t>
            </a:r>
            <a:r>
              <a:rPr lang="zh-CN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占本卦及之卦彖辭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以本卦為貞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（內卦）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之卦為悔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（外卦）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en-US" altLang="zh-CN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fontAlgn="base"/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尚氏按：晉文公筮得貞屯悔豫，取兩卦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彖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辭曰：「利建侯」，與朱子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啟蒙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易學啟蒙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也，</a:t>
            </a:r>
            <a:r>
              <a:rPr lang="zh-TW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朱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子與</a:t>
            </a:r>
            <a:r>
              <a:rPr lang="zh-TW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蔡元定合撰，由蔡氏起稿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en-US" altLang="zh-TW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周易本義</a:t>
            </a:r>
            <a:r>
              <a:rPr lang="en-US" altLang="zh-TW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互為表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裏</a:t>
            </a:r>
            <a:r>
              <a:rPr lang="zh-TW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，成於淳熙十三年（</a:t>
            </a:r>
            <a:r>
              <a:rPr lang="en-US" altLang="zh-TW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1186</a:t>
            </a:r>
            <a:r>
              <a:rPr lang="zh-TW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說合，而又兼取卦體，則又</a:t>
            </a:r>
            <a:r>
              <a:rPr lang="zh-CN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不執於一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也。此外，皆與朱子說不甚合。蓋筮法不能執一，執一則捍格不通。變而通之，神而明之，存乎其人。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（筆者按：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以外，尚氏引孫皓、郭璞等例，說明有的專以卦變推，或以卦象納甲並推，以證朱子之誤）</a:t>
            </a:r>
            <a:endParaRPr lang="zh-TW" altLang="en-US" sz="18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844281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BDD7A7-EA7D-9DE9-80CB-8A0440B55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8665" y="1272604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南蒯叛變的下場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A0A01F-CC1D-AE21-42A3-1CE5D1498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昭公十四年，南蒯欲與費人盟詛叛變，為司徒老祁、慮癸詐病所欺，終於被劫持。費人未即殺南蒯，而予以五天時間出逃，南蒯遂奔齊，投靠景公。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後來，司徒老祁與慮癸來齊，請求以費邑歸還魯國，景公答應了，派鮑文子行使此事。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205373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D196CD-F9B4-AB8D-13FD-B4963722E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FB65B4-781C-D3B8-4299-E3B86DE83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4" y="1111170"/>
            <a:ext cx="11103427" cy="1471790"/>
          </a:xfrm>
        </p:spPr>
        <p:txBody>
          <a:bodyPr>
            <a:no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（四）占行宜之事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晉公子重耳親筮得國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8E5BB93-A4FC-1A9C-8BE8-D7EBC1112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45" y="1847065"/>
            <a:ext cx="10526484" cy="43306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國語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晉語四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用兩卦繇辭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，兼</a:t>
            </a:r>
            <a:r>
              <a:rPr lang="zh-CN" altLang="en-US" sz="3200" b="1" u="sng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推兩卦互體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066231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2F2EBB0-6DEA-D88B-F5B9-C45F9C300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458" y="0"/>
            <a:ext cx="11517084" cy="6052457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公子親筮之，曰：「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尚有晉國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（尚：注：命筮之詞也）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（吳曾祺：尚，庶幾也）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。」得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貞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屯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豫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，皆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（尚：注：震在屯為貞，在豫為悔。八謂震兩陰爻在貞在悔，皆不動，故曰皆八，謂爻無為也）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。筮史占之，皆曰：「不吉。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閉而不通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爻無為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（尚：震為動，動遇坎，坎為險阻，閉塞不通，無所為也）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（唐：此筮史以卦象釋之：屯卦，震下坎上；豫卦為坤下震震上，坎為險、震為足為車，足車均有動象，且坤為土，由屯而豫，則象徵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車震動行於地，而險藏於下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之象）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</a:p>
        </p:txBody>
      </p:sp>
    </p:spTree>
    <p:extLst>
      <p:ext uri="{BB962C8B-B14F-4D97-AF65-F5344CB8AC3E}">
        <p14:creationId xmlns:p14="http://schemas.microsoft.com/office/powerpoint/2010/main" val="309083279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6A234AA-FC29-2D33-44CB-437EE1C32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065" y="154275"/>
            <a:ext cx="11828992" cy="5865525"/>
          </a:xfrm>
        </p:spPr>
        <p:txBody>
          <a:bodyPr>
            <a:noAutofit/>
          </a:bodyPr>
          <a:lstStyle/>
          <a:p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司空季子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（胥臣，封於臼，故又名臼季）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曰：「吉。是在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周易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，皆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利建侯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（尚：屯初九曰「利建侯」；豫大象曰「利建侯，行師」）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。不有晉國，以輔王室，安能建侯？我命筮曰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尚有晉國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，筮告我曰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利建侯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，得國之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務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（韋昭：務，猶趨也）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也，吉孰大焉！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震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易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，坤為大車，震為雷。今云車者，車亦動，聲象雷，其為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小車也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。案：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辛瘳曰「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震為土車從馬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」，是亦以震為車。蓋震之卦象類車，且車亦發動之物，與震為動義合也）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（吳曾祺：蓋</a:t>
            </a:r>
            <a:r>
              <a:rPr lang="zh-CN" alt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坤之用在震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，故</a:t>
            </a:r>
            <a:r>
              <a:rPr lang="zh-CN" alt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有車在馬後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，行而不止之象）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坎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，水也。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坤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，土也。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屯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，厚也。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豫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，樂也。</a:t>
            </a:r>
          </a:p>
        </p:txBody>
      </p:sp>
    </p:spTree>
    <p:extLst>
      <p:ext uri="{BB962C8B-B14F-4D97-AF65-F5344CB8AC3E}">
        <p14:creationId xmlns:p14="http://schemas.microsoft.com/office/powerpoint/2010/main" val="186945029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F469892-CF4F-A3F5-8F5E-5CDD96A7B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143" y="152400"/>
            <a:ext cx="11647714" cy="6063343"/>
          </a:xfrm>
        </p:spPr>
        <p:txBody>
          <a:bodyPr>
            <a:normAutofit/>
          </a:bodyPr>
          <a:lstStyle/>
          <a:p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車班外內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順以訓之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（尚：車，震也。班，遍也。邊外內，謂屯之內有震，豫之外亦有震。坤，順也，豫內為坤，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屯二至四亦為坤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泉源以資之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（尚：資，財也。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屯三至五、豫二至四亦有艮象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。屯上坎，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豫三至五亦坎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。艮山坎水，水在山為泉源，流而不竭）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土厚而樂其實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。不有晉國，何以當之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（尚：屯、豫皆有坤象，重坤故厚。豫為樂）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（以上三句經文，尚秉和皆以屯豫兩卦的「</a:t>
            </a:r>
            <a:r>
              <a:rPr lang="zh-CN" altLang="en-US" sz="2400" b="1" dirty="0">
                <a:solidFill>
                  <a:srgbClr val="0070C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互卦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」現象釋之）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震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，雷也，車也。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坎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，勞也，水也，眾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易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以坤為眾，坎為水。水亦眾之類）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主雷與車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（尚：內為主也）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尚水與眾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（尚：坎象皆在上，故上水與眾）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（屯上坎，豫三至五亦坎，故云「在上」）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29499329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DCB1034-CD63-F9D8-1414-D3FEA708F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15" y="0"/>
            <a:ext cx="11756570" cy="6379028"/>
          </a:xfrm>
        </p:spPr>
        <p:txBody>
          <a:bodyPr>
            <a:normAutofit/>
          </a:bodyPr>
          <a:lstStyle/>
          <a:p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車有震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（尚：震，威也。車聲隆，象有威武）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眾而順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（尚：坤為眾，為土，為文。象有文德，為眾所歸也）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。文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具，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厚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之至也。故曰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屯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（尚：屯，厚也）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。其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繇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曰：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亨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利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貞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，勿用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攸往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利建侯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（尚：繇，卦辭也。亨，通也。貞，正也。攸，所也。往，之也。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小人勿用有所之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君子則利建侯行師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主震雷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也，故曰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（尚：內為主，震為長男，為雷，雷為諸侯，故曰元。元者，善之長）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（唐：屯之內卦為震，震有雷霆萬鈞之勢，可為諸侯之長，故為元）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（筆者按：申生為獻公長男，已死，故重耳當繼為長）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眾而順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也，故曰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亨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（韋昭：嘉，善也。眾順服善，故曰亨）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（唐：屯之外卦為坎，為群眾效勞之象，為嘉善之事，故曰亨）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內有震雷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，故曰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利貞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（尚：屯內有震。賈侍中云「震以動之，利也。侯以正國，貞也。利，義之和也。貞，事之幹也。」）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20716017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BDD5244-0188-82F7-659D-0261B18E2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686" y="97973"/>
            <a:ext cx="11560628" cy="5671456"/>
          </a:xfrm>
        </p:spPr>
        <p:txBody>
          <a:bodyPr>
            <a:normAutofit/>
          </a:bodyPr>
          <a:lstStyle/>
          <a:p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車上水下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必伯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（尚：車，震也。坎，水也。車動而上，威也；水動而下，順也，故知必伯）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小事不濟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壅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也。故曰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勿用有攸往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（尚：壅，震動而遇坎。坎為險阻，故曰勿用有攸往）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（韋：小事，小人之事）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一夫之行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（尚：一夫，一人也。震，一索得男）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（韋：</a:t>
            </a:r>
            <a:r>
              <a:rPr lang="en-US" altLang="zh-CN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易</a:t>
            </a:r>
            <a:r>
              <a:rPr lang="en-US" altLang="zh-CN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曰：「震作足。 」故為行也）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。眾順而有武威，故曰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利建侯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。坤，母也。震，長男也。母老子強，故曰豫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（韋：豫，樂也）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（筆者按：母能養老安居於內，子能率師征伐於外，安居樂業之象也）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。其繇曰：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利建侯行師。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居樂、出威之謂也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（尚：居樂，母在內也。出威，震在外也。居樂，故利建侯；出威，故利行師）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。是二者，得國之卦也。」</a:t>
            </a:r>
          </a:p>
        </p:txBody>
      </p:sp>
    </p:spTree>
    <p:extLst>
      <p:ext uri="{BB962C8B-B14F-4D97-AF65-F5344CB8AC3E}">
        <p14:creationId xmlns:p14="http://schemas.microsoft.com/office/powerpoint/2010/main" val="31014742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0277E3A-0011-7D6F-0559-6F4F426BE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152861"/>
            <a:ext cx="9603275" cy="1049235"/>
          </a:xfrm>
        </p:spPr>
        <p:txBody>
          <a:bodyPr/>
          <a:lstStyle/>
          <a:p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補充：尚秉和論此爻變之象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8120FF1-F282-B425-5DAA-B13CA8565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39686"/>
            <a:ext cx="10972799" cy="4321628"/>
          </a:xfrm>
        </p:spPr>
        <p:txBody>
          <a:bodyPr>
            <a:normAutofit fontScale="92500"/>
          </a:bodyPr>
          <a:lstStyle/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元亨利貞，勿用有攸往，利建侯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屯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繇辭也；「利建侯行師」，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豫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繇辭也，而韋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於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屯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引「初九」之「利建侯」，不合也。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沙隨筮法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宋</a:t>
            </a:r>
            <a:r>
              <a:rPr lang="zh-CN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程迥所著</a:t>
            </a:r>
            <a:r>
              <a:rPr lang="en-US" altLang="zh-TW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周易古占法</a:t>
            </a:r>
            <a:r>
              <a:rPr lang="en-US" altLang="zh-TW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云：晉文筮貞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屯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豫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，初、四、五三爻動，初九無位而得民，重耳在外之象；至豫則九四為眾陰所宗，震為諸侯，坤為國土，重耳得國之象。</a:t>
            </a:r>
            <a:r>
              <a:rPr lang="zh-CN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（豫九四爻）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辭曰「朋盍簪」，簪整髮以裝首，率諸侯以宗周之象。彖辭「利行師」</a:t>
            </a:r>
            <a:r>
              <a:rPr lang="zh-CN" altLang="en-US" sz="2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（應是「利建侯行師」）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，一戰而霸之象。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402456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31A95-DBDB-414E-DAAA-99CAF6A04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21C4C89-3360-BC25-6A8B-72233E47E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4" y="1111170"/>
            <a:ext cx="11103427" cy="1471790"/>
          </a:xfrm>
        </p:spPr>
        <p:txBody>
          <a:bodyPr>
            <a:no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（四）占行宜之事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晉大夫筮公子重耳歸國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CB43C28-A773-94CC-640E-A4F2EA97C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45" y="1847065"/>
            <a:ext cx="10526484" cy="43306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國語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晉語四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用彖辭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882735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2B5D45E-B695-18EF-41A5-B48CCC8B5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2" y="0"/>
            <a:ext cx="11538856" cy="5791200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十月，惠公卒。十二月，秦伯納公子。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董因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（晉大夫，周大史辛有之後，董狐之先祖）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迎公于河，公問焉，曰：「吾其濟乎？」對曰：「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臣筮之，得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泰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（尚：韋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：遇泰，無動爻，筮為侯。泰三至五震，為侯。陰爻不動，其數皆八，故得泰之八。與貞屯悔豫皆八義同）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。曰：是謂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天地配亨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小往大來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（尚：陽下陰升，故曰配享。小喻子圉，大喻文公。陰在外為小往，陽在內為大來）</a:t>
            </a:r>
            <a:r>
              <a:rPr lang="zh-CN" altLang="en-US" sz="2400" b="1" dirty="0">
                <a:solidFill>
                  <a:srgbClr val="0070C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泰卦辭：小往大來，吉亨）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。今及之矣，何不濟之有？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</a:p>
        </p:txBody>
      </p:sp>
    </p:spTree>
    <p:extLst>
      <p:ext uri="{BB962C8B-B14F-4D97-AF65-F5344CB8AC3E}">
        <p14:creationId xmlns:p14="http://schemas.microsoft.com/office/powerpoint/2010/main" val="3613574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6EB6C3-6E4C-6574-D801-45563803A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（四）四爻動</a:t>
            </a:r>
            <a:endParaRPr lang="zh-TW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9138393-87E9-613B-6CDF-B8113306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lnSpcReduction="10000"/>
          </a:bodyPr>
          <a:lstStyle/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朱子曰：「四爻變則以</a:t>
            </a:r>
            <a:r>
              <a:rPr lang="zh-CN" altLang="en-US" sz="2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之卦二不變爻占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以下爻為主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。經、傳無明文，以例推之，當如此。」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尚氏按：四爻動之占，傳、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記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亦有。朱子謂「無明文」者，未詳考也。特晉郭璞、魏趙輔和等占法，皆與朱子之例異耳。故後人頗非朱說。</a:t>
            </a:r>
            <a:r>
              <a:rPr lang="zh-CN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（筆者按：此項亦無</a:t>
            </a:r>
            <a:r>
              <a:rPr lang="en-US" altLang="zh-CN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CN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國語</a:t>
            </a:r>
            <a:r>
              <a:rPr lang="en-US" altLang="zh-CN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例。如郭璞為桓茂倫筮嫂病飧兔必癒純以納甲推、北魏趙輔和為人筮父疾用八宮卦名占、唐王諸筮入解以卦辭推、元張留孫筮得賢相係全用</a:t>
            </a:r>
            <a:r>
              <a:rPr lang="en-US" altLang="zh-CN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彖</a:t>
            </a:r>
            <a:r>
              <a:rPr lang="en-US" altLang="zh-CN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辭占之等例即是）</a:t>
            </a:r>
            <a:endParaRPr lang="zh-TW" altLang="en-US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049748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2908F5A-96A7-6E5B-C0E3-68298563B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185519"/>
            <a:ext cx="9603275" cy="1049235"/>
          </a:xfrm>
        </p:spPr>
        <p:txBody>
          <a:bodyPr/>
          <a:lstStyle/>
          <a:p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補充：尚秉和論</a:t>
            </a:r>
            <a:r>
              <a:rPr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泰</a:t>
            </a:r>
            <a:r>
              <a:rPr lang="en-US" altLang="zh-CN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之「八」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3F498AA-953C-7F26-4B78-367A38B98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15886"/>
            <a:ext cx="9603275" cy="4212771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又按：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泰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之「八」，韋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不甚明了。宋程迥云：「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九變六，六變九。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非也。九當變八，六當變七。何以言之？董因為晉文公筮得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泰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，謂初、二、三以九變八，四、五、上不變為八，故曰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泰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en-US" altLang="zh-CN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如程氏之說，則初、二、三變矣。然史何不曰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泰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坤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，而曰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泰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之「八」？則未變可知也。且如程說，施之於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艮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之「八」、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貞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屯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豫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皆「八」，則不通也。闕疑可也。</a:t>
            </a: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625974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9ED3A7-C430-164B-6759-3BB92F49E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2E46527-C530-109F-2DD4-1ABC3B3EF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629" y="1909823"/>
            <a:ext cx="10874828" cy="3981691"/>
          </a:xfrm>
        </p:spPr>
        <p:txBody>
          <a:bodyPr>
            <a:normAutofit/>
          </a:bodyPr>
          <a:lstStyle/>
          <a:p>
            <a:pPr algn="ctr"/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r>
              <a:rPr lang="zh-CN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二、明引</a:t>
            </a:r>
            <a:r>
              <a:rPr lang="en-US" altLang="zh-CN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經文以證說例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742748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92B4E-D798-C98C-50B0-4BF2C0D23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5D32ED-B3C4-35D3-5F64-BED6BD38B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214" y="1111170"/>
            <a:ext cx="9890640" cy="1471790"/>
          </a:xfrm>
        </p:spPr>
        <p:txBody>
          <a:bodyPr>
            <a:no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（一）晉知莊子引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論彘子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022D06C-6DED-6291-3FF0-E126F8CD1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683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宣公十二年（公元前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597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：按此因彘子出師，即</a:t>
            </a:r>
            <a:r>
              <a:rPr lang="zh-CN" altLang="en-US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en-US" altLang="zh-CN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師</a:t>
            </a:r>
            <a:r>
              <a:rPr lang="en-US" altLang="zh-CN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為卦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，而有取於</a:t>
            </a:r>
            <a:r>
              <a:rPr lang="zh-CN" altLang="en-US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初爻變</a:t>
            </a:r>
            <a:r>
              <a:rPr lang="en-US" altLang="zh-CN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臨</a:t>
            </a:r>
            <a:r>
              <a:rPr lang="en-US" altLang="zh-CN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之辭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以推決後事，而無不神驗。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123222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175A7EF-2CDE-1F00-2D90-958FCB101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287" y="76200"/>
            <a:ext cx="11778342" cy="6270171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十二年，春，楚子圍鄭，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夏，六月，晉師救鄭，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及河，聞鄭既及楚平，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桓子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（荀林父，知莊子荀首之兄）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欲還，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彘子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先縠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，晉先軫之後）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不可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」以中軍佐濟。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26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魯宣公十二年春，楚莊王欲爭霸中原，先率兵平定陳國夏徵舒之亂，繼而侵鄭。鄭襄公向晉國求援，晉遂命荀林父、士會、欒書、郤克、趙朔、韓厥、</a:t>
            </a:r>
            <a:r>
              <a:rPr lang="zh-TW" altLang="en-US" sz="26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先縠</a:t>
            </a:r>
            <a:r>
              <a:rPr lang="zh-CN" altLang="en-US" sz="26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荀首、趙括、趙同等救鄭。六月，晉軍方開至黃河北岸，楚已入鄭都，迫使襄公背棄晉國、與楚結盟，接著退後三十里，靜侯晉師前來。此時晉軍內部出現兩派意見，以中軍將荀林父為首者，認為應當撤兵，避免與楚交戰；中軍佐彘子卻不以為然、主張攻楚。荀林父不用其諫，彘子遂獨自率領中軍副帥統轄的軍隊渡河前進，拉開了邲之戰的序幕。</a:t>
            </a:r>
            <a:endParaRPr lang="en-US" altLang="zh-CN" sz="26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32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941365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CF676BA-735D-060D-0612-454B44B7E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471" y="76201"/>
            <a:ext cx="11615058" cy="6063342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知莊子曰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此師殆哉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有之，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臨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師初六變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師出以律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否臧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凶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（尚：師初六爻辭。律，法。否，不也）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執事順成為臧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逆為否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（尚：今彘子逆命不順成，故應否臧之凶）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眾散為弱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坎為眾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，今變為兌，兌柔弱）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（筆者按：無法之師，其必柔弱）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川壅為澤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（尚：坎為川，今變為兌，兌為澤，是川見壅）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（筆者按：法如川流動，則通行三軍；法壅為澤則不行，逢戰必敗）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有律以如己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（尚：如，從也。法行則人從法，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法散則法從人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。坎為法象，今為眾則散，為川則壅，是失法之用，從人之象）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（唐：指彘子違命，隨己之所欲，是法敗從人之象）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，故曰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律否臧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172174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99D0125-2CDD-995E-21ED-AD050DF25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671" y="108858"/>
            <a:ext cx="11544300" cy="5704114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且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律竭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（尚：竭，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敗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也。坎變為兌，是法敗。孔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疏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：竭是水涸之名，坎為水、為法，水之竭似法之敗，故云「竭，敗也」）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（唐：竭者，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盡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也，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窮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也。此云執事不順成，則法制號令其用窮也）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盈而以竭</a:t>
            </a:r>
            <a:r>
              <a:rPr lang="zh-CN" altLang="en-US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（唐：指澤水易竭，且師出又不以律，則律亦竭也）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夭且不整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，所以凶也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（尚：水遇夭塞，不得整流則涸故也）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不行謂之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臨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（尚：水變為澤，乃成臨卦。澤，不行之物）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有帥而不從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臨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孰甚焉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此之謂矣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（尚：譬彘子之違命，亦不可行）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果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必敗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（尚：遇敵）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，彘子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尸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（尚：尸，主也）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雖免而歸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必有大咎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（尚：為明年晉殺先</a:t>
            </a:r>
            <a:r>
              <a:rPr lang="zh-TW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縠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傳）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77169586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582ABBA-B435-17BD-F0E2-1FD9B3BA3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1229061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彘子的下場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DE2A907-73DD-15CC-37AC-C90C9C3C5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25839"/>
          </a:xfrm>
        </p:spPr>
        <p:txBody>
          <a:bodyPr/>
          <a:lstStyle/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魯宣公十三年秋，由於</a:t>
            </a:r>
            <a:r>
              <a:rPr lang="zh-CN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邲之戰的大敗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，彘子害怕被究責，於是竟然召來狄人，謀叛於晉。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冬，晉國平定狄人之亂。為了清算邲之戰與召狄謀叛的罪過，</a:t>
            </a:r>
            <a:r>
              <a:rPr lang="zh-CN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晉殺彘子而盡滅其族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，可謂應了昔日知莊子的預言。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0322383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2C1466-C1E2-3190-D6F0-C4BE6E596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174633"/>
            <a:ext cx="9603275" cy="1049235"/>
          </a:xfrm>
        </p:spPr>
        <p:txBody>
          <a:bodyPr/>
          <a:lstStyle/>
          <a:p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尚秉和補充：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2141C3F-BFBD-AE00-1343-04AA67088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又按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說卦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坎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為律，同法。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坎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變為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兌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兌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毀折，應彘子違法也。坤，眾也。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云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坎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為眾，不知其本。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6988283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96ADB-4461-D779-975E-0E9FDCF32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BF92790-E644-4C31-9438-FE4197194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214" y="1111170"/>
            <a:ext cx="9890640" cy="1471790"/>
          </a:xfrm>
        </p:spPr>
        <p:txBody>
          <a:bodyPr>
            <a:no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（二）鄭子太叔引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論楚子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09EBB8-333B-0E59-CB77-0367DE653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4214" y="1872343"/>
            <a:ext cx="10276671" cy="42889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襄公廿八年（公元前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545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：按此亦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以動爻辭占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特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復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之取義，並非筮來，只因楚子欲鄭朝楚，以復其願，因即</a:t>
            </a:r>
            <a:r>
              <a:rPr lang="zh-CN" altLang="en-US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取</a:t>
            </a:r>
            <a:r>
              <a:rPr lang="en-US" altLang="zh-CN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復</a:t>
            </a:r>
            <a:r>
              <a:rPr lang="en-US" altLang="zh-CN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卦為占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並取</a:t>
            </a:r>
            <a:r>
              <a:rPr lang="en-US" altLang="zh-CN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復</a:t>
            </a:r>
            <a:r>
              <a:rPr lang="en-US" altLang="zh-CN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上六</a:t>
            </a:r>
            <a:r>
              <a:rPr lang="en-US" altLang="zh-CN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變</a:t>
            </a:r>
            <a:r>
              <a:rPr lang="en-US" altLang="zh-CN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頤</a:t>
            </a:r>
            <a:r>
              <a:rPr lang="en-US" altLang="zh-CN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以寓無應之義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。古人之於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易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學，精熟如此，可隨事取占，不必布蓍也。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564027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E8C6F8D-3E3E-41D4-666D-0710CBBDE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143" y="76200"/>
            <a:ext cx="11647713" cy="5976257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蔡侯之如晉也，鄭伯使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游吉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（即子太叔也）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如楚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及漢，楚人還之，曰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宋之盟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（弭兵同盟）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，君實親辱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今吾子來，寡君謂吾子姑還，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吾將使馹奔問諸晉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而以告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（楊：問鄭君應來朝否）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」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/>
          </a:p>
          <a:p>
            <a:endParaRPr lang="en-US" altLang="zh-TW" dirty="0"/>
          </a:p>
          <a:p>
            <a:pPr marL="0" indent="0">
              <a:buNone/>
            </a:pPr>
            <a:r>
              <a:rPr lang="zh-CN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襄公二十七年，宋向戌在外交上串聯晉、楚、齊、秦，與其他小國，主導「弭兵之盟」，其中規定晉國與楚國的附屬國，都要去朝見對方。於是，在襄公二十八年，魯國孟孝伯以晉之附屬國的身份，先去朝見楚國，蔡景侯作為楚的附屬國，亦借道於鄭，前去朝見晉國。爾後，鄭簡公作為晉之附屬國的身份，也派遣子太叔前去朝見楚康王，然行至漢水邊上，楚人卻讓子太叔掉頭回去，責難鄭國國君未親來朝見。楚國傲慢的姿態，引起了子太叔的批評。</a:t>
            </a:r>
            <a:endParaRPr lang="zh-TW" altLang="en-US" sz="24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5245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DF4835-3FC2-366E-A22F-A3305CD77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（五）五爻動</a:t>
            </a:r>
            <a:endParaRPr lang="zh-TW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45697D-67E9-345A-6A00-28108EA6F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6" y="1853754"/>
            <a:ext cx="10722427" cy="4199727"/>
          </a:xfrm>
        </p:spPr>
        <p:txBody>
          <a:bodyPr/>
          <a:lstStyle/>
          <a:p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朱子曰：「以</a:t>
            </a:r>
            <a:r>
              <a:rPr lang="zh-CN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之卦不變爻占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。」任啟運曰：「以</a:t>
            </a:r>
            <a:r>
              <a:rPr lang="zh-CN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不變爻占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en-US" altLang="zh-CN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尚氏按：如朱子之說，則舍本卦不用。如任氏之說，則本卦之卦並重，只取其靜者耳。而按之古人筮案，皆</a:t>
            </a:r>
            <a:r>
              <a:rPr lang="zh-CN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不盡然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。朱子未詳考，只引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》〈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艮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隨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（襄公九年穆姜筮往東宮事）為例，謂當以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隨</a:t>
            </a:r>
            <a:r>
              <a:rPr lang="en-US" altLang="zh-CN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不變爻「繫小子」、 「失丈夫」為占，以成其說。豈知即穆姜言觀之，仍以繇辭為占耳。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（筆者按：此項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僅穆姜一例。除此，後世郭璞避難筮行焦丘吉凶之以卦象及卦辭占，與二說齟齬；另，梁武帝筮同泰寺災時，太史令虞履以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坤</a:t>
            </a:r>
            <a:r>
              <a:rPr lang="en-US" altLang="zh-CN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1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卦辭占、梁武帝以納甲法推，兩者都不與朱子任氏同也）</a:t>
            </a:r>
            <a:endParaRPr lang="en-US" altLang="zh-CN" sz="18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5381106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C4C49A1-02ED-B300-9F88-283CFAFD5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014" y="141513"/>
            <a:ext cx="11527972" cy="6248401"/>
          </a:xfrm>
        </p:spPr>
        <p:txBody>
          <a:bodyPr>
            <a:normAutofit fontScale="92500"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子大叔歸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復命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告子展曰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楚子將死矣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不脩其政德，而貪昧於諸侯，以逞其願，欲久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得乎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有之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復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頤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復上六變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迷復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凶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復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上六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爻辭也。復，反也。陰極反陽之卦。上處極位，迷而復反。失道已遠，遠而無應，故凶。」按：上應在三，三亦陰爻，遠而無應也）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，其楚子之謂乎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欲復其願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棄其本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（尚：謂欲得鄭朝，以復其願，乃棄本而不修德）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復歸無所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迷復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（尚：失道已遠，又無所歸）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（高亨：迷復是迷了路而想回來，希望回到自己所喜愛的地方，然忘掉原來的路徑，結果無處可歸）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，能無凶乎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君其往也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送葬而歸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，以快楚心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2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結果：就在這一年冬，</a:t>
            </a:r>
            <a:r>
              <a:rPr lang="en-US" altLang="zh-CN" sz="32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sz="32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云「為宋之盟故，公及宋公、陳侯、鄭伯、許男如楚」，然則甫「及漢，楚康王卒」矣。</a:t>
            </a:r>
            <a:endParaRPr lang="zh-TW" altLang="en-US" sz="32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057266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81934-90F6-F27A-6F24-F13BBBBEA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0EBFC7-07AC-1513-A1A1-BA0C80DBB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214" y="1111170"/>
            <a:ext cx="9890640" cy="1471790"/>
          </a:xfrm>
        </p:spPr>
        <p:txBody>
          <a:bodyPr>
            <a:noAutofit/>
          </a:bodyPr>
          <a:lstStyle/>
          <a:p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（二）晉蔡墨引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對魏獻子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C5689E0-55FC-A989-315C-5AEFCB305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4214" y="1872343"/>
            <a:ext cx="10276671" cy="42889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昭公廿九年（公元前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513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：無此例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742094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F83AEC-92B2-1F37-09F6-7A5A7D365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316" y="0"/>
            <a:ext cx="11462656" cy="6226629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秋，龍見于絳郊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魏獻子問於蔡墨曰，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對曰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龍，水物也，水官棄矣，故龍不生得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不然，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有之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姤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2400" b="1" dirty="0">
                <a:solidFill>
                  <a:srgbClr val="00206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乾初爻變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，之卦用來表達所指涉之爻位爻辭，以至於「用九」，甚而到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坤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上九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潛龍勿用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初九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爻辭）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其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同人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2400" b="1" dirty="0">
                <a:solidFill>
                  <a:srgbClr val="00206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乾二爻變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見龍在田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九二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爻辭）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其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大有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2400" b="1" dirty="0">
                <a:solidFill>
                  <a:srgbClr val="00206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乾五爻變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飛龍在天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九五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爻辭）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其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夬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2400" b="1" dirty="0">
                <a:solidFill>
                  <a:srgbClr val="00206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乾上爻變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亢龍有悔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上九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爻辭）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其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坤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2400" b="1" dirty="0">
                <a:solidFill>
                  <a:srgbClr val="00206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乾六爻皆變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見群龍無首，吉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用九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占辭）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坤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剝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2400" b="1" dirty="0">
                <a:solidFill>
                  <a:srgbClr val="00206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坤上爻變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龍戰于野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坤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上九爻辭</a:t>
            </a:r>
            <a:r>
              <a:rPr lang="en-US" altLang="zh-CN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若不朝夕見，誰能物之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？」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14927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EB59D-753A-FE3A-EBE5-DB73C53F26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271ECF9-2713-BBFA-5D92-0B608FBD0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629" y="1909823"/>
            <a:ext cx="10874828" cy="3981691"/>
          </a:xfrm>
        </p:spPr>
        <p:txBody>
          <a:bodyPr>
            <a:normAutofit/>
          </a:bodyPr>
          <a:lstStyle/>
          <a:p>
            <a:pPr algn="ctr"/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r>
              <a:rPr lang="zh-CN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en-US" altLang="zh-CN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左傳</a:t>
            </a:r>
            <a:r>
              <a:rPr lang="en-US" altLang="zh-CN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CN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國語</a:t>
            </a:r>
            <a:r>
              <a:rPr lang="en-US" altLang="zh-CN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引辭異於</a:t>
            </a:r>
            <a:r>
              <a:rPr lang="en-US" altLang="zh-CN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519664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23736-4535-14A3-1485-320E84E2ED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301CE1A-6CED-49CE-FF37-8C4BFB3D0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214" y="696686"/>
            <a:ext cx="9890640" cy="1471790"/>
          </a:xfrm>
        </p:spPr>
        <p:txBody>
          <a:bodyPr>
            <a:noAutofit/>
          </a:bodyPr>
          <a:lstStyle/>
          <a:p>
            <a:pPr algn="ctr"/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（一）引辭與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大同而小異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b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畢萬筮仕於晉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94D37B-747B-33E1-CA03-F2EFA9497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4214" y="1872343"/>
            <a:ext cx="10276671" cy="42889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閔公元年（公元前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661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：按此占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專重在內卦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，以變在內卦也，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不取辭</a:t>
            </a:r>
            <a:r>
              <a:rPr lang="zh-CN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780790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3AF23B5-C005-15EE-E4BA-5F312E230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061" y="1785257"/>
            <a:ext cx="11839878" cy="6324600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初，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畢萬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（周文王庶子畢公高後代，仕於獻公）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筮仕於晉，遇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屯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比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，辛廖占之，曰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屯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固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比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入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吉孰大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（唐：晉大夫辛廖對此卦之吉凶的斷定，乃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由此卦的卦名與卦象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言之）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其必蕃昌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，屯險難，所以為堅固；比親密，所以得入）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（竹添光鴻：雲雷集而未解，所以有堅固之義，而地上有水，水滲入於地，故有入之義）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479211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29E0D43-73F0-6FF0-FF06-239974BA6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58" y="1861458"/>
            <a:ext cx="11549742" cy="5758542"/>
          </a:xfrm>
        </p:spPr>
        <p:txBody>
          <a:bodyPr>
            <a:normAutofit/>
          </a:bodyPr>
          <a:lstStyle/>
          <a:p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震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（尚：屯，內卦震變坤）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車從馬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（尚：震為車，坤為馬）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足居之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（尚：震為足）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兄長之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（尚：震為長男）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母覆之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（尚：坤為母）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眾歸之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坤為眾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（筆者按：以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晉語</a:t>
            </a:r>
            <a:r>
              <a:rPr lang="en-US" altLang="zh-CN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「重耳親筮得國」中司空季子所言：「</a:t>
            </a:r>
            <a:r>
              <a:rPr lang="en-US" altLang="zh-TW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坎</a:t>
            </a:r>
            <a:r>
              <a:rPr lang="en-US" altLang="zh-TW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，勞也，水也，眾也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」，</a:t>
            </a:r>
            <a:r>
              <a:rPr lang="zh-CN" altLang="en-US" sz="2400" b="1" dirty="0">
                <a:solidFill>
                  <a:srgbClr val="0070C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或為「坎為眾」 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，而非坤？）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六體不易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（尚：初一爻變，有此六義，不可易也）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（唐：從屯到比，其卦之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六體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雖有異，然其義不易，皆有建國親侯之象）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（筆者問：按唐氏解，何謂</a:t>
            </a:r>
            <a:r>
              <a:rPr lang="zh-CN" altLang="en-US" sz="2400" b="1" dirty="0">
                <a:solidFill>
                  <a:srgbClr val="0070C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「卦之六體」？六爻？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15599544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E815A8A-BE99-564C-8BD4-5591F91D6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928" y="1828801"/>
            <a:ext cx="11702143" cy="6019800"/>
          </a:xfrm>
        </p:spPr>
        <p:txBody>
          <a:bodyPr>
            <a:normAutofit/>
          </a:bodyPr>
          <a:lstStyle/>
          <a:p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合而能固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安而能殺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公侯之卦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（尚：比合屯固，坤安震殺，故曰公侯之卦。孔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疏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：「震之為殺，傳無明文。」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晉語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云： 「震，車也。車有威武。」昭二十五年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傳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云：「為刑罰威獄，以類其震曜殺戮。」是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震為威武殺戮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之意也）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（唐：能</a:t>
            </a:r>
            <a:r>
              <a:rPr lang="zh-CN" altLang="en-US" sz="2400" b="1" dirty="0">
                <a:solidFill>
                  <a:srgbClr val="0070C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集合眾民而固守之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。坤為土地，故有安定之義，震為雷，雷有威武、震驚百里之象，而威武可驚者，莫若殺，故引申為殺）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公侯之子孫，必復其始。」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27070237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A2DAC6-E8B8-1C37-FED2-F73681ADE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1321" y="1163748"/>
            <a:ext cx="9603275" cy="1049235"/>
          </a:xfrm>
        </p:spPr>
        <p:txBody>
          <a:bodyPr/>
          <a:lstStyle/>
          <a:p>
            <a:pPr algn="ctr"/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結果：畢萬之後，復為諸侯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CBEB5AA-96C0-0A05-D1F0-5EABA410E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2464" y="1895989"/>
            <a:ext cx="9603275" cy="4156468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畢萬生芒季，芒季子魏犨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因跟隨晉公子重耳流亡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在外，立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功，被封為大夫，稱魏武子。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445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前後，晉之公族大權旁落，六卿已滅其三，邦國終以「三家分晉」之情勢落幕。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魏武子後裔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魏文侯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遂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得周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王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敕命，</a:t>
            </a:r>
            <a:r>
              <a:rPr lang="zh-CN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封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為諸侯</a:t>
            </a:r>
            <a:r>
              <a:rPr lang="zh-CN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8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建立魏國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54285131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5BFF4-00DE-F72C-6475-C94B9FE13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3449B3-6ABB-0093-01D1-E83F273E6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214" y="696686"/>
            <a:ext cx="9890640" cy="1471790"/>
          </a:xfrm>
        </p:spPr>
        <p:txBody>
          <a:bodyPr>
            <a:noAutofit/>
          </a:bodyPr>
          <a:lstStyle/>
          <a:p>
            <a:pPr algn="ctr"/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（一）引辭與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大同而小異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b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魯桓公筮成季之將生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97D8D09-7489-43DE-2F13-D8B492A73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4214" y="1872343"/>
            <a:ext cx="10276671" cy="42889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閔公二年（公元前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660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：按此占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專重在外卦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，以動在內卦也</a:t>
            </a:r>
            <a:r>
              <a:rPr lang="zh-CN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任啟運曰：「同復于父，敬如君所。」所謂後天之離即先天之乾。</a:t>
            </a:r>
            <a:endParaRPr lang="en-US" altLang="zh-TW" sz="3200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8932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621F14-DDDD-C06E-0513-DCD06C6F3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（六）六爻動</a:t>
            </a:r>
            <a:endParaRPr lang="zh-TW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CAAB289-2FD9-5B19-6951-6B62A3EB4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23811"/>
          </a:xfrm>
        </p:spPr>
        <p:txBody>
          <a:bodyPr/>
          <a:lstStyle/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朱子曰：「</a:t>
            </a:r>
            <a:r>
              <a:rPr lang="zh-CN" altLang="en-US" sz="2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乾坤占二用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，餘占</a:t>
            </a:r>
            <a:r>
              <a:rPr lang="zh-CN" altLang="en-US" sz="2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之卦之</a:t>
            </a:r>
            <a:r>
              <a:rPr lang="en-US" altLang="zh-CN" sz="2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彖</a:t>
            </a:r>
            <a:r>
              <a:rPr lang="en-US" altLang="zh-CN" sz="2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辭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任啟運曰：「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乾坤占二用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，是也；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餘占之卦之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彖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辭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，非也。蓋朱子誤以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用九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為變坤，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用六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為變乾耳。然則坤盡變，何不占乾元亨利貞之四德？而止占利永貞之二德乎？則以全卦占事之久，近始終可知也。」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8258094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4EAC09-303C-4F96-F42E-FC02125FF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673" y="1719943"/>
            <a:ext cx="11680370" cy="582385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成季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（季友，魯桓公么子，魯莊公、孟慶父與叔牙之兄弟，季孫氏之先祖）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之將生也，桓公使卜楚丘之父卜之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男也，其名曰友，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在公之右，間于兩社，為公室輔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（唐：凡人皆以右手用事，故「在公之右」有輔佐之義。「兩社」，杜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：「兩社之間，朝廷執政所在。」）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（兩社，周社與亳社也）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季氏</a:t>
            </a:r>
            <a:r>
              <a:rPr lang="zh-CN" altLang="en-US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（竹添光鴻：氏，家也。</a:t>
            </a:r>
            <a:r>
              <a:rPr lang="zh-CN" altLang="en-US" sz="2400" dirty="0">
                <a:solidFill>
                  <a:srgbClr val="C0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季氏猶曰此少年之家</a:t>
            </a:r>
            <a:r>
              <a:rPr lang="zh-CN" altLang="en-US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，不可與後來季氏混看）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亡則魯不昌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368324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A69D23F-A80B-1554-25E7-F3A549930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839685"/>
            <a:ext cx="11506200" cy="7565572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又筮之，遇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大有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同復于父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敬如君所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筮者之辭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也。乾為君父，離變為乾，故曰：同復于父，見敬與君同。孔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疏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》: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離為乾子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，還變為乾，故云同復于父。言其尊與父同也。國人敬之，其敬如君之處所，言其貴與君同也）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（唐：同復于父，即季友之尊與其父同，敬如君所，指季友為國人所敬，其敬如君之所處。此乃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就卦象所作之論斷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非爻辭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。）</a:t>
            </a:r>
            <a:r>
              <a:rPr lang="zh-CN" altLang="en-US" sz="2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（所謂「乾為君父，離變為乾」，離之卦象為文明，或與季友生來的掌紋有關，而具文德；至於見敬，或指其才幹魄力、品德功業與身份地位得與君父同，故能被敬如君？）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及生，</a:t>
            </a:r>
            <a:r>
              <a:rPr lang="zh-TW" altLang="en-US" sz="3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有文在其手曰「</a:t>
            </a:r>
            <a:r>
              <a:rPr lang="zh-CN" altLang="en-US" sz="3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友</a:t>
            </a:r>
            <a:r>
              <a:rPr lang="zh-TW" altLang="en-US" sz="3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，遂以命之。</a:t>
            </a:r>
          </a:p>
        </p:txBody>
      </p:sp>
    </p:spTree>
    <p:extLst>
      <p:ext uri="{BB962C8B-B14F-4D97-AF65-F5344CB8AC3E}">
        <p14:creationId xmlns:p14="http://schemas.microsoft.com/office/powerpoint/2010/main" val="229064271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1423A5-54C3-1874-7364-89B9B3A9B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154737"/>
            <a:ext cx="9603275" cy="860995"/>
          </a:xfrm>
        </p:spPr>
        <p:txBody>
          <a:bodyPr/>
          <a:lstStyle/>
          <a:p>
            <a:pPr algn="ctr"/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季友兩定魯君</a:t>
            </a:r>
            <a:r>
              <a:rPr lang="en-US" altLang="zh-CN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公子般與魯僖公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9365B69-603C-5882-48E1-1D6829070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5" y="1872343"/>
            <a:ext cx="11005456" cy="4408714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初定魯君</a:t>
            </a:r>
            <a:r>
              <a:rPr lang="zh-CN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en-US" altLang="zh-TW" sz="23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662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zh-CN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，魯莊公在位卅二年而卒，由於無子，故兄弟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叔牙支持孟慶父繼魯莊公之位，季友</a:t>
            </a:r>
            <a:r>
              <a:rPr lang="zh-CN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以毒酒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賜死叔牙，逼其仰藥自殺，</a:t>
            </a:r>
            <a:r>
              <a:rPr lang="zh-CN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擁立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魯莊公之</a:t>
            </a:r>
            <a:r>
              <a:rPr lang="zh-CN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庶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子</a:t>
            </a:r>
            <a:r>
              <a:rPr lang="zh-CN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公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子般，是年，孟慶父殺死子般</a:t>
            </a:r>
            <a:r>
              <a:rPr lang="zh-CN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，擁立魯閔公。</a:t>
            </a:r>
            <a:endParaRPr lang="en-US" altLang="zh-CN" sz="2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2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再定魯君</a:t>
            </a:r>
            <a:r>
              <a:rPr lang="zh-CN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：閔公二年，孟慶父與莊公夫人哀姜私通，聯手殺死閔公、欲以自立。季友出手弭平內亂，賜死孟慶父，哀姜也為齊桓公所殺。公子申遂被擁立為魯之新君，是為魯僖公。僖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公元年（前</a:t>
            </a:r>
            <a:r>
              <a:rPr lang="en-US" altLang="zh-TW" sz="23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659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年），季友擔任正卿司徒，並賜以汶陽之田</a:t>
            </a:r>
            <a:r>
              <a:rPr lang="zh-CN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在魯國執政長達十六年之久。</a:t>
            </a:r>
            <a:r>
              <a:rPr lang="zh-CN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果如卜楚丘之父所言：「季氏亡則魯不昌」，季友不亡，故能殺叔牙、孟慶父以平亂，穩定魯國。</a:t>
            </a:r>
            <a:endParaRPr lang="zh-TW" altLang="en-US" sz="2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0725523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6418E-07A6-38D2-D1A2-304242E7C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3BB3240-0162-C4AE-EFD4-4B58786CC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214" y="696686"/>
            <a:ext cx="9890640" cy="1471790"/>
          </a:xfrm>
        </p:spPr>
        <p:txBody>
          <a:bodyPr>
            <a:noAutofit/>
          </a:bodyPr>
          <a:lstStyle/>
          <a:p>
            <a:pPr algn="ctr"/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（一）引辭與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大同而小異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b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晉筮立成公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1794BCA-232A-09BD-6D02-0A067F03D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4214" y="1872343"/>
            <a:ext cx="10276671" cy="42889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國語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周語下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以象推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不用辭</a:t>
            </a:r>
            <a:r>
              <a:rPr lang="zh-CN" altLang="en-US" sz="3200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0366764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3E0F243-242F-277A-1DB4-0C332F939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64" y="0"/>
            <a:ext cx="11813008" cy="6111433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襄公有疾，召頃公而告之，曰：「必善晉周，</a:t>
            </a:r>
            <a:r>
              <a:rPr lang="zh-TW" altLang="en-US" sz="3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將得晉國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成公之歸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（尚注：成公，晉文公之庶子。初居周，趙穿弒靈公，迎於周而立之，名黑臀）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，吾聞晉之筮之也，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否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，曰：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配而不終，君三出焉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乾，初九、九二、九三變，而之否也。乾，天也，君也，故曰「配」，配先君也；不終，子孫不終為君也。乾下變而為坤，坤，地也，臣也。天地不交曰「否」。變有臣象。三爻，故三世而終。上有乾，乾，天子也，五體不變，周天子國也。三爻有三變，故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君三出於周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一既往矣，後之不知，其次必此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（尚注：「一」謂成公已往為晉君。「後之不知」，不知最後者在誰也。「其次必此」，次成公而往者，必周子也）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（唐：此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均就卦象來說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，並未引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en-US" altLang="zh-CN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之卦爻辭）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127787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868A0C-8A4F-FA7F-2D0F-F1D563394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302230"/>
            <a:ext cx="9603275" cy="1049235"/>
          </a:xfrm>
        </p:spPr>
        <p:txBody>
          <a:bodyPr/>
          <a:lstStyle/>
          <a:p>
            <a:pPr algn="ctr"/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筮辭徵驗：厲公覆滅，姬周繼君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E7FC817-8FCE-B501-4BF1-790975EA5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829" y="1862089"/>
            <a:ext cx="10472057" cy="4249344"/>
          </a:xfrm>
        </p:spPr>
        <p:txBody>
          <a:bodyPr>
            <a:noAutofit/>
          </a:bodyPr>
          <a:lstStyle/>
          <a:p>
            <a:r>
              <a:rPr lang="zh-CN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鄢陵之戰後，晉厲公有感於君權自文公、襄公以來，即被「八卿」架空，自己的權力亦愈發限縮，於是有意剷除彼等。</a:t>
            </a:r>
            <a:endParaRPr lang="en-US" altLang="zh-CN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由於寵臣胥童與欒書的推動，晉之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郤锜、郤犨、郤</a:t>
            </a:r>
            <a:r>
              <a:rPr lang="zh-CN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成為第一批刀下亡魂，史稱「三郤之亂」。胥童隨後劫持欒書、中行偃，欲一併殺之，厲公一念之仁，放走兩人，最後為兩人所殺。欒書遂把姬周從周迎回，讓其繼任晉君之位，即晉悼公也。</a:t>
            </a:r>
            <a:r>
              <a:rPr lang="zh-CN" altLang="en-US" sz="2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從晉成公到景公，再到厲公，剛好三任國君，皆出於周</a:t>
            </a:r>
            <a:r>
              <a:rPr lang="zh-CN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結果：</a:t>
            </a:r>
            <a:r>
              <a:rPr lang="en-US" altLang="zh-CN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國語</a:t>
            </a:r>
            <a:r>
              <a:rPr lang="en-US" altLang="zh-CN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周語下</a:t>
            </a:r>
            <a:r>
              <a:rPr lang="en-US" altLang="zh-CN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2200" dirty="0"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及厲公之亂，召周子而立之，是為悼公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</a:p>
        </p:txBody>
      </p:sp>
    </p:spTree>
    <p:extLst>
      <p:ext uri="{BB962C8B-B14F-4D97-AF65-F5344CB8AC3E}">
        <p14:creationId xmlns:p14="http://schemas.microsoft.com/office/powerpoint/2010/main" val="201457653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2DDE0-7CFD-A311-ED6E-B387E2C29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7AEE6F-662D-441E-9F2B-6ADE04E95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214" y="696686"/>
            <a:ext cx="9890640" cy="1471790"/>
          </a:xfrm>
        </p:spPr>
        <p:txBody>
          <a:bodyPr>
            <a:noAutofit/>
          </a:bodyPr>
          <a:lstStyle/>
          <a:p>
            <a:pPr algn="ctr"/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（一）引辭與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大同而小異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b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王子伯廖引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論鄭公子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35EB195-42A8-A779-1915-EE7F6352F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4214" y="1872343"/>
            <a:ext cx="10276671" cy="42889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宣公六年（公元前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603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：按此亦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即事取義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非筮得之卦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，而亦無不驗。蓋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易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學之發達，無過春秋。</a:t>
            </a:r>
            <a:endParaRPr lang="en-US" altLang="zh-TW" sz="3200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889293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63F0703-F278-4D1B-5F91-1EBD11B98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4" y="152401"/>
            <a:ext cx="11604171" cy="620485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鄭公子曼滿與王子伯廖語，欲為卿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伯廖告人曰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無德而貪，其在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〈豐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〈離</a:t>
            </a:r>
            <a:r>
              <a:rPr lang="en-US" altLang="zh-CN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（尚：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：豐，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上六變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為純離也。</a:t>
            </a:r>
            <a:r>
              <a:rPr lang="en-US" altLang="zh-CN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論變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，故雖不筮，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必以變言其義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豐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上六</a:t>
            </a:r>
            <a:r>
              <a:rPr lang="en-US" altLang="zh-CN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曰：「</a:t>
            </a:r>
            <a:r>
              <a:rPr lang="zh-TW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豐其屋，蔀其家，闚其戶，闃其无人，三歲不覿，凶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。」義取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無德而大其屋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不過三歲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400" b="1" dirty="0">
                <a:solidFill>
                  <a:srgbClr val="7030A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必滅亡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弗過之矣</a:t>
            </a:r>
            <a:r>
              <a:rPr lang="zh-CN" altLang="en-US" sz="2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（尚注：不過三年）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（其人無品德而卻居高大之屋，看似奢華富貴，卻已埋下遮蔽其家室的因子，從外頭看向屋子裡頭，總是空空如也，無人前來拜訪，可見其人不得人心，在人際社會中不能立定腳跟，三年之中必遭大難）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結果：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間一歲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鄭人殺之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（唐：「間一歲」，</a:t>
            </a:r>
            <a:r>
              <a:rPr lang="zh-CN" altLang="en-US" sz="2400" b="1" dirty="0">
                <a:solidFill>
                  <a:srgbClr val="00B05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中間隔一年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之義，連前帶後，則歷經三年也）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11251942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E4357D-549C-C15A-553E-BCC8DE71A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53693C-0A75-85BC-FAB5-37ECB94CC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214" y="696686"/>
            <a:ext cx="9890640" cy="1471790"/>
          </a:xfrm>
        </p:spPr>
        <p:txBody>
          <a:bodyPr>
            <a:noAutofit/>
          </a:bodyPr>
          <a:lstStyle/>
          <a:p>
            <a:pPr algn="ctr"/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（一）引辭與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大同而小異</a:t>
            </a:r>
            <a:r>
              <a:rPr lang="en-US" altLang="zh-CN" sz="40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——</a:t>
            </a:r>
            <a:b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秦醫和引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對晉趙孟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9F9724-0D20-92BB-E124-223ADC0C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4214" y="1872343"/>
            <a:ext cx="10276671" cy="42889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endParaRPr lang="en-US" altLang="zh-CN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昭公元年（公元前</a:t>
            </a:r>
            <a:r>
              <a:rPr lang="en-US" altLang="zh-CN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541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）事</a:t>
            </a:r>
            <a:endParaRPr lang="en-US" altLang="zh-CN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周易古筮攷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：無此例。</a:t>
            </a:r>
            <a:endParaRPr lang="en-US" altLang="zh-TW" sz="3200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3853196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E97903C-7460-95BB-F972-7C8B3D790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971" y="0"/>
            <a:ext cx="11843657" cy="6085114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晉侯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（晉平公）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求醫於秦，秦伯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（秦景公）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使醫和視之，曰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疾不可為也，是謂近女室，疾如蠱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非鬼非食，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惑以喪志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（楊：迷惑于女色，以喪失心志）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趙孟曰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何謂蠱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？」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對曰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淫溺惑亂之所生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（淫於女色，溺於欲樂而不能自已，故致神志迷惑喪亂，連帶搞垮身體）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於文，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皿蟲為蠱</a:t>
            </a:r>
            <a:r>
              <a:rPr lang="zh-CN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（唐：皿為盛物之器皿，器物中的食物生了蟲子，此為腐敗之象）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穀之飛亦為蠱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（楊：積穀生蟲而能飛者為蠱）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周易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女惑男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風落山，謂之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〈</a:t>
            </a:r>
            <a:r>
              <a:rPr lang="zh-CN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蠱</a:t>
            </a:r>
            <a:r>
              <a:rPr lang="en-US" altLang="zh-TW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〉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（楊：杜</a:t>
            </a:r>
            <a:r>
              <a:rPr lang="en-US" altLang="zh-CN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en-US" altLang="zh-CN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：「巽下艮上，蠱。巽為長女，為風；艮為少男，為山。</a:t>
            </a:r>
            <a:r>
              <a:rPr lang="zh-CN" alt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少男而說長女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非匹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故惑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2400" b="1" dirty="0">
                <a:solidFill>
                  <a:srgbClr val="C0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山木得風而落</a:t>
            </a:r>
            <a:r>
              <a:rPr lang="zh-CN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。」）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皆同物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2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（筆者按：男與山為陽，女與風為陰，此從陰使陽敗壞取象）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趙孟曰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良醫也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」厚其禮而歸之。</a:t>
            </a:r>
          </a:p>
        </p:txBody>
      </p:sp>
    </p:spTree>
    <p:extLst>
      <p:ext uri="{BB962C8B-B14F-4D97-AF65-F5344CB8AC3E}">
        <p14:creationId xmlns:p14="http://schemas.microsoft.com/office/powerpoint/2010/main" val="2168585421"/>
      </p:ext>
    </p:extLst>
  </p:cSld>
  <p:clrMapOvr>
    <a:masterClrMapping/>
  </p:clrMapOvr>
</p:sld>
</file>

<file path=ppt/theme/theme1.xml><?xml version="1.0" encoding="utf-8"?>
<a:theme xmlns:a="http://schemas.openxmlformats.org/drawingml/2006/main" name="圖庫">
  <a:themeElements>
    <a:clrScheme name="圖庫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圖庫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圖庫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圖庫</Template>
  <TotalTime>48235</TotalTime>
  <Words>19369</Words>
  <Application>Microsoft Office PowerPoint</Application>
  <PresentationFormat>寬螢幕</PresentationFormat>
  <Paragraphs>355</Paragraphs>
  <Slides>112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112</vt:i4>
      </vt:variant>
    </vt:vector>
  </HeadingPairs>
  <TitlesOfParts>
    <vt:vector size="118" baseType="lpstr">
      <vt:lpstr>DengXian</vt:lpstr>
      <vt:lpstr>標楷體</vt:lpstr>
      <vt:lpstr>Arial</vt:lpstr>
      <vt:lpstr>Gill Sans MT</vt:lpstr>
      <vt:lpstr>Times New Roman</vt:lpstr>
      <vt:lpstr>圖庫</vt:lpstr>
      <vt:lpstr>《左傳》、《國語》 所引《周易》</vt:lpstr>
      <vt:lpstr>序：尚秉和《周易古筮攷》論爻變義例           ——一、靜爻</vt:lpstr>
      <vt:lpstr>二、動爻</vt:lpstr>
      <vt:lpstr>（一）一爻動</vt:lpstr>
      <vt:lpstr>（二）二爻動</vt:lpstr>
      <vt:lpstr>（三）三爻動</vt:lpstr>
      <vt:lpstr>（四）四爻動</vt:lpstr>
      <vt:lpstr>（五）五爻動</vt:lpstr>
      <vt:lpstr>（六）六爻動</vt:lpstr>
      <vt:lpstr>尚氏按：</vt:lpstr>
      <vt:lpstr>   一、《左傳》明引《周易》</vt:lpstr>
      <vt:lpstr>（一）占卜未來氣運——陳厲公筮公子完生</vt:lpstr>
      <vt:lpstr>PowerPoint 簡報</vt:lpstr>
      <vt:lpstr>PowerPoint 簡報</vt:lpstr>
      <vt:lpstr>PowerPoint 簡報</vt:lpstr>
      <vt:lpstr>PowerPoint 簡報</vt:lpstr>
      <vt:lpstr>（一）占卜未來氣運——魯莊叔筮叔孫穆子之生</vt:lpstr>
      <vt:lpstr>PowerPoint 簡報</vt:lpstr>
      <vt:lpstr>PowerPoint 簡報</vt:lpstr>
      <vt:lpstr>PowerPoint 簡報</vt:lpstr>
      <vt:lpstr>補充：尚秉和論「艮為言」</vt:lpstr>
      <vt:lpstr>PowerPoint 簡報</vt:lpstr>
      <vt:lpstr>補充：尚秉和引毛奇齡之說論本筮本事</vt:lpstr>
      <vt:lpstr>（二）占立君與戰事——衛孔成子筮立君</vt:lpstr>
      <vt:lpstr>PowerPoint 簡報</vt:lpstr>
      <vt:lpstr>PowerPoint 簡報</vt:lpstr>
      <vt:lpstr>PowerPoint 簡報</vt:lpstr>
      <vt:lpstr>（二）占立君與戰事——魯陽虎筮救趙</vt:lpstr>
      <vt:lpstr>PowerPoint 簡報</vt:lpstr>
      <vt:lpstr>PowerPoint 簡報</vt:lpstr>
      <vt:lpstr>PowerPoint 簡報</vt:lpstr>
      <vt:lpstr>（三）占婚姻——晉獻公筮嫁伯姬（穆姬）於秦</vt:lpstr>
      <vt:lpstr>背景</vt:lpstr>
      <vt:lpstr>PowerPoint 簡報</vt:lpstr>
      <vt:lpstr>PowerPoint 簡報</vt:lpstr>
      <vt:lpstr>PowerPoint 簡報</vt:lpstr>
      <vt:lpstr>補充：尚秉和引毛奇齡與明人何楷之說</vt:lpstr>
      <vt:lpstr>PowerPoint 簡報</vt:lpstr>
      <vt:lpstr>PowerPoint 簡報</vt:lpstr>
      <vt:lpstr>PowerPoint 簡報</vt:lpstr>
      <vt:lpstr>（三）占婚姻——崔武子（杼）筮娶齊棠公妻</vt:lpstr>
      <vt:lpstr>PowerPoint 簡報</vt:lpstr>
      <vt:lpstr>PowerPoint 簡報</vt:lpstr>
      <vt:lpstr>不信邪的結局</vt:lpstr>
      <vt:lpstr>（四）占行宜之事——晉文公筮勤王</vt:lpstr>
      <vt:lpstr>PowerPoint 簡報</vt:lpstr>
      <vt:lpstr>PowerPoint 簡報</vt:lpstr>
      <vt:lpstr>PowerPoint 簡報</vt:lpstr>
      <vt:lpstr>勤王的結果</vt:lpstr>
      <vt:lpstr>（四）占行宜之事——魯穆姜筮往東宮</vt:lpstr>
      <vt:lpstr>其筮緣起</vt:lpstr>
      <vt:lpstr>PowerPoint 簡報</vt:lpstr>
      <vt:lpstr>PowerPoint 簡報</vt:lpstr>
      <vt:lpstr>PowerPoint 簡報</vt:lpstr>
      <vt:lpstr>補充：尚秉和引李塨說</vt:lpstr>
      <vt:lpstr>（四）占行宜之事——魯南蒯筮違叛季氏</vt:lpstr>
      <vt:lpstr>PowerPoint 簡報</vt:lpstr>
      <vt:lpstr>PowerPoint 簡報</vt:lpstr>
      <vt:lpstr>PowerPoint 簡報</vt:lpstr>
      <vt:lpstr>南蒯叛變的下場</vt:lpstr>
      <vt:lpstr>（四）占行宜之事——晉公子重耳親筮得國</vt:lpstr>
      <vt:lpstr>PowerPoint 簡報</vt:lpstr>
      <vt:lpstr>PowerPoint 簡報</vt:lpstr>
      <vt:lpstr>PowerPoint 簡報</vt:lpstr>
      <vt:lpstr>PowerPoint 簡報</vt:lpstr>
      <vt:lpstr>PowerPoint 簡報</vt:lpstr>
      <vt:lpstr>補充：尚秉和論此爻變之象</vt:lpstr>
      <vt:lpstr>（四）占行宜之事——晉大夫筮公子重耳歸國</vt:lpstr>
      <vt:lpstr>PowerPoint 簡報</vt:lpstr>
      <vt:lpstr>補充：尚秉和論〈泰〉之「八」</vt:lpstr>
      <vt:lpstr>   二、明引《周易》經文以證說例</vt:lpstr>
      <vt:lpstr>（一）晉知莊子引《周易》論彘子</vt:lpstr>
      <vt:lpstr>PowerPoint 簡報</vt:lpstr>
      <vt:lpstr>PowerPoint 簡報</vt:lpstr>
      <vt:lpstr>PowerPoint 簡報</vt:lpstr>
      <vt:lpstr>彘子的下場</vt:lpstr>
      <vt:lpstr>尚秉和補充：</vt:lpstr>
      <vt:lpstr>（二）鄭子太叔引《周易》論楚子</vt:lpstr>
      <vt:lpstr>PowerPoint 簡報</vt:lpstr>
      <vt:lpstr>PowerPoint 簡報</vt:lpstr>
      <vt:lpstr>（二）晉蔡墨引《周易》對魏獻子</vt:lpstr>
      <vt:lpstr>PowerPoint 簡報</vt:lpstr>
      <vt:lpstr>   三、《左傳》、《國語》引辭異於《周易》</vt:lpstr>
      <vt:lpstr>（一）引辭與《周易》大同而小異—— 畢萬筮仕於晉</vt:lpstr>
      <vt:lpstr>PowerPoint 簡報</vt:lpstr>
      <vt:lpstr>PowerPoint 簡報</vt:lpstr>
      <vt:lpstr>PowerPoint 簡報</vt:lpstr>
      <vt:lpstr>結果：畢萬之後，復為諸侯</vt:lpstr>
      <vt:lpstr>（一）引辭與《周易》大同而小異—— 魯桓公筮成季之將生</vt:lpstr>
      <vt:lpstr>PowerPoint 簡報</vt:lpstr>
      <vt:lpstr>PowerPoint 簡報</vt:lpstr>
      <vt:lpstr>季友兩定魯君——公子般與魯僖公</vt:lpstr>
      <vt:lpstr>（一）引辭與《周易》大同而小異—— 晉筮立成公</vt:lpstr>
      <vt:lpstr>PowerPoint 簡報</vt:lpstr>
      <vt:lpstr>筮辭徵驗：厲公覆滅，姬周繼君</vt:lpstr>
      <vt:lpstr>（一）引辭與《周易》大同而小異—— 王子伯廖引《周易》論鄭公子</vt:lpstr>
      <vt:lpstr>PowerPoint 簡報</vt:lpstr>
      <vt:lpstr>（一）引辭與《周易》大同而小異—— 秦醫和引《周易》對晉趙孟</vt:lpstr>
      <vt:lpstr>PowerPoint 簡報</vt:lpstr>
      <vt:lpstr>（一）引辭與《周易》大同而小異—— 史墨引《周易》對趙簡子</vt:lpstr>
      <vt:lpstr>緣起：「鬥雞之變」，三桓逐君</vt:lpstr>
      <vt:lpstr>PowerPoint 簡報</vt:lpstr>
      <vt:lpstr>PowerPoint 簡報</vt:lpstr>
      <vt:lpstr>（一）占辭迥異於《周易》經文例—— 秦伯伐晉卜徒父筮之吉</vt:lpstr>
      <vt:lpstr>PowerPoint 簡報</vt:lpstr>
      <vt:lpstr>PowerPoint 簡報</vt:lpstr>
      <vt:lpstr>筮詞徵驗——「千乘三去，三去之餘，獲其雄狐」</vt:lpstr>
      <vt:lpstr>（一）占辭迥異於《周易》經文例—— 晉厲公筮擊楚子</vt:lpstr>
      <vt:lpstr>前情簡要：晉楚第三次爭霸會戰——鄢陵之戰</vt:lpstr>
      <vt:lpstr>PowerPoint 簡報</vt:lpstr>
      <vt:lpstr>筮詞徵驗——「南國蹙，射其元王，中厥目」</vt:lpstr>
      <vt:lpstr>尚秉和論筮義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《左傳》、《國語》 所引《周易》</dc:title>
  <dc:creator>宋進安</dc:creator>
  <cp:lastModifiedBy>貴三 賴</cp:lastModifiedBy>
  <cp:revision>172</cp:revision>
  <dcterms:created xsi:type="dcterms:W3CDTF">2025-10-21T10:40:09Z</dcterms:created>
  <dcterms:modified xsi:type="dcterms:W3CDTF">2025-12-10T16:16:34Z</dcterms:modified>
</cp:coreProperties>
</file>