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43"/>
  </p:handoutMasterIdLst>
  <p:sldIdLst>
    <p:sldId id="256" r:id="rId2"/>
    <p:sldId id="259" r:id="rId3"/>
    <p:sldId id="267" r:id="rId4"/>
    <p:sldId id="266" r:id="rId5"/>
    <p:sldId id="257" r:id="rId6"/>
    <p:sldId id="265" r:id="rId7"/>
    <p:sldId id="260" r:id="rId8"/>
    <p:sldId id="261" r:id="rId9"/>
    <p:sldId id="263" r:id="rId10"/>
    <p:sldId id="264" r:id="rId11"/>
    <p:sldId id="262" r:id="rId12"/>
    <p:sldId id="278" r:id="rId13"/>
    <p:sldId id="279" r:id="rId14"/>
    <p:sldId id="280" r:id="rId15"/>
    <p:sldId id="281" r:id="rId16"/>
    <p:sldId id="282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83" r:id="rId37"/>
    <p:sldId id="284" r:id="rId38"/>
    <p:sldId id="285" r:id="rId39"/>
    <p:sldId id="286" r:id="rId40"/>
    <p:sldId id="287" r:id="rId41"/>
    <p:sldId id="258" r:id="rId4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43" autoAdjust="0"/>
  </p:normalViewPr>
  <p:slideViewPr>
    <p:cSldViewPr>
      <p:cViewPr varScale="1">
        <p:scale>
          <a:sx n="65" d="100"/>
          <a:sy n="65" d="100"/>
        </p:scale>
        <p:origin x="16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5909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414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DF007-B328-482A-9755-DA1968A7AC45}" type="datetimeFigureOut">
              <a:rPr lang="zh-TW" altLang="en-US" smtClean="0"/>
              <a:pPr/>
              <a:t>2024/9/3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5C039-E620-4DCD-BA4E-51823AF727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814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R0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3006"/>
              <a:ext cx="4704" cy="1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R0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6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R0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64"/>
              <a:ext cx="5376" cy="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886200"/>
            <a:ext cx="45720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4EF44A9-AB58-423B-8EAC-3A256F9181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741284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5E07-1403-44A8-B4FC-01220F7D156D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2980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762000"/>
            <a:ext cx="1898650" cy="5334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62013" y="762000"/>
            <a:ext cx="5545137" cy="5334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A359-FE79-4EA5-A62D-3389CD2E5DB1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8457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F5359-05CE-4F98-875E-5BF4071130F6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687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24133-4F7C-4B13-9261-89D65F059F20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1614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438400" y="762000"/>
            <a:ext cx="29337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524500" y="762000"/>
            <a:ext cx="29337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DFF6B-B30C-473F-82F8-EDAFD2B3DC82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3213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0DC8A-42EF-473D-9E3F-B4BE8D4E8596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502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D0513-3847-448F-A94D-D47FAA4A0602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2746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4B01-ACEF-48F4-9223-54FCFC900731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620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C71DE-639F-4FD7-9104-B6964F3AB6D4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59513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111AA-05AB-4982-8FD9-30C5550215D1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4557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0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03713"/>
            <a:ext cx="91440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R0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0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459538"/>
            <a:ext cx="3810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99"/>
                </a:solidFill>
              </a:defRPr>
            </a:lvl1pPr>
          </a:lstStyle>
          <a:p>
            <a:pPr>
              <a:defRPr/>
            </a:pPr>
            <a:fld id="{451068F2-39FD-47E5-B3A0-9FB71AFD1FBC}" type="slidenum">
              <a:rPr lang="en-US" altLang="zh-TW"/>
              <a:pPr>
                <a:defRPr/>
              </a:pPr>
              <a:t>‹#›</a:t>
            </a:fld>
            <a:endParaRPr lang="en-US" altLang="zh-TW">
              <a:solidFill>
                <a:schemeClr val="tx1"/>
              </a:solidFill>
            </a:endParaRPr>
          </a:p>
        </p:txBody>
      </p:sp>
      <p:pic>
        <p:nvPicPr>
          <p:cNvPr id="1029" name="Picture 5" descr="R0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6859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762000"/>
            <a:ext cx="6019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按一下以編輯母片本文樣式</a:t>
            </a:r>
          </a:p>
          <a:p>
            <a:pPr lvl="1"/>
            <a:r>
              <a:rPr lang="zh-TW" altLang="en-US"/>
              <a:t>第二層</a:t>
            </a:r>
            <a:endParaRPr lang="zh-TW" altLang="zh-TW"/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62013" y="774700"/>
            <a:ext cx="1143000" cy="5310188"/>
          </a:xfrm>
          <a:prstGeom prst="rect">
            <a:avLst/>
          </a:prstGeom>
          <a:noFill/>
          <a:ln>
            <a:noFill/>
          </a:ln>
          <a:effectLst/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0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03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|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]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l"/>
        <a:defRPr kumimoji="1" sz="2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060848"/>
            <a:ext cx="7772400" cy="1143000"/>
          </a:xfrm>
        </p:spPr>
        <p:txBody>
          <a:bodyPr/>
          <a:lstStyle/>
          <a:p>
            <a:pPr>
              <a:defRPr/>
            </a:pPr>
            <a:br>
              <a:rPr lang="en-US" altLang="zh-TW" sz="4400" dirty="0">
                <a:effectLst/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「探賾索隱，鉤深致遠」</a:t>
            </a:r>
            <a:b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——《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易經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的研究方法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 dirty="0">
                <a:ea typeface="標楷體" pitchFamily="65" charset="-120"/>
              </a:rPr>
              <a:t>賴貴三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dirty="0">
                <a:ea typeface="標楷體" pitchFamily="65" charset="-120"/>
              </a:rPr>
              <a:t>國立臺灣師範大學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dirty="0">
                <a:ea typeface="標楷體" pitchFamily="65" charset="-120"/>
              </a:rPr>
              <a:t>國文學系教授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王船山</a:t>
            </a:r>
            <a:r>
              <a:rPr lang="en-US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周易內傳</a:t>
            </a:r>
            <a:r>
              <a:rPr lang="en-US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發例</a:t>
            </a:r>
            <a:r>
              <a:rPr lang="en-US" altLang="zh-TW" sz="3200" b="1" dirty="0">
                <a:effectLst/>
              </a:rPr>
              <a:t>》</a:t>
            </a:r>
            <a:endParaRPr lang="zh-TW" altLang="en-US" sz="3200" dirty="0"/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大略以</a:t>
            </a:r>
            <a:r>
              <a:rPr lang="zh-TW" altLang="zh-TW" sz="2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乾坤並建</a:t>
            </a:r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為宗；</a:t>
            </a:r>
            <a:r>
              <a:rPr lang="zh-TW" altLang="zh-TW" sz="2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錯綜合一</a:t>
            </a:r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為象；</a:t>
            </a:r>
            <a:r>
              <a:rPr lang="zh-TW" altLang="zh-TW" sz="2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彖爻一致</a:t>
            </a:r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四聖一揆</a:t>
            </a:r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為釋；</a:t>
            </a:r>
            <a:r>
              <a:rPr lang="zh-TW" altLang="zh-TW" sz="2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占學一理</a:t>
            </a:r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得失吉凶一道</a:t>
            </a:r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為義；占義不占利，勸戒君子、不瀆告小人為用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畏文、周、孔子之正訓，闢京房、陳摶日者黃冠之圖說為防。誠知得罪於先儒，而畏聖人之言，不敢以小道俗學異端相亂；則亦患其研之未精，執之未固，辨之未嚴，敢辭罪乎！</a:t>
            </a:r>
            <a:endParaRPr lang="en-US" altLang="zh-TW" sz="24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《易》之精蘊，非</a:t>
            </a:r>
            <a:r>
              <a:rPr lang="zh-TW" altLang="zh-TW" sz="2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〈繫傳〉</a:t>
            </a:r>
            <a:r>
              <a:rPr lang="zh-TW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不闡。觀於〈繫傳〉，而王安石屏《易》於三經之外，朱子等《易》於《火珠林》之列，其異於孔子甚矣。衰困之餘，力疾草創，未能節繁以歸簡，飾辭以達意。汰之鍊之，以俟哲人。來者悠悠，誰且為吾定之者？</a:t>
            </a:r>
            <a:endParaRPr lang="zh-TW" altLang="en-US" sz="24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547569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>
                <a:ea typeface="標楷體" pitchFamily="65" charset="-120"/>
              </a:rPr>
              <a:t>讀</a:t>
            </a:r>
            <a:r>
              <a:rPr lang="en-US" altLang="zh-TW" dirty="0">
                <a:ea typeface="標楷體" pitchFamily="65" charset="-120"/>
              </a:rPr>
              <a:t>《</a:t>
            </a:r>
            <a:r>
              <a:rPr lang="zh-TW" altLang="en-US" dirty="0">
                <a:ea typeface="標楷體" pitchFamily="65" charset="-120"/>
              </a:rPr>
              <a:t>易</a:t>
            </a:r>
            <a:r>
              <a:rPr lang="en-US" altLang="zh-TW" dirty="0">
                <a:ea typeface="標楷體" pitchFamily="65" charset="-120"/>
              </a:rPr>
              <a:t>》</a:t>
            </a:r>
            <a:r>
              <a:rPr lang="zh-TW" altLang="en-US" dirty="0">
                <a:ea typeface="標楷體" pitchFamily="65" charset="-120"/>
              </a:rPr>
              <a:t>之法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北京大學圖書館古籍部典藏明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黃潛翁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讀易備忘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四卷，嘉靖乙未歲</a:t>
            </a:r>
            <a:r>
              <a:rPr lang="zh-TW" altLang="en-US">
                <a:ea typeface="標楷體" panose="03000509000000000000" pitchFamily="65" charset="-120"/>
              </a:rPr>
              <a:t>（十四年，</a:t>
            </a:r>
            <a:r>
              <a:rPr lang="en-US" altLang="zh-TW">
                <a:ea typeface="標楷體" panose="03000509000000000000" pitchFamily="65" charset="-120"/>
              </a:rPr>
              <a:t>1535</a:t>
            </a:r>
            <a:r>
              <a:rPr lang="zh-TW" altLang="en-US">
                <a:ea typeface="標楷體" panose="03000509000000000000" pitchFamily="65" charset="-120"/>
              </a:rPr>
              <a:t>）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七月既望之小序</a:t>
            </a:r>
          </a:p>
          <a:p>
            <a:pPr eaLnBrk="1" hangingPunct="1"/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讀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易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之法，當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以卦為綱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以爻為目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彖傳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案，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象傳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為律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以卦爻為應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，務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以大象為體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易</a:t>
            </a:r>
            <a:r>
              <a:rPr lang="en-US" altLang="zh-TW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，兼以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觀象玩辭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觀變玩占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，則庶幾乎其得之矣。</a:t>
            </a:r>
          </a:p>
        </p:txBody>
      </p:sp>
    </p:spTree>
    <p:extLst>
      <p:ext uri="{BB962C8B-B14F-4D97-AF65-F5344CB8AC3E}">
        <p14:creationId xmlns:p14="http://schemas.microsoft.com/office/powerpoint/2010/main" val="106479121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solidFill>
                  <a:srgbClr val="FF0000"/>
                </a:solidFill>
                <a:ea typeface="標楷體" panose="03000509000000000000" pitchFamily="65" charset="-120"/>
              </a:rPr>
              <a:t> </a:t>
            </a:r>
            <a:r>
              <a:rPr lang="zh-TW" altLang="zh-TW" dirty="0">
                <a:ea typeface="標楷體" panose="03000509000000000000" pitchFamily="65" charset="-120"/>
              </a:rPr>
              <a:t>易》學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第一階段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ea typeface="標楷體" panose="03000509000000000000" pitchFamily="65" charset="-120"/>
              </a:rPr>
              <a:t>十年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1988-1998</a:t>
            </a:r>
            <a:r>
              <a:rPr lang="zh-TW" altLang="zh-TW" sz="2400" dirty="0">
                <a:ea typeface="標楷體" panose="03000509000000000000" pitchFamily="65" charset="-120"/>
              </a:rPr>
              <a:t>）：宋儒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項安世</a:t>
            </a:r>
            <a:r>
              <a:rPr lang="zh-TW" altLang="zh-TW" sz="2400" dirty="0">
                <a:ea typeface="標楷體" panose="03000509000000000000" pitchFamily="65" charset="-120"/>
              </a:rPr>
              <a:t>與清儒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r>
              <a:rPr lang="zh-TW" altLang="en-US" sz="2400" dirty="0">
                <a:ea typeface="標楷體" panose="03000509000000000000" pitchFamily="65" charset="-120"/>
              </a:rPr>
              <a:t>一、</a:t>
            </a:r>
            <a:r>
              <a:rPr lang="zh-TW" altLang="zh-TW" sz="2400" dirty="0">
                <a:ea typeface="標楷體" panose="03000509000000000000" pitchFamily="65" charset="-120"/>
              </a:rPr>
              <a:t>碩士班（</a:t>
            </a:r>
            <a:r>
              <a:rPr lang="en-US" altLang="zh-TW" sz="2400" dirty="0">
                <a:ea typeface="標楷體" panose="03000509000000000000" pitchFamily="65" charset="-120"/>
              </a:rPr>
              <a:t>1987-1990</a:t>
            </a:r>
            <a:r>
              <a:rPr lang="zh-TW" altLang="zh-TW" sz="2400" dirty="0">
                <a:ea typeface="標楷體" panose="03000509000000000000" pitchFamily="65" charset="-120"/>
              </a:rPr>
              <a:t>）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ea typeface="標楷體" panose="03000509000000000000" pitchFamily="65" charset="-120"/>
              </a:rPr>
              <a:t>在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黃慶萱（</a:t>
            </a: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1932-2022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）</a:t>
            </a:r>
            <a:r>
              <a:rPr lang="zh-TW" altLang="zh-TW" sz="2400" dirty="0">
                <a:ea typeface="標楷體" panose="03000509000000000000" pitchFamily="65" charset="-120"/>
              </a:rPr>
              <a:t>老師</a:t>
            </a:r>
            <a:r>
              <a:rPr lang="zh-TW" altLang="en-US" sz="2400" dirty="0">
                <a:ea typeface="標楷體" panose="03000509000000000000" pitchFamily="65" charset="-120"/>
              </a:rPr>
              <a:t>指導</a:t>
            </a:r>
            <a:r>
              <a:rPr lang="zh-TW" altLang="zh-TW" sz="2400" dirty="0">
                <a:ea typeface="標楷體" panose="03000509000000000000" pitchFamily="65" charset="-120"/>
              </a:rPr>
              <a:t>引領之下，以宋儒項安世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《周易玩辭》</a:t>
            </a:r>
            <a:r>
              <a:rPr lang="zh-TW" altLang="zh-TW" sz="2400" dirty="0">
                <a:ea typeface="標楷體" panose="03000509000000000000" pitchFamily="65" charset="-120"/>
              </a:rPr>
              <a:t>為研究課題，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知人論世，編訂年表；辨章學術，考鏡源流</a:t>
            </a:r>
            <a:r>
              <a:rPr lang="zh-TW" altLang="zh-TW" sz="2400" dirty="0">
                <a:ea typeface="標楷體" panose="03000509000000000000" pitchFamily="65" charset="-120"/>
              </a:rPr>
              <a:t>，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直探《周易》經傳義理</a:t>
            </a:r>
            <a:r>
              <a:rPr lang="zh-TW" altLang="zh-TW" sz="2400" dirty="0">
                <a:ea typeface="標楷體" panose="03000509000000000000" pitchFamily="65" charset="-120"/>
              </a:rPr>
              <a:t>，完成《項安世周易玩辭研究》，奠定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宋學研究</a:t>
            </a:r>
            <a:r>
              <a:rPr lang="zh-TW" altLang="zh-TW" sz="2400" dirty="0">
                <a:ea typeface="標楷體" panose="03000509000000000000" pitchFamily="65" charset="-120"/>
              </a:rPr>
              <a:t>的基礎，因獲得師長肯定期許，更加堅定深造學程的心志，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藉宋學以上探唐、魏晉、兩漢與先秦之學</a:t>
            </a:r>
            <a:r>
              <a:rPr lang="zh-TW" altLang="zh-TW" sz="2400" dirty="0">
                <a:ea typeface="標楷體" panose="03000509000000000000" pitchFamily="65" charset="-120"/>
              </a:rPr>
              <a:t>。</a:t>
            </a:r>
          </a:p>
          <a:p>
            <a:endParaRPr lang="zh-TW" altLang="en-US" sz="24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777339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solidFill>
                  <a:srgbClr val="FF0000"/>
                </a:solidFill>
                <a:ea typeface="標楷體" panose="03000509000000000000" pitchFamily="65" charset="-120"/>
              </a:rPr>
              <a:t> </a:t>
            </a:r>
            <a:r>
              <a:rPr lang="zh-TW" altLang="zh-TW" dirty="0">
                <a:ea typeface="標楷體" panose="03000509000000000000" pitchFamily="65" charset="-120"/>
              </a:rPr>
              <a:t>易》學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第一階段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ea typeface="標楷體" panose="03000509000000000000" pitchFamily="65" charset="-120"/>
              </a:rPr>
              <a:t>十年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1988-1998</a:t>
            </a:r>
            <a:r>
              <a:rPr lang="zh-TW" altLang="zh-TW" sz="2400" dirty="0">
                <a:ea typeface="標楷體" panose="03000509000000000000" pitchFamily="65" charset="-120"/>
              </a:rPr>
              <a:t>）：宋儒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項安世</a:t>
            </a:r>
            <a:r>
              <a:rPr lang="zh-TW" altLang="zh-TW" sz="2400" dirty="0">
                <a:ea typeface="標楷體" panose="03000509000000000000" pitchFamily="65" charset="-120"/>
              </a:rPr>
              <a:t>與清儒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r>
              <a:rPr lang="zh-TW" altLang="en-US" sz="2400" dirty="0">
                <a:ea typeface="標楷體" panose="03000509000000000000" pitchFamily="65" charset="-120"/>
              </a:rPr>
              <a:t>二、</a:t>
            </a:r>
            <a:r>
              <a:rPr lang="zh-TW" altLang="zh-TW" sz="2400" dirty="0">
                <a:ea typeface="標楷體" panose="03000509000000000000" pitchFamily="65" charset="-120"/>
              </a:rPr>
              <a:t>博士班（</a:t>
            </a:r>
            <a:r>
              <a:rPr lang="en-US" altLang="zh-TW" sz="2400" dirty="0">
                <a:ea typeface="標楷體" panose="03000509000000000000" pitchFamily="65" charset="-120"/>
              </a:rPr>
              <a:t>1990-1994</a:t>
            </a:r>
            <a:r>
              <a:rPr lang="zh-TW" altLang="zh-TW" sz="2400" dirty="0">
                <a:ea typeface="標楷體" panose="03000509000000000000" pitchFamily="65" charset="-120"/>
              </a:rPr>
              <a:t>）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ea typeface="標楷體" panose="03000509000000000000" pitchFamily="65" charset="-120"/>
              </a:rPr>
              <a:t>在黃慶萱老師持續指導之下，轉以乾嘉通儒焦循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《雕菰樓易學三書》</a:t>
            </a:r>
            <a:r>
              <a:rPr lang="zh-TW" altLang="zh-TW" sz="2400" dirty="0">
                <a:ea typeface="標楷體" panose="03000509000000000000" pitchFamily="65" charset="-120"/>
              </a:rPr>
              <a:t>為研究</a:t>
            </a:r>
            <a:r>
              <a:rPr lang="zh-TW" altLang="en-US" sz="2400" dirty="0">
                <a:ea typeface="標楷體" panose="03000509000000000000" pitchFamily="65" charset="-120"/>
              </a:rPr>
              <a:t>核</a:t>
            </a:r>
            <a:r>
              <a:rPr lang="zh-TW" altLang="zh-TW" sz="2400" dirty="0">
                <a:ea typeface="標楷體" panose="03000509000000000000" pitchFamily="65" charset="-120"/>
              </a:rPr>
              <a:t>心，經四年努力完成《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焦循年譜新編</a:t>
            </a:r>
            <a:r>
              <a:rPr lang="zh-TW" altLang="zh-TW" sz="2400" dirty="0">
                <a:ea typeface="標楷體" panose="03000509000000000000" pitchFamily="65" charset="-120"/>
              </a:rPr>
              <a:t>》、《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焦循雕菰樓易學研究</a:t>
            </a:r>
            <a:r>
              <a:rPr lang="zh-TW" altLang="zh-TW" sz="2400" dirty="0">
                <a:ea typeface="標楷體" panose="03000509000000000000" pitchFamily="65" charset="-120"/>
              </a:rPr>
              <a:t>》，此後即以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焦循學術與傳世文獻研究</a:t>
            </a:r>
            <a:r>
              <a:rPr lang="zh-TW" altLang="zh-TW" sz="2400" dirty="0">
                <a:ea typeface="標楷體" panose="03000509000000000000" pitchFamily="65" charset="-120"/>
              </a:rPr>
              <a:t>是著力最深的課題範疇，也奠定在學界專業成就的先聲代表，以此基礎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會通融攝漢學與宋學</a:t>
            </a:r>
            <a:r>
              <a:rPr lang="zh-TW" altLang="zh-TW" sz="2400" dirty="0">
                <a:ea typeface="標楷體" panose="03000509000000000000" pitchFamily="65" charset="-120"/>
              </a:rPr>
              <a:t>，下開後來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近現代與國際漢學</a:t>
            </a:r>
            <a:r>
              <a:rPr lang="zh-TW" altLang="zh-TW" sz="2400" dirty="0">
                <a:ea typeface="標楷體" panose="03000509000000000000" pitchFamily="65" charset="-120"/>
              </a:rPr>
              <a:t>之研究。</a:t>
            </a:r>
          </a:p>
          <a:p>
            <a:endParaRPr lang="zh-TW" altLang="en-US" sz="24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05788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solidFill>
                  <a:srgbClr val="FF0000"/>
                </a:solidFill>
                <a:ea typeface="標楷體" panose="03000509000000000000" pitchFamily="65" charset="-120"/>
              </a:rPr>
              <a:t> </a:t>
            </a:r>
            <a:r>
              <a:rPr lang="zh-TW" altLang="zh-TW" dirty="0">
                <a:ea typeface="標楷體" panose="03000509000000000000" pitchFamily="65" charset="-120"/>
              </a:rPr>
              <a:t>易》學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第二階段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ea typeface="標楷體" panose="03000509000000000000" pitchFamily="65" charset="-120"/>
              </a:rPr>
              <a:t>十年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1998-2008</a:t>
            </a:r>
            <a:r>
              <a:rPr lang="zh-TW" altLang="zh-TW" sz="2400" dirty="0">
                <a:ea typeface="標楷體" panose="03000509000000000000" pitchFamily="65" charset="-120"/>
              </a:rPr>
              <a:t>）：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焦循學術</a:t>
            </a:r>
            <a:r>
              <a:rPr lang="zh-TW" altLang="zh-TW" sz="2400" dirty="0"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《易》學專題</a:t>
            </a:r>
            <a:r>
              <a:rPr lang="zh-TW" altLang="zh-TW" sz="2400" dirty="0">
                <a:ea typeface="標楷體" panose="03000509000000000000" pitchFamily="65" charset="-120"/>
              </a:rPr>
              <a:t>與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臺灣《易》學</a:t>
            </a:r>
            <a:r>
              <a:rPr lang="zh-TW" altLang="zh-TW" sz="2400" dirty="0"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ea typeface="標楷體" panose="03000509000000000000" pitchFamily="65" charset="-120"/>
              </a:rPr>
              <a:t>。</a:t>
            </a:r>
            <a:endParaRPr lang="zh-TW" altLang="zh-TW" sz="2400" dirty="0">
              <a:ea typeface="標楷體" panose="03000509000000000000" pitchFamily="65" charset="-120"/>
            </a:endParaRPr>
          </a:p>
          <a:p>
            <a:r>
              <a:rPr lang="zh-TW" altLang="en-US" sz="2400" dirty="0">
                <a:ea typeface="標楷體" panose="03000509000000000000" pitchFamily="65" charset="-120"/>
              </a:rPr>
              <a:t>一、</a:t>
            </a:r>
            <a:r>
              <a:rPr lang="zh-TW" altLang="zh-TW" sz="2400" dirty="0">
                <a:ea typeface="標楷體" panose="03000509000000000000" pitchFamily="65" charset="-120"/>
              </a:rPr>
              <a:t>賡續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焦循與清儒學術研究</a:t>
            </a:r>
            <a:r>
              <a:rPr lang="zh-TW" altLang="zh-TW" sz="2400" dirty="0">
                <a:ea typeface="標楷體" panose="03000509000000000000" pitchFamily="65" charset="-120"/>
              </a:rPr>
              <a:t>，先後完成《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昭代經師手簡箋釋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──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清儒致高郵二王論學書</a:t>
            </a:r>
            <a:r>
              <a:rPr lang="zh-TW" altLang="zh-TW" sz="2400" dirty="0">
                <a:ea typeface="標楷體" panose="03000509000000000000" pitchFamily="65" charset="-120"/>
              </a:rPr>
              <a:t>》、《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焦循手批十三經注疏研究</a:t>
            </a:r>
            <a:r>
              <a:rPr lang="zh-TW" altLang="zh-TW" sz="2400" dirty="0">
                <a:ea typeface="標楷體" panose="03000509000000000000" pitchFamily="65" charset="-120"/>
              </a:rPr>
              <a:t>》、《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易學思想與時代易學論文集</a:t>
            </a:r>
            <a:r>
              <a:rPr lang="zh-TW" altLang="zh-TW" sz="2400" dirty="0">
                <a:ea typeface="標楷體" panose="03000509000000000000" pitchFamily="65" charset="-120"/>
              </a:rPr>
              <a:t>》、《</a:t>
            </a: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臺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海兩岸焦循文獻考察與學術研究</a:t>
            </a:r>
            <a:r>
              <a:rPr lang="zh-TW" altLang="zh-TW" sz="2400" dirty="0">
                <a:ea typeface="標楷體" panose="03000509000000000000" pitchFamily="65" charset="-120"/>
              </a:rPr>
              <a:t>》等專書，作為階段性學術研究的總成。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zh-TW" altLang="en-US" sz="2400" dirty="0">
                <a:ea typeface="標楷體" panose="03000509000000000000" pitchFamily="65" charset="-120"/>
              </a:rPr>
              <a:t>二、</a:t>
            </a:r>
            <a:r>
              <a:rPr lang="zh-TW" altLang="zh-TW" sz="2400" dirty="0">
                <a:ea typeface="標楷體" panose="03000509000000000000" pitchFamily="65" charset="-120"/>
              </a:rPr>
              <a:t>致力於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臺灣《易》學發展歷史</a:t>
            </a:r>
            <a:r>
              <a:rPr lang="zh-TW" altLang="zh-TW" sz="2400" dirty="0">
                <a:ea typeface="標楷體" panose="03000509000000000000" pitchFamily="65" charset="-120"/>
              </a:rPr>
              <a:t>的撰述，在教學相長觀善戮力以赴之下，先後完成《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臺灣易學史</a:t>
            </a:r>
            <a:r>
              <a:rPr lang="zh-TW" altLang="zh-TW" sz="2400" dirty="0">
                <a:ea typeface="標楷體" panose="03000509000000000000" pitchFamily="65" charset="-120"/>
              </a:rPr>
              <a:t>》、《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臺灣易學人物志</a:t>
            </a:r>
            <a:r>
              <a:rPr lang="zh-TW" altLang="zh-TW" sz="2400" dirty="0">
                <a:ea typeface="標楷體" panose="03000509000000000000" pitchFamily="65" charset="-120"/>
              </a:rPr>
              <a:t>》，獲得不少鼓勵與重視，也激發起不斷精進研究發展的學志動力。</a:t>
            </a:r>
            <a:endParaRPr lang="zh-TW" altLang="en-US" sz="24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047641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solidFill>
                  <a:srgbClr val="FF0000"/>
                </a:solidFill>
                <a:ea typeface="標楷體" panose="03000509000000000000" pitchFamily="65" charset="-120"/>
              </a:rPr>
              <a:t> </a:t>
            </a:r>
            <a:r>
              <a:rPr lang="zh-TW" altLang="zh-TW" dirty="0">
                <a:ea typeface="標楷體" panose="03000509000000000000" pitchFamily="65" charset="-120"/>
              </a:rPr>
              <a:t>易》學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第三階段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2008</a:t>
            </a:r>
            <a:r>
              <a:rPr lang="zh-TW" altLang="en-US" sz="2400" dirty="0">
                <a:ea typeface="標楷體" panose="03000509000000000000" pitchFamily="65" charset="-120"/>
              </a:rPr>
              <a:t>年至今</a:t>
            </a:r>
            <a:r>
              <a:rPr lang="zh-TW" altLang="zh-TW" sz="2400" dirty="0">
                <a:ea typeface="標楷體" panose="03000509000000000000" pitchFamily="65" charset="-120"/>
              </a:rPr>
              <a:t>：清儒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翁方綱手稿</a:t>
            </a:r>
            <a:r>
              <a:rPr lang="zh-TW" altLang="zh-TW" sz="2400" dirty="0">
                <a:ea typeface="標楷體" panose="03000509000000000000" pitchFamily="65" charset="-120"/>
              </a:rPr>
              <a:t>與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國際漢學</a:t>
            </a:r>
            <a:r>
              <a:rPr lang="zh-TW" altLang="zh-TW" sz="2400" dirty="0"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ea typeface="標楷體" panose="03000509000000000000" pitchFamily="65" charset="-120"/>
              </a:rPr>
              <a:t>。</a:t>
            </a:r>
            <a:endParaRPr lang="zh-TW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2007</a:t>
            </a:r>
            <a:r>
              <a:rPr lang="zh-TW" altLang="zh-TW" sz="2400" dirty="0">
                <a:ea typeface="標楷體" panose="03000509000000000000" pitchFamily="65" charset="-120"/>
              </a:rPr>
              <a:t>至</a:t>
            </a:r>
            <a:r>
              <a:rPr lang="en-US" altLang="zh-TW" sz="2400" dirty="0">
                <a:ea typeface="標楷體" panose="03000509000000000000" pitchFamily="65" charset="-120"/>
              </a:rPr>
              <a:t>2009</a:t>
            </a:r>
            <a:r>
              <a:rPr lang="zh-TW" altLang="zh-TW" sz="2400" dirty="0">
                <a:ea typeface="標楷體" panose="03000509000000000000" pitchFamily="65" charset="-120"/>
              </a:rPr>
              <a:t>年，奉命籌備臺灣師大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國際漢學研究所</a:t>
            </a:r>
            <a:r>
              <a:rPr lang="zh-TW" altLang="zh-TW" sz="2400" dirty="0">
                <a:ea typeface="標楷體" panose="03000509000000000000" pitchFamily="65" charset="-120"/>
              </a:rPr>
              <a:t>並應聘為所長，又客座講學</a:t>
            </a:r>
            <a:r>
              <a:rPr lang="zh-TW" altLang="en-US" sz="2400" dirty="0">
                <a:ea typeface="標楷體" panose="03000509000000000000" pitchFamily="65" charset="-120"/>
              </a:rPr>
              <a:t>於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韓國外國語大學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2011.9-2012.8</a:t>
            </a:r>
            <a:r>
              <a:rPr lang="zh-TW" altLang="zh-TW" sz="2400" dirty="0">
                <a:ea typeface="標楷體" panose="03000509000000000000" pitchFamily="65" charset="-120"/>
              </a:rPr>
              <a:t>），移地研究</a:t>
            </a:r>
            <a:r>
              <a:rPr lang="zh-TW" altLang="en-US" sz="2400" dirty="0">
                <a:ea typeface="標楷體" panose="03000509000000000000" pitchFamily="65" charset="-120"/>
              </a:rPr>
              <a:t>於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日本東京大學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2015.1</a:t>
            </a:r>
            <a:r>
              <a:rPr lang="zh-TW" altLang="zh-TW" sz="2400" dirty="0">
                <a:ea typeface="標楷體" panose="03000509000000000000" pitchFamily="65" charset="-120"/>
              </a:rPr>
              <a:t>）、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比利時天主教魯汶大學漢學系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2017.3-2018.2</a:t>
            </a:r>
            <a:r>
              <a:rPr lang="zh-TW" altLang="zh-TW" sz="2400" dirty="0">
                <a:ea typeface="標楷體" panose="03000509000000000000" pitchFamily="65" charset="-120"/>
              </a:rPr>
              <a:t>）。對於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東亞儒學</a:t>
            </a:r>
            <a:r>
              <a:rPr lang="zh-TW" altLang="en-US" sz="2400" dirty="0">
                <a:ea typeface="標楷體" panose="03000509000000000000" pitchFamily="65" charset="-120"/>
              </a:rPr>
              <a:t>與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歐美漢學</a:t>
            </a:r>
            <a:r>
              <a:rPr lang="zh-TW" altLang="en-US" sz="2400" dirty="0">
                <a:ea typeface="標楷體" panose="03000509000000000000" pitchFamily="65" charset="-120"/>
              </a:rPr>
              <a:t>，</a:t>
            </a:r>
            <a:r>
              <a:rPr lang="zh-TW" altLang="zh-TW" sz="2400" dirty="0">
                <a:ea typeface="標楷體" panose="03000509000000000000" pitchFamily="65" charset="-120"/>
              </a:rPr>
              <a:t>進行《易》學及其相關文獻之學術專題研究。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zh-TW" altLang="en-US" sz="24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02742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solidFill>
                  <a:srgbClr val="FF0000"/>
                </a:solidFill>
                <a:ea typeface="標楷體" panose="03000509000000000000" pitchFamily="65" charset="-120"/>
              </a:rPr>
              <a:t> </a:t>
            </a:r>
            <a:r>
              <a:rPr lang="zh-TW" altLang="zh-TW" dirty="0">
                <a:ea typeface="標楷體" panose="03000509000000000000" pitchFamily="65" charset="-120"/>
              </a:rPr>
              <a:t>易》學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第三階段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先後完成《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臺灣師大圖書館鎮館之寶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──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翁方綱〈翁批杜詩〉稿本校釋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》、《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中孚大有集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──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黃慶萱教授八豑嵩壽論文集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》、《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東西博雅道殊同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──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國際漢學與易學專題研究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《黃敬易經初學義類校釋（附：觀潮齋詩集）》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《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肅禮作毓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──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黃慶萱教授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豑壽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慶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論文集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 ，</a:t>
            </a:r>
            <a:r>
              <a:rPr lang="zh-TW" altLang="zh-TW" sz="2400" dirty="0">
                <a:ea typeface="標楷體" panose="03000509000000000000" pitchFamily="65" charset="-120"/>
              </a:rPr>
              <a:t>積學有成，益勵學志，以無負師教，無忝所生，俯仰堪慰。</a:t>
            </a:r>
            <a:endParaRPr lang="zh-TW" altLang="en-US" sz="2400" dirty="0">
              <a:ea typeface="標楷體" panose="03000509000000000000" pitchFamily="65" charset="-120"/>
            </a:endParaRPr>
          </a:p>
          <a:p>
            <a:endParaRPr lang="en-US" altLang="zh-TW" sz="2400" dirty="0">
              <a:ea typeface="標楷體" panose="03000509000000000000" pitchFamily="65" charset="-120"/>
            </a:endParaRPr>
          </a:p>
          <a:p>
            <a:endParaRPr lang="zh-TW" altLang="en-US" sz="24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325262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進程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>
                <a:ea typeface="標楷體" panose="03000509000000000000" pitchFamily="65" charset="-120"/>
              </a:rPr>
              <a:t>1990</a:t>
            </a:r>
            <a:r>
              <a:rPr lang="zh-TW" altLang="zh-TW" sz="2800" dirty="0">
                <a:ea typeface="標楷體" panose="03000509000000000000" pitchFamily="65" charset="-120"/>
              </a:rPr>
              <a:t>年以《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項安世周易玩辭研究</a:t>
            </a:r>
            <a:r>
              <a:rPr lang="zh-TW" altLang="zh-TW" sz="2800" dirty="0">
                <a:ea typeface="標楷體" panose="03000509000000000000" pitchFamily="65" charset="-120"/>
              </a:rPr>
              <a:t>》獲文學碩士學位；</a:t>
            </a:r>
            <a:r>
              <a:rPr lang="en-US" altLang="zh-TW" sz="2800" dirty="0">
                <a:ea typeface="標楷體" panose="03000509000000000000" pitchFamily="65" charset="-120"/>
              </a:rPr>
              <a:t>1994</a:t>
            </a:r>
            <a:r>
              <a:rPr lang="zh-TW" altLang="zh-TW" sz="2800" dirty="0">
                <a:ea typeface="標楷體" panose="03000509000000000000" pitchFamily="65" charset="-120"/>
              </a:rPr>
              <a:t>年以《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焦循雕菰樓易學研究</a:t>
            </a:r>
            <a:r>
              <a:rPr lang="zh-TW" altLang="zh-TW" sz="2800" dirty="0">
                <a:ea typeface="標楷體" panose="03000509000000000000" pitchFamily="65" charset="-120"/>
              </a:rPr>
              <a:t>》獲文學博士學位</a:t>
            </a:r>
            <a:r>
              <a:rPr lang="en-US" altLang="zh-TW" sz="2800" dirty="0">
                <a:ea typeface="標楷體" panose="03000509000000000000" pitchFamily="65" charset="-120"/>
              </a:rPr>
              <a:t>2000</a:t>
            </a:r>
            <a:r>
              <a:rPr lang="zh-CN" altLang="zh-TW" sz="2800" dirty="0">
                <a:ea typeface="標楷體" panose="03000509000000000000" pitchFamily="65" charset="-120"/>
              </a:rPr>
              <a:t>年，以《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焦循手批十三經注疏研究</a:t>
            </a:r>
            <a:r>
              <a:rPr lang="zh-CN" altLang="zh-TW" sz="2800" dirty="0">
                <a:ea typeface="標楷體" panose="03000509000000000000" pitchFamily="65" charset="-120"/>
              </a:rPr>
              <a:t>》升等為教授</a:t>
            </a:r>
            <a:r>
              <a:rPr lang="zh-TW" altLang="en-US" sz="2800" dirty="0">
                <a:ea typeface="標楷體" panose="03000509000000000000" pitchFamily="65" charset="-120"/>
              </a:rPr>
              <a:t>。</a:t>
            </a:r>
            <a:endParaRPr lang="en-US" altLang="zh-TW" sz="2800" dirty="0">
              <a:ea typeface="標楷體" panose="03000509000000000000" pitchFamily="65" charset="-120"/>
            </a:endParaRPr>
          </a:p>
          <a:p>
            <a:r>
              <a:rPr lang="zh-TW" altLang="zh-TW" sz="2800" dirty="0">
                <a:ea typeface="標楷體" panose="03000509000000000000" pitchFamily="65" charset="-120"/>
              </a:rPr>
              <a:t>由焦循上溯，於是論〈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孔子的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《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易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》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教</a:t>
            </a:r>
            <a:r>
              <a:rPr lang="zh-TW" altLang="zh-TW" sz="2800" dirty="0">
                <a:ea typeface="標楷體" panose="03000509000000000000" pitchFamily="65" charset="-120"/>
              </a:rPr>
              <a:t>〉</a:t>
            </a:r>
            <a:r>
              <a:rPr lang="zh-CN" altLang="zh-TW" sz="2800" dirty="0">
                <a:ea typeface="標楷體" panose="03000509000000000000" pitchFamily="65" charset="-120"/>
              </a:rPr>
              <a:t>、</a:t>
            </a:r>
            <a:r>
              <a:rPr lang="zh-TW" altLang="zh-TW" sz="2800" dirty="0">
                <a:ea typeface="標楷體" panose="03000509000000000000" pitchFamily="65" charset="-120"/>
              </a:rPr>
              <a:t>〈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孟子的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《易》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教</a:t>
            </a:r>
            <a:r>
              <a:rPr lang="zh-TW" altLang="zh-TW" sz="2800" dirty="0">
                <a:ea typeface="標楷體" panose="03000509000000000000" pitchFamily="65" charset="-120"/>
              </a:rPr>
              <a:t>〉</a:t>
            </a:r>
            <a:r>
              <a:rPr lang="zh-CN" altLang="zh-TW" sz="2800" dirty="0">
                <a:ea typeface="標楷體" panose="03000509000000000000" pitchFamily="65" charset="-120"/>
              </a:rPr>
              <a:t>。後者即以焦循《孟子正義》為核心作考察。並作焦循</a:t>
            </a:r>
            <a:r>
              <a:rPr lang="zh-TW" altLang="zh-TW" sz="2800" dirty="0">
                <a:ea typeface="標楷體" panose="03000509000000000000" pitchFamily="65" charset="-120"/>
              </a:rPr>
              <a:t>〈</a:t>
            </a:r>
            <a:r>
              <a:rPr lang="zh-CN" altLang="zh-TW" sz="2800" dirty="0">
                <a:ea typeface="標楷體" panose="03000509000000000000" pitchFamily="65" charset="-120"/>
              </a:rPr>
              <a:t>焦循「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《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爾雅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》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釋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《</a:t>
            </a:r>
            <a:r>
              <a:rPr lang="zh-CN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易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</a:rPr>
              <a:t>》</a:t>
            </a:r>
            <a:r>
              <a:rPr lang="zh-CN" altLang="zh-TW" sz="2800" dirty="0">
                <a:ea typeface="標楷體" panose="03000509000000000000" pitchFamily="65" charset="-120"/>
              </a:rPr>
              <a:t>」說述評</a:t>
            </a:r>
            <a:r>
              <a:rPr lang="zh-TW" altLang="zh-TW" sz="2800" dirty="0">
                <a:ea typeface="標楷體" panose="03000509000000000000" pitchFamily="65" charset="-120"/>
              </a:rPr>
              <a:t>〉</a:t>
            </a:r>
            <a:r>
              <a:rPr lang="zh-CN" altLang="zh-TW" sz="2800" dirty="0">
                <a:ea typeface="標楷體" panose="03000509000000000000" pitchFamily="65" charset="-120"/>
              </a:rPr>
              <a:t>。</a:t>
            </a:r>
            <a:endParaRPr lang="en-US" altLang="zh-TW" sz="2800" dirty="0">
              <a:ea typeface="標楷體" panose="03000509000000000000" pitchFamily="65" charset="-120"/>
            </a:endParaRPr>
          </a:p>
          <a:p>
            <a:endParaRPr lang="en-US" altLang="zh-CN" sz="28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5198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進程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由焦循旁推，兼述</a:t>
            </a:r>
            <a:r>
              <a:rPr lang="zh-CN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乾嘉治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學者十八人，檢錄其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學著作並指出其貢獻。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並及於清代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常州學派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，始於康雍時代之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楊方達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，迄於道咸時代之魏源；暨江西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紀大奎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，浙東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黃式三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黃以周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父子。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著墨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臺灣《易》學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，撰〈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明清時期臺灣經學歷史發展的文獻考察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〉、〈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臺灣《易》學詮釋的歷史考察與類型分析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〉、〈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臺灣《易》學史與人物志綜論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〉，並主編《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臺灣易學史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》， 《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臺灣易學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人物志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》。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442309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方法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重視文本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擅長歸納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之法：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嫻</a:t>
            </a:r>
            <a:r>
              <a:rPr lang="zh-CN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於目錄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廣蒐參考資料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，特重新近</a:t>
            </a:r>
            <a:r>
              <a:rPr lang="zh-CN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出土文獻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，而作</a:t>
            </a:r>
            <a:r>
              <a:rPr lang="zh-CN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融通比較</a:t>
            </a:r>
            <a:r>
              <a:rPr lang="zh-CN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如〈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《周易》「命」觀初探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〉，先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綜理通行本與帛書本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《周易》所見「命」字，並參考殷墟書契、西周金文、《尚書》、《詩經》、《左傳》等文獻，置入商周歷史中而作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比較分析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，即為顯例。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975900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陶淵明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贈羊</a:t>
            </a:r>
            <a:r>
              <a:rPr lang="zh-TW" altLang="zh-TW" sz="36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長史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詩句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60648"/>
            <a:ext cx="5274425" cy="3956858"/>
          </a:xfrm>
        </p:spPr>
      </p:pic>
    </p:spTree>
    <p:extLst>
      <p:ext uri="{BB962C8B-B14F-4D97-AF65-F5344CB8AC3E}">
        <p14:creationId xmlns:p14="http://schemas.microsoft.com/office/powerpoint/2010/main" val="400972863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方法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他如〈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孔子的《易》教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〉，將《周易》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通行本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〈文言傳〉、〈繫辭傳〉中「子曰」各條，暨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帛書本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〈二參子問〉中「孔子曰」，〈繫辭〉、〈《易》之義〉、〈要〉、〈繆和〉中「子曰」、「夫子曰」、「先生曰」各條，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摘出文本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釋其要義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，亦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據文本歸納之例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571890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方法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之三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嘗取澳門中央圖書館所藏《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翁方剛纂四庫提要稿・經部・易類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》作考釋，並與通行定本《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四庫全書總目提要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》相校。其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注意於目錄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可知。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所撰〈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乾嘉學者《易》學研究的貢獻與檢討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〉、〈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常州學派《易》學研究的成果與檢討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〉、〈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明清時期臺灣經學歷史發展的文獻考察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〉、〈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臺灣《易》學詮釋的歷史考察與類型分析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〉諸文，皆由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目錄入手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211302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方法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之四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至若論《周易》之「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二元對貞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」，引《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郭店楚墓竹簡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》作比較；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說「易」在上古的形成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，遍舉甲骨卜辭、鐘鼎銘文、數字卦、《馬王堆帛書》、《郭店楚簡》，相互參考；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論《易傳》之「神」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於通行本與帛書本所見「神」字外，更與先秦諸子中「神」字作比較，以探求其多維向度之新義。若此種種，皆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廣蒐各種文獻作比較之例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814890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歸納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推</a:t>
            </a:r>
            <a:r>
              <a:rPr lang="zh-CN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天道</a:t>
            </a:r>
            <a:r>
              <a:rPr lang="zh-CN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而落實於</a:t>
            </a:r>
            <a:r>
              <a:rPr lang="zh-CN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人事</a:t>
            </a:r>
            <a:r>
              <a:rPr lang="zh-CN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，由</a:t>
            </a:r>
            <a:r>
              <a:rPr lang="zh-CN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符號</a:t>
            </a:r>
            <a:r>
              <a:rPr lang="zh-CN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而啓迪其</a:t>
            </a:r>
            <a:r>
              <a:rPr lang="zh-CN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思維</a:t>
            </a:r>
            <a:r>
              <a:rPr lang="zh-CN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論《周易》命觀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，總括為「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的生生流行」、「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君命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的順天應人」、「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的創造體現」、「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的道德轉化」與「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的變通流行」，即為顯例。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697396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歸納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《周易‧文言傳》儒家思想析論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〉，論儒者將「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元亨利貞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」轉化為「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仁義禮智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」以體現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天人合德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乾坤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文言傳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論六爻符號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揭發其義蘊與實踐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工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夫：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初爻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體詮君子進退出處、防微杜漸之節；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二爻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昇華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修己治人與參與天地化育之道；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三爻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表詮進德修業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積極進取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治學終始之教；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四爻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抉發志健慮深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、「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藏器於身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待時而動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之義蘊；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五爻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表述興人事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合天德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裁成化育之極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致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上爻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詮釋得失進退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守正反本之旨趣。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437992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治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CN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歸納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之三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《周易‧大象傳》的文化體系及其現代義涵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〉據六十四卦〈大象傳〉原文，由「師天」、「法地」，推出「務本」、「進德」、「知命」，「立仁」，而結穴於「用世」。類此皆注目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進德修業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之教。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由〈乾〉元、〈坤〉元之陰陽二元，導出對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《周易》「二元對貞」的文化詮釋說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；由《周易》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卦象符號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，反思其文字意義；進而探索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證成《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説文解字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》之架構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隱含《易》理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319049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別裁偽體親風雅，</a:t>
            </a:r>
            <a:br>
              <a:rPr lang="en-US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轉益多師是汝師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從臺師大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戴璉璋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、臺大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陳鼓應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黃沛榮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、臺政大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高懷民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諸師，皆嘗執經請益。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於大陸學人，如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任繼愈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朱伯崑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劉大鈞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張立文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張善文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金春峰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王葆玹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歐陽康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廖名春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劉長林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諸先生，於論述時亦多方稱引，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不為門戶地域所限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於同儕諸君子，如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陳麗桂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林麗真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林安梧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黃忠天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何澤恆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鄭吉雄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林忠軍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傅榮賢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吳慧穎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等，亦每引述切磋。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983335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指導博士班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1.</a:t>
            </a:r>
            <a:r>
              <a:rPr lang="zh-TW" altLang="zh-TW" sz="2400" dirty="0">
                <a:ea typeface="標楷體" panose="03000509000000000000" pitchFamily="65" charset="-120"/>
              </a:rPr>
              <a:t>陳明彪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牟宗三的漢代《易》學觀述評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96.07.25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ea typeface="標楷體" panose="03000509000000000000" pitchFamily="65" charset="-120"/>
              </a:rPr>
              <a:t>陳威瑨：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日本江戶時代儒家《易》學研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102.06.14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3.</a:t>
            </a:r>
            <a:r>
              <a:rPr lang="zh-TW" altLang="en-US" sz="2400" dirty="0">
                <a:ea typeface="標楷體" panose="03000509000000000000" pitchFamily="65" charset="-120"/>
              </a:rPr>
              <a:t>蔡郁焄：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衛禮賢、衛德明父子《易》學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103.01.13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4.</a:t>
            </a:r>
            <a:r>
              <a:rPr lang="zh-TW" altLang="zh-TW" sz="2400" dirty="0">
                <a:ea typeface="標楷體" panose="03000509000000000000" pitchFamily="65" charset="-120"/>
              </a:rPr>
              <a:t>沈信甫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理雅各和衛禮賢英譯《易》學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比較研究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106.06.26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5.</a:t>
            </a:r>
            <a:r>
              <a:rPr lang="zh-TW" altLang="zh-TW" sz="2400" dirty="0">
                <a:ea typeface="標楷體" panose="03000509000000000000" pitchFamily="65" charset="-120"/>
              </a:rPr>
              <a:t>游經順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清儒李南暉《易》學研究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107.06.25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6.</a:t>
            </a:r>
            <a:r>
              <a:rPr lang="zh-TW" altLang="zh-TW" sz="2400" dirty="0">
                <a:ea typeface="標楷體" panose="03000509000000000000" pitchFamily="65" charset="-120"/>
              </a:rPr>
              <a:t>劉幸瑜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《周易》禁忌思維研究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108.06.17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en-US" altLang="zh-TW" sz="2400" dirty="0"/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281913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指導碩士班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1.</a:t>
            </a:r>
            <a:r>
              <a:rPr lang="zh-TW" altLang="zh-TW" sz="2400" dirty="0">
                <a:ea typeface="標楷體" panose="03000509000000000000" pitchFamily="65" charset="-120"/>
              </a:rPr>
              <a:t>李瑋如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魏晉《易》學「生生」思想研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89.05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2.</a:t>
            </a:r>
            <a:r>
              <a:rPr lang="zh-TW" altLang="zh-TW" sz="2400" dirty="0">
                <a:ea typeface="標楷體" panose="03000509000000000000" pitchFamily="65" charset="-120"/>
              </a:rPr>
              <a:t>唐玉珍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《左傳》、《國語》引《易》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考釋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89.05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3.</a:t>
            </a:r>
            <a:r>
              <a:rPr lang="zh-TW" altLang="zh-TW" sz="2400" dirty="0">
                <a:ea typeface="標楷體" panose="03000509000000000000" pitchFamily="65" charset="-120"/>
              </a:rPr>
              <a:t>劉馨潔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《易傳》陰陽思想研究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ea typeface="標楷體" panose="03000509000000000000" pitchFamily="65" charset="-120"/>
              </a:rPr>
              <a:t>                      （</a:t>
            </a:r>
            <a:r>
              <a:rPr lang="en-US" altLang="zh-TW" sz="2400" dirty="0">
                <a:ea typeface="標楷體" panose="03000509000000000000" pitchFamily="65" charset="-120"/>
              </a:rPr>
              <a:t>89.06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4.</a:t>
            </a:r>
            <a:r>
              <a:rPr lang="zh-TW" altLang="zh-TW" sz="2400" dirty="0">
                <a:ea typeface="標楷體" panose="03000509000000000000" pitchFamily="65" charset="-120"/>
              </a:rPr>
              <a:t>吳淑慧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清儒翁方綱及其《易》學研究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ea typeface="標楷體" panose="03000509000000000000" pitchFamily="65" charset="-120"/>
              </a:rPr>
              <a:t>                      （</a:t>
            </a:r>
            <a:r>
              <a:rPr lang="en-US" altLang="zh-TW" sz="2400" dirty="0">
                <a:ea typeface="標楷體" panose="03000509000000000000" pitchFamily="65" charset="-120"/>
              </a:rPr>
              <a:t>94.06.20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5.</a:t>
            </a:r>
            <a:r>
              <a:rPr lang="zh-TW" altLang="zh-TW" sz="2400" dirty="0">
                <a:ea typeface="標楷體" panose="03000509000000000000" pitchFamily="65" charset="-120"/>
              </a:rPr>
              <a:t>林琬茹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端木國瑚及其《周易指》</a:t>
            </a: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初探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94.06.22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6.</a:t>
            </a:r>
            <a:r>
              <a:rPr lang="zh-TW" altLang="zh-TW" sz="2400" dirty="0">
                <a:ea typeface="標楷體" panose="03000509000000000000" pitchFamily="65" charset="-120"/>
              </a:rPr>
              <a:t>許力仁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李道平《周易集解纂疏》</a:t>
            </a:r>
          </a:p>
          <a:p>
            <a:pPr marL="0" indent="0">
              <a:buNone/>
            </a:pPr>
            <a:r>
              <a:rPr lang="zh-TW" altLang="en-US" sz="2400" dirty="0"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94.06.24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en-US" altLang="zh-TW" sz="2400" dirty="0"/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738259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指導碩士班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7.</a:t>
            </a:r>
            <a:r>
              <a:rPr lang="zh-TW" altLang="en-US" sz="2400" dirty="0">
                <a:ea typeface="標楷體" panose="03000509000000000000" pitchFamily="65" charset="-120"/>
              </a:rPr>
              <a:t>賴惠珊：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唐君毅之《易》學研究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96.06.14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8.</a:t>
            </a:r>
            <a:r>
              <a:rPr lang="zh-TW" altLang="zh-TW" sz="2400" dirty="0">
                <a:ea typeface="標楷體" panose="03000509000000000000" pitchFamily="65" charset="-120"/>
              </a:rPr>
              <a:t>項世勳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清儒黃式三、黃以周父子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《易》學研究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96.08.20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9.</a:t>
            </a:r>
            <a:r>
              <a:rPr lang="zh-TW" altLang="zh-TW" sz="2400" dirty="0">
                <a:ea typeface="標楷體" panose="03000509000000000000" pitchFamily="65" charset="-120"/>
              </a:rPr>
              <a:t>黃惠香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古史辨《周易》研究平議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97.06.30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10.</a:t>
            </a:r>
            <a:r>
              <a:rPr lang="zh-TW" altLang="zh-TW" sz="2400" dirty="0">
                <a:ea typeface="標楷體" panose="03000509000000000000" pitchFamily="65" charset="-120"/>
              </a:rPr>
              <a:t>陳威瑨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《周易》卦爻辭同文現象研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97.05.22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11.</a:t>
            </a:r>
            <a:r>
              <a:rPr lang="zh-TW" altLang="en-US" sz="2400" dirty="0">
                <a:ea typeface="標楷體" panose="03000509000000000000" pitchFamily="65" charset="-120"/>
              </a:rPr>
              <a:t>王詩評：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高懷民教授《易》學研究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98.05.01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12.</a:t>
            </a:r>
            <a:r>
              <a:rPr lang="zh-TW" altLang="zh-TW" sz="2400" dirty="0">
                <a:ea typeface="標楷體" panose="03000509000000000000" pitchFamily="65" charset="-120"/>
              </a:rPr>
              <a:t>徐敏芳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《周易》成語之物質文明、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人文思想與精神文化意蘊研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98.06.30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en-US" altLang="zh-TW" sz="2400" dirty="0"/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985330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〔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清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黃易秋盦</a:t>
            </a:r>
            <a:b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（一七四四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一八○二）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88640"/>
            <a:ext cx="3158289" cy="5334000"/>
          </a:xfrm>
        </p:spPr>
      </p:pic>
    </p:spTree>
    <p:extLst>
      <p:ext uri="{BB962C8B-B14F-4D97-AF65-F5344CB8AC3E}">
        <p14:creationId xmlns:p14="http://schemas.microsoft.com/office/powerpoint/2010/main" val="2260066440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指導碩士班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13.</a:t>
            </a:r>
            <a:r>
              <a:rPr lang="zh-TW" altLang="zh-TW" sz="2400" dirty="0">
                <a:ea typeface="標楷體" panose="03000509000000000000" pitchFamily="65" charset="-120"/>
              </a:rPr>
              <a:t>張家勝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京房八宮卦序思想之傳承與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演變研究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98.06.18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14.</a:t>
            </a:r>
            <a:r>
              <a:rPr lang="zh-TW" altLang="zh-TW" sz="2400" dirty="0">
                <a:ea typeface="標楷體" panose="03000509000000000000" pitchFamily="65" charset="-120"/>
              </a:rPr>
              <a:t>陳正賢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清儒黃宗炎「憂患學《易》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」之研究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99.05.06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15.</a:t>
            </a:r>
            <a:r>
              <a:rPr lang="zh-TW" altLang="zh-TW" sz="2400" dirty="0">
                <a:ea typeface="標楷體" panose="03000509000000000000" pitchFamily="65" charset="-120"/>
              </a:rPr>
              <a:t>李凱雯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翁方綱《易附記》研究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ea typeface="標楷體" panose="03000509000000000000" pitchFamily="65" charset="-120"/>
              </a:rPr>
              <a:t>                        （</a:t>
            </a:r>
            <a:r>
              <a:rPr lang="en-US" altLang="zh-TW" sz="2400" dirty="0">
                <a:ea typeface="標楷體" panose="03000509000000000000" pitchFamily="65" charset="-120"/>
              </a:rPr>
              <a:t>100.05.18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16.</a:t>
            </a:r>
            <a:r>
              <a:rPr lang="zh-TW" altLang="zh-TW" sz="2400" dirty="0">
                <a:ea typeface="標楷體" panose="03000509000000000000" pitchFamily="65" charset="-120"/>
              </a:rPr>
              <a:t>周茹芬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宋儒王宗傳《易》學研究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101.01.05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17.</a:t>
            </a:r>
            <a:r>
              <a:rPr lang="zh-TW" altLang="zh-TW" sz="2400" dirty="0">
                <a:ea typeface="標楷體" panose="03000509000000000000" pitchFamily="65" charset="-120"/>
              </a:rPr>
              <a:t>李昭慧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刁包《易酌》研究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ea typeface="標楷體" panose="03000509000000000000" pitchFamily="65" charset="-120"/>
              </a:rPr>
              <a:t>                          （</a:t>
            </a:r>
            <a:r>
              <a:rPr lang="en-US" altLang="zh-TW" sz="2400" dirty="0">
                <a:ea typeface="標楷體" panose="03000509000000000000" pitchFamily="65" charset="-120"/>
              </a:rPr>
              <a:t>102.06.13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18.</a:t>
            </a:r>
            <a:r>
              <a:rPr lang="zh-TW" altLang="zh-TW" sz="2400" dirty="0">
                <a:ea typeface="標楷體" panose="03000509000000000000" pitchFamily="65" charset="-120"/>
              </a:rPr>
              <a:t>賴欣旻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王船山《周易外傳》與《老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子衍》思想脈絡關係研究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103.06.06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en-US" altLang="zh-TW" sz="2400" dirty="0"/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537740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指導碩士班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19.</a:t>
            </a:r>
            <a:r>
              <a:rPr lang="zh-TW" altLang="zh-TW" sz="2400" dirty="0">
                <a:ea typeface="標楷體" panose="03000509000000000000" pitchFamily="65" charset="-120"/>
              </a:rPr>
              <a:t>陳俊諭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「朝鮮朱子」退溪李滉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《易》學研究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103.06.17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20.</a:t>
            </a:r>
            <a:r>
              <a:rPr lang="zh-TW" altLang="zh-TW" sz="2400" dirty="0">
                <a:ea typeface="標楷體" panose="03000509000000000000" pitchFamily="65" charset="-120"/>
              </a:rPr>
              <a:t>胡韶砡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陳鼓應《易》《老》《莊》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三玄思想研究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104.12.26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21.</a:t>
            </a:r>
            <a:r>
              <a:rPr lang="zh-TW" altLang="zh-TW" sz="2400" dirty="0">
                <a:ea typeface="標楷體" panose="03000509000000000000" pitchFamily="65" charset="-120"/>
              </a:rPr>
              <a:t>陸瑤珮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《周易》爻辭義例之研究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——以上卦各爻爻辭為例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105.06.22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22.</a:t>
            </a:r>
            <a:r>
              <a:rPr lang="zh-TW" altLang="zh-TW" sz="2400" dirty="0">
                <a:ea typeface="標楷體" panose="03000509000000000000" pitchFamily="65" charset="-120"/>
              </a:rPr>
              <a:t>林芷羽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臺灣先儒黃敬《易經初學義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類》研究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110.08.26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23.</a:t>
            </a:r>
            <a:r>
              <a:rPr lang="zh-TW" altLang="zh-TW" sz="2400" dirty="0">
                <a:ea typeface="標楷體" panose="03000509000000000000" pitchFamily="65" charset="-120"/>
              </a:rPr>
              <a:t>吳建廷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愛新覺羅毓鋆教育思想研究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110.10.27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90036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教學碩士班</a:t>
            </a:r>
            <a:br>
              <a:rPr lang="en-US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1.</a:t>
            </a:r>
            <a:r>
              <a:rPr lang="zh-TW" altLang="zh-TW" sz="2400" dirty="0">
                <a:ea typeface="標楷體" panose="03000509000000000000" pitchFamily="65" charset="-120"/>
              </a:rPr>
              <a:t>顏婉玲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《周易》心理思想研究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91.08.06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2.</a:t>
            </a:r>
            <a:r>
              <a:rPr lang="zh-TW" altLang="zh-TW" sz="2400" dirty="0">
                <a:ea typeface="標楷體" panose="03000509000000000000" pitchFamily="65" charset="-120"/>
              </a:rPr>
              <a:t>文蜀陵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清儒紀大奎及其《觀易外編》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初探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94.06.24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3.</a:t>
            </a:r>
            <a:r>
              <a:rPr lang="zh-TW" altLang="zh-TW" sz="2400" dirty="0">
                <a:ea typeface="標楷體" panose="03000509000000000000" pitchFamily="65" charset="-120"/>
              </a:rPr>
              <a:t>趙憶祺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由《周易》與《黃帝內經》探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討理象數術之養生及其應用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94.01.14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4.</a:t>
            </a:r>
            <a:r>
              <a:rPr lang="zh-TW" altLang="zh-TW" sz="2400" dirty="0">
                <a:ea typeface="標楷體" panose="03000509000000000000" pitchFamily="65" charset="-120"/>
              </a:rPr>
              <a:t>游佳樺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俞樾曲園《易》學研究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96.06.28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5.</a:t>
            </a:r>
            <a:r>
              <a:rPr lang="zh-TW" altLang="zh-TW" sz="2400" dirty="0">
                <a:ea typeface="標楷體" panose="03000509000000000000" pitchFamily="65" charset="-120"/>
              </a:rPr>
              <a:t>陳淑美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高明《易》學及其《易》教研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97.05.28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603301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教學碩士班</a:t>
            </a:r>
            <a:br>
              <a:rPr lang="en-US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6.</a:t>
            </a:r>
            <a:r>
              <a:rPr lang="zh-TW" altLang="zh-TW" sz="2400" dirty="0">
                <a:ea typeface="標楷體" panose="03000509000000000000" pitchFamily="65" charset="-120"/>
              </a:rPr>
              <a:t>蕭玉娟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王弼、阮籍〈易〉學儒道思想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97.06.26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7.</a:t>
            </a:r>
            <a:r>
              <a:rPr lang="zh-TW" altLang="zh-TW" sz="2400" dirty="0">
                <a:ea typeface="標楷體" panose="03000509000000000000" pitchFamily="65" charset="-120"/>
              </a:rPr>
              <a:t>潘亮君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《易傳》與《中庸》、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《大學</a:t>
            </a: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》「誠」思想研究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98.06.23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8.</a:t>
            </a:r>
            <a:r>
              <a:rPr lang="zh-TW" altLang="zh-TW" sz="2400" dirty="0">
                <a:ea typeface="標楷體" panose="03000509000000000000" pitchFamily="65" charset="-120"/>
              </a:rPr>
              <a:t>高秋芬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《周易》的時間觀念與生命週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期研究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98.08.31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9.</a:t>
            </a:r>
            <a:r>
              <a:rPr lang="zh-TW" altLang="zh-TW" sz="2400" dirty="0">
                <a:ea typeface="標楷體" panose="03000509000000000000" pitchFamily="65" charset="-120"/>
              </a:rPr>
              <a:t>詹至真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黃慶萱教授《易》學及其教學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99.06.18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10.</a:t>
            </a:r>
            <a:r>
              <a:rPr lang="zh-TW" altLang="zh-TW" sz="2400" dirty="0">
                <a:ea typeface="標楷體" panose="03000509000000000000" pitchFamily="65" charset="-120"/>
              </a:rPr>
              <a:t>賴詩茹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《六壬大全》研究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ea typeface="標楷體" panose="03000509000000000000" pitchFamily="65" charset="-120"/>
              </a:rPr>
              <a:t>                         （</a:t>
            </a:r>
            <a:r>
              <a:rPr lang="en-US" altLang="zh-TW" sz="2400" dirty="0">
                <a:ea typeface="標楷體" panose="03000509000000000000" pitchFamily="65" charset="-120"/>
              </a:rPr>
              <a:t>100.06.2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960614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教學碩士班</a:t>
            </a:r>
            <a:br>
              <a:rPr lang="en-US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11.</a:t>
            </a:r>
            <a:r>
              <a:rPr lang="zh-TW" altLang="zh-TW" sz="2400" dirty="0">
                <a:ea typeface="標楷體" panose="03000509000000000000" pitchFamily="65" charset="-120"/>
              </a:rPr>
              <a:t>王新媚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《周易》婚姻家庭觀研究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100.08.18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12.</a:t>
            </a:r>
            <a:r>
              <a:rPr lang="zh-TW" altLang="zh-TW" sz="2400" dirty="0">
                <a:ea typeface="標楷體" panose="03000509000000000000" pitchFamily="65" charset="-120"/>
              </a:rPr>
              <a:t>蕭佳琳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《周易》思想與班級經營研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101.08.22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270682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07524"/>
            <a:ext cx="1143000" cy="5310188"/>
          </a:xfrm>
        </p:spPr>
        <p:txBody>
          <a:bodyPr/>
          <a:lstStyle/>
          <a:p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在職碩士專班</a:t>
            </a:r>
            <a:br>
              <a:rPr lang="en-US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《易》</a:t>
            </a: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學學位論文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ea typeface="標楷體" panose="03000509000000000000" pitchFamily="65" charset="-120"/>
              </a:rPr>
              <a:t>1.</a:t>
            </a:r>
            <a:r>
              <a:rPr lang="zh-TW" altLang="zh-TW" sz="2400" dirty="0">
                <a:ea typeface="標楷體" panose="03000509000000000000" pitchFamily="65" charset="-120"/>
              </a:rPr>
              <a:t>許智偉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周易》與高中國文教學及班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級經營運用——以教育部</a:t>
            </a: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101</a:t>
            </a: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課綱核心古文為例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ea typeface="標楷體" panose="03000509000000000000" pitchFamily="65" charset="-120"/>
              </a:rPr>
              <a:t>                       （</a:t>
            </a:r>
            <a:r>
              <a:rPr lang="en-US" altLang="zh-TW" sz="2400" dirty="0">
                <a:ea typeface="標楷體" panose="03000509000000000000" pitchFamily="65" charset="-120"/>
              </a:rPr>
              <a:t>103.06.16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r>
              <a:rPr lang="en-US" altLang="zh-TW" sz="2400" dirty="0">
                <a:ea typeface="標楷體" panose="03000509000000000000" pitchFamily="65" charset="-120"/>
              </a:rPr>
              <a:t>2.</a:t>
            </a:r>
            <a:r>
              <a:rPr lang="zh-TW" altLang="zh-TW" sz="2400" dirty="0">
                <a:ea typeface="標楷體" panose="03000509000000000000" pitchFamily="65" charset="-120"/>
              </a:rPr>
              <a:t>嚴傳凱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元明清《周易》「洗心」思想</a:t>
            </a:r>
            <a:endParaRPr lang="en-US" altLang="zh-TW" sz="24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                       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110.06.11</a:t>
            </a:r>
            <a:r>
              <a:rPr lang="zh-TW" altLang="en-US" sz="2400" dirty="0">
                <a:ea typeface="標楷體" panose="03000509000000000000" pitchFamily="65" charset="-120"/>
              </a:rPr>
              <a:t>）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276902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學術生涯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目標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傳統與臺灣為本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日韓與歐美為參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。二、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明體達用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為道，以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培育裁成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為志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學術生涯分別三階段，以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宋學義理上承傳統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，追求聖賢盡善盡美之道；以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漢學考據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，落實先儒驗真證實之業，服膺宋儒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伊川程頤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涵養須用敬，進學則在致知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體用一源，顯微無間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之理，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紫陽朱熹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舊學商量加邃密，新知培養轉深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沉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之工夫論、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象山陸九淵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易簡工夫終久大，支離事業竟浮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沉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之本體觀，以及明儒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陽明王守仁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從事上磨練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致良知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知行合一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之教，講究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有本之學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，以儒家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知書達禮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經世濟民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為務，建構自我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民族文化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鄉土根性認同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38386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學術生涯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目標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除了以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傳統儒學文化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臺灣根本優先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的學術進路外，又因西學教育與交流影響，在日本、韓國、歐美《易》學專家與專題研究上有所觀善比較，因此又更進一步、再上層樓，以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國際漢學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為對照旁參的研究進路。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清末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福州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弢庵陳寶琛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先生書贈哈佛大學燕京書社圖書館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文明新舊能相益，心理東西本自同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」聯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，正如宋儒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象山先生陸九淵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所謂：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宇宙便是吾心，吾心即是宇宙。東海有聖人出焉，此心同也，此理同也。西海有聖人出焉，此心同也，此理同也。千百世之上至千百世之下，有聖人出焉，此心此理，亦莫不同也。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孟子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曰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我心有戚戚焉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心之所同然者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，皆蘊此義，盡歸斯旨，也是此後的學術研究進路與理想。</a:t>
            </a:r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1332970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研究心得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從碩士、博士學位論文中，除了深入瞭解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南宋項安世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、乾嘉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通儒焦循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生平學術及其《易》學研究成果之外，又獲得項安世與時儒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朱熹、陸象山、呂祖謙、張栻、葉適、陳亮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等，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焦循與吳派、皖派、揚州學派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等碩學鴻儒之間交流的論學資料，對於南宋以還、乾嘉學術的淵源與脈絡，有更為清楚的系統性認識，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漢宋兼采，博約兩至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，為最大收穫。</a:t>
            </a:r>
          </a:p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887416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研究心得</a:t>
            </a:r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其後，專研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焦循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翁方綱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及多位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清儒傳世遺稿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（兼涉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經學、文學與文獻學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）、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臺灣《易》學歷史與人物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古今並重，兩岸兼顧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，更擴展推廓更多的學術資源與視野，功不唐捐，深以為慰！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復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傳統與本土範疇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，進而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研探國際漢學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，讀萬卷書，行萬里路，風塵僕僕，不倦孜孜，在講究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學術國際化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本土化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的當現代，更有一份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舍我其誰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當仁不讓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的職志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心有多大，世界就有多大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20802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4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焦循</a:t>
            </a:r>
            <a:r>
              <a:rPr lang="zh-TW" altLang="zh-TW" sz="34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sz="34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雕菰集》卷十</a:t>
            </a:r>
            <a:r>
              <a:rPr lang="zh-HK" altLang="zh-TW" sz="34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sz="34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〈與孫淵如觀察論考據著作書〉</a:t>
            </a:r>
            <a:endParaRPr lang="zh-TW" altLang="en-US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經學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者，以</a:t>
            </a:r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經文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爲主，以</a:t>
            </a:r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百家子、史、天文、術算、陰陽五行、六書、七音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之輔，</a:t>
            </a:r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彙而通之，析而辨之，求其訓故，核其制度，明其道義，得聖賢立言之指，以正立身經世之法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以己之性靈，合諸古聖之性靈，並貫通於千百家，著書立言者之性靈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，以精汲精，非天下之至精，孰克以與此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不能得其精，竊其皮毛，敷爲藻麗，則</a:t>
            </a:r>
            <a:r>
              <a:rPr lang="zh-TW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詞章詩賦之學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</a:t>
            </a:r>
            <a:endPara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326719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研究展望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ea typeface="標楷體" panose="03000509000000000000" pitchFamily="65" charset="-120"/>
              </a:rPr>
              <a:t>一</a:t>
            </a:r>
            <a:r>
              <a:rPr lang="zh-TW" altLang="en-US" sz="2400" dirty="0"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ea typeface="標楷體" panose="03000509000000000000" pitchFamily="65" charset="-120"/>
              </a:rPr>
              <a:t>整理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韓國朝鮮王朝《易》學與文集研究文獻</a:t>
            </a:r>
            <a:r>
              <a:rPr lang="zh-TW" altLang="zh-TW" sz="2400" dirty="0">
                <a:ea typeface="標楷體" panose="03000509000000000000" pitchFamily="65" charset="-120"/>
              </a:rPr>
              <a:t>，先以朝鮮王朝茶山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丁若鏞</a:t>
            </a:r>
            <a:r>
              <a:rPr lang="zh-TW" altLang="zh-TW" sz="2400" dirty="0"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金正喜</a:t>
            </a:r>
            <a:r>
              <a:rPr lang="zh-TW" altLang="zh-TW" sz="2400" dirty="0">
                <a:ea typeface="標楷體" panose="03000509000000000000" pitchFamily="65" charset="-120"/>
              </a:rPr>
              <a:t>等先賢為重點，上探下溯，期許能撰成《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朝鮮王朝易學發展史</a:t>
            </a:r>
            <a:r>
              <a:rPr lang="zh-TW" altLang="zh-TW" sz="2400" dirty="0">
                <a:ea typeface="標楷體" panose="03000509000000000000" pitchFamily="65" charset="-120"/>
              </a:rPr>
              <a:t>》！</a:t>
            </a:r>
          </a:p>
          <a:p>
            <a:r>
              <a:rPr lang="zh-TW" altLang="en-US" sz="2400" dirty="0">
                <a:ea typeface="標楷體" panose="03000509000000000000" pitchFamily="65" charset="-120"/>
              </a:rPr>
              <a:t>二、</a:t>
            </a:r>
            <a:r>
              <a:rPr lang="zh-TW" altLang="zh-TW" sz="2400" dirty="0">
                <a:ea typeface="標楷體" panose="03000509000000000000" pitchFamily="65" charset="-120"/>
              </a:rPr>
              <a:t>因</a:t>
            </a:r>
            <a:r>
              <a:rPr lang="en-US" altLang="zh-TW" sz="2400" dirty="0">
                <a:ea typeface="標楷體" panose="03000509000000000000" pitchFamily="65" charset="-120"/>
              </a:rPr>
              <a:t>2017</a:t>
            </a:r>
            <a:r>
              <a:rPr lang="zh-TW" altLang="zh-TW" sz="2400" dirty="0">
                <a:ea typeface="標楷體" panose="03000509000000000000" pitchFamily="65" charset="-120"/>
              </a:rPr>
              <a:t>年</a:t>
            </a:r>
            <a:r>
              <a:rPr lang="en-US" altLang="zh-TW" sz="2400" dirty="0">
                <a:ea typeface="標楷體" panose="03000509000000000000" pitchFamily="65" charset="-120"/>
              </a:rPr>
              <a:t>3</a:t>
            </a:r>
            <a:r>
              <a:rPr lang="zh-TW" altLang="zh-TW" sz="2400" dirty="0">
                <a:ea typeface="標楷體" panose="03000509000000000000" pitchFamily="65" charset="-120"/>
              </a:rPr>
              <a:t>月至</a:t>
            </a:r>
            <a:r>
              <a:rPr lang="en-US" altLang="zh-TW" sz="2400" dirty="0">
                <a:ea typeface="標楷體" panose="03000509000000000000" pitchFamily="65" charset="-120"/>
              </a:rPr>
              <a:t>2018</a:t>
            </a:r>
            <a:r>
              <a:rPr lang="zh-TW" altLang="zh-TW" sz="2400" dirty="0">
                <a:ea typeface="標楷體" panose="03000509000000000000" pitchFamily="65" charset="-120"/>
              </a:rPr>
              <a:t>年</a:t>
            </a:r>
            <a:r>
              <a:rPr lang="en-US" altLang="zh-TW" sz="2400" dirty="0">
                <a:ea typeface="標楷體" panose="03000509000000000000" pitchFamily="65" charset="-120"/>
              </a:rPr>
              <a:t>2</a:t>
            </a:r>
            <a:r>
              <a:rPr lang="zh-TW" altLang="zh-TW" sz="2400" dirty="0">
                <a:ea typeface="標楷體" panose="03000509000000000000" pitchFamily="65" charset="-120"/>
              </a:rPr>
              <a:t>月，在科技部補助之下，遠赴比利時天主教魯汶大學漢學系移地研究，在該系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鐘鳴旦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Nicolas </a:t>
            </a:r>
            <a:r>
              <a:rPr lang="en-US" altLang="zh-TW" sz="2400" dirty="0" err="1">
                <a:ea typeface="標楷體" panose="03000509000000000000" pitchFamily="65" charset="-120"/>
              </a:rPr>
              <a:t>Standaert</a:t>
            </a:r>
            <a:r>
              <a:rPr lang="zh-TW" altLang="zh-TW" sz="2400" dirty="0">
                <a:ea typeface="標楷體" panose="03000509000000000000" pitchFamily="65" charset="-120"/>
              </a:rPr>
              <a:t>）與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戴卡琳</a:t>
            </a:r>
            <a:r>
              <a:rPr lang="zh-TW" altLang="zh-TW" sz="2400" dirty="0"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ea typeface="標楷體" panose="03000509000000000000" pitchFamily="65" charset="-120"/>
              </a:rPr>
              <a:t>Carine </a:t>
            </a:r>
            <a:r>
              <a:rPr lang="en-US" altLang="zh-TW" sz="2400" dirty="0" err="1">
                <a:ea typeface="標楷體" panose="03000509000000000000" pitchFamily="65" charset="-120"/>
              </a:rPr>
              <a:t>Defoort</a:t>
            </a:r>
            <a:r>
              <a:rPr lang="zh-TW" altLang="zh-TW" sz="2400" dirty="0">
                <a:ea typeface="標楷體" panose="03000509000000000000" pitchFamily="65" charset="-120"/>
              </a:rPr>
              <a:t>）兩位教授協助指導下，期許能完成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歐美《易》學研究</a:t>
            </a:r>
            <a:r>
              <a:rPr lang="zh-TW" altLang="zh-TW" sz="2400" dirty="0">
                <a:ea typeface="標楷體" panose="03000509000000000000" pitchFamily="65" charset="-120"/>
              </a:rPr>
              <a:t>的目標。</a:t>
            </a:r>
          </a:p>
          <a:p>
            <a:endParaRPr lang="en-US" altLang="zh-CN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629405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83768" y="4390876"/>
            <a:ext cx="6192688" cy="136207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2710168" y="969505"/>
            <a:ext cx="6408712" cy="2978232"/>
          </a:xfrm>
        </p:spPr>
        <p:txBody>
          <a:bodyPr/>
          <a:lstStyle/>
          <a:p>
            <a:pPr eaLnBrk="1" hangingPunct="1"/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讀書</a:t>
            </a:r>
            <a:r>
              <a:rPr lang="zh-TW" altLang="en-US" sz="3200" dirty="0">
                <a:ea typeface="標楷體" panose="03000509000000000000" pitchFamily="65" charset="-120"/>
              </a:rPr>
              <a:t>當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融釋</a:t>
            </a:r>
            <a:r>
              <a:rPr lang="zh-TW" altLang="en-US" sz="3200" dirty="0">
                <a:ea typeface="標楷體" panose="03000509000000000000" pitchFamily="65" charset="-120"/>
              </a:rPr>
              <a:t>，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講學</a:t>
            </a:r>
            <a:r>
              <a:rPr lang="zh-TW" altLang="en-US" sz="3200" dirty="0">
                <a:ea typeface="標楷體" panose="03000509000000000000" pitchFamily="65" charset="-120"/>
              </a:rPr>
              <a:t>貴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縝密</a:t>
            </a:r>
            <a:r>
              <a:rPr lang="zh-TW" altLang="en-US" sz="3200" dirty="0">
                <a:ea typeface="標楷體" panose="03000509000000000000" pitchFamily="65" charset="-120"/>
              </a:rPr>
              <a:t>。</a:t>
            </a:r>
            <a:endParaRPr lang="en-US" altLang="zh-TW" sz="320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ea typeface="標楷體" panose="03000509000000000000" pitchFamily="65" charset="-120"/>
              </a:rPr>
              <a:t>不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讀書</a:t>
            </a:r>
            <a:r>
              <a:rPr lang="zh-TW" altLang="en-US" sz="3200" dirty="0">
                <a:ea typeface="標楷體" panose="03000509000000000000" pitchFamily="65" charset="-120"/>
              </a:rPr>
              <a:t>，無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入德之門</a:t>
            </a:r>
            <a:r>
              <a:rPr lang="zh-TW" altLang="en-US" sz="3200" dirty="0">
                <a:ea typeface="標楷體" panose="03000509000000000000" pitchFamily="65" charset="-120"/>
              </a:rPr>
              <a:t>；</a:t>
            </a:r>
            <a:endParaRPr lang="en-US" altLang="zh-TW" sz="320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ea typeface="標楷體" panose="03000509000000000000" pitchFamily="65" charset="-120"/>
              </a:rPr>
              <a:t>不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講學</a:t>
            </a:r>
            <a:r>
              <a:rPr lang="zh-TW" altLang="en-US" sz="3200" dirty="0">
                <a:ea typeface="標楷體" panose="03000509000000000000" pitchFamily="65" charset="-120"/>
              </a:rPr>
              <a:t>，無</a:t>
            </a:r>
            <a:r>
              <a:rPr lang="zh-TW" altLang="en-US" sz="3200" dirty="0">
                <a:solidFill>
                  <a:srgbClr val="FF0000"/>
                </a:solidFill>
                <a:ea typeface="標楷體" panose="03000509000000000000" pitchFamily="65" charset="-120"/>
              </a:rPr>
              <a:t>自得之樂</a:t>
            </a:r>
            <a:r>
              <a:rPr lang="zh-TW" altLang="en-US" sz="3200" dirty="0">
                <a:ea typeface="標楷體" panose="03000509000000000000" pitchFamily="65" charset="-120"/>
              </a:rPr>
              <a:t>。</a:t>
            </a:r>
            <a:endParaRPr lang="en-US" altLang="zh-TW" sz="3200" dirty="0"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3200" dirty="0">
                <a:ea typeface="標楷體" panose="03000509000000000000" pitchFamily="65" charset="-120"/>
              </a:rPr>
              <a:t>——</a:t>
            </a:r>
            <a:r>
              <a:rPr lang="zh-TW" altLang="en-US" sz="3200" dirty="0">
                <a:ea typeface="標楷體" panose="03000509000000000000" pitchFamily="65" charset="-120"/>
              </a:rPr>
              <a:t>清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3200" dirty="0">
                <a:ea typeface="標楷體" panose="03000509000000000000" pitchFamily="65" charset="-120"/>
              </a:rPr>
              <a:t>江藩（字子屏，號鄭堂）</a:t>
            </a:r>
            <a:endParaRPr lang="en-US" altLang="zh-TW" sz="3200" dirty="0">
              <a:ea typeface="標楷體" panose="03000509000000000000" pitchFamily="65" charset="-120"/>
            </a:endParaRPr>
          </a:p>
          <a:p>
            <a:pPr eaLnBrk="1" hangingPunct="1"/>
            <a:endParaRPr lang="zh-TW" altLang="en-US" sz="3200" dirty="0"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350136"/>
            <a:ext cx="60198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40970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  <a:latin typeface="+mn-lt"/>
                <a:ea typeface="標楷體" panose="03000509000000000000" pitchFamily="65" charset="-120"/>
              </a:rPr>
              <a:t>焦循</a:t>
            </a:r>
            <a:r>
              <a:rPr lang="en-US" altLang="zh-TW" dirty="0">
                <a:effectLst/>
                <a:latin typeface="+mn-lt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effectLst/>
                <a:latin typeface="+mn-lt"/>
                <a:ea typeface="標楷體" panose="03000509000000000000" pitchFamily="65" charset="-120"/>
              </a:rPr>
              <a:t>雕菰集</a:t>
            </a:r>
            <a:r>
              <a:rPr lang="en-US" altLang="zh-TW" dirty="0">
                <a:effectLst/>
                <a:latin typeface="+mn-lt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effectLst/>
                <a:latin typeface="+mn-lt"/>
                <a:ea typeface="標楷體" panose="03000509000000000000" pitchFamily="65" charset="-120"/>
              </a:rPr>
              <a:t>卷</a:t>
            </a:r>
            <a:r>
              <a:rPr lang="zh-TW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十</a:t>
            </a:r>
            <a:r>
              <a:rPr lang="zh-HK" altLang="zh-TW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dirty="0">
                <a:effectLst/>
                <a:latin typeface="+mn-lt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effectLst/>
                <a:latin typeface="+mn-lt"/>
                <a:ea typeface="標楷體" panose="03000509000000000000" pitchFamily="65" charset="-120"/>
              </a:rPr>
              <a:t>與劉端臨教諭書</a:t>
            </a:r>
            <a:r>
              <a:rPr lang="en-US" altLang="zh-TW" dirty="0">
                <a:effectLst/>
                <a:latin typeface="+mn-lt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清代乾嘉揚州通儒</a:t>
            </a:r>
            <a:r>
              <a:rPr lang="zh-TW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焦循</a:t>
            </a:r>
            <a:r>
              <a:rPr lang="zh-TW" altLang="zh-TW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zh-TW" altLang="en-US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理堂，</a:t>
            </a:r>
            <a:r>
              <a:rPr lang="zh-TW" altLang="zh-TW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里堂，</a:t>
            </a: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1763-1820</a:t>
            </a:r>
            <a:r>
              <a:rPr lang="zh-TW" altLang="zh-TW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古學未興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，道在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存其學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古學大興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，道在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求其通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前之弊患乎不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後之弊患乎不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證之以實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，而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運之於虛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，庶幾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學經之道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也。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240638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贊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易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</a:p>
        </p:txBody>
      </p:sp>
      <p:sp>
        <p:nvSpPr>
          <p:cNvPr id="327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陰陽八卦運乾坤，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蓍草龜紋卜筮根。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象數三才詮繹巧，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儒玄十翼解思新。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鴻經哲理時參悟，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聖道純神益會真。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周易精研增德業，</a:t>
            </a:r>
          </a:p>
          <a:p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中華國粹古今親。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73052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標楷體" pitchFamily="65" charset="-120"/>
              </a:rPr>
              <a:t>《</a:t>
            </a:r>
            <a:r>
              <a:rPr lang="zh-TW" altLang="en-US" dirty="0">
                <a:ea typeface="標楷體" pitchFamily="65" charset="-120"/>
              </a:rPr>
              <a:t>臺灣易學史</a:t>
            </a:r>
            <a:r>
              <a:rPr lang="en-US" altLang="zh-TW" dirty="0">
                <a:ea typeface="標楷體" pitchFamily="65" charset="-120"/>
              </a:rPr>
              <a:t>》</a:t>
            </a:r>
            <a:r>
              <a:rPr lang="zh-TW" altLang="en-US" dirty="0">
                <a:ea typeface="標楷體" pitchFamily="65" charset="-120"/>
              </a:rPr>
              <a:t>序聯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>
                <a:solidFill>
                  <a:srgbClr val="FF0000"/>
                </a:solidFill>
                <a:ea typeface="標楷體" pitchFamily="65" charset="-120"/>
              </a:rPr>
              <a:t>易學</a:t>
            </a:r>
            <a:r>
              <a:rPr lang="zh-TW" altLang="en-US" dirty="0">
                <a:ea typeface="標楷體" pitchFamily="65" charset="-120"/>
              </a:rPr>
              <a:t>深心託豪素</a:t>
            </a:r>
            <a:endParaRPr lang="en-US" altLang="zh-TW" dirty="0">
              <a:ea typeface="標楷體" pitchFamily="65" charset="-120"/>
            </a:endParaRPr>
          </a:p>
          <a:p>
            <a:pPr marL="0" indent="0" eaLnBrk="1" hangingPunct="1">
              <a:buNone/>
              <a:defRPr/>
            </a:pPr>
            <a:r>
              <a:rPr lang="zh-TW" altLang="en-US" dirty="0"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rgbClr val="FF0000"/>
                </a:solidFill>
                <a:ea typeface="標楷體" pitchFamily="65" charset="-120"/>
              </a:rPr>
              <a:t>臺灣</a:t>
            </a:r>
            <a:r>
              <a:rPr lang="zh-TW" altLang="en-US" dirty="0">
                <a:ea typeface="標楷體" pitchFamily="65" charset="-120"/>
              </a:rPr>
              <a:t>懷抱觀古今</a:t>
            </a:r>
            <a:endParaRPr lang="en-US" altLang="zh-TW" dirty="0"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dirty="0">
                <a:ea typeface="標楷體" pitchFamily="65" charset="-120"/>
              </a:rPr>
              <a:t>四百年篳路藍縷，全臺首學，泮宮遠書香；</a:t>
            </a:r>
            <a:r>
              <a:rPr lang="zh-TW" altLang="en-US" dirty="0">
                <a:solidFill>
                  <a:srgbClr val="FF0000"/>
                </a:solidFill>
                <a:ea typeface="標楷體" pitchFamily="65" charset="-120"/>
              </a:rPr>
              <a:t>乾坤</a:t>
            </a:r>
            <a:r>
              <a:rPr lang="zh-TW" altLang="en-US" dirty="0">
                <a:ea typeface="標楷體" pitchFamily="65" charset="-120"/>
              </a:rPr>
              <a:t>奠道統，</a:t>
            </a:r>
            <a:endParaRPr lang="en-US" altLang="zh-TW" dirty="0">
              <a:ea typeface="標楷體" pitchFamily="65" charset="-120"/>
            </a:endParaRPr>
          </a:p>
          <a:p>
            <a:pPr marL="0" indent="0" eaLnBrk="1" hangingPunct="1">
              <a:buNone/>
              <a:defRPr/>
            </a:pPr>
            <a:r>
              <a:rPr lang="zh-TW" altLang="en-US" dirty="0">
                <a:ea typeface="標楷體" pitchFamily="65" charset="-120"/>
              </a:rPr>
              <a:t>   寶島欣欣，三代</a:t>
            </a:r>
            <a:r>
              <a:rPr lang="zh-TW" altLang="en-US" dirty="0">
                <a:solidFill>
                  <a:srgbClr val="FF0000"/>
                </a:solidFill>
                <a:ea typeface="標楷體" pitchFamily="65" charset="-120"/>
              </a:rPr>
              <a:t>鼎革</a:t>
            </a:r>
            <a:r>
              <a:rPr lang="zh-TW" altLang="en-US" dirty="0">
                <a:ea typeface="標楷體" pitchFamily="65" charset="-120"/>
              </a:rPr>
              <a:t>時義大。</a:t>
            </a:r>
          </a:p>
          <a:p>
            <a:pPr eaLnBrk="1" hangingPunct="1">
              <a:defRPr/>
            </a:pPr>
            <a:r>
              <a:rPr lang="zh-TW" altLang="en-US" dirty="0">
                <a:ea typeface="標楷體" pitchFamily="65" charset="-120"/>
              </a:rPr>
              <a:t>一甲子春風化雨，故國鴻儒，庠教流善慶；</a:t>
            </a:r>
            <a:r>
              <a:rPr lang="zh-TW" altLang="en-US" dirty="0">
                <a:solidFill>
                  <a:srgbClr val="FF0000"/>
                </a:solidFill>
                <a:ea typeface="標楷體" pitchFamily="65" charset="-120"/>
              </a:rPr>
              <a:t>泰賁</a:t>
            </a:r>
            <a:r>
              <a:rPr lang="zh-TW" altLang="en-US" dirty="0">
                <a:ea typeface="標楷體" pitchFamily="65" charset="-120"/>
              </a:rPr>
              <a:t>開文明，</a:t>
            </a:r>
            <a:endParaRPr lang="en-US" altLang="zh-TW" dirty="0">
              <a:ea typeface="標楷體" pitchFamily="65" charset="-120"/>
            </a:endParaRPr>
          </a:p>
          <a:p>
            <a:pPr marL="0" indent="0" eaLnBrk="1" hangingPunct="1">
              <a:buNone/>
              <a:defRPr/>
            </a:pPr>
            <a:r>
              <a:rPr lang="zh-TW" altLang="en-US" dirty="0">
                <a:ea typeface="標楷體" pitchFamily="65" charset="-120"/>
              </a:rPr>
              <a:t>   英才濟濟，五經</a:t>
            </a:r>
            <a:r>
              <a:rPr lang="zh-TW" altLang="en-US" dirty="0">
                <a:solidFill>
                  <a:srgbClr val="FF0000"/>
                </a:solidFill>
                <a:ea typeface="標楷體" pitchFamily="65" charset="-120"/>
              </a:rPr>
              <a:t>豐頤</a:t>
            </a:r>
            <a:r>
              <a:rPr lang="zh-TW" altLang="en-US" dirty="0">
                <a:ea typeface="標楷體" pitchFamily="65" charset="-120"/>
              </a:rPr>
              <a:t>易仁尊。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50807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清游幽抱託今論</a:t>
            </a:r>
            <a:br>
              <a:rPr lang="en-US" altLang="zh-TW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易學深心嚮古懷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>
                <a:ea typeface="標楷體" panose="03000509000000000000" pitchFamily="65" charset="-120"/>
              </a:rPr>
              <a:t>屯如邅如，生生之謂易，</a:t>
            </a:r>
            <a:endParaRPr lang="en-US" altLang="zh-TW" dirty="0"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rgbClr val="FF0000"/>
                </a:solidFill>
                <a:ea typeface="標楷體" panose="03000509000000000000" pitchFamily="65" charset="-120"/>
              </a:rPr>
              <a:t>   貞下起元</a:t>
            </a:r>
            <a:r>
              <a:rPr lang="zh-TW" altLang="en-US" dirty="0">
                <a:ea typeface="標楷體" panose="03000509000000000000" pitchFamily="65" charset="-120"/>
              </a:rPr>
              <a:t>窮性命；</a:t>
            </a:r>
            <a:r>
              <a:rPr lang="zh-TW" altLang="en-US" dirty="0">
                <a:solidFill>
                  <a:srgbClr val="FF0000"/>
                </a:solidFill>
                <a:ea typeface="標楷體" panose="03000509000000000000" pitchFamily="65" charset="-120"/>
              </a:rPr>
              <a:t>顯微無間</a:t>
            </a:r>
            <a:r>
              <a:rPr lang="zh-TW" altLang="en-US" dirty="0">
                <a:ea typeface="標楷體" panose="03000509000000000000" pitchFamily="65" charset="-120"/>
              </a:rPr>
              <a:t>，</a:t>
            </a:r>
            <a:endParaRPr lang="en-US" altLang="zh-TW" dirty="0"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dirty="0">
                <a:ea typeface="標楷體" panose="03000509000000000000" pitchFamily="65" charset="-120"/>
              </a:rPr>
              <a:t>   六位四時成，彌綸天地終神化。</a:t>
            </a:r>
          </a:p>
          <a:p>
            <a:pPr eaLnBrk="1" hangingPunct="1"/>
            <a:r>
              <a:rPr lang="zh-TW" altLang="en-US" dirty="0">
                <a:ea typeface="標楷體" panose="03000509000000000000" pitchFamily="65" charset="-120"/>
              </a:rPr>
              <a:t>仁矣智矣，郁郁乎文哉，</a:t>
            </a:r>
            <a:endParaRPr lang="en-US" altLang="zh-TW" dirty="0"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rgbClr val="FF0000"/>
                </a:solidFill>
                <a:ea typeface="標楷體" panose="03000509000000000000" pitchFamily="65" charset="-120"/>
              </a:rPr>
              <a:t>   黃中通理</a:t>
            </a:r>
            <a:r>
              <a:rPr lang="zh-TW" altLang="en-US" dirty="0">
                <a:ea typeface="標楷體" panose="03000509000000000000" pitchFamily="65" charset="-120"/>
              </a:rPr>
              <a:t>復咸恆；</a:t>
            </a:r>
            <a:r>
              <a:rPr lang="zh-TW" altLang="en-US" dirty="0">
                <a:solidFill>
                  <a:srgbClr val="FF0000"/>
                </a:solidFill>
                <a:ea typeface="標楷體" panose="03000509000000000000" pitchFamily="65" charset="-120"/>
              </a:rPr>
              <a:t>體用一源</a:t>
            </a:r>
            <a:r>
              <a:rPr lang="zh-TW" altLang="en-US" dirty="0">
                <a:ea typeface="標楷體" panose="03000509000000000000" pitchFamily="65" charset="-120"/>
              </a:rPr>
              <a:t>，</a:t>
            </a:r>
            <a:endParaRPr lang="en-US" altLang="zh-TW" dirty="0"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dirty="0">
                <a:ea typeface="標楷體" panose="03000509000000000000" pitchFamily="65" charset="-120"/>
              </a:rPr>
              <a:t>   三才八卦濟，保合太和乃利亨。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094823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>
                <a:ea typeface="標楷體" pitchFamily="65" charset="-120"/>
              </a:rPr>
              <a:t>王弼</a:t>
            </a:r>
            <a:r>
              <a:rPr lang="en-US" altLang="zh-TW" dirty="0">
                <a:ea typeface="標楷體" pitchFamily="65" charset="-120"/>
              </a:rPr>
              <a:t>《</a:t>
            </a:r>
            <a:r>
              <a:rPr lang="zh-TW" altLang="en-US" dirty="0">
                <a:ea typeface="標楷體" pitchFamily="65" charset="-120"/>
              </a:rPr>
              <a:t>周易略例</a:t>
            </a:r>
            <a:r>
              <a:rPr lang="en-US" altLang="zh-TW" b="1" dirty="0">
                <a:ea typeface="標楷體" pitchFamily="65" charset="-120"/>
              </a:rPr>
              <a:t>》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卦</a:t>
            </a:r>
            <a:r>
              <a:rPr lang="zh-TW" altLang="en-US" sz="3600" dirty="0">
                <a:ea typeface="標楷體" panose="03000509000000000000" pitchFamily="65" charset="-120"/>
              </a:rPr>
              <a:t>以存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時</a:t>
            </a:r>
            <a:r>
              <a:rPr lang="zh-TW" altLang="en-US" sz="3600" dirty="0"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爻</a:t>
            </a:r>
            <a:r>
              <a:rPr lang="zh-TW" altLang="en-US" sz="3600" dirty="0">
                <a:ea typeface="標楷體" panose="03000509000000000000" pitchFamily="65" charset="-120"/>
              </a:rPr>
              <a:t>以示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變</a:t>
            </a:r>
          </a:p>
          <a:p>
            <a:pPr eaLnBrk="1" hangingPunct="1"/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彖</a:t>
            </a:r>
            <a:r>
              <a:rPr lang="zh-TW" altLang="en-US" sz="3600" dirty="0">
                <a:ea typeface="標楷體" panose="03000509000000000000" pitchFamily="65" charset="-120"/>
              </a:rPr>
              <a:t>以明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體</a:t>
            </a:r>
            <a:r>
              <a:rPr lang="zh-TW" altLang="en-US" sz="3600" dirty="0"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象</a:t>
            </a:r>
            <a:r>
              <a:rPr lang="zh-TW" altLang="en-US" sz="3600" dirty="0">
                <a:ea typeface="標楷體" panose="03000509000000000000" pitchFamily="65" charset="-120"/>
              </a:rPr>
              <a:t>以盡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意</a:t>
            </a:r>
            <a:endParaRPr lang="en-US" altLang="zh-TW" sz="36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endParaRPr lang="en-US" altLang="zh-TW" sz="36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物</a:t>
            </a:r>
            <a:r>
              <a:rPr lang="zh-TW" altLang="en-US" sz="3600" dirty="0">
                <a:ea typeface="標楷體" panose="03000509000000000000" pitchFamily="65" charset="-120"/>
              </a:rPr>
              <a:t>無妄然，必由其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理</a:t>
            </a:r>
            <a:r>
              <a:rPr lang="zh-TW" altLang="en-US" sz="3600" dirty="0">
                <a:ea typeface="標楷體" panose="03000509000000000000" pitchFamily="65" charset="-120"/>
              </a:rPr>
              <a:t>；</a:t>
            </a:r>
            <a:endParaRPr lang="en-US" altLang="zh-TW" sz="360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統</a:t>
            </a:r>
            <a:r>
              <a:rPr lang="zh-TW" altLang="en-US" sz="3600" dirty="0">
                <a:ea typeface="標楷體" panose="03000509000000000000" pitchFamily="65" charset="-120"/>
              </a:rPr>
              <a:t>之有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宗</a:t>
            </a:r>
            <a:r>
              <a:rPr lang="zh-TW" altLang="en-US" sz="3600" dirty="0"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會</a:t>
            </a:r>
            <a:r>
              <a:rPr lang="zh-TW" altLang="en-US" sz="3600" dirty="0">
                <a:ea typeface="標楷體" panose="03000509000000000000" pitchFamily="65" charset="-120"/>
              </a:rPr>
              <a:t>之有</a:t>
            </a:r>
            <a:r>
              <a:rPr lang="zh-TW" altLang="en-US" sz="3600" dirty="0">
                <a:solidFill>
                  <a:srgbClr val="FF0000"/>
                </a:solidFill>
                <a:ea typeface="標楷體" panose="03000509000000000000" pitchFamily="65" charset="-120"/>
              </a:rPr>
              <a:t>元</a:t>
            </a:r>
            <a:r>
              <a:rPr lang="zh-TW" altLang="en-US" sz="3600" dirty="0"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9031173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學期報告">
  <a:themeElements>
    <a:clrScheme name="學期報告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學期報告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學期報告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學期報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學期報告 3">
        <a:dk1>
          <a:srgbClr val="000000"/>
        </a:dk1>
        <a:lt1>
          <a:srgbClr val="FFFFCC"/>
        </a:lt1>
        <a:dk2>
          <a:srgbClr val="808000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學期報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學期報告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學期報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學期報告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學期報告</Template>
  <TotalTime>1291</TotalTime>
  <Words>4532</Words>
  <Application>Microsoft Office PowerPoint</Application>
  <PresentationFormat>如螢幕大小 (4:3)</PresentationFormat>
  <Paragraphs>219</Paragraphs>
  <Slides>41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5" baseType="lpstr">
      <vt:lpstr>標楷體</vt:lpstr>
      <vt:lpstr>Times New Roman</vt:lpstr>
      <vt:lpstr>Wingdings</vt:lpstr>
      <vt:lpstr>學期報告</vt:lpstr>
      <vt:lpstr> 「探賾索隱，鉤深致遠」 ——《易經》的研究方法</vt:lpstr>
      <vt:lpstr>陶淵明〈贈羊長史〉詩句</vt:lpstr>
      <vt:lpstr>〔清〕黃易秋盦 （一七四四–一八○二）</vt:lpstr>
      <vt:lpstr>焦循《雕菰集》卷十三〈與孫淵如觀察論考據著作書〉</vt:lpstr>
      <vt:lpstr>焦循《雕菰集》卷十三《與劉端臨教諭書》</vt:lpstr>
      <vt:lpstr>贊《易》詩</vt:lpstr>
      <vt:lpstr>《臺灣易學史》序聯</vt:lpstr>
      <vt:lpstr>清游幽抱託今論 易學深心嚮古懷</vt:lpstr>
      <vt:lpstr>王弼《周易略例》</vt:lpstr>
      <vt:lpstr>王船山《周易內傳‧發例》</vt:lpstr>
      <vt:lpstr>讀《易》之法</vt:lpstr>
      <vt:lpstr>治《 易》學第一階段</vt:lpstr>
      <vt:lpstr>治《 易》學第一階段</vt:lpstr>
      <vt:lpstr>治《 易》學第二階段</vt:lpstr>
      <vt:lpstr>治《 易》學第三階段</vt:lpstr>
      <vt:lpstr>治《 易》學第三階段</vt:lpstr>
      <vt:lpstr>治《易》進程之一</vt:lpstr>
      <vt:lpstr>治《易》進程之二</vt:lpstr>
      <vt:lpstr>治《易》方法之一</vt:lpstr>
      <vt:lpstr>治《易》方法之二</vt:lpstr>
      <vt:lpstr>治《易》方法之三</vt:lpstr>
      <vt:lpstr>治《易》方法之四</vt:lpstr>
      <vt:lpstr>治《易》歸納之一</vt:lpstr>
      <vt:lpstr>治《易》歸納之二</vt:lpstr>
      <vt:lpstr>治《易》歸納之三</vt:lpstr>
      <vt:lpstr>別裁偽體親風雅， 轉益多師是汝師。</vt:lpstr>
      <vt:lpstr>指導博士班《易》學學位論文</vt:lpstr>
      <vt:lpstr>指導碩士班《易》學學位論文</vt:lpstr>
      <vt:lpstr>指導碩士班《易》學學位論文</vt:lpstr>
      <vt:lpstr>指導碩士班《易》學學位論文</vt:lpstr>
      <vt:lpstr>指導碩士班《易》學學位論文</vt:lpstr>
      <vt:lpstr>指導教學碩士班 《易》學學位論文</vt:lpstr>
      <vt:lpstr>指導教學碩士班 《易》學學位論文</vt:lpstr>
      <vt:lpstr>指導教學碩士班 《易》學學位論文</vt:lpstr>
      <vt:lpstr>指導在職碩士專班 《易》學學位論文</vt:lpstr>
      <vt:lpstr>學術生涯目標</vt:lpstr>
      <vt:lpstr>學術生涯目標</vt:lpstr>
      <vt:lpstr>研究心得一</vt:lpstr>
      <vt:lpstr>研究心得二</vt:lpstr>
      <vt:lpstr>研究展望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易學占筮開泰談</dc:title>
  <dc:creator>user</dc:creator>
  <cp:lastModifiedBy>貴三 賴</cp:lastModifiedBy>
  <cp:revision>106</cp:revision>
  <dcterms:created xsi:type="dcterms:W3CDTF">2005-10-13T19:18:44Z</dcterms:created>
  <dcterms:modified xsi:type="dcterms:W3CDTF">2024-09-02T16:13:50Z</dcterms:modified>
</cp:coreProperties>
</file>