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4" r:id="rId3"/>
    <p:sldId id="357" r:id="rId4"/>
    <p:sldId id="371" r:id="rId5"/>
    <p:sldId id="365" r:id="rId6"/>
    <p:sldId id="370" r:id="rId7"/>
    <p:sldId id="331" r:id="rId8"/>
    <p:sldId id="359" r:id="rId9"/>
    <p:sldId id="346" r:id="rId10"/>
    <p:sldId id="344" r:id="rId11"/>
    <p:sldId id="369" r:id="rId12"/>
    <p:sldId id="358" r:id="rId13"/>
    <p:sldId id="343" r:id="rId14"/>
    <p:sldId id="352" r:id="rId15"/>
    <p:sldId id="360" r:id="rId16"/>
    <p:sldId id="361" r:id="rId17"/>
    <p:sldId id="348" r:id="rId18"/>
    <p:sldId id="350" r:id="rId19"/>
    <p:sldId id="351" r:id="rId20"/>
    <p:sldId id="354" r:id="rId21"/>
    <p:sldId id="368" r:id="rId22"/>
    <p:sldId id="367" r:id="rId23"/>
    <p:sldId id="366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D18E"/>
    <a:srgbClr val="378161"/>
    <a:srgbClr val="8FAADC"/>
    <a:srgbClr val="2E75B6"/>
    <a:srgbClr val="9DC3E6"/>
    <a:srgbClr val="2F5597"/>
    <a:srgbClr val="663300"/>
    <a:srgbClr val="BF9000"/>
    <a:srgbClr val="A25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8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7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6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38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3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4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63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7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87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9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8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9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93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97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/index.php?title=%E5%9D%8E&amp;variant=zh-tw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://zh.wikipedia.org/w/index.php?title=%E4%B9%BE&amp;variant=zh-tw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://zh.wikipedia.org/w/index.php?title=%E5%B7%BD&amp;variant=zh-tw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9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9%9C%87&amp;variant=zh-tw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hyperlink" Target="http://zh.wikipedia.org/w/index.php?title=%E9%9B%A2&amp;variant=zh-tw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hyperlink" Target="http://zh.wikipedia.org/w/index.php?title=%E5%9D%A4&amp;variant=zh-tw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zh.wikipedia.org/w/index.php?title=%E5%85%8C&amp;variant=zh-tw" TargetMode="External"/><Relationship Id="rId9" Type="http://schemas.openxmlformats.org/officeDocument/2006/relationships/hyperlink" Target="http://zh.wikipedia.org/w/index.php?title=%E8%89%AE&amp;variant=zh-tw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生生之謂易，知幾其神乎！</a:t>
            </a:r>
            <a:br>
              <a:rPr lang="en-US" altLang="zh-TW" sz="40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漫談</a:t>
            </a:r>
            <a: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學「天人合一」的</a:t>
            </a:r>
            <a:br>
              <a:rPr lang="en-US" altLang="zh-TW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「二元對貞」性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7611" y="370532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賴貴三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（屯如，仁叔）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國文學系 教授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5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904846" y="1625392"/>
            <a:ext cx="8079881" cy="43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972" y="654269"/>
            <a:ext cx="11395841" cy="960694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術語</a:t>
            </a:r>
          </a:p>
        </p:txBody>
      </p:sp>
      <p:sp>
        <p:nvSpPr>
          <p:cNvPr id="10" name="矩形 9"/>
          <p:cNvSpPr/>
          <p:nvPr/>
        </p:nvSpPr>
        <p:spPr>
          <a:xfrm>
            <a:off x="4267360" y="5733208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初（初九、初六）</a:t>
            </a:r>
          </a:p>
        </p:txBody>
      </p:sp>
      <p:sp>
        <p:nvSpPr>
          <p:cNvPr id="6" name="矩形 5"/>
          <p:cNvSpPr/>
          <p:nvPr/>
        </p:nvSpPr>
        <p:spPr>
          <a:xfrm>
            <a:off x="4267360" y="2464560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五（九五、六五）</a:t>
            </a:r>
          </a:p>
        </p:txBody>
      </p:sp>
      <p:sp>
        <p:nvSpPr>
          <p:cNvPr id="7" name="矩形 6"/>
          <p:cNvSpPr/>
          <p:nvPr/>
        </p:nvSpPr>
        <p:spPr>
          <a:xfrm>
            <a:off x="4267360" y="3309241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四（九四、六四）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267360" y="4117230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三（九三、六三）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267360" y="4925219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二（九二、六二）</a:t>
            </a:r>
          </a:p>
        </p:txBody>
      </p:sp>
      <p:sp>
        <p:nvSpPr>
          <p:cNvPr id="13" name="矩形 12"/>
          <p:cNvSpPr/>
          <p:nvPr/>
        </p:nvSpPr>
        <p:spPr>
          <a:xfrm>
            <a:off x="4267360" y="1614963"/>
            <a:ext cx="3864716" cy="7335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上（上九、上六）</a:t>
            </a:r>
          </a:p>
        </p:txBody>
      </p:sp>
    </p:spTree>
    <p:extLst>
      <p:ext uri="{BB962C8B-B14F-4D97-AF65-F5344CB8AC3E}">
        <p14:creationId xmlns:p14="http://schemas.microsoft.com/office/powerpoint/2010/main" val="368435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三才涵大有，八卦體中孚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說卦傳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ea typeface="標楷體" panose="03000509000000000000" pitchFamily="65" charset="-120"/>
              </a:rPr>
              <a:t>第二章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天</a:t>
            </a:r>
            <a:r>
              <a:rPr lang="zh-TW" altLang="en-US" dirty="0">
                <a:ea typeface="標楷體" panose="03000509000000000000" pitchFamily="65" charset="-120"/>
              </a:rPr>
              <a:t>之道曰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陰與陽</a:t>
            </a:r>
            <a:r>
              <a:rPr lang="zh-TW" altLang="en-US" dirty="0">
                <a:ea typeface="標楷體" panose="03000509000000000000" pitchFamily="65" charset="-120"/>
              </a:rPr>
              <a:t>，立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地</a:t>
            </a:r>
            <a:r>
              <a:rPr lang="zh-TW" altLang="en-US" dirty="0">
                <a:ea typeface="標楷體" panose="03000509000000000000" pitchFamily="65" charset="-120"/>
              </a:rPr>
              <a:t>之道曰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柔與剛</a:t>
            </a:r>
            <a:r>
              <a:rPr lang="zh-TW" altLang="en-US" dirty="0">
                <a:ea typeface="標楷體" panose="03000509000000000000" pitchFamily="65" charset="-120"/>
              </a:rPr>
              <a:t>，立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dirty="0">
                <a:ea typeface="標楷體" panose="03000509000000000000" pitchFamily="65" charset="-120"/>
              </a:rPr>
              <a:t>之道曰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仁與義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  <a:endParaRPr lang="en-US" altLang="zh-TW" dirty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兼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三才</a:t>
            </a:r>
            <a:r>
              <a:rPr lang="zh-TW" altLang="en-US" dirty="0">
                <a:ea typeface="標楷體" panose="03000509000000000000" pitchFamily="65" charset="-120"/>
              </a:rPr>
              <a:t>而兩之，故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六位</a:t>
            </a:r>
            <a:r>
              <a:rPr lang="zh-TW" altLang="en-US" dirty="0">
                <a:ea typeface="標楷體" panose="03000509000000000000" pitchFamily="65" charset="-120"/>
              </a:rPr>
              <a:t>而成章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zh-TW" altLang="en-US" dirty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荀子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ea typeface="標楷體" panose="03000509000000000000" pitchFamily="65" charset="-120"/>
              </a:rPr>
              <a:t>天論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天</a:t>
            </a:r>
            <a:r>
              <a:rPr lang="zh-TW" altLang="en-US" dirty="0">
                <a:ea typeface="標楷體" panose="03000509000000000000" pitchFamily="65" charset="-120"/>
              </a:rPr>
              <a:t>有其時，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地</a:t>
            </a:r>
            <a:r>
              <a:rPr lang="zh-TW" altLang="en-US" dirty="0">
                <a:ea typeface="標楷體" panose="03000509000000000000" pitchFamily="65" charset="-120"/>
              </a:rPr>
              <a:t>有其財，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人</a:t>
            </a:r>
            <a:r>
              <a:rPr lang="zh-TW" altLang="en-US" dirty="0">
                <a:ea typeface="標楷體" panose="03000509000000000000" pitchFamily="65" charset="-120"/>
              </a:rPr>
              <a:t>有其治，夫是之謂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能參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7158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10045"/>
              </p:ext>
            </p:extLst>
          </p:nvPr>
        </p:nvGraphicFramePr>
        <p:xfrm>
          <a:off x="753035" y="961136"/>
          <a:ext cx="10728648" cy="5142558"/>
        </p:xfrm>
        <a:graphic>
          <a:graphicData uri="http://schemas.openxmlformats.org/drawingml/2006/table">
            <a:tbl>
              <a:tblPr/>
              <a:tblGrid>
                <a:gridCol w="1029672">
                  <a:extLst>
                    <a:ext uri="{9D8B030D-6E8A-4147-A177-3AD203B41FA5}">
                      <a16:colId xmlns:a16="http://schemas.microsoft.com/office/drawing/2014/main" val="1521183016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3010013739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3408945360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3359525955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4143720359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2385137010"/>
                    </a:ext>
                  </a:extLst>
                </a:gridCol>
                <a:gridCol w="1029672">
                  <a:extLst>
                    <a:ext uri="{9D8B030D-6E8A-4147-A177-3AD203B41FA5}">
                      <a16:colId xmlns:a16="http://schemas.microsoft.com/office/drawing/2014/main" val="958169768"/>
                    </a:ext>
                  </a:extLst>
                </a:gridCol>
                <a:gridCol w="942629">
                  <a:extLst>
                    <a:ext uri="{9D8B030D-6E8A-4147-A177-3AD203B41FA5}">
                      <a16:colId xmlns:a16="http://schemas.microsoft.com/office/drawing/2014/main" val="488819572"/>
                    </a:ext>
                  </a:extLst>
                </a:gridCol>
                <a:gridCol w="43908">
                  <a:extLst>
                    <a:ext uri="{9D8B030D-6E8A-4147-A177-3AD203B41FA5}">
                      <a16:colId xmlns:a16="http://schemas.microsoft.com/office/drawing/2014/main" val="466824055"/>
                    </a:ext>
                  </a:extLst>
                </a:gridCol>
                <a:gridCol w="2534407">
                  <a:extLst>
                    <a:ext uri="{9D8B030D-6E8A-4147-A177-3AD203B41FA5}">
                      <a16:colId xmlns:a16="http://schemas.microsoft.com/office/drawing/2014/main" val="1382918669"/>
                    </a:ext>
                  </a:extLst>
                </a:gridCol>
              </a:tblGrid>
              <a:tr h="42965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卦名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卦象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自然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德性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家族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方位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身體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獸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b="1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口訣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881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3" tooltip="乾"/>
                        </a:rPr>
                        <a:t>乾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天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健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父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西北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首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馬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乾三連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809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4" tooltip="兌"/>
                        </a:rPr>
                        <a:t>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澤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悅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少女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西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羊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兌上缺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292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5" tooltip="離"/>
                        </a:rPr>
                        <a:t>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火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眼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雉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離中虛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038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6" tooltip="震"/>
                        </a:rPr>
                        <a:t>震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動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長男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東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龍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震仰盂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152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7" tooltip="巽"/>
                        </a:rPr>
                        <a:t>巽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風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入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長女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東南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股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雞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巽下斷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469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8" tooltip="坎"/>
                        </a:rPr>
                        <a:t>坎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水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豕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坎中滿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887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9" tooltip="艮"/>
                        </a:rPr>
                        <a:t>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山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止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少男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東北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手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狗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艮覆碗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804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u="sng" kern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  <a:hlinkClick r:id="rId10" tooltip="坤"/>
                        </a:rPr>
                        <a:t>坤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地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母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西南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614" marR="29614" marT="29614" marB="29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腹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牛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坤六斷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54" marR="9254" marT="9254" marB="9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810030"/>
                  </a:ext>
                </a:extLst>
              </a:tr>
            </a:tbl>
          </a:graphicData>
        </a:graphic>
      </p:graphicFrame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984" y="1448913"/>
            <a:ext cx="468488" cy="390407"/>
          </a:xfrm>
          <a:prstGeom prst="rect">
            <a:avLst/>
          </a:prstGeom>
        </p:spPr>
      </p:pic>
      <p:pic>
        <p:nvPicPr>
          <p:cNvPr id="1053" name="Picture 29" descr="Image:Trigramme2631 ☱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4" y="1980181"/>
            <a:ext cx="468488" cy="3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Image:Trigramme2632 ☲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43" y="2510000"/>
            <a:ext cx="508603" cy="4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225" y="3086644"/>
            <a:ext cx="542551" cy="45212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5543" y="3632026"/>
            <a:ext cx="535234" cy="44602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5543" y="4163790"/>
            <a:ext cx="550081" cy="45840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8226" y="4681403"/>
            <a:ext cx="542551" cy="45212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8225" y="5411882"/>
            <a:ext cx="542551" cy="50479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584513" y="6337711"/>
            <a:ext cx="939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八卦相重而成六十四卦，共有三百八十四爻，此為古人對於宇宙人生的緣起及演進過程之解。</a:t>
            </a:r>
          </a:p>
        </p:txBody>
      </p:sp>
      <p:pic>
        <p:nvPicPr>
          <p:cNvPr id="1040" name="Picture 16" descr="Image:Trigramme2630 ☰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:Trigramme2631 ☱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:Trigramme2632 ☲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:Trigramme2633 ☳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:Trigramme2634 ☴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:Trigramme2635 ☵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:Trigramme2636 ☶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:Trigramme2637 ☷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:Trigramme2630 ☰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mage:Trigramme2631 ☱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:Trigramme2632 ☲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Image:Trigramme2633 ☳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0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一名而含三義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ea typeface="標楷體" panose="03000509000000000000" pitchFamily="65" charset="-120"/>
              </a:rPr>
              <a:t>乾鑿度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一名而含三義：所謂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易</a:t>
            </a:r>
            <a:r>
              <a:rPr lang="zh-TW" altLang="en-US" dirty="0">
                <a:ea typeface="標楷體" panose="03000509000000000000" pitchFamily="65" charset="-120"/>
              </a:rPr>
              <a:t>也，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變易</a:t>
            </a:r>
            <a:r>
              <a:rPr lang="zh-TW" altLang="en-US" dirty="0">
                <a:ea typeface="標楷體" panose="03000509000000000000" pitchFamily="65" charset="-120"/>
              </a:rPr>
              <a:t>也，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不易</a:t>
            </a:r>
            <a:r>
              <a:rPr lang="zh-TW" altLang="en-US" dirty="0">
                <a:ea typeface="標楷體" panose="03000509000000000000" pitchFamily="65" charset="-120"/>
              </a:rPr>
              <a:t>也。</a:t>
            </a:r>
            <a:endParaRPr lang="zh-TW" altLang="en-US" dirty="0"/>
          </a:p>
          <a:p>
            <a:pPr>
              <a:lnSpc>
                <a:spcPct val="9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鄭玄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易贊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、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易論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一名而含三義：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易簡</a:t>
            </a:r>
            <a:r>
              <a:rPr lang="zh-TW" altLang="en-US" dirty="0">
                <a:ea typeface="標楷體" panose="03000509000000000000" pitchFamily="65" charset="-120"/>
              </a:rPr>
              <a:t>，一也；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變易</a:t>
            </a:r>
            <a:r>
              <a:rPr lang="zh-TW" altLang="en-US" dirty="0">
                <a:ea typeface="標楷體" panose="03000509000000000000" pitchFamily="65" charset="-120"/>
              </a:rPr>
              <a:t>，二也；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不易</a:t>
            </a:r>
            <a:r>
              <a:rPr lang="zh-TW" altLang="en-US" dirty="0">
                <a:ea typeface="標楷體" panose="03000509000000000000" pitchFamily="65" charset="-120"/>
              </a:rPr>
              <a:t>，三也。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乾坤合德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」是「易」的第一個涵義。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以變適時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」是「易」的第二個涵義。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以常守位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」是「易」的第三個涵義。</a:t>
            </a:r>
            <a:r>
              <a:rPr lang="zh-TW" altLang="en-US" dirty="0"/>
              <a:t> 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714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易一名而含三義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、殷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易簡、變易、不易。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說：蜥易、守宮、蝘蜓。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哲理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說：日月為易、一陰一陽之謂道、生生之謂易。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說：易經、易傳、易學。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卜筮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之書，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憂患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之書，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之書 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86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占筮原則與信念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三原則：不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不占，不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不占，不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不占。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三信念：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如神，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不敗，唯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所適。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不可以占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險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謀，不為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荀子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：「善為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38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郭店楚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叢一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1993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年湖北荊門出土）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，所以會天道、人道也。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，所以會古今之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春秋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，所以會古今之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豊（禮）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之行述也。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﹝《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，□□□□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者也。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467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湯一介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1927-2014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br>
              <a:rPr lang="zh-TW" altLang="en-US" dirty="0">
                <a:ea typeface="標楷體" panose="03000509000000000000" pitchFamily="65" charset="-120"/>
              </a:rPr>
            </a:br>
            <a:r>
              <a:rPr lang="en-US" altLang="zh-TW" dirty="0">
                <a:ea typeface="標楷體" panose="03000509000000000000" pitchFamily="65" charset="-120"/>
              </a:rPr>
              <a:t>〈</a:t>
            </a:r>
            <a:r>
              <a:rPr lang="zh-TW" altLang="en-US" dirty="0">
                <a:ea typeface="標楷體" panose="03000509000000000000" pitchFamily="65" charset="-120"/>
              </a:rPr>
              <a:t>釋「易，所以會天道、人道者也」</a:t>
            </a:r>
            <a:r>
              <a:rPr lang="en-US" altLang="zh-TW" dirty="0">
                <a:ea typeface="標楷體" panose="03000509000000000000" pitchFamily="65" charset="-120"/>
              </a:rPr>
              <a:t>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是研究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天道（天的規律）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人道（人社會的秩序）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會通道理的書。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人與自然之間的矛盾，儒家的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「天人合一」、「人我合一」、「身心合一」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三個哲學命題，可以提供寶貴的思路與思想資源。</a:t>
            </a:r>
            <a:r>
              <a:rPr lang="zh-TW" altLang="en-US" dirty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196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學文化思想「共時性」特色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天人合一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：天道人德，知行合一。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二元相即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：即體即用，即用即體。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漸進周流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：慎始重初，宇宙生生。</a:t>
            </a: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時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位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中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791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北京清華大學圖書館前留影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39979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學文化思想「歷時性」特色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ea typeface="標楷體" pitchFamily="65" charset="-120"/>
              </a:rPr>
              <a:t>王弼</a:t>
            </a:r>
            <a:r>
              <a:rPr lang="en-US" altLang="zh-TW" dirty="0">
                <a:ea typeface="標楷體" pitchFamily="65" charset="-120"/>
              </a:rPr>
              <a:t>《</a:t>
            </a:r>
            <a:r>
              <a:rPr lang="zh-TW" altLang="en-US" dirty="0">
                <a:ea typeface="標楷體" pitchFamily="65" charset="-120"/>
              </a:rPr>
              <a:t>周易略例</a:t>
            </a:r>
            <a:r>
              <a:rPr lang="en-US" altLang="zh-TW" b="1" dirty="0">
                <a:ea typeface="標楷體" pitchFamily="65" charset="-120"/>
              </a:rPr>
              <a:t>》</a:t>
            </a: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卦</a:t>
            </a:r>
            <a:r>
              <a:rPr lang="zh-TW" altLang="en-US" dirty="0">
                <a:ea typeface="標楷體" panose="03000509000000000000" pitchFamily="65" charset="-120"/>
              </a:rPr>
              <a:t>以存時，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爻</a:t>
            </a:r>
            <a:r>
              <a:rPr lang="zh-TW" altLang="en-US" dirty="0">
                <a:ea typeface="標楷體" panose="03000509000000000000" pitchFamily="65" charset="-120"/>
              </a:rPr>
              <a:t>以示變</a:t>
            </a:r>
          </a:p>
          <a:p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彖</a:t>
            </a:r>
            <a:r>
              <a:rPr lang="zh-TW" altLang="en-US" dirty="0">
                <a:ea typeface="標楷體" panose="03000509000000000000" pitchFamily="65" charset="-120"/>
              </a:rPr>
              <a:t>以明體，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象</a:t>
            </a:r>
            <a:r>
              <a:rPr lang="zh-TW" altLang="en-US" dirty="0">
                <a:ea typeface="標楷體" panose="03000509000000000000" pitchFamily="65" charset="-120"/>
              </a:rPr>
              <a:t>以盡意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物</a:t>
            </a:r>
            <a:r>
              <a:rPr lang="zh-TW" altLang="en-US" dirty="0">
                <a:ea typeface="標楷體" panose="03000509000000000000" pitchFamily="65" charset="-120"/>
              </a:rPr>
              <a:t>無妄然，必由其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理</a:t>
            </a:r>
            <a:r>
              <a:rPr lang="zh-TW" altLang="en-US" dirty="0">
                <a:ea typeface="標楷體" panose="03000509000000000000" pitchFamily="65" charset="-120"/>
              </a:rPr>
              <a:t>；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統</a:t>
            </a:r>
            <a:r>
              <a:rPr lang="zh-TW" altLang="en-US" dirty="0">
                <a:ea typeface="標楷體" panose="03000509000000000000" pitchFamily="65" charset="-120"/>
              </a:rPr>
              <a:t>之有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宗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會</a:t>
            </a:r>
            <a:r>
              <a:rPr lang="zh-TW" altLang="en-US" dirty="0">
                <a:ea typeface="標楷體" panose="03000509000000000000" pitchFamily="65" charset="-120"/>
              </a:rPr>
              <a:t>之有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元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鄭玄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六藝論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：「</a:t>
            </a:r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者，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陰陽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之象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天地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之所變化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政教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之所從生</a:t>
            </a:r>
            <a:r>
              <a:rPr lang="zh-TW" altLang="en-US" dirty="0">
                <a:ea typeface="標楷體" panose="03000509000000000000" pitchFamily="65" charset="-120"/>
              </a:rPr>
              <a:t>。」</a:t>
            </a:r>
            <a:r>
              <a:rPr lang="zh-TW" altLang="en-US" dirty="0"/>
              <a:t> </a:t>
            </a:r>
            <a:endParaRPr lang="zh-TW" altLang="en-US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7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745" y="654269"/>
            <a:ext cx="10775731" cy="843455"/>
          </a:xfrm>
        </p:spPr>
        <p:txBody>
          <a:bodyPr>
            <a:normAutofit fontScale="90000"/>
          </a:bodyPr>
          <a:lstStyle/>
          <a:p>
            <a:br>
              <a:rPr kumimoji="1" lang="en-US" altLang="zh-TW" dirty="0"/>
            </a:b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學的意義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33425" y="1979472"/>
            <a:ext cx="3864716" cy="9288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推天道以明人事</a:t>
            </a:r>
          </a:p>
        </p:txBody>
      </p:sp>
      <p:sp>
        <p:nvSpPr>
          <p:cNvPr id="9" name="矩形 8"/>
          <p:cNvSpPr/>
          <p:nvPr/>
        </p:nvSpPr>
        <p:spPr>
          <a:xfrm>
            <a:off x="1433425" y="3917572"/>
            <a:ext cx="3864716" cy="9288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明人倫而範人品</a:t>
            </a:r>
          </a:p>
        </p:txBody>
      </p:sp>
      <p:sp>
        <p:nvSpPr>
          <p:cNvPr id="3" name="橢圓 2"/>
          <p:cNvSpPr/>
          <p:nvPr/>
        </p:nvSpPr>
        <p:spPr>
          <a:xfrm>
            <a:off x="5674659" y="1624670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天道運行</a:t>
            </a:r>
          </a:p>
        </p:txBody>
      </p:sp>
      <p:sp>
        <p:nvSpPr>
          <p:cNvPr id="11" name="橢圓 10"/>
          <p:cNvSpPr/>
          <p:nvPr/>
        </p:nvSpPr>
        <p:spPr>
          <a:xfrm>
            <a:off x="8571187" y="1624670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人事規律</a:t>
            </a:r>
          </a:p>
        </p:txBody>
      </p:sp>
      <p:sp>
        <p:nvSpPr>
          <p:cNvPr id="12" name="橢圓 11"/>
          <p:cNvSpPr/>
          <p:nvPr/>
        </p:nvSpPr>
        <p:spPr>
          <a:xfrm>
            <a:off x="5674659" y="3691034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人倫規範</a:t>
            </a:r>
          </a:p>
        </p:txBody>
      </p:sp>
      <p:sp>
        <p:nvSpPr>
          <p:cNvPr id="13" name="橢圓 12"/>
          <p:cNvSpPr/>
          <p:nvPr/>
        </p:nvSpPr>
        <p:spPr>
          <a:xfrm>
            <a:off x="8619565" y="3691035"/>
            <a:ext cx="1761564" cy="1638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該做什麼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7593569" y="2188403"/>
            <a:ext cx="820271" cy="5109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7593568" y="4254767"/>
            <a:ext cx="820271" cy="5109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008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《</a:t>
            </a:r>
            <a:r>
              <a:rPr lang="zh-TW" altLang="en-US" dirty="0">
                <a:ea typeface="標楷體" pitchFamily="65" charset="-120"/>
              </a:rPr>
              <a:t>易</a:t>
            </a:r>
            <a:r>
              <a:rPr lang="en-US" altLang="zh-TW" dirty="0">
                <a:ea typeface="標楷體" pitchFamily="65" charset="-120"/>
              </a:rPr>
              <a:t>》</a:t>
            </a:r>
            <a:r>
              <a:rPr lang="zh-TW" altLang="en-US" dirty="0">
                <a:ea typeface="標楷體" pitchFamily="65" charset="-120"/>
              </a:rPr>
              <a:t>學可貴之處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a typeface="標楷體" panose="03000509000000000000" pitchFamily="65" charset="-120"/>
              </a:rPr>
              <a:t>《</a:t>
            </a:r>
            <a:r>
              <a:rPr lang="zh-TW" altLang="en-US" dirty="0">
                <a:ea typeface="標楷體" panose="03000509000000000000" pitchFamily="65" charset="-120"/>
              </a:rPr>
              <a:t>周易</a:t>
            </a:r>
            <a:r>
              <a:rPr lang="en-US" altLang="zh-TW" dirty="0">
                <a:ea typeface="標楷體" panose="03000509000000000000" pitchFamily="65" charset="-120"/>
              </a:rPr>
              <a:t>》</a:t>
            </a:r>
            <a:r>
              <a:rPr lang="zh-TW" altLang="en-US" dirty="0">
                <a:ea typeface="標楷體" panose="03000509000000000000" pitchFamily="65" charset="-120"/>
              </a:rPr>
              <a:t>為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天人合德</a:t>
            </a:r>
            <a:r>
              <a:rPr lang="zh-TW" altLang="en-US" dirty="0">
                <a:ea typeface="標楷體" panose="03000509000000000000" pitchFamily="65" charset="-120"/>
              </a:rPr>
              <a:t>之學，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的終極目標，在於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經綸天下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儒家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內聖外王之道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，盡在其中。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中國傳統文化，以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人文精神</a:t>
            </a:r>
            <a:r>
              <a:rPr lang="zh-TW" altLang="en-US" dirty="0">
                <a:ea typeface="標楷體" panose="03000509000000000000" pitchFamily="65" charset="-120"/>
              </a:rPr>
              <a:t>為中心，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但其終極理想為「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天人合一</a:t>
            </a:r>
            <a:r>
              <a:rPr lang="zh-TW" altLang="en-US" dirty="0">
                <a:ea typeface="標楷體" panose="03000509000000000000" pitchFamily="65" charset="-120"/>
              </a:rPr>
              <a:t>」的境界。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極深研幾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窮理盡性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崇德廣業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之大用。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對於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宇宙</a:t>
            </a:r>
            <a:r>
              <a:rPr lang="zh-TW" altLang="en-US" dirty="0">
                <a:ea typeface="標楷體" panose="03000509000000000000" pitchFamily="65" charset="-120"/>
              </a:rPr>
              <a:t>真理與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人生</a:t>
            </a:r>
            <a:r>
              <a:rPr lang="zh-TW" altLang="en-US" dirty="0">
                <a:ea typeface="標楷體" panose="03000509000000000000" pitchFamily="65" charset="-120"/>
              </a:rPr>
              <a:t>真理兩方面，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表現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天人合一</a:t>
            </a:r>
            <a:r>
              <a:rPr lang="zh-TW" altLang="en-US" dirty="0">
                <a:ea typeface="標楷體" panose="03000509000000000000" pitchFamily="65" charset="-120"/>
              </a:rPr>
              <a:t>的觀念和人文精神。</a:t>
            </a:r>
          </a:p>
          <a:p>
            <a:endParaRPr lang="en-US" altLang="zh-TW" dirty="0">
              <a:ea typeface="標楷體" panose="03000509000000000000" pitchFamily="65" charset="-120"/>
            </a:endParaRPr>
          </a:p>
          <a:p>
            <a:endParaRPr lang="zh-TW" altLang="en-US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229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一片冰心在玉壺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王昌齡（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698-756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芙蓉樓送辛漸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寒雨連江夜入吳，平明送客楚山孤。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洛陽親友如相問，一片冰心在玉壺。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珍懷童少，樂天忘愁。漫語閒坐度春秋，不記冷暖觀患憂。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所謂學問道德，仰止心勉。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知命逾年，略識時變。志歸孔顏，茂對尚嫌。事理紛紛，今古綿綿。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攢寸心，覓學海。養晦存熹，生生永延。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565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笑問「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客</a:t>
            </a:r>
            <a:r>
              <a:rPr lang="zh-TW" altLang="en-US" dirty="0">
                <a:ea typeface="標楷體" panose="03000509000000000000" pitchFamily="65" charset="-120"/>
              </a:rPr>
              <a:t>」從何處來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原本姬周裔，開祖季歷孫；封國賴為氏，千年奠始根。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五胡亂華夏，徙族保右衽；流離江南北，古風依舊存。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黃巢兵燹肇，抗賊誓弗臣；移墾粵東野，客家名遐聞。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瓜瓞綿綿盛，無忝大漢魂；滿清易明祚，乘桴效鵬鯤。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屯田南瀛際，殖荒下屏東；薪傳逾十代，追遠思慎終。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難辰保生庇，母子因緣逢；啟蒙承庭訓，戮力在爾躬。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秘書長世澤，積善遠家聲；孜矻勤習業，師友期大成。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歐美淺嘗止，國學親炙明；作育鍾教化，靡遺赤子忱。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不倦亦不厭，杏壇喜知音；尋趣味無味，材不材安身。</a:t>
            </a:r>
            <a:endParaRPr lang="en-US" altLang="zh-TW" sz="4500" dirty="0"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4500" dirty="0">
                <a:ea typeface="標楷體" panose="03000509000000000000" pitchFamily="65" charset="-120"/>
              </a:rPr>
              <a:t>深造樂富美，管窺豈足誇？</a:t>
            </a:r>
            <a:r>
              <a:rPr lang="zh-TW" altLang="en-US" sz="4500" b="1" dirty="0">
                <a:solidFill>
                  <a:srgbClr val="FF0000"/>
                </a:solidFill>
                <a:ea typeface="標楷體" panose="03000509000000000000" pitchFamily="65" charset="-120"/>
              </a:rPr>
              <a:t>志貫中西道，心歸孔孟家</a:t>
            </a:r>
            <a:r>
              <a:rPr lang="zh-TW" altLang="en-US" sz="4500" dirty="0">
                <a:ea typeface="標楷體" panose="03000509000000000000" pitchFamily="65" charset="-120"/>
              </a:rPr>
              <a:t>。</a:t>
            </a:r>
            <a:endParaRPr lang="zh-TW" altLang="en-US" sz="45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8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itchFamily="65" charset="-120"/>
              </a:rPr>
              <a:t>天地之大德曰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繫辭傳上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「生生之謂易」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生生：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Creative Creativity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（方東美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生生之德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繫辭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傳上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第十二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太極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，是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生兩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儀；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兩儀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生四象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，四象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生八卦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八卦定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吉凶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，吉凶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生大業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558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標楷體" pitchFamily="65" charset="-120"/>
              </a:rPr>
              <a:t>《</a:t>
            </a:r>
            <a:r>
              <a:rPr lang="zh-TW" altLang="en-US" dirty="0">
                <a:ea typeface="標楷體" pitchFamily="65" charset="-120"/>
              </a:rPr>
              <a:t>周易</a:t>
            </a:r>
            <a:r>
              <a:rPr lang="en-US" altLang="zh-TW" dirty="0">
                <a:ea typeface="標楷體" pitchFamily="65" charset="-120"/>
              </a:rPr>
              <a:t>‧</a:t>
            </a:r>
            <a:r>
              <a:rPr lang="zh-TW" altLang="en-US" dirty="0">
                <a:ea typeface="標楷體" pitchFamily="65" charset="-120"/>
              </a:rPr>
              <a:t>繫辭下傳</a:t>
            </a:r>
            <a:r>
              <a:rPr lang="en-US" altLang="zh-TW" dirty="0">
                <a:ea typeface="標楷體" pitchFamily="65" charset="-120"/>
              </a:rPr>
              <a:t>‧</a:t>
            </a:r>
            <a:r>
              <a:rPr lang="zh-TW" altLang="en-US" dirty="0">
                <a:ea typeface="標楷體" pitchFamily="65" charset="-120"/>
              </a:rPr>
              <a:t>第五章</a:t>
            </a:r>
            <a:r>
              <a:rPr lang="en-US" altLang="zh-TW" dirty="0">
                <a:ea typeface="標楷體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知幾，其神乎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君子上交不諂，下交不瀆，其知幾乎？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幾者，動之微，吉之先見者也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君子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見幾而作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，不俟終日。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8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「二元對貞」的文化詮釋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一陰一陽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陰陽不測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合一，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並建；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雙彰，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對揚；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一源，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無間；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相攝，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一致；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相即，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通貫。 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2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64024" y="1161288"/>
            <a:ext cx="2665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讀</a:t>
            </a:r>
            <a:r>
              <a:rPr lang="en-US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易</a:t>
            </a:r>
            <a:r>
              <a:rPr lang="en-US" altLang="zh-TW" sz="4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陰陽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八卦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運乾坤，蓍草龜紋卜筮根。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象數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三才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詮</a:t>
            </a:r>
            <a:r>
              <a:rPr lang="zh-TW" altLang="en-US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釋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巧，儒玄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十翼</a:t>
            </a:r>
            <a:r>
              <a:rPr lang="zh-TW" altLang="zh-TW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解思新。</a:t>
            </a:r>
            <a:endParaRPr lang="en-US" altLang="zh-TW" sz="28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鴻經哲理時參悟，聖道純神益會真。</a:t>
            </a:r>
          </a:p>
          <a:p>
            <a:pPr algn="ctr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周易精研增德業，中華國粹古今親。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朱熹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1130-1200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八卦取象歌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乾三連☰ ，坤六斷☷ ；</a:t>
            </a: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震仰盂☳ ，艮覆椀☶ 。</a:t>
            </a: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坎中滿☵ ，離中虛☲ ；</a:t>
            </a: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巽下斷☴ ，兌上缺☱ 。</a:t>
            </a:r>
          </a:p>
          <a:p>
            <a:pPr>
              <a:lnSpc>
                <a:spcPct val="90000"/>
              </a:lnSpc>
            </a:pP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2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0" y="1358153"/>
            <a:ext cx="9835565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1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4109</TotalTime>
  <Words>1656</Words>
  <Application>Microsoft Office PowerPoint</Application>
  <PresentationFormat>寬螢幕</PresentationFormat>
  <Paragraphs>216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Garamond</vt:lpstr>
      <vt:lpstr>Times New Roman</vt:lpstr>
      <vt:lpstr>有機</vt:lpstr>
      <vt:lpstr>生生之謂易，知幾其神乎！ ——漫談《易》學「天人合一」的 「二元對貞」性</vt:lpstr>
      <vt:lpstr>北京清華大學圖書館前留影</vt:lpstr>
      <vt:lpstr>笑問「客」從何處來</vt:lpstr>
      <vt:lpstr>天地之大德曰生</vt:lpstr>
      <vt:lpstr>《周易‧繫辭下傳‧第五章》</vt:lpstr>
      <vt:lpstr>《周易》「二元對貞」的文化詮釋</vt:lpstr>
      <vt:lpstr>PowerPoint 簡報</vt:lpstr>
      <vt:lpstr>朱熹（1130-1200）〈八卦取象歌〉</vt:lpstr>
      <vt:lpstr>PowerPoint 簡報</vt:lpstr>
      <vt:lpstr>PowerPoint 簡報</vt:lpstr>
      <vt:lpstr>認識《周易》術語</vt:lpstr>
      <vt:lpstr>三才涵大有，八卦體中孚</vt:lpstr>
      <vt:lpstr>PowerPoint 簡報</vt:lpstr>
      <vt:lpstr>《易》一名而含三義</vt:lpstr>
      <vt:lpstr>易一名而含三義</vt:lpstr>
      <vt:lpstr>占筮原則與信念</vt:lpstr>
      <vt:lpstr>《郭店楚簡‧語叢一》 （1993年湖北荊門出土） </vt:lpstr>
      <vt:lpstr>湯一介（1927-2014） 〈釋「易，所以會天道、人道者也」〉</vt:lpstr>
      <vt:lpstr>《易》學文化思想「共時性」特色 </vt:lpstr>
      <vt:lpstr>《易》學文化思想「歷時性」特色 </vt:lpstr>
      <vt:lpstr> 《易》學的意義 </vt:lpstr>
      <vt:lpstr>《易》學可貴之處</vt:lpstr>
      <vt:lpstr>一片冰心在玉壺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戰後臺灣高等院校《易》學課程 與教育的回顧與展望</dc:title>
  <dc:creator>pcuser</dc:creator>
  <cp:lastModifiedBy>貴三 賴</cp:lastModifiedBy>
  <cp:revision>244</cp:revision>
  <dcterms:created xsi:type="dcterms:W3CDTF">2018-05-30T06:15:53Z</dcterms:created>
  <dcterms:modified xsi:type="dcterms:W3CDTF">2025-09-01T17:13:26Z</dcterms:modified>
</cp:coreProperties>
</file>