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35"/>
  </p:notesMasterIdLst>
  <p:sldIdLst>
    <p:sldId id="267" r:id="rId2"/>
    <p:sldId id="256" r:id="rId3"/>
    <p:sldId id="301" r:id="rId4"/>
    <p:sldId id="346" r:id="rId5"/>
    <p:sldId id="425" r:id="rId6"/>
    <p:sldId id="259" r:id="rId7"/>
    <p:sldId id="348" r:id="rId8"/>
    <p:sldId id="401" r:id="rId9"/>
    <p:sldId id="402" r:id="rId10"/>
    <p:sldId id="403" r:id="rId11"/>
    <p:sldId id="404" r:id="rId12"/>
    <p:sldId id="426" r:id="rId13"/>
    <p:sldId id="405" r:id="rId14"/>
    <p:sldId id="406" r:id="rId15"/>
    <p:sldId id="312" r:id="rId16"/>
    <p:sldId id="345" r:id="rId17"/>
    <p:sldId id="400" r:id="rId18"/>
    <p:sldId id="407" r:id="rId19"/>
    <p:sldId id="408" r:id="rId20"/>
    <p:sldId id="409" r:id="rId21"/>
    <p:sldId id="410" r:id="rId22"/>
    <p:sldId id="411" r:id="rId23"/>
    <p:sldId id="412" r:id="rId24"/>
    <p:sldId id="416" r:id="rId25"/>
    <p:sldId id="417" r:id="rId26"/>
    <p:sldId id="420" r:id="rId27"/>
    <p:sldId id="423" r:id="rId28"/>
    <p:sldId id="424" r:id="rId29"/>
    <p:sldId id="257" r:id="rId30"/>
    <p:sldId id="398" r:id="rId31"/>
    <p:sldId id="427" r:id="rId32"/>
    <p:sldId id="263" r:id="rId33"/>
    <p:sldId id="311" r:id="rId3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in Lun Chang" initials="CLC" lastIdx="1" clrIdx="0">
    <p:extLst>
      <p:ext uri="{19B8F6BF-5375-455C-9EA6-DF929625EA0E}">
        <p15:presenceInfo xmlns:p15="http://schemas.microsoft.com/office/powerpoint/2012/main" userId="aa7f135dbe865bc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59694" autoAdjust="0"/>
  </p:normalViewPr>
  <p:slideViewPr>
    <p:cSldViewPr snapToGrid="0">
      <p:cViewPr varScale="1">
        <p:scale>
          <a:sx n="67" d="100"/>
          <a:sy n="67" d="100"/>
        </p:scale>
        <p:origin x="1962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4" d="100"/>
          <a:sy n="64" d="100"/>
        </p:scale>
        <p:origin x="3192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67781-ED77-40F2-8251-F392F1FCADB6}" type="datetimeFigureOut">
              <a:rPr lang="zh-TW" altLang="en-US" smtClean="0"/>
              <a:t>2025/11/19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2E813-8C39-4703-B0B7-793667F7BD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4952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80744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「五帝不同制，三王各異造」沒問題，名目時時改亦可以，最要緊是樂聲必須維持「平和自若」、「黃鍾 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十二律之一，聲調最宏大響亮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) 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之宮不改易」。</a:t>
            </a:r>
            <a:endParaRPr lang="en-US" altLang="zh-TW" b="0" i="0" dirty="0">
              <a:solidFill>
                <a:srgbClr val="444444"/>
              </a:solidFill>
              <a:effectLst/>
              <a:latin typeface="Times New Roman" panose="02020603050405020304" pitchFamily="18" charset="0"/>
            </a:endParaRPr>
          </a:p>
          <a:p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聖人之樂 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正樂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) 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以「通平易簡」為本質，使人「心澄氣清」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「聖人之樂和而已矣」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)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。一個具體的例子是孔子聞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《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韶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》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。孔子在齊國聞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《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韶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》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樂，竟三月不知肉味，由此可知「至樂使人無欲，心平氣定」。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95703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「五帝不同制，三王各異造」沒問題，名目時時改亦可以，最要緊是樂聲必須維持「平和自若」、「黃鍾 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十二律之一，聲調最宏大響亮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) 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之宮不改易」。</a:t>
            </a:r>
            <a:endParaRPr lang="en-US" altLang="zh-TW" b="0" i="0" dirty="0">
              <a:solidFill>
                <a:srgbClr val="444444"/>
              </a:solidFill>
              <a:effectLst/>
              <a:latin typeface="Times New Roman" panose="02020603050405020304" pitchFamily="18" charset="0"/>
            </a:endParaRPr>
          </a:p>
          <a:p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聖人之樂 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正樂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) 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以「通平易簡」為本質，使人「心澄氣清」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「聖人之樂和而已矣」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)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。一個具體的例子是孔子聞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《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韶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》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。孔子在齊國聞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《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韶</a:t>
            </a:r>
            <a: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》</a:t>
            </a: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樂，竟三月不知肉味，由此可知「至樂使人無欲，心平氣定」。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53719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/>
              <a:t>悲咽一ㄝˋ</a:t>
            </a:r>
            <a:br>
              <a:rPr lang="en-US" altLang="zh-TW" dirty="0"/>
            </a:br>
            <a:r>
              <a:rPr lang="zh-TW" altLang="en-US" sz="12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既然樂能「入于心，淪于氣」，和樂能染心氣，奏悲樂，亦使人沈溺於哀傷歎息之中。故阮籍以為令人「流涕感動，噓唏傷氣」者，稱為「哀」而非「樂」，如季流子以為哀傷之樂非為善樂。阮籍更從夏后之末、殷之季君、桓帝、順帝等君主以悲為樂，這些君主使陰陽不調，災害產生，最後導致國家衰亡，而胡亥、李斯好哀樂則招來殺身之禍，其從陰陽調和的角度批評崇悲抑樂，以為以調適平和的中和之樂能使「精神平和，衰氣不入，天地交泰，遠物來集」，故阮籍檢討漢代君主佞臣之愛好悲樂而使國家衰亡的結果，反對淫聲外，並強調悲樂之惑人，均由樂教的觀點展開。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74155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zh-TW" altLang="en-US" dirty="0"/>
              <a:t>承襲了</a:t>
            </a:r>
            <a:r>
              <a:rPr lang="en-US" altLang="zh-TW" dirty="0"/>
              <a:t>《</a:t>
            </a:r>
            <a:r>
              <a:rPr lang="zh-TW" altLang="en-US" dirty="0"/>
              <a:t>樂記</a:t>
            </a:r>
            <a:r>
              <a:rPr lang="en-US" altLang="zh-TW" dirty="0"/>
              <a:t>》</a:t>
            </a:r>
            <a:r>
              <a:rPr lang="zh-TW" altLang="en-US" dirty="0"/>
              <a:t>之看法，一是肯定正聲而屏淫聲，二是禮 樂並行。首先第一點而言，阮籍認為，正聲因源於「自然之道」，其音律和諧、 質簡周通，故可調和陰陽而使萬物各歸其類，乃是以音樂源 於「自然之道」，由氣化的角度來說明音樂之產生，然而</a:t>
            </a:r>
            <a:r>
              <a:rPr lang="en-US" altLang="zh-TW" dirty="0"/>
              <a:t>《</a:t>
            </a:r>
            <a:r>
              <a:rPr lang="zh-TW" altLang="en-US" dirty="0"/>
              <a:t>禮記．樂記</a:t>
            </a:r>
            <a:r>
              <a:rPr lang="en-US" altLang="zh-TW" dirty="0"/>
              <a:t>》</a:t>
            </a:r>
            <a:r>
              <a:rPr lang="zh-TW" altLang="en-US" dirty="0"/>
              <a:t>卻指出「凡 音之起，由人心生也。人心之動，物使之然也。感於物而動，故形於聲。」二者論 音樂之起源及本質皆有所不同。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19499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dirty="0">
                <a:latin typeface="STFangsong" panose="02010600040101010101" pitchFamily="2" charset="-122"/>
                <a:ea typeface="STFangsong" panose="02010600040101010101" pitchFamily="2" charset="-122"/>
              </a:rPr>
              <a:t>譙ㄑ一ㄠˊ國銍ㄓˋ人：安徽河南</a:t>
            </a:r>
            <a:br>
              <a:rPr lang="en-US" altLang="zh-TW" sz="1200" dirty="0">
                <a:latin typeface="STFangsong" panose="02010600040101010101" pitchFamily="2" charset="-122"/>
                <a:ea typeface="STFangsong" panose="02010600040101010101" pitchFamily="2" charset="-122"/>
              </a:rPr>
            </a:br>
            <a:r>
              <a:rPr lang="zh-TW" altLang="en-US" sz="1200" dirty="0">
                <a:latin typeface="STFangsong" panose="02010600040101010101" pitchFamily="2" charset="-122"/>
                <a:ea typeface="STFangsong" panose="02010600040101010101" pitchFamily="2" charset="-122"/>
              </a:rPr>
              <a:t>會ㄍㄨㄟˋ稽上虞人：浙江</a:t>
            </a:r>
            <a:endParaRPr lang="en-US" altLang="zh-TW" sz="12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r>
              <a:rPr lang="zh-TW" altLang="en-US" sz="1200" dirty="0">
                <a:latin typeface="STFangsong" panose="02010600040101010101" pitchFamily="2" charset="-122"/>
                <a:ea typeface="STFangsong" panose="02010600040101010101" pitchFamily="2" charset="-122"/>
              </a:rPr>
              <a:t>孤：喪父</a:t>
            </a:r>
            <a:br>
              <a:rPr lang="en-US" altLang="zh-TW" sz="1200" dirty="0">
                <a:latin typeface="STFangsong" panose="02010600040101010101" pitchFamily="2" charset="-122"/>
                <a:ea typeface="STFangsong" panose="02010600040101010101" pitchFamily="2" charset="-122"/>
              </a:rPr>
            </a:br>
            <a:r>
              <a:rPr lang="zh-TW" altLang="en-US" sz="1200" dirty="0">
                <a:latin typeface="STFangsong" panose="02010600040101010101" pitchFamily="2" charset="-122"/>
                <a:ea typeface="STFangsong" panose="02010600040101010101" pitchFamily="2" charset="-122"/>
              </a:rPr>
              <a:t>竹林：山陽的竹林</a:t>
            </a:r>
            <a:endParaRPr lang="en-US" altLang="zh-TW" sz="12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r>
              <a:rPr lang="zh-TW" altLang="en-US" sz="1200" dirty="0">
                <a:latin typeface="STFangsong" panose="02010600040101010101" pitchFamily="2" charset="-122"/>
                <a:ea typeface="STFangsong" panose="02010600040101010101" pitchFamily="2" charset="-122"/>
              </a:rPr>
              <a:t>山陽：河南</a:t>
            </a:r>
            <a:endParaRPr lang="en-US" altLang="zh-TW" sz="12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r>
              <a:rPr lang="zh-TW" altLang="en-US" sz="1200" dirty="0">
                <a:latin typeface="STFangsong" panose="02010600040101010101" pitchFamily="2" charset="-122"/>
                <a:ea typeface="STFangsong" panose="02010600040101010101" pitchFamily="2" charset="-122"/>
              </a:rPr>
              <a:t>慍ㄩㄣˋ</a:t>
            </a:r>
            <a:br>
              <a:rPr lang="en-US" altLang="zh-TW" sz="1200" dirty="0">
                <a:latin typeface="STFangsong" panose="02010600040101010101" pitchFamily="2" charset="-122"/>
                <a:ea typeface="STFangsong" panose="02010600040101010101" pitchFamily="2" charset="-122"/>
              </a:rPr>
            </a:b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43043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dirty="0">
                <a:latin typeface="STFangsong" panose="02010600040101010101" pitchFamily="2" charset="-122"/>
                <a:ea typeface="STFangsong" panose="02010600040101010101" pitchFamily="2" charset="-122"/>
              </a:rPr>
              <a:t>毌ㄍㄨㄢˋ、謨ㄇㄛˊ</a:t>
            </a:r>
            <a:br>
              <a:rPr lang="en-US" altLang="zh-TW" sz="1200" dirty="0">
                <a:latin typeface="STFangsong" panose="02010600040101010101" pitchFamily="2" charset="-122"/>
                <a:ea typeface="STFangsong" panose="02010600040101010101" pitchFamily="2" charset="-122"/>
              </a:rPr>
            </a:br>
            <a:r>
              <a:rPr lang="zh-TW" altLang="en-US" sz="1200" dirty="0">
                <a:latin typeface="STFangsong" panose="02010600040101010101" pitchFamily="2" charset="-122"/>
                <a:ea typeface="STFangsong" panose="02010600040101010101" pitchFamily="2" charset="-122"/>
              </a:rPr>
              <a:t>靳ㄐㄧㄣˋ：拒絕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33479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b="0" i="0" dirty="0">
                <a:solidFill>
                  <a:srgbClr val="BFBFBF"/>
                </a:solidFill>
                <a:effectLst/>
                <a:latin typeface="Arial" panose="020B0604020202020204" pitchFamily="34" charset="0"/>
              </a:rPr>
              <a:t>《</a:t>
            </a:r>
            <a:r>
              <a:rPr lang="zh-TW" altLang="en-US" b="0" i="0" dirty="0">
                <a:solidFill>
                  <a:srgbClr val="BFBFBF"/>
                </a:solidFill>
                <a:effectLst/>
                <a:latin typeface="Arial" panose="020B0604020202020204" pitchFamily="34" charset="0"/>
              </a:rPr>
              <a:t>莊子．齊物論</a:t>
            </a:r>
            <a:r>
              <a:rPr lang="en-US" altLang="zh-TW" b="0" i="0" dirty="0">
                <a:solidFill>
                  <a:srgbClr val="BFBFBF"/>
                </a:solidFill>
                <a:effectLst/>
                <a:latin typeface="Arial" panose="020B0604020202020204" pitchFamily="34" charset="0"/>
              </a:rPr>
              <a:t>》</a:t>
            </a:r>
            <a:r>
              <a:rPr lang="zh-TW" altLang="en-US" b="0" i="0" dirty="0">
                <a:solidFill>
                  <a:srgbClr val="BFBFBF"/>
                </a:solidFill>
                <a:effectLst/>
                <a:latin typeface="Arial" panose="020B0604020202020204" pitchFamily="34" charset="0"/>
              </a:rPr>
              <a:t>：夫</a:t>
            </a:r>
            <a:r>
              <a:rPr lang="zh-TW" altLang="en-US" b="0" i="0" dirty="0">
                <a:solidFill>
                  <a:srgbClr val="FF897E"/>
                </a:solidFill>
                <a:effectLst/>
                <a:latin typeface="Arial" panose="020B0604020202020204" pitchFamily="34" charset="0"/>
              </a:rPr>
              <a:t>天籟</a:t>
            </a:r>
            <a:r>
              <a:rPr lang="zh-TW" altLang="en-US" b="0" i="0" dirty="0">
                <a:solidFill>
                  <a:srgbClr val="BFBFBF"/>
                </a:solidFill>
                <a:effectLst/>
                <a:latin typeface="Arial" panose="020B0604020202020204" pitchFamily="34" charset="0"/>
              </a:rPr>
              <a:t>者，吹萬不同，而使其自己也，咸其自取，怒者其誰邪！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65378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聲音的界定模糊，物理的聲響？音樂？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10363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65318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拊ㄈㄨˇ膺：悲恨哀痛</a:t>
            </a:r>
            <a:br>
              <a:rPr lang="en-US" altLang="zh-TW" dirty="0"/>
            </a:br>
            <a:r>
              <a:rPr lang="zh-TW" altLang="en-US" dirty="0"/>
              <a:t>誑ㄎㄨㄤˊ：欺騙</a:t>
            </a:r>
            <a:br>
              <a:rPr lang="en-US" altLang="zh-TW" dirty="0"/>
            </a:br>
            <a:r>
              <a:rPr lang="zh-TW" altLang="en-US" dirty="0"/>
              <a:t>躓ㄓˋ：說不通</a:t>
            </a:r>
            <a:br>
              <a:rPr lang="en-US" altLang="zh-TW" dirty="0"/>
            </a:br>
            <a:r>
              <a:rPr lang="zh-TW" altLang="en-US" dirty="0"/>
              <a:t>巧曆：精算；紀：掌握</a:t>
            </a:r>
            <a:endParaRPr lang="en-US" altLang="zh-TW" dirty="0"/>
          </a:p>
          <a:p>
            <a:r>
              <a:rPr lang="zh-TW" altLang="en-US" dirty="0"/>
              <a:t>遘ㄍㄡˋ：遇見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2454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fontAlgn="ctr"/>
            <a:r>
              <a:rPr lang="zh-TW" altLang="en-US" b="0" i="0" dirty="0">
                <a:solidFill>
                  <a:srgbClr val="BFBFBF"/>
                </a:solidFill>
                <a:effectLst/>
                <a:latin typeface="Arial" panose="020B0604020202020204" pitchFamily="34" charset="0"/>
              </a:rPr>
              <a:t>一個人失去了仁心，禮節還能發揮什麼作用呢？一個人失去了仁心，所演奏的音樂，又能達到什麼效果呢？</a:t>
            </a:r>
            <a:br>
              <a:rPr lang="en-US" altLang="zh-TW" b="0" i="0" dirty="0">
                <a:solidFill>
                  <a:srgbClr val="BFBFBF"/>
                </a:solidFill>
                <a:effectLst/>
                <a:latin typeface="Arial" panose="020B0604020202020204" pitchFamily="34" charset="0"/>
              </a:rPr>
            </a:br>
            <a:r>
              <a:rPr lang="zh-TW" altLang="en-US" b="0" i="0" dirty="0">
                <a:solidFill>
                  <a:srgbClr val="EEF0FF"/>
                </a:solidFill>
                <a:effectLst/>
                <a:latin typeface="Arial" panose="020B0604020202020204" pitchFamily="34" charset="0"/>
              </a:rPr>
              <a:t>教導人民相互親愛，沒有比實行孝道更好的方法了；教導人民懂得禮節順從，沒有比實行悌道（尊敬兄長）更好的方法了；移風易俗、改變社會風氣，沒有比音樂更好的方法了。</a:t>
            </a:r>
            <a:br>
              <a:rPr lang="en-US" altLang="zh-TW" b="0" i="0" dirty="0">
                <a:solidFill>
                  <a:srgbClr val="EEF0FF"/>
                </a:solidFill>
                <a:effectLst/>
                <a:latin typeface="Arial" panose="020B0604020202020204" pitchFamily="34" charset="0"/>
              </a:rPr>
            </a:br>
            <a:br>
              <a:rPr lang="en-US" altLang="zh-TW" b="0" i="0" dirty="0">
                <a:solidFill>
                  <a:srgbClr val="EEF0FF"/>
                </a:solidFill>
                <a:effectLst/>
                <a:latin typeface="Arial" panose="020B0604020202020204" pitchFamily="34" charset="0"/>
              </a:rPr>
            </a:br>
            <a:r>
              <a:rPr lang="zh-TW" altLang="en-US" b="0" i="0" dirty="0">
                <a:solidFill>
                  <a:srgbClr val="EEF0FF"/>
                </a:solidFill>
                <a:effectLst/>
                <a:latin typeface="Arial" panose="020B0604020202020204" pitchFamily="34" charset="0"/>
              </a:rPr>
              <a:t>五音指宮、商、角、徵、羽這五個基本音階，代表世間各種複雜的聲音。 而「耳聾」則比喻聽覺失靈，無法聽見真理或分辨聲音的本質。 長期沉浸在喧囂的靡靡之音中，會使心靈遲鈍，無法感知到事物的真相。</a:t>
            </a:r>
            <a:br>
              <a:rPr lang="en-US" altLang="zh-TW" b="0" i="0" dirty="0">
                <a:solidFill>
                  <a:srgbClr val="EEF0FF"/>
                </a:solidFill>
                <a:effectLst/>
                <a:latin typeface="Arial" panose="020B0604020202020204" pitchFamily="34" charset="0"/>
              </a:rPr>
            </a:br>
            <a:r>
              <a:rPr lang="zh-TW" altLang="en-US" b="0" i="0" dirty="0">
                <a:solidFill>
                  <a:srgbClr val="EEF0FF"/>
                </a:solidFill>
                <a:effectLst/>
                <a:latin typeface="Arial" panose="020B0604020202020204" pitchFamily="34" charset="0"/>
              </a:rPr>
              <a:t>最高境界的音樂或聲音，應該是與自然完全融合，達到一種超越人耳感知、深遠宏大的狀態，而不是喧囂或人為的聲響。 </a:t>
            </a:r>
            <a:endParaRPr lang="zh-TW" altLang="en-US" b="0" i="0" dirty="0">
              <a:solidFill>
                <a:srgbClr val="A8C7FA"/>
              </a:solidFill>
              <a:effectLst/>
              <a:latin typeface="Arial" panose="020B0604020202020204" pitchFamily="34" charset="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6317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98973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笮ㄓㄚˋ：壓酒的器具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95516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大同：毫無變化</a:t>
            </a:r>
            <a:endParaRPr lang="en-US" altLang="zh-TW" dirty="0"/>
          </a:p>
          <a:p>
            <a:r>
              <a:rPr lang="zh-TW" altLang="en-US" dirty="0"/>
              <a:t>歸眾：各種變化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24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18208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25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5416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79576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移風易俗，莫善於樂，嵇康反將「樂」作為移風易俗的「結果」，而非「教化工具」。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27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21900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因鄭聲太美好，容易使人耽溺，故先王制八音，保有太和之聲，歡樂不過份</a:t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28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29170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阮嵇二人身處於政治社會動蕩不安，文化思潮急遽改變的時代，對「移風易俗」觀的肯定，也是對於儒家</a:t>
            </a:r>
          </a:p>
          <a:p>
            <a:pPr algn="l"/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政教觀的認同，故仍視音樂為道德的附庸，禮外樂內，以樂作為涵養心性的工具，為政治教化而服務。</a:t>
            </a:r>
            <a:br>
              <a:rPr lang="en-US" altLang="zh-TW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br>
              <a:rPr lang="en-US" altLang="zh-TW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可見對於上古之聖王的推崇，推崇原始純樸「無為之治」的理想</a:t>
            </a:r>
          </a:p>
          <a:p>
            <a:pPr algn="l"/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狀態，而當古之王者開始以制樂抑人情時，已經需要禮樂的約制。二人皆提到道德衰敗的亂世，才需要移</a:t>
            </a:r>
          </a:p>
          <a:p>
            <a:pPr algn="l"/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風易俗，才言音樂移風易俗的特質，而嵇康從聲無哀樂中言及國家的衰亡並非與音樂有關，並非淫聲作使</a:t>
            </a:r>
          </a:p>
          <a:p>
            <a:pPr algn="l"/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國衰亡。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30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21049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阮嵇二人身處於政治社會動蕩不安，文化思潮急遽改變的時代，對「移風易俗」觀的肯定，也是對於儒家</a:t>
            </a:r>
          </a:p>
          <a:p>
            <a:pPr algn="l"/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政教觀的認同，故仍視音樂為道德的附庸，禮外樂內，以樂作為涵養心性的工具，為政治教化而服務。</a:t>
            </a:r>
            <a:br>
              <a:rPr lang="en-US" altLang="zh-TW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br>
              <a:rPr lang="en-US" altLang="zh-TW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可見對於上古之聖王的推崇，推崇原始純樸「無為之治」的理想</a:t>
            </a:r>
          </a:p>
          <a:p>
            <a:pPr algn="l"/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狀態，而當古之王者開始以制樂抑人情時，已經需要禮樂的約制。二人皆提到道德衰敗的亂世，才需要移</a:t>
            </a:r>
          </a:p>
          <a:p>
            <a:pPr algn="l"/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風易俗，才言音樂移風易俗的特質，而嵇康從聲無哀樂中言及國家的衰亡並非與音樂有關，並非淫聲作使</a:t>
            </a:r>
          </a:p>
          <a:p>
            <a:pPr algn="l"/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國衰亡。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31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8256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古時的人是多麼完備啊！ 配合精神與智慧，取法天地，養育萬物，調和天下，恩澤遍及百姓，知曉根本，維繫枝末，四面八方沒有不通達的，大小精粗的事情，道的運行無處不在。道術顯明在制度之中的，舊時的法度、世傳的史書上，還有很多記載。 道術在</a:t>
            </a:r>
            <a:r>
              <a:rPr lang="en-US" altLang="zh-TW" dirty="0"/>
              <a:t>《</a:t>
            </a:r>
            <a:r>
              <a:rPr lang="zh-TW" altLang="en-US" dirty="0"/>
              <a:t>詩經</a:t>
            </a:r>
            <a:r>
              <a:rPr lang="en-US" altLang="zh-TW" dirty="0"/>
              <a:t>》《</a:t>
            </a:r>
            <a:r>
              <a:rPr lang="zh-TW" altLang="en-US" dirty="0"/>
              <a:t>尚書</a:t>
            </a:r>
            <a:r>
              <a:rPr lang="en-US" altLang="zh-TW" dirty="0"/>
              <a:t>》《</a:t>
            </a:r>
            <a:r>
              <a:rPr lang="zh-TW" altLang="en-US" dirty="0"/>
              <a:t>禮記</a:t>
            </a:r>
            <a:r>
              <a:rPr lang="en-US" altLang="zh-TW" dirty="0"/>
              <a:t>》《</a:t>
            </a:r>
            <a:r>
              <a:rPr lang="zh-TW" altLang="en-US" dirty="0"/>
              <a:t>樂經</a:t>
            </a:r>
            <a:r>
              <a:rPr lang="en-US" altLang="zh-TW" dirty="0"/>
              <a:t>》</a:t>
            </a:r>
            <a:r>
              <a:rPr lang="zh-TW" altLang="en-US" dirty="0"/>
              <a:t>中的，鄒國、魯國的士子、儒者、先生大多能夠知曉。 </a:t>
            </a:r>
            <a:r>
              <a:rPr lang="en-US" altLang="zh-TW" dirty="0"/>
              <a:t>《</a:t>
            </a:r>
            <a:r>
              <a:rPr lang="zh-TW" altLang="en-US" dirty="0"/>
              <a:t>詩經</a:t>
            </a:r>
            <a:r>
              <a:rPr lang="en-US" altLang="zh-TW" dirty="0"/>
              <a:t>》</a:t>
            </a:r>
            <a:r>
              <a:rPr lang="zh-TW" altLang="en-US" dirty="0"/>
              <a:t>是用來表達內心的，</a:t>
            </a:r>
            <a:r>
              <a:rPr lang="en-US" altLang="zh-TW" dirty="0"/>
              <a:t>《</a:t>
            </a:r>
            <a:r>
              <a:rPr lang="zh-TW" altLang="en-US" dirty="0"/>
              <a:t>尚書</a:t>
            </a:r>
            <a:r>
              <a:rPr lang="en-US" altLang="zh-TW" dirty="0"/>
              <a:t>》</a:t>
            </a:r>
            <a:r>
              <a:rPr lang="zh-TW" altLang="en-US" dirty="0"/>
              <a:t>是用來傳達政事的，</a:t>
            </a:r>
            <a:r>
              <a:rPr lang="en-US" altLang="zh-TW" dirty="0"/>
              <a:t>《</a:t>
            </a:r>
            <a:r>
              <a:rPr lang="zh-TW" altLang="en-US" dirty="0"/>
              <a:t>禮記</a:t>
            </a:r>
            <a:r>
              <a:rPr lang="en-US" altLang="zh-TW" dirty="0"/>
              <a:t>》</a:t>
            </a:r>
            <a:r>
              <a:rPr lang="zh-TW" altLang="en-US" dirty="0"/>
              <a:t>是用來規範行為的，</a:t>
            </a:r>
            <a:r>
              <a:rPr lang="en-US" altLang="zh-TW" dirty="0"/>
              <a:t>《</a:t>
            </a:r>
            <a:r>
              <a:rPr lang="zh-TW" altLang="en-US" dirty="0"/>
              <a:t>樂經</a:t>
            </a:r>
            <a:r>
              <a:rPr lang="en-US" altLang="zh-TW" dirty="0"/>
              <a:t>》</a:t>
            </a:r>
            <a:r>
              <a:rPr lang="zh-TW" altLang="en-US" dirty="0"/>
              <a:t>是用來調和性情的，</a:t>
            </a:r>
            <a:r>
              <a:rPr lang="en-US" altLang="zh-TW" dirty="0"/>
              <a:t>《</a:t>
            </a:r>
            <a:r>
              <a:rPr lang="zh-TW" altLang="en-US" dirty="0"/>
              <a:t>易經</a:t>
            </a:r>
            <a:r>
              <a:rPr lang="en-US" altLang="zh-TW" dirty="0"/>
              <a:t>》</a:t>
            </a:r>
            <a:r>
              <a:rPr lang="zh-TW" altLang="en-US" dirty="0"/>
              <a:t>是用來研究陰陽變化的，</a:t>
            </a:r>
            <a:r>
              <a:rPr lang="en-US" altLang="zh-TW" dirty="0"/>
              <a:t>《</a:t>
            </a:r>
            <a:r>
              <a:rPr lang="zh-TW" altLang="en-US" dirty="0"/>
              <a:t>春秋</a:t>
            </a:r>
            <a:r>
              <a:rPr lang="en-US" altLang="zh-TW" dirty="0"/>
              <a:t>》</a:t>
            </a:r>
            <a:r>
              <a:rPr lang="zh-TW" altLang="en-US" dirty="0"/>
              <a:t>是用來講述名分的。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樂本篇：聲音的根源為自於人內心的活動，即外界事物、環境刺激的結果。</a:t>
            </a:r>
            <a:br>
              <a:rPr lang="en-US" altLang="zh-TW" dirty="0"/>
            </a:br>
            <a:r>
              <a:rPr lang="zh-TW" altLang="en-US" dirty="0"/>
              <a:t>受到外物刺激，人的思想情感有所感應而透過聲表現，聲互相應和，產生變化，無序至有序即為音，再將音演奏透過武舞、文舞表現即為樂。</a:t>
            </a:r>
            <a:endParaRPr lang="en-US" altLang="zh-TW" dirty="0"/>
          </a:p>
          <a:p>
            <a:r>
              <a:rPr lang="zh-TW" altLang="en-US" sz="1200" dirty="0">
                <a:latin typeface="STFangsong" panose="02010600040101010101" pitchFamily="2" charset="-122"/>
                <a:ea typeface="STFangsong" panose="02010600040101010101" pitchFamily="2" charset="-122"/>
              </a:rPr>
              <a:t>干戚羽旄ㄇㄠˊ，噍ㄐㄧㄠ：急促，殺通煞，嘽ㄔㄢˇ：寬舒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839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古時的人是多麼完備啊！ 配合精神與智慧，取法天地，養育萬物，調和天下，恩澤遍及百姓，知曉根本，維繫枝末，四面八方沒有不通達的，大小精粗的事情，道的運行無處不在。道術顯明在制度之中的，舊時的法度、世傳的史書上，還有很多記載。 道術在</a:t>
            </a:r>
            <a:r>
              <a:rPr lang="en-US" altLang="zh-TW" dirty="0"/>
              <a:t>《</a:t>
            </a:r>
            <a:r>
              <a:rPr lang="zh-TW" altLang="en-US" dirty="0"/>
              <a:t>詩經</a:t>
            </a:r>
            <a:r>
              <a:rPr lang="en-US" altLang="zh-TW" dirty="0"/>
              <a:t>》《</a:t>
            </a:r>
            <a:r>
              <a:rPr lang="zh-TW" altLang="en-US" dirty="0"/>
              <a:t>尚書</a:t>
            </a:r>
            <a:r>
              <a:rPr lang="en-US" altLang="zh-TW" dirty="0"/>
              <a:t>》《</a:t>
            </a:r>
            <a:r>
              <a:rPr lang="zh-TW" altLang="en-US" dirty="0"/>
              <a:t>禮記</a:t>
            </a:r>
            <a:r>
              <a:rPr lang="en-US" altLang="zh-TW" dirty="0"/>
              <a:t>》《</a:t>
            </a:r>
            <a:r>
              <a:rPr lang="zh-TW" altLang="en-US" dirty="0"/>
              <a:t>樂經</a:t>
            </a:r>
            <a:r>
              <a:rPr lang="en-US" altLang="zh-TW" dirty="0"/>
              <a:t>》</a:t>
            </a:r>
            <a:r>
              <a:rPr lang="zh-TW" altLang="en-US" dirty="0"/>
              <a:t>中的，鄒國、魯國的士子、儒者、先生大多能夠知曉。 </a:t>
            </a:r>
            <a:r>
              <a:rPr lang="en-US" altLang="zh-TW" dirty="0"/>
              <a:t>《</a:t>
            </a:r>
            <a:r>
              <a:rPr lang="zh-TW" altLang="en-US" dirty="0"/>
              <a:t>詩經</a:t>
            </a:r>
            <a:r>
              <a:rPr lang="en-US" altLang="zh-TW" dirty="0"/>
              <a:t>》</a:t>
            </a:r>
            <a:r>
              <a:rPr lang="zh-TW" altLang="en-US" dirty="0"/>
              <a:t>是用來表達內心的，</a:t>
            </a:r>
            <a:r>
              <a:rPr lang="en-US" altLang="zh-TW" dirty="0"/>
              <a:t>《</a:t>
            </a:r>
            <a:r>
              <a:rPr lang="zh-TW" altLang="en-US" dirty="0"/>
              <a:t>尚書</a:t>
            </a:r>
            <a:r>
              <a:rPr lang="en-US" altLang="zh-TW" dirty="0"/>
              <a:t>》</a:t>
            </a:r>
            <a:r>
              <a:rPr lang="zh-TW" altLang="en-US" dirty="0"/>
              <a:t>是用來傳達政事的，</a:t>
            </a:r>
            <a:r>
              <a:rPr lang="en-US" altLang="zh-TW" dirty="0"/>
              <a:t>《</a:t>
            </a:r>
            <a:r>
              <a:rPr lang="zh-TW" altLang="en-US" dirty="0"/>
              <a:t>禮記</a:t>
            </a:r>
            <a:r>
              <a:rPr lang="en-US" altLang="zh-TW" dirty="0"/>
              <a:t>》</a:t>
            </a:r>
            <a:r>
              <a:rPr lang="zh-TW" altLang="en-US" dirty="0"/>
              <a:t>是用來規範行為的，</a:t>
            </a:r>
            <a:r>
              <a:rPr lang="en-US" altLang="zh-TW" dirty="0"/>
              <a:t>《</a:t>
            </a:r>
            <a:r>
              <a:rPr lang="zh-TW" altLang="en-US" dirty="0"/>
              <a:t>樂經</a:t>
            </a:r>
            <a:r>
              <a:rPr lang="en-US" altLang="zh-TW" dirty="0"/>
              <a:t>》</a:t>
            </a:r>
            <a:r>
              <a:rPr lang="zh-TW" altLang="en-US" dirty="0"/>
              <a:t>是用來調和性情的，</a:t>
            </a:r>
            <a:r>
              <a:rPr lang="en-US" altLang="zh-TW" dirty="0"/>
              <a:t>《</a:t>
            </a:r>
            <a:r>
              <a:rPr lang="zh-TW" altLang="en-US" dirty="0"/>
              <a:t>易經</a:t>
            </a:r>
            <a:r>
              <a:rPr lang="en-US" altLang="zh-TW" dirty="0"/>
              <a:t>》</a:t>
            </a:r>
            <a:r>
              <a:rPr lang="zh-TW" altLang="en-US" dirty="0"/>
              <a:t>是用來研究陰陽變化的，</a:t>
            </a:r>
            <a:r>
              <a:rPr lang="en-US" altLang="zh-TW" dirty="0"/>
              <a:t>《</a:t>
            </a:r>
            <a:r>
              <a:rPr lang="zh-TW" altLang="en-US" dirty="0"/>
              <a:t>春秋</a:t>
            </a:r>
            <a:r>
              <a:rPr lang="en-US" altLang="zh-TW" dirty="0"/>
              <a:t>》</a:t>
            </a:r>
            <a:r>
              <a:rPr lang="zh-TW" altLang="en-US" dirty="0"/>
              <a:t>是用來講述名分的。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樂本篇：聲音的根源為自於人內心的活動，即外界事物、環境刺激的結果。</a:t>
            </a:r>
            <a:br>
              <a:rPr lang="en-US" altLang="zh-TW" dirty="0"/>
            </a:br>
            <a:r>
              <a:rPr lang="zh-TW" altLang="en-US" dirty="0"/>
              <a:t>受到外物刺激，人的思想情感有所感應而透過聲表現，聲互相應和，產生變化，無序至有序即為音，再將音演奏透過武舞、文舞表現即為樂。</a:t>
            </a:r>
            <a:endParaRPr lang="en-US" altLang="zh-TW" dirty="0"/>
          </a:p>
          <a:p>
            <a:r>
              <a:rPr lang="zh-TW" altLang="en-US" sz="1200" dirty="0">
                <a:latin typeface="STFangsong" panose="02010600040101010101" pitchFamily="2" charset="-122"/>
                <a:ea typeface="STFangsong" panose="02010600040101010101" pitchFamily="2" charset="-122"/>
              </a:rPr>
              <a:t>干戚羽旄ㄇㄠˊ，噍ㄐㄧㄠ：急促，殺通煞，嘽ㄔㄢˇ：寬舒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3513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阮籍</a:t>
            </a:r>
            <a:r>
              <a:rPr lang="en-US" altLang="zh-TW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〈</a:t>
            </a:r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樂論</a:t>
            </a:r>
            <a:r>
              <a:rPr lang="en-US" altLang="zh-TW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〉</a:t>
            </a:r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採取假設的人物劉邵ㄕㄠˋ，與阮先生一問一答的方式展開</a:t>
            </a:r>
            <a:r>
              <a:rPr lang="zh-TW" altLang="en-US" sz="18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以音樂去移風易俗如何可能</a:t>
            </a:r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，論述樂的根源、本體、先王之樂的特質以及以悲為美的風氣，承繼儒家法先王的傳統，阮籍提出「聖人之樂」以為樂論建立一個權威及仿效的對象，為現世提供一個作樂的標準，以先王制樂的精神肯定「移風易俗，莫善於樂」的主張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7501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zh-TW" altLang="en-US" sz="28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天地賴以存在、萬物自生自長的依據，就本體言，名之曰「道」；就狀態言，名之曰「樂」。二者異名同謂。</a:t>
            </a:r>
          </a:p>
          <a:p>
            <a:pPr algn="l"/>
            <a:r>
              <a:rPr lang="zh-TW" altLang="en-US" sz="28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萬物為自然所孕育，在天地中自生自長，整個狀態叫做「樂」。天地自然而然地存在，萬物自然而然地活動，共同締造一「樂」，這叫做「和」。</a:t>
            </a:r>
          </a:p>
          <a:p>
            <a:pPr algn="l"/>
            <a:endParaRPr lang="en-US" altLang="zh-TW" sz="1800" b="0" i="0" u="none" strike="noStrike" baseline="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algn="l"/>
            <a:endParaRPr lang="en-US" altLang="zh-TW" sz="1800" b="0" i="0" u="none" strike="noStrike" baseline="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algn="l"/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八方之音、黃鐘之律皆習自然萬物之體性而成，理想之樂是順天地之體、適萬物之性，使萬物類自然之道而百物自樂，「日遷善成化而不自知」，故樂的本質源於自然之道，亦即涵蘊於內的是自然陰陽調和之氣，此氣讓金、石、絲、竹、匏ㄆㄠˊ、土、革、木這八音發其本然的聲音，合乎五聲六律。</a:t>
            </a:r>
            <a:br>
              <a:rPr lang="en-US" altLang="zh-TW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br>
              <a:rPr lang="en-US" altLang="zh-TW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「乾坤易簡」意出於</a:t>
            </a:r>
            <a:r>
              <a:rPr lang="en-US" altLang="zh-TW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《</a:t>
            </a:r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易．繫辭</a:t>
            </a:r>
            <a:r>
              <a:rPr lang="en-US" altLang="zh-TW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》</a:t>
            </a:r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中所言：「乾以易知，坤以簡能」，雅樂音聲易簡，樂調不繁複變化，人心能感其易簡而達到平和狀態，可見其對</a:t>
            </a:r>
            <a:r>
              <a:rPr lang="en-US" altLang="zh-TW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《</a:t>
            </a:r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周易</a:t>
            </a:r>
            <a:r>
              <a:rPr lang="en-US" altLang="zh-TW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》</a:t>
            </a:r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體現天地自然普遍和諧的認識，故聖人所作之樂具有和諧簡易，道德平淡之特質。</a:t>
            </a:r>
            <a:endParaRPr lang="en-US" altLang="zh-TW" sz="1800" b="0" i="0" u="none" strike="noStrike" baseline="0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algn="l"/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受到道家思想的影響，此處「無聲無味」非指雅樂是無聲音的存在，應是言雅樂的平淡諧和，不假修飾調味。莊子言「至樂無樂」，而老子言「大音希聲」，二人所言的「至樂」、「大音」，是自然之至樂，是指平淡無味、自然無為原始和諧的境界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9412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後世君主未具聖王之「道」、「德」，不依從聖人作樂之理，依循人民喜好，隨著各地風俗而作不同之樂，則使道德荒壞，政法不立。如此，好勇之性則成蹈水赴火之歌，好淫之性則成輕蕩之曲，歌曲影響百姓，則使各地淫縱風俗延續下去，而無法導正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82435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zh-TW" altLang="en-US" sz="28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阮籍先把「音樂」定為「聖人創制的音樂」，繼而指出「聖人創制的音樂」「雅樂不煩」、「無聲無味」，可讓人「心氣和洽」，「聽之者不傾 </a:t>
            </a:r>
            <a:r>
              <a:rPr lang="en-US" altLang="zh-TW" sz="28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zh-TW" altLang="en-US" sz="28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傾倒、沉迷</a:t>
            </a:r>
            <a:r>
              <a:rPr lang="en-US" altLang="zh-TW" sz="28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)</a:t>
            </a:r>
            <a:r>
              <a:rPr lang="zh-TW" altLang="en-US" sz="28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，視之者不衰 </a:t>
            </a:r>
            <a:r>
              <a:rPr lang="en-US" altLang="zh-TW" sz="28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zh-TW" altLang="en-US" sz="28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覺得眼睛疲憊</a:t>
            </a:r>
            <a:r>
              <a:rPr lang="en-US" altLang="zh-TW" sz="28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)</a:t>
            </a:r>
            <a:r>
              <a:rPr lang="zh-TW" altLang="en-US" sz="28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」。而耳目不傾不衰，風俗自然移易。</a:t>
            </a:r>
            <a:br>
              <a:rPr lang="en-US" altLang="zh-TW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r>
              <a:rPr lang="zh-TW" altLang="en-US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先王之所以制樂在於節制人的感官欲求，不使人心陷溺，所制的是聲平容和之樂，故可使「定萬物之情」、「一天下之意」、「宣平和」、「著不逮」，以期能達到移風易俗的成果。</a:t>
            </a:r>
            <a:br>
              <a:rPr lang="en-US" altLang="zh-TW" sz="18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這仍是儒家對音樂的看法，把音樂從屬於道德。</a:t>
            </a:r>
            <a:br>
              <a:rPr lang="en-US" altLang="zh-TW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</a:br>
            <a:r>
              <a:rPr lang="zh-TW" altLang="en-US" sz="12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漢哀帝罷樂府，公卿大夫如丙彊、景武、張放、淳于長等人驕縱奢淫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17918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  <a:t>周景王好大鐘，不管民不聊生仍一意孤行；晉平公好淫逸的曲調，臣民踴躍思聞。正樂不奏，淫聲遠播的結果。</a:t>
            </a:r>
            <a:br>
              <a:rPr lang="en-US" altLang="zh-TW" sz="12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r>
              <a:rPr lang="zh-TW" altLang="en-US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</a:rPr>
              <a:t>「通天地之氣，靜萬物之神」等於令天地自然而然地存在，萬物自然而然地生長，即維護生生之理序。「固上下之位」是協助禮奠立政治及倫理秩序，使「尊卑有分，上下有等」。「定性命之真」即讓每個人「安其生，情意無哀」。</a:t>
            </a:r>
            <a:br>
              <a:rPr lang="en-US" altLang="zh-TW" sz="1200" b="0" i="0" u="none" strike="noStrike" baseline="0" dirty="0">
                <a:latin typeface="新細明體" panose="02020500000000000000" pitchFamily="18" charset="-120"/>
                <a:ea typeface="新細明體" panose="02020500000000000000" pitchFamily="18" charset="-120"/>
              </a:rPr>
            </a:b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92E813-8C39-4703-B0B7-793667F7BD28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2699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1C56-8A72-4858-851C-F15B634C7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900" y="1122362"/>
            <a:ext cx="8609322" cy="3744209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834EB-45A5-426C-824A-8F07CA8F6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5230134"/>
            <a:ext cx="4610100" cy="942065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D55F2-5374-4778-B1EE-98996792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044F8-E727-4D63-B6D6-26482F83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41F76-D956-4205-AD99-E91FD5FC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16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A6D4F-1C6D-40FB-9A92-C86C4E15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7BDDB-F95B-4041-AA53-71BBCB26D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77052-C8EA-459E-9E10-8EE28C50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E6650-E3AD-4C98-88FE-F5152966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4FED5-B228-4E3C-BFEE-0BC47D95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70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0A243A-5463-4C65-85DA-03BECDAE6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1898" y="897973"/>
            <a:ext cx="2674301" cy="527898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0153C-6948-4108-8FF1-033F66D4C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54169"/>
            <a:ext cx="7734300" cy="532279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45988-B24C-46FE-87B0-55D4FB7C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B2DB-BD1F-41F7-AC5E-57249C270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1E3DB-BDAB-40CA-ABA3-A3662C06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11A1B-E09A-4F93-BC68-B160114AF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8C4A9-27ED-4E86-A256-5009E3134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200"/>
            </a:lvl4pPr>
            <a:lvl5pPr>
              <a:lnSpc>
                <a:spcPct val="12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F91C-8771-4949-A397-928A5743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EA0ED-4961-4254-B34E-71D14C4E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97152-BD97-4A72-8B07-CD2BC57B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73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4EAF4-C10D-4650-9587-15DA8E9F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368862"/>
            <a:ext cx="9486900" cy="367965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1D5C2-6E93-4B23-A0CA-D5D7E735C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5318974"/>
            <a:ext cx="9486900" cy="85322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15BFB-5D28-4ABE-AD37-0C6C3FD9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4035B-0539-4A03-87C0-22E52C98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27ADF-48C9-49CF-BD4D-82399BF64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457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1A2FB-0310-4935-B7F7-E47876CD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7C14-52AB-4AAC-9038-29CF58EA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0" y="2168278"/>
            <a:ext cx="4702921" cy="40086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2E45A-DCC0-4701-9D67-EF56AECE3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9880" y="2168278"/>
            <a:ext cx="4782699" cy="40086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F0813-A167-4D17-AA79-07BD9765F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940D7-D4C1-4C24-95F3-29A849CE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49AB7-007E-4D4D-A2C1-2C5C3310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910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0184-BDFD-48DE-B858-B81887BFD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75359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4FEB2-6EEC-49D4-9466-0F7A6EDB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1" y="2109789"/>
            <a:ext cx="4507931" cy="837257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E8CF0-BAB6-4BF2-836F-FED0AF88A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1" y="3063530"/>
            <a:ext cx="4507930" cy="31261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0751AB-FCF0-450B-A6DF-9B9A2AD2C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4867" y="2109789"/>
            <a:ext cx="4507932" cy="837257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3898E7-3130-4CE6-AA11-C9CC8214E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4867" y="3063530"/>
            <a:ext cx="4507932" cy="312613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D85675-9678-4CB3-9AAB-D727D2B5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5F8314-1849-461A-AAF2-BF149646D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9738E-5865-473C-BAFB-BDB385C06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31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7AC40-59FF-4CE3-B49C-C824A784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FAB63-E9CE-4359-A54B-07AC7E9BB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39854-5165-4C41-8DCA-D42DFD7D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768E0-4535-4B0D-8B94-4C10740B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27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4678E3-D115-4E49-9ECB-656CF231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21E6FC-7F84-4673-81D6-B85FE26D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0318A-245C-4841-AB57-CEC5CC12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029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47B-9D86-47FF-B24A-EEA5F73E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776472" cy="2852928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0675-AD2F-44DC-8FF3-4454258A5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7582" y="987425"/>
            <a:ext cx="5948618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96356-C0F0-4C22-B9B6-C7E0BE4F3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3484210"/>
            <a:ext cx="3768934" cy="23847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EFD71-2ACA-4041-9EA2-86E7B81C3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CACE3-32A8-4245-97AC-5797C147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63845-314D-499C-BB75-CE9162BE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642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6D3DB-B1F8-4892-96F7-0BE21DE6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932349" cy="285267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0AB405-B2E9-4C4B-930C-CF1B6334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4810" y="657055"/>
            <a:ext cx="5831389" cy="55151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F82ED-5295-4670-A3A8-B7813FF47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199" y="3484210"/>
            <a:ext cx="3768934" cy="23768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BCDD2-4389-41FA-BE68-6805E329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1D4C8-D966-41BE-B38F-54B9134F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1112" y="6356350"/>
            <a:ext cx="5509684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7339F-1169-4FB1-8FAA-781335ECB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151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04591-A10E-46C3-952B-F25DCBDAD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77F62-7300-4B81-8F9B-D040A0EE1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2318032"/>
            <a:ext cx="9493250" cy="3854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52CF0-2C7E-4A4C-BD7E-B7CEFF0DC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16200000">
            <a:off x="-1029207" y="4680813"/>
            <a:ext cx="27583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8C1E1FAD-7351-4908-963A-08EA8E4AB7A0}" type="datetimeFigureOut">
              <a:rPr lang="en-US" smtClean="0"/>
              <a:t>11/19/2025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6DC5D-5820-4314-ADE6-9CD1C7D4A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05482" y="6356350"/>
            <a:ext cx="11120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3F5135F-115E-423C-BE4A-B56C35DC9F3E}"/>
              </a:ext>
            </a:extLst>
          </p:cNvPr>
          <p:cNvGrpSpPr/>
          <p:nvPr/>
        </p:nvGrpSpPr>
        <p:grpSpPr>
          <a:xfrm>
            <a:off x="174436" y="6356005"/>
            <a:ext cx="358083" cy="358083"/>
            <a:chOff x="4135740" y="1745599"/>
            <a:chExt cx="558732" cy="55873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2C1E318-0F1F-4920-8C7D-FBAC66631B54}"/>
                </a:ext>
              </a:extLst>
            </p:cNvPr>
            <p:cNvGrpSpPr/>
            <p:nvPr/>
          </p:nvGrpSpPr>
          <p:grpSpPr>
            <a:xfrm>
              <a:off x="4135740" y="1745599"/>
              <a:ext cx="558732" cy="558732"/>
              <a:chOff x="1028007" y="1706560"/>
              <a:chExt cx="575710" cy="575710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E4A7237-B6EB-4FB7-8B68-7C27438D47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4E00FDE-0838-4B5B-A782-6B6C92DB0A89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BC1B2F3-8E83-4A70-B103-979C67EECED1}"/>
                </a:ext>
              </a:extLst>
            </p:cNvPr>
            <p:cNvSpPr/>
            <p:nvPr/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3" name="圖片 12">
            <a:extLst>
              <a:ext uri="{FF2B5EF4-FFF2-40B4-BE49-F238E27FC236}">
                <a16:creationId xmlns:a16="http://schemas.microsoft.com/office/drawing/2014/main" id="{01787509-533F-4FD2-B90D-3490465E9AF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5439879"/>
            <a:ext cx="2314898" cy="1400370"/>
          </a:xfrm>
          <a:prstGeom prst="rect">
            <a:avLst/>
          </a:prstGeom>
        </p:spPr>
      </p:pic>
      <p:sp>
        <p:nvSpPr>
          <p:cNvPr id="14" name="文字方塊 13">
            <a:extLst>
              <a:ext uri="{FF2B5EF4-FFF2-40B4-BE49-F238E27FC236}">
                <a16:creationId xmlns:a16="http://schemas.microsoft.com/office/drawing/2014/main" id="{1E946E25-7767-4174-9D8B-B1DFC31D5717}"/>
              </a:ext>
            </a:extLst>
          </p:cNvPr>
          <p:cNvSpPr txBox="1"/>
          <p:nvPr userDrawn="1"/>
        </p:nvSpPr>
        <p:spPr>
          <a:xfrm>
            <a:off x="-3388" y="6433633"/>
            <a:ext cx="113531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000" b="0" i="0" dirty="0">
                <a:effectLst/>
                <a:latin typeface="FZYaoTi" panose="02010601030101010101" pitchFamily="2" charset="-122"/>
                <a:ea typeface="FZYaoTi" panose="02010601030101010101" pitchFamily="2" charset="-122"/>
              </a:rPr>
              <a:t>經學文獻研討導讀</a:t>
            </a:r>
            <a:endParaRPr lang="en-US" altLang="zh-TW" sz="2000" b="0" i="0" dirty="0">
              <a:effectLst/>
              <a:latin typeface="FZYaoTi" panose="02010601030101010101" pitchFamily="2" charset="-122"/>
              <a:ea typeface="FZYaoTi" panose="02010601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72145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i="1" kern="1200">
          <a:solidFill>
            <a:srgbClr val="000000"/>
          </a:solidFill>
          <a:highlight>
            <a:srgbClr val="FFFF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6">
            <a:extLst>
              <a:ext uri="{FF2B5EF4-FFF2-40B4-BE49-F238E27FC236}">
                <a16:creationId xmlns:a16="http://schemas.microsoft.com/office/drawing/2014/main" id="{23F5135F-115E-423C-BE4A-B56C35DC9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2C1E318-0F1F-4920-8C7D-FBAC66631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E4A7237-B6EB-4FB7-8B68-7C27438D47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4E00FDE-0838-4B5B-A782-6B6C92DB0A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Oval 8">
              <a:extLst>
                <a:ext uri="{FF2B5EF4-FFF2-40B4-BE49-F238E27FC236}">
                  <a16:creationId xmlns:a16="http://schemas.microsoft.com/office/drawing/2014/main" id="{2BC1B2F3-8E83-4A70-B103-979C67EECE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nsolas"/>
                <a:ea typeface="+mn-ea"/>
                <a:cs typeface="+mn-cs"/>
              </a:endParaRPr>
            </a:p>
          </p:txBody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BFA8362-D844-46C0-9CEA-D8905DCCE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nsolas"/>
              <a:ea typeface="+mn-ea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2895569-34B0-4061-94A3-97E7EEE66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16471A4E-7FAA-443B-83AA-5A26013E02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85C7C3B-6EFA-4BB2-9B03-2AE9B430D9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760AA9D-9CA9-4A78-A860-700820C8C38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DB7AA1B-396D-447F-9FC5-8D1451FB7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nsolas"/>
                <a:ea typeface="+mn-ea"/>
                <a:cs typeface="+mn-cs"/>
              </a:endParaRPr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AB478AD-1C6E-4E17-8AE7-C680C6E93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9916" y="503"/>
            <a:ext cx="11492085" cy="6659869"/>
          </a:xfrm>
          <a:custGeom>
            <a:avLst/>
            <a:gdLst>
              <a:gd name="connsiteX0" fmla="*/ 220019 w 11507827"/>
              <a:gd name="connsiteY0" fmla="*/ 0 h 6702361"/>
              <a:gd name="connsiteX1" fmla="*/ 11507827 w 11507827"/>
              <a:gd name="connsiteY1" fmla="*/ 0 h 6702361"/>
              <a:gd name="connsiteX2" fmla="*/ 11507827 w 11507827"/>
              <a:gd name="connsiteY2" fmla="*/ 6702361 h 6702361"/>
              <a:gd name="connsiteX3" fmla="*/ 0 w 11507827"/>
              <a:gd name="connsiteY3" fmla="*/ 6300499 h 6702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07827" h="6702361">
                <a:moveTo>
                  <a:pt x="220019" y="0"/>
                </a:moveTo>
                <a:lnTo>
                  <a:pt x="11507827" y="0"/>
                </a:lnTo>
                <a:lnTo>
                  <a:pt x="11507827" y="6702361"/>
                </a:lnTo>
                <a:lnTo>
                  <a:pt x="0" y="6300499"/>
                </a:lnTo>
                <a:close/>
              </a:path>
            </a:pathLst>
          </a:cu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nsolas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56143EA-D849-4A9C-80A0-AB9124FB82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882" y="0"/>
            <a:ext cx="11353119" cy="6534874"/>
          </a:xfrm>
          <a:custGeom>
            <a:avLst/>
            <a:gdLst>
              <a:gd name="connsiteX0" fmla="*/ 213803 w 11353119"/>
              <a:gd name="connsiteY0" fmla="*/ 0 h 6557594"/>
              <a:gd name="connsiteX1" fmla="*/ 11353119 w 11353119"/>
              <a:gd name="connsiteY1" fmla="*/ 0 h 6557594"/>
              <a:gd name="connsiteX2" fmla="*/ 11353119 w 11353119"/>
              <a:gd name="connsiteY2" fmla="*/ 6557594 h 6557594"/>
              <a:gd name="connsiteX3" fmla="*/ 7186543 w 11353119"/>
              <a:gd name="connsiteY3" fmla="*/ 6412093 h 6557594"/>
              <a:gd name="connsiteX4" fmla="*/ 4594471 w 11353119"/>
              <a:gd name="connsiteY4" fmla="*/ 6321576 h 6557594"/>
              <a:gd name="connsiteX5" fmla="*/ 4592908 w 11353119"/>
              <a:gd name="connsiteY5" fmla="*/ 6321786 h 6557594"/>
              <a:gd name="connsiteX6" fmla="*/ 4368633 w 11353119"/>
              <a:gd name="connsiteY6" fmla="*/ 6313869 h 6557594"/>
              <a:gd name="connsiteX7" fmla="*/ 4331730 w 11353119"/>
              <a:gd name="connsiteY7" fmla="*/ 6312401 h 6557594"/>
              <a:gd name="connsiteX8" fmla="*/ 3869868 w 11353119"/>
              <a:gd name="connsiteY8" fmla="*/ 6296272 h 6557594"/>
              <a:gd name="connsiteX9" fmla="*/ 3168657 w 11353119"/>
              <a:gd name="connsiteY9" fmla="*/ 6271786 h 6557594"/>
              <a:gd name="connsiteX10" fmla="*/ 2357496 w 11353119"/>
              <a:gd name="connsiteY10" fmla="*/ 6243459 h 6557594"/>
              <a:gd name="connsiteX11" fmla="*/ 2338017 w 11353119"/>
              <a:gd name="connsiteY11" fmla="*/ 6244568 h 6557594"/>
              <a:gd name="connsiteX12" fmla="*/ 2262006 w 11353119"/>
              <a:gd name="connsiteY12" fmla="*/ 6252980 h 6557594"/>
              <a:gd name="connsiteX13" fmla="*/ 2245638 w 11353119"/>
              <a:gd name="connsiteY13" fmla="*/ 6258616 h 6557594"/>
              <a:gd name="connsiteX14" fmla="*/ 2226974 w 11353119"/>
              <a:gd name="connsiteY14" fmla="*/ 6252662 h 6557594"/>
              <a:gd name="connsiteX15" fmla="*/ 2221550 w 11353119"/>
              <a:gd name="connsiteY15" fmla="*/ 6247272 h 6557594"/>
              <a:gd name="connsiteX16" fmla="*/ 2161034 w 11353119"/>
              <a:gd name="connsiteY16" fmla="*/ 6255486 h 6557594"/>
              <a:gd name="connsiteX17" fmla="*/ 2153750 w 11353119"/>
              <a:gd name="connsiteY17" fmla="*/ 6255521 h 6557594"/>
              <a:gd name="connsiteX18" fmla="*/ 2103657 w 11353119"/>
              <a:gd name="connsiteY18" fmla="*/ 6252311 h 6557594"/>
              <a:gd name="connsiteX19" fmla="*/ 2029336 w 11353119"/>
              <a:gd name="connsiteY19" fmla="*/ 6242169 h 6557594"/>
              <a:gd name="connsiteX20" fmla="*/ 2005748 w 11353119"/>
              <a:gd name="connsiteY20" fmla="*/ 6231176 h 6557594"/>
              <a:gd name="connsiteX21" fmla="*/ 1726452 w 11353119"/>
              <a:gd name="connsiteY21" fmla="*/ 6221423 h 6557594"/>
              <a:gd name="connsiteX22" fmla="*/ 1718772 w 11353119"/>
              <a:gd name="connsiteY22" fmla="*/ 6222728 h 6557594"/>
              <a:gd name="connsiteX23" fmla="*/ 1713588 w 11353119"/>
              <a:gd name="connsiteY23" fmla="*/ 6233628 h 6557594"/>
              <a:gd name="connsiteX24" fmla="*/ 1687855 w 11353119"/>
              <a:gd name="connsiteY24" fmla="*/ 6229032 h 6557594"/>
              <a:gd name="connsiteX25" fmla="*/ 1683364 w 11353119"/>
              <a:gd name="connsiteY25" fmla="*/ 6228007 h 6557594"/>
              <a:gd name="connsiteX26" fmla="*/ 1666504 w 11353119"/>
              <a:gd name="connsiteY26" fmla="*/ 6228958 h 6557594"/>
              <a:gd name="connsiteX27" fmla="*/ 1660374 w 11353119"/>
              <a:gd name="connsiteY27" fmla="*/ 6222910 h 6557594"/>
              <a:gd name="connsiteX28" fmla="*/ 1603357 w 11353119"/>
              <a:gd name="connsiteY28" fmla="*/ 6223330 h 6557594"/>
              <a:gd name="connsiteX29" fmla="*/ 1494313 w 11353119"/>
              <a:gd name="connsiteY29" fmla="*/ 6235123 h 6557594"/>
              <a:gd name="connsiteX30" fmla="*/ 1477373 w 11353119"/>
              <a:gd name="connsiteY30" fmla="*/ 6240915 h 6557594"/>
              <a:gd name="connsiteX31" fmla="*/ 1366385 w 11353119"/>
              <a:gd name="connsiteY31" fmla="*/ 6247234 h 6557594"/>
              <a:gd name="connsiteX32" fmla="*/ 1290375 w 11353119"/>
              <a:gd name="connsiteY32" fmla="*/ 6255646 h 6557594"/>
              <a:gd name="connsiteX33" fmla="*/ 1274008 w 11353119"/>
              <a:gd name="connsiteY33" fmla="*/ 6261281 h 6557594"/>
              <a:gd name="connsiteX34" fmla="*/ 1255344 w 11353119"/>
              <a:gd name="connsiteY34" fmla="*/ 6255327 h 6557594"/>
              <a:gd name="connsiteX35" fmla="*/ 1249918 w 11353119"/>
              <a:gd name="connsiteY35" fmla="*/ 6249937 h 6557594"/>
              <a:gd name="connsiteX36" fmla="*/ 1189403 w 11353119"/>
              <a:gd name="connsiteY36" fmla="*/ 6258152 h 6557594"/>
              <a:gd name="connsiteX37" fmla="*/ 1182119 w 11353119"/>
              <a:gd name="connsiteY37" fmla="*/ 6258187 h 6557594"/>
              <a:gd name="connsiteX38" fmla="*/ 1132027 w 11353119"/>
              <a:gd name="connsiteY38" fmla="*/ 6254977 h 6557594"/>
              <a:gd name="connsiteX39" fmla="*/ 1057706 w 11353119"/>
              <a:gd name="connsiteY39" fmla="*/ 6244836 h 6557594"/>
              <a:gd name="connsiteX40" fmla="*/ 980918 w 11353119"/>
              <a:gd name="connsiteY40" fmla="*/ 6224656 h 6557594"/>
              <a:gd name="connsiteX41" fmla="*/ 936481 w 11353119"/>
              <a:gd name="connsiteY41" fmla="*/ 6215999 h 6557594"/>
              <a:gd name="connsiteX42" fmla="*/ 905680 w 11353119"/>
              <a:gd name="connsiteY42" fmla="*/ 6206752 h 6557594"/>
              <a:gd name="connsiteX43" fmla="*/ 819038 w 11353119"/>
              <a:gd name="connsiteY43" fmla="*/ 6199072 h 6557594"/>
              <a:gd name="connsiteX44" fmla="*/ 671977 w 11353119"/>
              <a:gd name="connsiteY44" fmla="*/ 6192971 h 6557594"/>
              <a:gd name="connsiteX45" fmla="*/ 636323 w 11353119"/>
              <a:gd name="connsiteY45" fmla="*/ 6187531 h 6557594"/>
              <a:gd name="connsiteX46" fmla="*/ 621482 w 11353119"/>
              <a:gd name="connsiteY46" fmla="*/ 6182836 h 6557594"/>
              <a:gd name="connsiteX47" fmla="*/ 35800 w 11353119"/>
              <a:gd name="connsiteY47" fmla="*/ 6162384 h 6557594"/>
              <a:gd name="connsiteX48" fmla="*/ 35881 w 11353119"/>
              <a:gd name="connsiteY48" fmla="*/ 6160069 h 6557594"/>
              <a:gd name="connsiteX49" fmla="*/ 10068 w 11353119"/>
              <a:gd name="connsiteY49" fmla="*/ 6148048 h 6557594"/>
              <a:gd name="connsiteX50" fmla="*/ 21 w 11353119"/>
              <a:gd name="connsiteY50" fmla="*/ 6120726 h 6557594"/>
              <a:gd name="connsiteX51" fmla="*/ 108708 w 11353119"/>
              <a:gd name="connsiteY51" fmla="*/ 3008339 h 6557594"/>
              <a:gd name="connsiteX52" fmla="*/ 113647 w 11353119"/>
              <a:gd name="connsiteY52" fmla="*/ 2999320 h 6557594"/>
              <a:gd name="connsiteX53" fmla="*/ 109462 w 11353119"/>
              <a:gd name="connsiteY53" fmla="*/ 2987934 h 6557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1353119" h="6557594">
                <a:moveTo>
                  <a:pt x="213803" y="0"/>
                </a:moveTo>
                <a:lnTo>
                  <a:pt x="11353119" y="0"/>
                </a:lnTo>
                <a:lnTo>
                  <a:pt x="11353119" y="6557594"/>
                </a:lnTo>
                <a:lnTo>
                  <a:pt x="7186543" y="6412093"/>
                </a:lnTo>
                <a:lnTo>
                  <a:pt x="4594471" y="6321576"/>
                </a:lnTo>
                <a:lnTo>
                  <a:pt x="4592908" y="6321786"/>
                </a:lnTo>
                <a:cubicBezTo>
                  <a:pt x="4531040" y="6326381"/>
                  <a:pt x="4360162" y="6321781"/>
                  <a:pt x="4368633" y="6313869"/>
                </a:cubicBezTo>
                <a:lnTo>
                  <a:pt x="4331730" y="6312401"/>
                </a:lnTo>
                <a:lnTo>
                  <a:pt x="3869868" y="6296272"/>
                </a:lnTo>
                <a:lnTo>
                  <a:pt x="3168657" y="6271786"/>
                </a:lnTo>
                <a:lnTo>
                  <a:pt x="2357496" y="6243459"/>
                </a:lnTo>
                <a:lnTo>
                  <a:pt x="2338017" y="6244568"/>
                </a:lnTo>
                <a:lnTo>
                  <a:pt x="2262006" y="6252980"/>
                </a:lnTo>
                <a:lnTo>
                  <a:pt x="2245638" y="6258616"/>
                </a:lnTo>
                <a:lnTo>
                  <a:pt x="2226974" y="6252662"/>
                </a:lnTo>
                <a:cubicBezTo>
                  <a:pt x="2224712" y="6251022"/>
                  <a:pt x="2222885" y="6249203"/>
                  <a:pt x="2221550" y="6247272"/>
                </a:cubicBezTo>
                <a:lnTo>
                  <a:pt x="2161034" y="6255486"/>
                </a:lnTo>
                <a:lnTo>
                  <a:pt x="2153750" y="6255521"/>
                </a:lnTo>
                <a:lnTo>
                  <a:pt x="2103657" y="6252311"/>
                </a:lnTo>
                <a:lnTo>
                  <a:pt x="2029336" y="6242169"/>
                </a:lnTo>
                <a:lnTo>
                  <a:pt x="2005748" y="6231176"/>
                </a:lnTo>
                <a:lnTo>
                  <a:pt x="1726452" y="6221423"/>
                </a:lnTo>
                <a:lnTo>
                  <a:pt x="1718772" y="6222728"/>
                </a:lnTo>
                <a:cubicBezTo>
                  <a:pt x="1714978" y="6224720"/>
                  <a:pt x="1712864" y="6228095"/>
                  <a:pt x="1713588" y="6233628"/>
                </a:cubicBezTo>
                <a:cubicBezTo>
                  <a:pt x="1704931" y="6232775"/>
                  <a:pt x="1696423" y="6231018"/>
                  <a:pt x="1687855" y="6229032"/>
                </a:cubicBezTo>
                <a:lnTo>
                  <a:pt x="1683364" y="6228007"/>
                </a:lnTo>
                <a:lnTo>
                  <a:pt x="1666504" y="6228958"/>
                </a:lnTo>
                <a:lnTo>
                  <a:pt x="1660374" y="6222910"/>
                </a:lnTo>
                <a:lnTo>
                  <a:pt x="1603357" y="6223330"/>
                </a:lnTo>
                <a:cubicBezTo>
                  <a:pt x="1578479" y="6238319"/>
                  <a:pt x="1532715" y="6229454"/>
                  <a:pt x="1494313" y="6235123"/>
                </a:cubicBezTo>
                <a:lnTo>
                  <a:pt x="1477373" y="6240915"/>
                </a:lnTo>
                <a:lnTo>
                  <a:pt x="1366385" y="6247234"/>
                </a:lnTo>
                <a:lnTo>
                  <a:pt x="1290375" y="6255646"/>
                </a:lnTo>
                <a:lnTo>
                  <a:pt x="1274008" y="6261281"/>
                </a:lnTo>
                <a:lnTo>
                  <a:pt x="1255344" y="6255327"/>
                </a:lnTo>
                <a:cubicBezTo>
                  <a:pt x="1253081" y="6253687"/>
                  <a:pt x="1251255" y="6251870"/>
                  <a:pt x="1249918" y="6249937"/>
                </a:cubicBezTo>
                <a:lnTo>
                  <a:pt x="1189403" y="6258152"/>
                </a:lnTo>
                <a:lnTo>
                  <a:pt x="1182119" y="6258187"/>
                </a:lnTo>
                <a:lnTo>
                  <a:pt x="1132027" y="6254977"/>
                </a:lnTo>
                <a:lnTo>
                  <a:pt x="1057706" y="6244836"/>
                </a:lnTo>
                <a:cubicBezTo>
                  <a:pt x="1033239" y="6238148"/>
                  <a:pt x="1011796" y="6213525"/>
                  <a:pt x="980918" y="6224656"/>
                </a:cubicBezTo>
                <a:cubicBezTo>
                  <a:pt x="988136" y="6211391"/>
                  <a:pt x="944595" y="6227687"/>
                  <a:pt x="936481" y="6215999"/>
                </a:cubicBezTo>
                <a:cubicBezTo>
                  <a:pt x="931811" y="6206351"/>
                  <a:pt x="917515" y="6209046"/>
                  <a:pt x="905680" y="6206752"/>
                </a:cubicBezTo>
                <a:cubicBezTo>
                  <a:pt x="895598" y="6197563"/>
                  <a:pt x="838049" y="6195198"/>
                  <a:pt x="819038" y="6199072"/>
                </a:cubicBezTo>
                <a:cubicBezTo>
                  <a:pt x="766757" y="6215983"/>
                  <a:pt x="714004" y="6180504"/>
                  <a:pt x="671977" y="6192971"/>
                </a:cubicBezTo>
                <a:cubicBezTo>
                  <a:pt x="655288" y="6191547"/>
                  <a:pt x="644297" y="6189548"/>
                  <a:pt x="636323" y="6187531"/>
                </a:cubicBezTo>
                <a:lnTo>
                  <a:pt x="621482" y="6182836"/>
                </a:lnTo>
                <a:lnTo>
                  <a:pt x="35800" y="6162384"/>
                </a:lnTo>
                <a:lnTo>
                  <a:pt x="35881" y="6160069"/>
                </a:lnTo>
                <a:lnTo>
                  <a:pt x="10068" y="6148048"/>
                </a:lnTo>
                <a:cubicBezTo>
                  <a:pt x="3544" y="6140914"/>
                  <a:pt x="-316" y="6131247"/>
                  <a:pt x="21" y="6120726"/>
                </a:cubicBezTo>
                <a:lnTo>
                  <a:pt x="108708" y="3008339"/>
                </a:lnTo>
                <a:lnTo>
                  <a:pt x="113647" y="2999320"/>
                </a:lnTo>
                <a:lnTo>
                  <a:pt x="109462" y="2987934"/>
                </a:lnTo>
                <a:close/>
              </a:path>
            </a:pathLst>
          </a:custGeom>
          <a:blipFill>
            <a:blip r:embed="rId2"/>
            <a:tile tx="0" ty="0" sx="100000" sy="100000" flip="none" algn="tl"/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nsolas"/>
              <a:ea typeface="+mn-ea"/>
              <a:cs typeface="+mn-cs"/>
            </a:endParaRPr>
          </a:p>
        </p:txBody>
      </p:sp>
      <p:pic>
        <p:nvPicPr>
          <p:cNvPr id="26" name="圖片 25">
            <a:extLst>
              <a:ext uri="{FF2B5EF4-FFF2-40B4-BE49-F238E27FC236}">
                <a16:creationId xmlns:a16="http://schemas.microsoft.com/office/drawing/2014/main" id="{4F38AE32-FD86-4794-8F80-9287D8714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42" y="6339346"/>
            <a:ext cx="523948" cy="466790"/>
          </a:xfrm>
          <a:prstGeom prst="rect">
            <a:avLst/>
          </a:prstGeom>
        </p:spPr>
      </p:pic>
      <p:sp>
        <p:nvSpPr>
          <p:cNvPr id="2" name="文字方塊 1">
            <a:extLst>
              <a:ext uri="{FF2B5EF4-FFF2-40B4-BE49-F238E27FC236}">
                <a16:creationId xmlns:a16="http://schemas.microsoft.com/office/drawing/2014/main" id="{F77BC092-1D57-4E2A-B1AA-B637BD221BC3}"/>
              </a:ext>
            </a:extLst>
          </p:cNvPr>
          <p:cNvSpPr txBox="1"/>
          <p:nvPr/>
        </p:nvSpPr>
        <p:spPr>
          <a:xfrm>
            <a:off x="5186905" y="5151230"/>
            <a:ext cx="2778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chemeClr val="bg1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國文碩一　張晉綸</a:t>
            </a:r>
            <a:endParaRPr lang="en-US" altLang="zh-TW" sz="2400" dirty="0">
              <a:solidFill>
                <a:schemeClr val="bg1"/>
              </a:solidFill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67F26933-50D8-40EB-B219-979D4B89B414}"/>
              </a:ext>
            </a:extLst>
          </p:cNvPr>
          <p:cNvSpPr txBox="1"/>
          <p:nvPr/>
        </p:nvSpPr>
        <p:spPr>
          <a:xfrm>
            <a:off x="842551" y="2119610"/>
            <a:ext cx="113494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>
                <a:solidFill>
                  <a:schemeClr val="bg1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阮籍</a:t>
            </a:r>
            <a:r>
              <a:rPr lang="en-US" altLang="zh-TW" sz="4400" dirty="0">
                <a:solidFill>
                  <a:schemeClr val="bg1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4400" dirty="0">
                <a:solidFill>
                  <a:schemeClr val="bg1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阮嗣宗集</a:t>
            </a:r>
            <a:r>
              <a:rPr lang="en-US" altLang="zh-TW" sz="4400" dirty="0">
                <a:solidFill>
                  <a:schemeClr val="bg1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‧</a:t>
            </a:r>
            <a:r>
              <a:rPr lang="zh-TW" altLang="en-US" sz="4400" dirty="0">
                <a:solidFill>
                  <a:schemeClr val="bg1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樂論</a:t>
            </a:r>
            <a:r>
              <a:rPr lang="en-US" altLang="zh-TW" sz="4400" dirty="0">
                <a:solidFill>
                  <a:schemeClr val="bg1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</a:p>
          <a:p>
            <a:pPr algn="ctr"/>
            <a:r>
              <a:rPr lang="zh-TW" altLang="en-US" sz="4400" dirty="0">
                <a:solidFill>
                  <a:schemeClr val="bg1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嵇康</a:t>
            </a:r>
            <a:r>
              <a:rPr lang="en-US" altLang="zh-TW" sz="4400" dirty="0">
                <a:solidFill>
                  <a:schemeClr val="bg1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4400" dirty="0">
                <a:solidFill>
                  <a:schemeClr val="bg1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嵇中散集</a:t>
            </a:r>
            <a:r>
              <a:rPr lang="en-US" altLang="zh-TW" sz="4400" dirty="0">
                <a:solidFill>
                  <a:schemeClr val="bg1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‧</a:t>
            </a:r>
            <a:r>
              <a:rPr lang="zh-TW" altLang="en-US" sz="4400" dirty="0">
                <a:solidFill>
                  <a:schemeClr val="bg1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聲無哀樂論</a:t>
            </a:r>
            <a:r>
              <a:rPr lang="en-US" altLang="zh-TW" sz="4400" dirty="0">
                <a:solidFill>
                  <a:schemeClr val="bg1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2B97F038-DEAB-403A-9FB5-35932CF40C4E}"/>
              </a:ext>
            </a:extLst>
          </p:cNvPr>
          <p:cNvSpPr txBox="1"/>
          <p:nvPr/>
        </p:nvSpPr>
        <p:spPr>
          <a:xfrm>
            <a:off x="-3388" y="6433633"/>
            <a:ext cx="113531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000" b="0" i="0" dirty="0">
                <a:effectLst/>
                <a:latin typeface="FZYaoTi" panose="02010601030101010101" pitchFamily="2" charset="-122"/>
                <a:ea typeface="FZYaoTi" panose="02010601030101010101" pitchFamily="2" charset="-122"/>
              </a:rPr>
              <a:t>經學文獻研討導讀</a:t>
            </a:r>
            <a:endParaRPr lang="en-US" altLang="zh-TW" sz="2000" b="0" i="0" dirty="0">
              <a:effectLst/>
              <a:latin typeface="FZYaoTi" panose="02010601030101010101" pitchFamily="2" charset="-122"/>
              <a:ea typeface="FZYaoTi" panose="02010601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3608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一、阮籍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5809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刑教一體，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禮樂外內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也。刑弛則教不獨行，</a:t>
            </a:r>
            <a:r>
              <a:rPr lang="zh-TW" altLang="zh-TW" sz="2000" u="sng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禮廢則樂無所立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。尊卑有分，上下有等，謂之禮。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人安其生，情意無哀，謂之樂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。車服，旌旗，宮室，飲食，禮之具也。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鐘磬，鞞鼓，琴瑟，歌舞，樂之器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也。禮逾其制，則尊卑乖。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樂失其序，則親疏亂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。禮定其象，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樂平其心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。禮治其外，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樂化其內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禮樂正而天下平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</a:t>
            </a: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zh-TW" sz="1200" kern="100" dirty="0"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昔衛人求繁纓曲懸，而孔子嘆息，蓋惜禮壞而樂崩也。夫鐘者，聲之主也。懸者，鐘之制也。鐘失其制，則聲失其主。主制無常，則怪聲並出。盛衰之代相及，古今之變若一。故聖教廢毀，則聰慧之人並造奇音。景王喜大鐘之律，平公好師延之曲。公卿大夫拊手嗟嘆。庶人群生踊躍思聞。正樂遂廢，鄭聲大興，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雅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、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頌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之詩不講，而妖淫之曲是尋。延年造傾城之歌，而孝武思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孊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嫚之色。雍門作松柏之音，愍王念未寒之服。故猗靡哀思之音發，愁怨偷薄之亂興，則人後有縱欲奢侈之意，人後有內顧自奉之，是以君子惡大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凌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之歌，憎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比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里之舞。</a:t>
            </a: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zh-TW" altLang="zh-TW" sz="12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昔先王制樂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，非以縱耳目之觀，崇曲房之嬿也。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必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通天地之氣，靜萬物之神也。固上下之位，定性命之真也。故清廟之歌詠成功之績，賓響之詩稱禮讓之則，百姓化其善，異俗服其德。此淫聲之所以薄，正樂之所以貴也。</a:t>
            </a:r>
          </a:p>
          <a:p>
            <a:pPr algn="just">
              <a:lnSpc>
                <a:spcPct val="115000"/>
              </a:lnSpc>
            </a:pPr>
            <a:endParaRPr lang="en-US" altLang="zh-TW" sz="2000" kern="100" dirty="0"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zh-TW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947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一、阮籍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538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然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禮與變俱，樂與時化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。故五帝不同制，三王各異造。非其相反，應時變也。夫百姓安服淫亂之聲，殘害先王之正。故後王必更作樂，各宣其功德於天下，通其變使民不倦。然但改其名目，變造歌詠，至於樂聲，</a:t>
            </a:r>
            <a:r>
              <a:rPr lang="zh-TW" altLang="en-US" sz="2000" u="sng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平和自若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。故黃帝詠雲門之神，少昊歌鳳鳥之跡。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咸池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、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六英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之名既變，而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黃鐘之宮不改易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。故達道之化者可與審樂，好音之聲者不足與論律也。</a:t>
            </a: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zh-TW" altLang="en-US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舜命夔與典樂，教胄子以中和之德。「詩言志，歌依詠，律和聲。八音克諧，無相奪倫，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神人以和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。」又曰「予欲聞六律五聲八音，在治忽以出納五言，女聽。」夫煩奏淫聲，汨湮心耳，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乃忘平和，君子弗聽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言正樂通，平正易簡，心澄氣清，以聞音律，出納五言也。夔曰「戛擊鳴球，搏拊琴瑟以詠，祖考來格。虞賓在位，群后德讓，下管鼗鼓，合止柷敔，笙鏞以閒，鳥獸蹌蹌，簫韶九成，鳳凰來儀。」夔曰「於予擊石拊石，百獸率舞」言天下治平，萬物得所，音聲不嘩，漠然未兆，故眾官皆和也。故孔子在齊聞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韶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，三月不知肉好。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言至樂使人</a:t>
            </a:r>
            <a:r>
              <a:rPr lang="zh-TW" altLang="en-US" sz="2000" u="sng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無欲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，心平氣定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，不以肉為滋味也。以此觀之，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知聖人之樂和而已矣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。自西陵青陽之樂皆取之行，聽鳳凰之鳴，尊長風之象，採大林之缺，當時之所不見，百姓之所希聞。故天下懷其德而化其神也。</a:t>
            </a: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zh-TW" sz="2000" kern="100" dirty="0"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zh-TW" altLang="en-US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140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一、阮籍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344130"/>
            <a:ext cx="11655057" cy="3968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故孔子在齊聞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韶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，三月不知肉好。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言至樂使人</a:t>
            </a:r>
            <a:r>
              <a:rPr lang="zh-TW" altLang="en-US" sz="2000" u="sng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無欲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，心平氣定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，不以肉為滋味也。</a:t>
            </a: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以此觀之，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知聖人之樂和而已矣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</a:t>
            </a:r>
            <a:endParaRPr lang="en-US" altLang="zh-TW" sz="2000" kern="100" dirty="0"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zh-TW" sz="2000" kern="100" dirty="0"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蔡忠道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儒道互補之研究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</a:p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阮籍「和」的觀念，與其自然觀互為表裡，從萬物自然而然，進而論萬物一體的和諧，而萬物「性</a:t>
            </a:r>
          </a:p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命之真」在於易簡不煩、平淡無味，聖王本此特質作樂，因此能發揮強大的政教功效。所以，阮</a:t>
            </a:r>
          </a:p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籍的「無欲」，顯然與儒家的主張不同，也不盡符合孔子聞韶樂的讚嘆。</a:t>
            </a: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zh-TW" altLang="en-US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834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一、阮籍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3968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夫雅樂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周通則萬物和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，質靜則聽不淫，易簡則節制全，靜重則服人心。此先王造樂之意也。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自後衰末之為樂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也，其物不真，其器不固，其制不信，取於近物，同於人閒，各求其好，恣意所存，閭里之聲競高，永巷之音爭先，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童兒相聚以詠富貴，</a:t>
            </a:r>
            <a:r>
              <a:rPr lang="zh-TW" altLang="en-US" sz="2000" kern="1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芻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牧負戴以歌賤貧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，君臣之職未廢，而一人懷萬心也。</a:t>
            </a: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zh-TW" sz="2000" kern="100" dirty="0"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當夏后之末，輿女萬人，衣以文繡，食以梁肉，端噪晨歌，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聞之者憂戚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，天下苦其殃，百姓傷其毒。殷之季君，亦奏斯樂，酒池肉林，夜以繼日，然咨嗟之音未絕，而敵國已收其琴瑟矣。滿堂而飲酒，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樂奏而流涕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，此非皆有憂者也，則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此樂非樂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也。當君臣之時，奏斯樂於廟中，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聞之者皆為之悲咽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。漢桓帝聞楚琴，淒愴傷心，倚扆而悲，慷慨長息曰「善哉乎，為琴若此，一而已足矣」。順帝上恭陵，過樊衢，聞鳴鳥而悲，泣下橫流，曰「善哉鳥聲」。使左右吟之，曰「使聲若是，豈不樂哉。」夫是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謂以悲為樂者也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。誠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以悲為樂，則天下何樂之有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天下無樂，而欲陰陽調和，災害不生，亦已難矣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。樂者，使人精神平和，衰氣不入，天地交泰，遠物來集，故謂之樂也。</a:t>
            </a:r>
          </a:p>
        </p:txBody>
      </p:sp>
    </p:spTree>
    <p:extLst>
      <p:ext uri="{BB962C8B-B14F-4D97-AF65-F5344CB8AC3E}">
        <p14:creationId xmlns:p14="http://schemas.microsoft.com/office/powerpoint/2010/main" val="3045138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一、阮籍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1491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今則流涕感動，噓唏傷氣，寒暑不適，庶物不遂，雖出絲竹，宜謂之哀。奈何俛仰嘆息以此稱樂乎。昔季流子向風而鼓琴，聽之者泣下沾襟。弟子曰「善哉鼓琴，亦已妙矣。」季流子曰「樂謂之善，哀為之傷。吾為哀傷，非為善樂也。」以此言之，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絲竹不必為樂，歌詠不必為善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也。故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墨子之非樂也，悲夫以哀為樂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也。比胡亥耽哀不變，故願為黔首。李斯隨哀不返，故思逐狡兔。嗚呼，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君子可不鑒之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哉。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AC48D21A-001E-4CB0-9A66-5691F8EF10A1}"/>
              </a:ext>
            </a:extLst>
          </p:cNvPr>
          <p:cNvSpPr txBox="1"/>
          <p:nvPr/>
        </p:nvSpPr>
        <p:spPr>
          <a:xfrm>
            <a:off x="6542304" y="4196449"/>
            <a:ext cx="17308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心氣和洽＝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65A79152-15F8-414E-88A1-8BF8DDF18D71}"/>
              </a:ext>
            </a:extLst>
          </p:cNvPr>
          <p:cNvSpPr txBox="1"/>
          <p:nvPr/>
        </p:nvSpPr>
        <p:spPr>
          <a:xfrm>
            <a:off x="153241" y="3429000"/>
            <a:ext cx="80284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儒家樂教：「刑教一體，禮樂外內」</a:t>
            </a:r>
            <a:endParaRPr lang="en-US" altLang="zh-TW" sz="2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　　　　　「禮治其外，樂化其內」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74ED836E-47CC-4BC6-B257-F396777451AD}"/>
              </a:ext>
            </a:extLst>
          </p:cNvPr>
          <p:cNvSpPr txBox="1"/>
          <p:nvPr/>
        </p:nvSpPr>
        <p:spPr>
          <a:xfrm>
            <a:off x="153241" y="4784242"/>
            <a:ext cx="6933357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dirty="0">
                <a:solidFill>
                  <a:srgbClr val="00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道家思想：「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夫樂者，天地之體，萬物之性也。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」</a:t>
            </a:r>
            <a:b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</a:b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　　　「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此自然之道，樂之所始也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。」</a:t>
            </a:r>
            <a:endParaRPr lang="en-US" altLang="zh-TW" sz="2000" dirty="0">
              <a:solidFill>
                <a:srgbClr val="000000"/>
              </a:solidFill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r>
              <a:rPr lang="en-US" altLang="zh-TW" sz="1600" dirty="0">
                <a:solidFill>
                  <a:srgbClr val="00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1600" dirty="0">
                <a:solidFill>
                  <a:srgbClr val="00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達莊論</a:t>
            </a:r>
            <a:r>
              <a:rPr lang="en-US" altLang="zh-TW" sz="1600" dirty="0">
                <a:solidFill>
                  <a:srgbClr val="00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r>
              <a:rPr lang="zh-TW" altLang="en-US" sz="1600" dirty="0">
                <a:solidFill>
                  <a:srgbClr val="00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「天地生於自然，萬物生於天地。」</a:t>
            </a:r>
            <a:endParaRPr lang="zh-TW" altLang="en-US" sz="16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B436FFE5-CEC1-4E05-B35D-F4A7BC0CDC2C}"/>
              </a:ext>
            </a:extLst>
          </p:cNvPr>
          <p:cNvCxnSpPr/>
          <p:nvPr/>
        </p:nvCxnSpPr>
        <p:spPr>
          <a:xfrm>
            <a:off x="6045026" y="3663103"/>
            <a:ext cx="509541" cy="5943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F705E07F-AC92-4DFC-8008-B46F04B3300E}"/>
              </a:ext>
            </a:extLst>
          </p:cNvPr>
          <p:cNvCxnSpPr/>
          <p:nvPr/>
        </p:nvCxnSpPr>
        <p:spPr>
          <a:xfrm flipV="1">
            <a:off x="5853002" y="4625455"/>
            <a:ext cx="701565" cy="5555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986D51E7-4F71-4AE8-A371-E76BD90FA949}"/>
              </a:ext>
            </a:extLst>
          </p:cNvPr>
          <p:cNvSpPr txBox="1"/>
          <p:nvPr/>
        </p:nvSpPr>
        <p:spPr>
          <a:xfrm>
            <a:off x="8181690" y="4011782"/>
            <a:ext cx="39515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zh-TW" sz="24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天地合其德則萬物合其生，刑賞不用而民自安</a:t>
            </a:r>
            <a:r>
              <a:rPr lang="zh-TW" altLang="en-US" sz="24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</a:t>
            </a:r>
            <a:endParaRPr lang="zh-TW" altLang="en-US" sz="24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11012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6">
            <a:extLst>
              <a:ext uri="{FF2B5EF4-FFF2-40B4-BE49-F238E27FC236}">
                <a16:creationId xmlns:a16="http://schemas.microsoft.com/office/drawing/2014/main" id="{23F5135F-115E-423C-BE4A-B56C35DC9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2C1E318-0F1F-4920-8C7D-FBAC66631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E4A7237-B6EB-4FB7-8B68-7C27438D47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4E00FDE-0838-4B5B-A782-6B6C92DB0A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Oval 8">
              <a:extLst>
                <a:ext uri="{FF2B5EF4-FFF2-40B4-BE49-F238E27FC236}">
                  <a16:creationId xmlns:a16="http://schemas.microsoft.com/office/drawing/2014/main" id="{2BC1B2F3-8E83-4A70-B103-979C67EECE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nsolas"/>
                <a:ea typeface="+mn-ea"/>
                <a:cs typeface="+mn-cs"/>
              </a:endParaRPr>
            </a:p>
          </p:txBody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BFA8362-D844-46C0-9CEA-D8905DCCE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nsolas"/>
              <a:ea typeface="+mn-ea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2895569-34B0-4061-94A3-97E7EEE66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16471A4E-7FAA-443B-83AA-5A26013E02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85C7C3B-6EFA-4BB2-9B03-2AE9B430D9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760AA9D-9CA9-4A78-A860-700820C8C38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DB7AA1B-396D-447F-9FC5-8D1451FB7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nsolas"/>
                <a:ea typeface="+mn-ea"/>
                <a:cs typeface="+mn-cs"/>
              </a:endParaRPr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AB478AD-1C6E-4E17-8AE7-C680C6E93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9916" y="503"/>
            <a:ext cx="11492085" cy="6659869"/>
          </a:xfrm>
          <a:custGeom>
            <a:avLst/>
            <a:gdLst>
              <a:gd name="connsiteX0" fmla="*/ 220019 w 11507827"/>
              <a:gd name="connsiteY0" fmla="*/ 0 h 6702361"/>
              <a:gd name="connsiteX1" fmla="*/ 11507827 w 11507827"/>
              <a:gd name="connsiteY1" fmla="*/ 0 h 6702361"/>
              <a:gd name="connsiteX2" fmla="*/ 11507827 w 11507827"/>
              <a:gd name="connsiteY2" fmla="*/ 6702361 h 6702361"/>
              <a:gd name="connsiteX3" fmla="*/ 0 w 11507827"/>
              <a:gd name="connsiteY3" fmla="*/ 6300499 h 6702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07827" h="6702361">
                <a:moveTo>
                  <a:pt x="220019" y="0"/>
                </a:moveTo>
                <a:lnTo>
                  <a:pt x="11507827" y="0"/>
                </a:lnTo>
                <a:lnTo>
                  <a:pt x="11507827" y="6702361"/>
                </a:lnTo>
                <a:lnTo>
                  <a:pt x="0" y="6300499"/>
                </a:lnTo>
                <a:close/>
              </a:path>
            </a:pathLst>
          </a:cu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nsolas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56143EA-D849-4A9C-80A0-AB9124FB82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882" y="0"/>
            <a:ext cx="11353119" cy="6534874"/>
          </a:xfrm>
          <a:custGeom>
            <a:avLst/>
            <a:gdLst>
              <a:gd name="connsiteX0" fmla="*/ 213803 w 11353119"/>
              <a:gd name="connsiteY0" fmla="*/ 0 h 6557594"/>
              <a:gd name="connsiteX1" fmla="*/ 11353119 w 11353119"/>
              <a:gd name="connsiteY1" fmla="*/ 0 h 6557594"/>
              <a:gd name="connsiteX2" fmla="*/ 11353119 w 11353119"/>
              <a:gd name="connsiteY2" fmla="*/ 6557594 h 6557594"/>
              <a:gd name="connsiteX3" fmla="*/ 7186543 w 11353119"/>
              <a:gd name="connsiteY3" fmla="*/ 6412093 h 6557594"/>
              <a:gd name="connsiteX4" fmla="*/ 4594471 w 11353119"/>
              <a:gd name="connsiteY4" fmla="*/ 6321576 h 6557594"/>
              <a:gd name="connsiteX5" fmla="*/ 4592908 w 11353119"/>
              <a:gd name="connsiteY5" fmla="*/ 6321786 h 6557594"/>
              <a:gd name="connsiteX6" fmla="*/ 4368633 w 11353119"/>
              <a:gd name="connsiteY6" fmla="*/ 6313869 h 6557594"/>
              <a:gd name="connsiteX7" fmla="*/ 4331730 w 11353119"/>
              <a:gd name="connsiteY7" fmla="*/ 6312401 h 6557594"/>
              <a:gd name="connsiteX8" fmla="*/ 3869868 w 11353119"/>
              <a:gd name="connsiteY8" fmla="*/ 6296272 h 6557594"/>
              <a:gd name="connsiteX9" fmla="*/ 3168657 w 11353119"/>
              <a:gd name="connsiteY9" fmla="*/ 6271786 h 6557594"/>
              <a:gd name="connsiteX10" fmla="*/ 2357496 w 11353119"/>
              <a:gd name="connsiteY10" fmla="*/ 6243459 h 6557594"/>
              <a:gd name="connsiteX11" fmla="*/ 2338017 w 11353119"/>
              <a:gd name="connsiteY11" fmla="*/ 6244568 h 6557594"/>
              <a:gd name="connsiteX12" fmla="*/ 2262006 w 11353119"/>
              <a:gd name="connsiteY12" fmla="*/ 6252980 h 6557594"/>
              <a:gd name="connsiteX13" fmla="*/ 2245638 w 11353119"/>
              <a:gd name="connsiteY13" fmla="*/ 6258616 h 6557594"/>
              <a:gd name="connsiteX14" fmla="*/ 2226974 w 11353119"/>
              <a:gd name="connsiteY14" fmla="*/ 6252662 h 6557594"/>
              <a:gd name="connsiteX15" fmla="*/ 2221550 w 11353119"/>
              <a:gd name="connsiteY15" fmla="*/ 6247272 h 6557594"/>
              <a:gd name="connsiteX16" fmla="*/ 2161034 w 11353119"/>
              <a:gd name="connsiteY16" fmla="*/ 6255486 h 6557594"/>
              <a:gd name="connsiteX17" fmla="*/ 2153750 w 11353119"/>
              <a:gd name="connsiteY17" fmla="*/ 6255521 h 6557594"/>
              <a:gd name="connsiteX18" fmla="*/ 2103657 w 11353119"/>
              <a:gd name="connsiteY18" fmla="*/ 6252311 h 6557594"/>
              <a:gd name="connsiteX19" fmla="*/ 2029336 w 11353119"/>
              <a:gd name="connsiteY19" fmla="*/ 6242169 h 6557594"/>
              <a:gd name="connsiteX20" fmla="*/ 2005748 w 11353119"/>
              <a:gd name="connsiteY20" fmla="*/ 6231176 h 6557594"/>
              <a:gd name="connsiteX21" fmla="*/ 1726452 w 11353119"/>
              <a:gd name="connsiteY21" fmla="*/ 6221423 h 6557594"/>
              <a:gd name="connsiteX22" fmla="*/ 1718772 w 11353119"/>
              <a:gd name="connsiteY22" fmla="*/ 6222728 h 6557594"/>
              <a:gd name="connsiteX23" fmla="*/ 1713588 w 11353119"/>
              <a:gd name="connsiteY23" fmla="*/ 6233628 h 6557594"/>
              <a:gd name="connsiteX24" fmla="*/ 1687855 w 11353119"/>
              <a:gd name="connsiteY24" fmla="*/ 6229032 h 6557594"/>
              <a:gd name="connsiteX25" fmla="*/ 1683364 w 11353119"/>
              <a:gd name="connsiteY25" fmla="*/ 6228007 h 6557594"/>
              <a:gd name="connsiteX26" fmla="*/ 1666504 w 11353119"/>
              <a:gd name="connsiteY26" fmla="*/ 6228958 h 6557594"/>
              <a:gd name="connsiteX27" fmla="*/ 1660374 w 11353119"/>
              <a:gd name="connsiteY27" fmla="*/ 6222910 h 6557594"/>
              <a:gd name="connsiteX28" fmla="*/ 1603357 w 11353119"/>
              <a:gd name="connsiteY28" fmla="*/ 6223330 h 6557594"/>
              <a:gd name="connsiteX29" fmla="*/ 1494313 w 11353119"/>
              <a:gd name="connsiteY29" fmla="*/ 6235123 h 6557594"/>
              <a:gd name="connsiteX30" fmla="*/ 1477373 w 11353119"/>
              <a:gd name="connsiteY30" fmla="*/ 6240915 h 6557594"/>
              <a:gd name="connsiteX31" fmla="*/ 1366385 w 11353119"/>
              <a:gd name="connsiteY31" fmla="*/ 6247234 h 6557594"/>
              <a:gd name="connsiteX32" fmla="*/ 1290375 w 11353119"/>
              <a:gd name="connsiteY32" fmla="*/ 6255646 h 6557594"/>
              <a:gd name="connsiteX33" fmla="*/ 1274008 w 11353119"/>
              <a:gd name="connsiteY33" fmla="*/ 6261281 h 6557594"/>
              <a:gd name="connsiteX34" fmla="*/ 1255344 w 11353119"/>
              <a:gd name="connsiteY34" fmla="*/ 6255327 h 6557594"/>
              <a:gd name="connsiteX35" fmla="*/ 1249918 w 11353119"/>
              <a:gd name="connsiteY35" fmla="*/ 6249937 h 6557594"/>
              <a:gd name="connsiteX36" fmla="*/ 1189403 w 11353119"/>
              <a:gd name="connsiteY36" fmla="*/ 6258152 h 6557594"/>
              <a:gd name="connsiteX37" fmla="*/ 1182119 w 11353119"/>
              <a:gd name="connsiteY37" fmla="*/ 6258187 h 6557594"/>
              <a:gd name="connsiteX38" fmla="*/ 1132027 w 11353119"/>
              <a:gd name="connsiteY38" fmla="*/ 6254977 h 6557594"/>
              <a:gd name="connsiteX39" fmla="*/ 1057706 w 11353119"/>
              <a:gd name="connsiteY39" fmla="*/ 6244836 h 6557594"/>
              <a:gd name="connsiteX40" fmla="*/ 980918 w 11353119"/>
              <a:gd name="connsiteY40" fmla="*/ 6224656 h 6557594"/>
              <a:gd name="connsiteX41" fmla="*/ 936481 w 11353119"/>
              <a:gd name="connsiteY41" fmla="*/ 6215999 h 6557594"/>
              <a:gd name="connsiteX42" fmla="*/ 905680 w 11353119"/>
              <a:gd name="connsiteY42" fmla="*/ 6206752 h 6557594"/>
              <a:gd name="connsiteX43" fmla="*/ 819038 w 11353119"/>
              <a:gd name="connsiteY43" fmla="*/ 6199072 h 6557594"/>
              <a:gd name="connsiteX44" fmla="*/ 671977 w 11353119"/>
              <a:gd name="connsiteY44" fmla="*/ 6192971 h 6557594"/>
              <a:gd name="connsiteX45" fmla="*/ 636323 w 11353119"/>
              <a:gd name="connsiteY45" fmla="*/ 6187531 h 6557594"/>
              <a:gd name="connsiteX46" fmla="*/ 621482 w 11353119"/>
              <a:gd name="connsiteY46" fmla="*/ 6182836 h 6557594"/>
              <a:gd name="connsiteX47" fmla="*/ 35800 w 11353119"/>
              <a:gd name="connsiteY47" fmla="*/ 6162384 h 6557594"/>
              <a:gd name="connsiteX48" fmla="*/ 35881 w 11353119"/>
              <a:gd name="connsiteY48" fmla="*/ 6160069 h 6557594"/>
              <a:gd name="connsiteX49" fmla="*/ 10068 w 11353119"/>
              <a:gd name="connsiteY49" fmla="*/ 6148048 h 6557594"/>
              <a:gd name="connsiteX50" fmla="*/ 21 w 11353119"/>
              <a:gd name="connsiteY50" fmla="*/ 6120726 h 6557594"/>
              <a:gd name="connsiteX51" fmla="*/ 108708 w 11353119"/>
              <a:gd name="connsiteY51" fmla="*/ 3008339 h 6557594"/>
              <a:gd name="connsiteX52" fmla="*/ 113647 w 11353119"/>
              <a:gd name="connsiteY52" fmla="*/ 2999320 h 6557594"/>
              <a:gd name="connsiteX53" fmla="*/ 109462 w 11353119"/>
              <a:gd name="connsiteY53" fmla="*/ 2987934 h 6557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1353119" h="6557594">
                <a:moveTo>
                  <a:pt x="213803" y="0"/>
                </a:moveTo>
                <a:lnTo>
                  <a:pt x="11353119" y="0"/>
                </a:lnTo>
                <a:lnTo>
                  <a:pt x="11353119" y="6557594"/>
                </a:lnTo>
                <a:lnTo>
                  <a:pt x="7186543" y="6412093"/>
                </a:lnTo>
                <a:lnTo>
                  <a:pt x="4594471" y="6321576"/>
                </a:lnTo>
                <a:lnTo>
                  <a:pt x="4592908" y="6321786"/>
                </a:lnTo>
                <a:cubicBezTo>
                  <a:pt x="4531040" y="6326381"/>
                  <a:pt x="4360162" y="6321781"/>
                  <a:pt x="4368633" y="6313869"/>
                </a:cubicBezTo>
                <a:lnTo>
                  <a:pt x="4331730" y="6312401"/>
                </a:lnTo>
                <a:lnTo>
                  <a:pt x="3869868" y="6296272"/>
                </a:lnTo>
                <a:lnTo>
                  <a:pt x="3168657" y="6271786"/>
                </a:lnTo>
                <a:lnTo>
                  <a:pt x="2357496" y="6243459"/>
                </a:lnTo>
                <a:lnTo>
                  <a:pt x="2338017" y="6244568"/>
                </a:lnTo>
                <a:lnTo>
                  <a:pt x="2262006" y="6252980"/>
                </a:lnTo>
                <a:lnTo>
                  <a:pt x="2245638" y="6258616"/>
                </a:lnTo>
                <a:lnTo>
                  <a:pt x="2226974" y="6252662"/>
                </a:lnTo>
                <a:cubicBezTo>
                  <a:pt x="2224712" y="6251022"/>
                  <a:pt x="2222885" y="6249203"/>
                  <a:pt x="2221550" y="6247272"/>
                </a:cubicBezTo>
                <a:lnTo>
                  <a:pt x="2161034" y="6255486"/>
                </a:lnTo>
                <a:lnTo>
                  <a:pt x="2153750" y="6255521"/>
                </a:lnTo>
                <a:lnTo>
                  <a:pt x="2103657" y="6252311"/>
                </a:lnTo>
                <a:lnTo>
                  <a:pt x="2029336" y="6242169"/>
                </a:lnTo>
                <a:lnTo>
                  <a:pt x="2005748" y="6231176"/>
                </a:lnTo>
                <a:lnTo>
                  <a:pt x="1726452" y="6221423"/>
                </a:lnTo>
                <a:lnTo>
                  <a:pt x="1718772" y="6222728"/>
                </a:lnTo>
                <a:cubicBezTo>
                  <a:pt x="1714978" y="6224720"/>
                  <a:pt x="1712864" y="6228095"/>
                  <a:pt x="1713588" y="6233628"/>
                </a:cubicBezTo>
                <a:cubicBezTo>
                  <a:pt x="1704931" y="6232775"/>
                  <a:pt x="1696423" y="6231018"/>
                  <a:pt x="1687855" y="6229032"/>
                </a:cubicBezTo>
                <a:lnTo>
                  <a:pt x="1683364" y="6228007"/>
                </a:lnTo>
                <a:lnTo>
                  <a:pt x="1666504" y="6228958"/>
                </a:lnTo>
                <a:lnTo>
                  <a:pt x="1660374" y="6222910"/>
                </a:lnTo>
                <a:lnTo>
                  <a:pt x="1603357" y="6223330"/>
                </a:lnTo>
                <a:cubicBezTo>
                  <a:pt x="1578479" y="6238319"/>
                  <a:pt x="1532715" y="6229454"/>
                  <a:pt x="1494313" y="6235123"/>
                </a:cubicBezTo>
                <a:lnTo>
                  <a:pt x="1477373" y="6240915"/>
                </a:lnTo>
                <a:lnTo>
                  <a:pt x="1366385" y="6247234"/>
                </a:lnTo>
                <a:lnTo>
                  <a:pt x="1290375" y="6255646"/>
                </a:lnTo>
                <a:lnTo>
                  <a:pt x="1274008" y="6261281"/>
                </a:lnTo>
                <a:lnTo>
                  <a:pt x="1255344" y="6255327"/>
                </a:lnTo>
                <a:cubicBezTo>
                  <a:pt x="1253081" y="6253687"/>
                  <a:pt x="1251255" y="6251870"/>
                  <a:pt x="1249918" y="6249937"/>
                </a:cubicBezTo>
                <a:lnTo>
                  <a:pt x="1189403" y="6258152"/>
                </a:lnTo>
                <a:lnTo>
                  <a:pt x="1182119" y="6258187"/>
                </a:lnTo>
                <a:lnTo>
                  <a:pt x="1132027" y="6254977"/>
                </a:lnTo>
                <a:lnTo>
                  <a:pt x="1057706" y="6244836"/>
                </a:lnTo>
                <a:cubicBezTo>
                  <a:pt x="1033239" y="6238148"/>
                  <a:pt x="1011796" y="6213525"/>
                  <a:pt x="980918" y="6224656"/>
                </a:cubicBezTo>
                <a:cubicBezTo>
                  <a:pt x="988136" y="6211391"/>
                  <a:pt x="944595" y="6227687"/>
                  <a:pt x="936481" y="6215999"/>
                </a:cubicBezTo>
                <a:cubicBezTo>
                  <a:pt x="931811" y="6206351"/>
                  <a:pt x="917515" y="6209046"/>
                  <a:pt x="905680" y="6206752"/>
                </a:cubicBezTo>
                <a:cubicBezTo>
                  <a:pt x="895598" y="6197563"/>
                  <a:pt x="838049" y="6195198"/>
                  <a:pt x="819038" y="6199072"/>
                </a:cubicBezTo>
                <a:cubicBezTo>
                  <a:pt x="766757" y="6215983"/>
                  <a:pt x="714004" y="6180504"/>
                  <a:pt x="671977" y="6192971"/>
                </a:cubicBezTo>
                <a:cubicBezTo>
                  <a:pt x="655288" y="6191547"/>
                  <a:pt x="644297" y="6189548"/>
                  <a:pt x="636323" y="6187531"/>
                </a:cubicBezTo>
                <a:lnTo>
                  <a:pt x="621482" y="6182836"/>
                </a:lnTo>
                <a:lnTo>
                  <a:pt x="35800" y="6162384"/>
                </a:lnTo>
                <a:lnTo>
                  <a:pt x="35881" y="6160069"/>
                </a:lnTo>
                <a:lnTo>
                  <a:pt x="10068" y="6148048"/>
                </a:lnTo>
                <a:cubicBezTo>
                  <a:pt x="3544" y="6140914"/>
                  <a:pt x="-316" y="6131247"/>
                  <a:pt x="21" y="6120726"/>
                </a:cubicBezTo>
                <a:lnTo>
                  <a:pt x="108708" y="3008339"/>
                </a:lnTo>
                <a:lnTo>
                  <a:pt x="113647" y="2999320"/>
                </a:lnTo>
                <a:lnTo>
                  <a:pt x="109462" y="2987934"/>
                </a:lnTo>
                <a:close/>
              </a:path>
            </a:pathLst>
          </a:custGeom>
          <a:blipFill>
            <a:blip r:embed="rId2"/>
            <a:tile tx="0" ty="0" sx="100000" sy="100000" flip="none" algn="tl"/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nsolas"/>
              <a:ea typeface="+mn-ea"/>
              <a:cs typeface="+mn-cs"/>
            </a:endParaRPr>
          </a:p>
        </p:txBody>
      </p:sp>
      <p:pic>
        <p:nvPicPr>
          <p:cNvPr id="26" name="圖片 25">
            <a:extLst>
              <a:ext uri="{FF2B5EF4-FFF2-40B4-BE49-F238E27FC236}">
                <a16:creationId xmlns:a16="http://schemas.microsoft.com/office/drawing/2014/main" id="{4F38AE32-FD86-4794-8F80-9287D8714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42" y="6339346"/>
            <a:ext cx="523948" cy="466790"/>
          </a:xfrm>
          <a:prstGeom prst="rect">
            <a:avLst/>
          </a:prstGeom>
        </p:spPr>
      </p:pic>
      <p:sp>
        <p:nvSpPr>
          <p:cNvPr id="20" name="文字方塊 19">
            <a:extLst>
              <a:ext uri="{FF2B5EF4-FFF2-40B4-BE49-F238E27FC236}">
                <a16:creationId xmlns:a16="http://schemas.microsoft.com/office/drawing/2014/main" id="{0A96F752-C058-4E81-88AA-E8B3D21E2C6B}"/>
              </a:ext>
            </a:extLst>
          </p:cNvPr>
          <p:cNvSpPr txBox="1"/>
          <p:nvPr/>
        </p:nvSpPr>
        <p:spPr>
          <a:xfrm>
            <a:off x="-1" y="2151727"/>
            <a:ext cx="119295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zh-TW" altLang="en-US" sz="8000" dirty="0">
                <a:ln w="15875">
                  <a:solidFill>
                    <a:srgbClr val="000000">
                      <a:alpha val="98000"/>
                    </a:srgbClr>
                  </a:solidFill>
                </a:ln>
                <a:solidFill>
                  <a:srgbClr val="F0F3F2"/>
                </a:solidFill>
                <a:latin typeface="Tanuki Permanent Marker" panose="02000600000000000000" pitchFamily="2" charset="-128"/>
                <a:ea typeface="Tanuki Permanent Marker" panose="02000600000000000000" pitchFamily="2" charset="-128"/>
              </a:rPr>
              <a:t>二</a:t>
            </a:r>
            <a:endParaRPr lang="en-US" altLang="zh-TW" sz="8000" dirty="0">
              <a:ln w="15875">
                <a:solidFill>
                  <a:srgbClr val="000000">
                    <a:alpha val="98000"/>
                  </a:srgbClr>
                </a:solidFill>
              </a:ln>
              <a:solidFill>
                <a:srgbClr val="F0F3F2"/>
              </a:solidFill>
              <a:latin typeface="Tanuki Permanent Marker" panose="02000600000000000000" pitchFamily="2" charset="-128"/>
              <a:ea typeface="Tanuki Permanent Marker" panose="02000600000000000000" pitchFamily="2" charset="-128"/>
            </a:endParaRPr>
          </a:p>
          <a:p>
            <a:pPr algn="r">
              <a:defRPr/>
            </a:pPr>
            <a:r>
              <a:rPr lang="zh-TW" altLang="en-US" sz="7000" dirty="0">
                <a:ln w="15875">
                  <a:solidFill>
                    <a:srgbClr val="000000">
                      <a:alpha val="98000"/>
                    </a:srgbClr>
                  </a:solidFill>
                </a:ln>
                <a:solidFill>
                  <a:srgbClr val="F0F3F2"/>
                </a:solidFill>
                <a:latin typeface="Tanuki Permanent Marker" panose="02000600000000000000" pitchFamily="2" charset="-128"/>
                <a:ea typeface="Tanuki Permanent Marker" panose="02000600000000000000" pitchFamily="2" charset="-128"/>
              </a:rPr>
              <a:t>康</a:t>
            </a:r>
            <a:r>
              <a:rPr lang="en-US" altLang="zh-TW" sz="7000" dirty="0">
                <a:ln w="15875">
                  <a:solidFill>
                    <a:srgbClr val="000000">
                      <a:alpha val="98000"/>
                    </a:srgbClr>
                  </a:solidFill>
                </a:ln>
                <a:solidFill>
                  <a:srgbClr val="F0F3F2"/>
                </a:solidFill>
                <a:latin typeface="Tanuki Permanent Marker" panose="02000600000000000000" pitchFamily="2" charset="-128"/>
                <a:ea typeface="Tanuki Permanent Marker" panose="02000600000000000000" pitchFamily="2" charset="-128"/>
              </a:rPr>
              <a:t>〈</a:t>
            </a:r>
            <a:r>
              <a:rPr lang="zh-TW" altLang="en-US" sz="7000" dirty="0">
                <a:ln w="15875">
                  <a:solidFill>
                    <a:srgbClr val="000000">
                      <a:alpha val="98000"/>
                    </a:srgbClr>
                  </a:solidFill>
                </a:ln>
                <a:solidFill>
                  <a:srgbClr val="F0F3F2"/>
                </a:solidFill>
                <a:latin typeface="Tanuki Permanent Marker" panose="02000600000000000000" pitchFamily="2" charset="-128"/>
                <a:ea typeface="Tanuki Permanent Marker" panose="02000600000000000000" pitchFamily="2" charset="-128"/>
              </a:rPr>
              <a:t>聲無哀樂論</a:t>
            </a:r>
            <a:r>
              <a:rPr lang="en-US" altLang="zh-TW" sz="7000" dirty="0">
                <a:ln w="15875">
                  <a:solidFill>
                    <a:srgbClr val="000000">
                      <a:alpha val="98000"/>
                    </a:srgbClr>
                  </a:solidFill>
                </a:ln>
                <a:solidFill>
                  <a:srgbClr val="F0F3F2"/>
                </a:solidFill>
                <a:latin typeface="Tanuki Permanent Marker" panose="02000600000000000000" pitchFamily="2" charset="-128"/>
                <a:ea typeface="Tanuki Permanent Marker" panose="02000600000000000000" pitchFamily="2" charset="-128"/>
              </a:rPr>
              <a:t>〉</a:t>
            </a:r>
            <a:endParaRPr lang="zh-TW" altLang="en-US" sz="7000" dirty="0">
              <a:ln w="15875">
                <a:solidFill>
                  <a:srgbClr val="000000">
                    <a:alpha val="98000"/>
                  </a:srgbClr>
                </a:solidFill>
              </a:ln>
              <a:solidFill>
                <a:srgbClr val="F0F3F2"/>
              </a:solidFill>
              <a:latin typeface="Tanuki Permanent Marker" panose="02000600000000000000" pitchFamily="2" charset="-128"/>
              <a:ea typeface="Tanuki Permanent Marker" panose="02000600000000000000" pitchFamily="2" charset="-128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7A60E19D-1EB3-4E0B-A861-CF48FF71FCD2}"/>
              </a:ext>
            </a:extLst>
          </p:cNvPr>
          <p:cNvSpPr txBox="1"/>
          <p:nvPr/>
        </p:nvSpPr>
        <p:spPr>
          <a:xfrm>
            <a:off x="-3388" y="6433633"/>
            <a:ext cx="113531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000" b="0" i="0" dirty="0">
                <a:effectLst/>
                <a:latin typeface="FZYaoTi" panose="02010601030101010101" pitchFamily="2" charset="-122"/>
                <a:ea typeface="FZYaoTi" panose="02010601030101010101" pitchFamily="2" charset="-122"/>
              </a:rPr>
              <a:t>經學文獻研討導讀</a:t>
            </a:r>
            <a:endParaRPr lang="en-US" altLang="zh-TW" sz="2000" b="0" i="0" dirty="0">
              <a:effectLst/>
              <a:latin typeface="FZYaoTi" panose="02010601030101010101" pitchFamily="2" charset="-122"/>
              <a:ea typeface="FZYaoTi" panose="02010601030101010101" pitchFamily="2" charset="-122"/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A2D97655-E99E-4B9A-B18B-2B95A7E669D5}"/>
              </a:ext>
            </a:extLst>
          </p:cNvPr>
          <p:cNvSpPr txBox="1"/>
          <p:nvPr/>
        </p:nvSpPr>
        <p:spPr>
          <a:xfrm>
            <a:off x="3652158" y="3306976"/>
            <a:ext cx="12573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8000" dirty="0">
                <a:ln w="15875">
                  <a:solidFill>
                    <a:srgbClr val="000000">
                      <a:alpha val="98000"/>
                    </a:srgbClr>
                  </a:solidFill>
                </a:ln>
                <a:solidFill>
                  <a:srgbClr val="F0F3F2"/>
                </a:solidFill>
                <a:latin typeface="STXinwei" panose="02010800040101010101" pitchFamily="2" charset="-122"/>
                <a:ea typeface="STXinwei" panose="02010800040101010101" pitchFamily="2" charset="-122"/>
              </a:rPr>
              <a:t>嵇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1954556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E4918808-ECA8-46F0-95A1-B9B1ADDB8FD9}"/>
              </a:ext>
            </a:extLst>
          </p:cNvPr>
          <p:cNvSpPr txBox="1"/>
          <p:nvPr/>
        </p:nvSpPr>
        <p:spPr>
          <a:xfrm>
            <a:off x="703772" y="958302"/>
            <a:ext cx="1089996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嵇康（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223∼263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）</a:t>
            </a:r>
            <a:endParaRPr lang="en-US" altLang="zh-TW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zh-TW" altLang="en-US" sz="1000" dirty="0">
                <a:latin typeface="STFangsong" panose="02010600040101010101" pitchFamily="2" charset="-122"/>
                <a:ea typeface="STFangsong" panose="02010600040101010101" pitchFamily="2" charset="-122"/>
              </a:rPr>
              <a:t>　　</a:t>
            </a:r>
            <a:endParaRPr lang="en-US" altLang="zh-TW" sz="1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　　字叔夜，譙國銍人也。其先姓奚，會稽上虞人，以避怨，徙焉。銍有嵇山，家於其側，因而命氏。兄</a:t>
            </a:r>
            <a:r>
              <a:rPr lang="zh-TW" altLang="en-US" sz="2000" u="sng" dirty="0">
                <a:latin typeface="STFangsong" panose="02010600040101010101" pitchFamily="2" charset="-122"/>
                <a:ea typeface="STFangsong" panose="02010600040101010101" pitchFamily="2" charset="-122"/>
              </a:rPr>
              <a:t>喜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，有當世才，暦太僕、宗正。</a:t>
            </a:r>
            <a:r>
              <a:rPr lang="zh-TW" altLang="en-US" sz="2000" u="sng" dirty="0">
                <a:latin typeface="STFangsong" panose="02010600040101010101" pitchFamily="2" charset="-122"/>
                <a:ea typeface="STFangsong" panose="02010600040101010101" pitchFamily="2" charset="-122"/>
              </a:rPr>
              <a:t>康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早孤，有奇才，遠邁不群。身長七尺八寸，美詞氣，有風儀，而土木形骸，不自藻飾，人以爲龍章鳳姿，天質自然。恬靜寡欲，含垢匿瑕，寬簡有大量。學不師受，博覽無不該通，</a:t>
            </a:r>
            <a:r>
              <a:rPr lang="zh-TW" altLang="en-US" sz="20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長好</a:t>
            </a:r>
            <a:r>
              <a:rPr lang="en-US" altLang="zh-TW" sz="20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0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老</a:t>
            </a:r>
            <a:r>
              <a:rPr lang="en-US" altLang="zh-TW" sz="20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》《</a:t>
            </a:r>
            <a:r>
              <a:rPr lang="zh-TW" altLang="en-US" sz="20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莊</a:t>
            </a:r>
            <a:r>
              <a:rPr lang="en-US" altLang="zh-TW" sz="20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。與魏宗室婚，拜中散大夫。常脩養性服食之事，彈琴詠詩，自足於懷。以爲神仙稟之自然，非積學所得，至於導養得理，則</a:t>
            </a:r>
            <a:r>
              <a:rPr lang="zh-TW" altLang="en-US" sz="2000" u="sng" dirty="0">
                <a:latin typeface="STFangsong" panose="02010600040101010101" pitchFamily="2" charset="-122"/>
                <a:ea typeface="STFangsong" panose="02010600040101010101" pitchFamily="2" charset="-122"/>
              </a:rPr>
              <a:t>安期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、</a:t>
            </a:r>
            <a:r>
              <a:rPr lang="zh-TW" altLang="en-US" sz="2000" u="sng" dirty="0">
                <a:latin typeface="STFangsong" panose="02010600040101010101" pitchFamily="2" charset="-122"/>
                <a:ea typeface="STFangsong" panose="02010600040101010101" pitchFamily="2" charset="-122"/>
              </a:rPr>
              <a:t>彭祖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之倫可及，乃著</a:t>
            </a:r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養生論</a:t>
            </a:r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。</a:t>
            </a:r>
            <a:endParaRPr lang="en-US" altLang="zh-TW" sz="2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endParaRPr lang="en-US" altLang="zh-TW" sz="2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　　所與神交者惟陳留</a:t>
            </a:r>
            <a:r>
              <a:rPr lang="zh-TW" altLang="en-US" sz="2000" u="sng" dirty="0">
                <a:latin typeface="STFangsong" panose="02010600040101010101" pitchFamily="2" charset="-122"/>
                <a:ea typeface="STFangsong" panose="02010600040101010101" pitchFamily="2" charset="-122"/>
              </a:rPr>
              <a:t>阮籍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、河内</a:t>
            </a:r>
            <a:r>
              <a:rPr lang="zh-TW" altLang="en-US" sz="2000" u="sng" dirty="0">
                <a:latin typeface="STFangsong" panose="02010600040101010101" pitchFamily="2" charset="-122"/>
                <a:ea typeface="STFangsong" panose="02010600040101010101" pitchFamily="2" charset="-122"/>
              </a:rPr>
              <a:t>山濤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，豫其流者河内</a:t>
            </a:r>
            <a:r>
              <a:rPr lang="zh-TW" altLang="en-US" sz="2000" u="sng" dirty="0">
                <a:latin typeface="STFangsong" panose="02010600040101010101" pitchFamily="2" charset="-122"/>
                <a:ea typeface="STFangsong" panose="02010600040101010101" pitchFamily="2" charset="-122"/>
              </a:rPr>
              <a:t>向秀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、沛國</a:t>
            </a:r>
            <a:r>
              <a:rPr lang="zh-TW" altLang="en-US" sz="2000" u="sng" dirty="0">
                <a:latin typeface="STFangsong" panose="02010600040101010101" pitchFamily="2" charset="-122"/>
                <a:ea typeface="STFangsong" panose="02010600040101010101" pitchFamily="2" charset="-122"/>
              </a:rPr>
              <a:t>劉伶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、籍兄子</a:t>
            </a:r>
            <a:r>
              <a:rPr lang="zh-TW" altLang="en-US" sz="2000" u="sng" dirty="0">
                <a:latin typeface="STFangsong" panose="02010600040101010101" pitchFamily="2" charset="-122"/>
                <a:ea typeface="STFangsong" panose="02010600040101010101" pitchFamily="2" charset="-122"/>
              </a:rPr>
              <a:t>咸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、琅邪</a:t>
            </a:r>
            <a:r>
              <a:rPr lang="zh-TW" altLang="en-US" sz="2000" u="sng" dirty="0">
                <a:latin typeface="STFangsong" panose="02010600040101010101" pitchFamily="2" charset="-122"/>
                <a:ea typeface="STFangsong" panose="02010600040101010101" pitchFamily="2" charset="-122"/>
              </a:rPr>
              <a:t>王戎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，遂爲竹林之遊，世所謂「竹林七賢」也。戎自言與康居山陽二十年，未嘗見其喜慍之色。</a:t>
            </a:r>
            <a:endParaRPr lang="en-US" altLang="zh-TW" sz="2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endParaRPr lang="en-US" altLang="zh-TW" sz="2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　　</a:t>
            </a:r>
            <a:endParaRPr lang="en-US" altLang="zh-TW" sz="2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r"/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晉書</a:t>
            </a:r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·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列傳第十九</a:t>
            </a:r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8C83202-1C7E-4D50-8E3F-D2B9CD6EC3F0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二、嵇康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聲無哀樂論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447452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E4918808-ECA8-46F0-95A1-B9B1ADDB8FD9}"/>
              </a:ext>
            </a:extLst>
          </p:cNvPr>
          <p:cNvSpPr txBox="1"/>
          <p:nvPr/>
        </p:nvSpPr>
        <p:spPr>
          <a:xfrm>
            <a:off x="703772" y="958302"/>
            <a:ext cx="10899964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嵇康（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223∼263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）</a:t>
            </a:r>
            <a:endParaRPr lang="en-US" altLang="zh-TW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endParaRPr lang="en-US" altLang="zh-TW" sz="1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　　初，康居貧，嘗與向秀共鍛於大樹之下，以自贍給。潁川鐘會，貴公子也，精練有才辯，故往造焉。康不為之禮，而鍛不輟。良久會去，康謂曰：「何所聞而來？何所見而去？」會曰：「聞所聞而來，見所見而去。」會以此憾之。及是，言於文帝曰：「嵇康，臥龍也，不可起。公無憂天下，顧以康為慮耳。」因譖「康欲助毌丘儉，賴山濤不聽。昔齊戮華士，魯誅少正卯，誠以害時亂教，故聖賢去之。康、安等言論放蕩，非毀典謨，帝王者所不宜容。宜因釁除之，以淳風俗。」帝既暱聽信會，遂並害之。</a:t>
            </a:r>
            <a:endParaRPr lang="en-US" altLang="zh-TW" sz="2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endParaRPr lang="en-US" altLang="zh-TW" sz="1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　　康將刑東市，太學生三千人請以為師，弗許。康顧視日影，索琴彈之，曰：「昔袁孝尼嘗從吾學</a:t>
            </a:r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廣陵散</a:t>
            </a:r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，吾每靳固之，</a:t>
            </a:r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廣陵散</a:t>
            </a:r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於今絕矣！」時年四十。海內之士，莫不痛之。帝尋悟而恨焉。初，康嘗游於洛西，暮宿華陽亭，引琴而彈。夜分，忽有客詣之，稱是古人，與康共談音律，辭致清辯，因索琴彈之，而為</a:t>
            </a:r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廣陵散</a:t>
            </a:r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，聲調絕倫，遂以授康，仍誓不傳人，亦不言其姓字。</a:t>
            </a:r>
            <a:endParaRPr lang="en-US" altLang="zh-TW" sz="2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endParaRPr lang="en-US" altLang="zh-TW" sz="1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　　康善談理，又能屬文，其髙情遠趣，率然玄遠。撰上古以來髙士爲之傳贊，欲友其人於千載也。又作</a:t>
            </a:r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太師箴</a:t>
            </a:r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，亦足以明帝王之道焉。復作</a:t>
            </a:r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聲無哀樂論</a:t>
            </a:r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，甚有條理。</a:t>
            </a:r>
            <a:endParaRPr lang="en-US" altLang="zh-TW" sz="2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endParaRPr lang="en-US" altLang="zh-TW" sz="1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r"/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晉書</a:t>
            </a:r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·</a:t>
            </a:r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列傳第十九</a:t>
            </a:r>
            <a:r>
              <a:rPr lang="en-US" altLang="zh-TW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6942D5F-0C2F-4FF3-BD57-D051DE6F328B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二、嵇康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聲無哀樂論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351614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二、嵇康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聲無哀樂論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995787"/>
            <a:ext cx="11655057" cy="538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79400" algn="just">
              <a:lnSpc>
                <a:spcPct val="115000"/>
              </a:lnSpc>
            </a:pPr>
            <a:r>
              <a:rPr lang="zh-TW" altLang="en-US" sz="2000" kern="100" dirty="0"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有秦客問於東野主人曰：「聞之前論曰：『治世之音安以樂，亡國之音哀以思。』夫治亂在政，而音聲應之；故哀思之情，表於金石；安樂之象，形於管弦也。又仲尼聞韶，識虞舜之德；季札聽弦，知眾國之風。斯已然之事，先賢所不疑也。今子獨以為聲無哀樂，其理何居？若有嘉訊，今請聞其說。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」</a:t>
            </a:r>
            <a:endParaRPr lang="en-US" altLang="zh-TW" sz="2000" kern="100" dirty="0"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indent="279400"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主人應之曰：「斯義久滯，莫肯拯救，故令歷世濫於名實。今蒙啟導，將言其一隅焉。夫天地合德，萬物貴生，寒暑代往，五行以成。故章為五色，發為五音；音聲之作，其猶臭味在於天地之間。其善與不善，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雖遭遇濁亂，其體自若而不變也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豈以愛憎易操、哀樂改度哉？及宮商集比，聲音克諧，此人心至願，情慾之所鍾。故人知情不可恣，欲不可極，故因其所用，每為之節，使哀不至傷，樂不至淫，斯其大較也。然樂云樂云，鐘鼓云乎哉？哀云哀云，哭泣云乎哉？因茲而言，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玉帛非禮敬之實，歌舞非悲哀之主也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。何以明之？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夫殊方異俗，歌哭不同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。使錯而用之，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或聞哭而歡，或聽歌而戚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，然而哀樂之情均也。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今用均同之情，而發萬殊之聲，斯非音聲之無常哉？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然聲音和比，感人之最深者也。勞者歌其事，樂者舞其功。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夫內有悲痛之心，則激切哀言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。言比成詩，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聲比成音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。雜而詠之，聚而聽之，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心動於和聲，情感於苦言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。嗟歎未絕，而泣涕流漣矣。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夫哀心藏於苦心內，遇和聲而後發。和聲無象，而哀心有主。夫以有主之哀心，因乎無象之和聲，其所覺悟，唯哀而已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。豈復知『吹萬不同，而使其自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己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』哉。風俗之流，遂成其政；是故國史明政教之得失，審國風之盛衰，吟詠情性以諷其上，故曰『亡國之音哀以思』也。</a:t>
            </a:r>
          </a:p>
        </p:txBody>
      </p:sp>
    </p:spTree>
    <p:extLst>
      <p:ext uri="{BB962C8B-B14F-4D97-AF65-F5344CB8AC3E}">
        <p14:creationId xmlns:p14="http://schemas.microsoft.com/office/powerpoint/2010/main" val="23149934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二、嵇康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聲無哀樂論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2198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夫喜、怒、哀、樂、愛、憎、慙、懼，凡此八者，生民所以接物傳情，區別有屬，而不可溢者也。夫味以甘苦為稱，今以甲賢而心愛，以乙愚而情憎，則愛憎宜屬我，而賢愚宜屬彼也。可以我愛而謂之愛人，我憎而謂之憎人，所喜則謂之喜味，所怒而謂之怒味哉？由此言之，則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外內殊用，彼我異名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聲音自當以善惡為主，則無關於哀樂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；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哀樂自當以情感，則無係於聲音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。名實俱去，則盡然可見矣。且季子在魯，采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詩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觀禮，以別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風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、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雅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，豈徒任聲以決臧否哉？又仲尼聞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韶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，嘆其一致，是以咨嗟，何必因聲以知虞舜之德，然後歎美邪？今粗明其一端，亦可思過半矣。」</a:t>
            </a:r>
          </a:p>
        </p:txBody>
      </p:sp>
      <p:grpSp>
        <p:nvGrpSpPr>
          <p:cNvPr id="11" name="群組 10">
            <a:extLst>
              <a:ext uri="{FF2B5EF4-FFF2-40B4-BE49-F238E27FC236}">
                <a16:creationId xmlns:a16="http://schemas.microsoft.com/office/drawing/2014/main" id="{8406AE84-D094-43DE-96FD-23FB1C6CE02C}"/>
              </a:ext>
            </a:extLst>
          </p:cNvPr>
          <p:cNvGrpSpPr/>
          <p:nvPr/>
        </p:nvGrpSpPr>
        <p:grpSpPr>
          <a:xfrm>
            <a:off x="3407649" y="4034245"/>
            <a:ext cx="5376699" cy="841654"/>
            <a:chOff x="1481299" y="4012473"/>
            <a:chExt cx="5376699" cy="841654"/>
          </a:xfrm>
        </p:grpSpPr>
        <p:sp>
          <p:nvSpPr>
            <p:cNvPr id="5" name="文字方塊 4">
              <a:extLst>
                <a:ext uri="{FF2B5EF4-FFF2-40B4-BE49-F238E27FC236}">
                  <a16:creationId xmlns:a16="http://schemas.microsoft.com/office/drawing/2014/main" id="{A143D75D-9AC5-4361-B4C4-B115186053A1}"/>
                </a:ext>
              </a:extLst>
            </p:cNvPr>
            <p:cNvSpPr txBox="1"/>
            <p:nvPr/>
          </p:nvSpPr>
          <p:spPr>
            <a:xfrm>
              <a:off x="5878274" y="4023130"/>
              <a:ext cx="979724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4800" dirty="0">
                  <a:latin typeface="STFangsong" panose="02010600040101010101" pitchFamily="2" charset="-122"/>
                  <a:ea typeface="STFangsong" panose="02010600040101010101" pitchFamily="2" charset="-122"/>
                </a:rPr>
                <a:t>情</a:t>
              </a:r>
            </a:p>
          </p:txBody>
        </p: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BD6FF0D5-3A38-4F66-9A32-B008E716D73C}"/>
                </a:ext>
              </a:extLst>
            </p:cNvPr>
            <p:cNvSpPr txBox="1"/>
            <p:nvPr/>
          </p:nvSpPr>
          <p:spPr>
            <a:xfrm>
              <a:off x="3808378" y="4023130"/>
              <a:ext cx="793816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4800" dirty="0">
                  <a:latin typeface="STFangsong" panose="02010600040101010101" pitchFamily="2" charset="-122"/>
                  <a:ea typeface="STFangsong" panose="02010600040101010101" pitchFamily="2" charset="-122"/>
                </a:rPr>
                <a:t>聲</a:t>
              </a:r>
              <a:endParaRPr lang="en-US" altLang="zh-TW" sz="4800" dirty="0">
                <a:latin typeface="STFangsong" panose="02010600040101010101" pitchFamily="2" charset="-122"/>
                <a:ea typeface="STFangsong" panose="02010600040101010101" pitchFamily="2" charset="-122"/>
              </a:endParaRPr>
            </a:p>
          </p:txBody>
        </p: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7EB4B3F7-3CFA-4DF8-86A7-5E1D41BB804A}"/>
                </a:ext>
              </a:extLst>
            </p:cNvPr>
            <p:cNvSpPr txBox="1"/>
            <p:nvPr/>
          </p:nvSpPr>
          <p:spPr>
            <a:xfrm>
              <a:off x="1481299" y="4023130"/>
              <a:ext cx="1044187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4800" dirty="0">
                  <a:solidFill>
                    <a:srgbClr val="000000"/>
                  </a:solidFill>
                  <a:latin typeface="STFangsong" panose="02010600040101010101" pitchFamily="2" charset="-122"/>
                  <a:ea typeface="STFangsong" panose="02010600040101010101" pitchFamily="2" charset="-122"/>
                </a:rPr>
                <a:t>心</a:t>
              </a:r>
              <a:endParaRPr lang="zh-TW" altLang="en-US" sz="4000" dirty="0"/>
            </a:p>
          </p:txBody>
        </p:sp>
        <p:cxnSp>
          <p:nvCxnSpPr>
            <p:cNvPr id="8" name="直線單箭頭接點 7">
              <a:extLst>
                <a:ext uri="{FF2B5EF4-FFF2-40B4-BE49-F238E27FC236}">
                  <a16:creationId xmlns:a16="http://schemas.microsoft.com/office/drawing/2014/main" id="{5FA05ED3-155A-445E-B9BA-B26C6BF72BEF}"/>
                </a:ext>
              </a:extLst>
            </p:cNvPr>
            <p:cNvCxnSpPr>
              <a:cxnSpLocks/>
            </p:cNvCxnSpPr>
            <p:nvPr/>
          </p:nvCxnSpPr>
          <p:spPr>
            <a:xfrm>
              <a:off x="4778840" y="4445158"/>
              <a:ext cx="947055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單箭頭接點 8">
              <a:extLst>
                <a:ext uri="{FF2B5EF4-FFF2-40B4-BE49-F238E27FC236}">
                  <a16:creationId xmlns:a16="http://schemas.microsoft.com/office/drawing/2014/main" id="{47BB3F36-E82A-4040-97ED-A244942194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93912" y="4445158"/>
              <a:ext cx="1160133" cy="21314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id="{4B2BEFD4-55D9-4235-8E64-57F14DDD93CE}"/>
                </a:ext>
              </a:extLst>
            </p:cNvPr>
            <p:cNvSpPr txBox="1"/>
            <p:nvPr/>
          </p:nvSpPr>
          <p:spPr>
            <a:xfrm>
              <a:off x="1481299" y="4012473"/>
              <a:ext cx="979724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4800" dirty="0">
                  <a:solidFill>
                    <a:schemeClr val="bg1">
                      <a:lumMod val="65000"/>
                    </a:schemeClr>
                  </a:solidFill>
                  <a:latin typeface="STFangsong" panose="02010600040101010101" pitchFamily="2" charset="-122"/>
                  <a:ea typeface="STFangsong" panose="02010600040101010101" pitchFamily="2" charset="-122"/>
                </a:rPr>
                <a:t>情</a:t>
              </a:r>
            </a:p>
          </p:txBody>
        </p:sp>
      </p:grp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E1841566-002B-4876-8FA2-2D5E54FD648E}"/>
              </a:ext>
            </a:extLst>
          </p:cNvPr>
          <p:cNvSpPr txBox="1"/>
          <p:nvPr/>
        </p:nvSpPr>
        <p:spPr>
          <a:xfrm>
            <a:off x="5816132" y="4865242"/>
            <a:ext cx="7938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善惡</a:t>
            </a:r>
            <a:endParaRPr lang="en-US" altLang="zh-TW" sz="2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403EB23-35C7-43AD-865A-C517054C4242}"/>
              </a:ext>
            </a:extLst>
          </p:cNvPr>
          <p:cNvSpPr txBox="1"/>
          <p:nvPr/>
        </p:nvSpPr>
        <p:spPr>
          <a:xfrm>
            <a:off x="3462079" y="4861908"/>
            <a:ext cx="7938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dirty="0">
                <a:solidFill>
                  <a:schemeClr val="bg1">
                    <a:lumMod val="65000"/>
                  </a:schemeClr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哀樂</a:t>
            </a:r>
            <a:endParaRPr lang="en-US" altLang="zh-TW" sz="2000" dirty="0">
              <a:solidFill>
                <a:schemeClr val="bg1">
                  <a:lumMod val="65000"/>
                </a:schemeClr>
              </a:solidFill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7F6E5B6E-086E-4ED1-B71D-EEB69341D835}"/>
              </a:ext>
            </a:extLst>
          </p:cNvPr>
          <p:cNvSpPr txBox="1"/>
          <p:nvPr/>
        </p:nvSpPr>
        <p:spPr>
          <a:xfrm>
            <a:off x="7844094" y="4875899"/>
            <a:ext cx="7938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哀樂</a:t>
            </a:r>
            <a:endParaRPr lang="en-US" altLang="zh-TW" sz="2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9758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6">
            <a:extLst>
              <a:ext uri="{FF2B5EF4-FFF2-40B4-BE49-F238E27FC236}">
                <a16:creationId xmlns:a16="http://schemas.microsoft.com/office/drawing/2014/main" id="{23F5135F-115E-423C-BE4A-B56C35DC9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2C1E318-0F1F-4920-8C7D-FBAC66631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E4A7237-B6EB-4FB7-8B68-7C27438D47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4E00FDE-0838-4B5B-A782-6B6C92DB0A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Oval 8">
              <a:extLst>
                <a:ext uri="{FF2B5EF4-FFF2-40B4-BE49-F238E27FC236}">
                  <a16:creationId xmlns:a16="http://schemas.microsoft.com/office/drawing/2014/main" id="{2BC1B2F3-8E83-4A70-B103-979C67EECE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BFA8362-D844-46C0-9CEA-D8905DCCE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2895569-34B0-4061-94A3-97E7EEE66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16471A4E-7FAA-443B-83AA-5A26013E02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85C7C3B-6EFA-4BB2-9B03-2AE9B430D9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760AA9D-9CA9-4A78-A860-700820C8C38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DB7AA1B-396D-447F-9FC5-8D1451FB7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AB478AD-1C6E-4E17-8AE7-C680C6E93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9916" y="503"/>
            <a:ext cx="11492085" cy="6659869"/>
          </a:xfrm>
          <a:custGeom>
            <a:avLst/>
            <a:gdLst>
              <a:gd name="connsiteX0" fmla="*/ 220019 w 11507827"/>
              <a:gd name="connsiteY0" fmla="*/ 0 h 6702361"/>
              <a:gd name="connsiteX1" fmla="*/ 11507827 w 11507827"/>
              <a:gd name="connsiteY1" fmla="*/ 0 h 6702361"/>
              <a:gd name="connsiteX2" fmla="*/ 11507827 w 11507827"/>
              <a:gd name="connsiteY2" fmla="*/ 6702361 h 6702361"/>
              <a:gd name="connsiteX3" fmla="*/ 0 w 11507827"/>
              <a:gd name="connsiteY3" fmla="*/ 6300499 h 6702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07827" h="6702361">
                <a:moveTo>
                  <a:pt x="220019" y="0"/>
                </a:moveTo>
                <a:lnTo>
                  <a:pt x="11507827" y="0"/>
                </a:lnTo>
                <a:lnTo>
                  <a:pt x="11507827" y="6702361"/>
                </a:lnTo>
                <a:lnTo>
                  <a:pt x="0" y="6300499"/>
                </a:lnTo>
                <a:close/>
              </a:path>
            </a:pathLst>
          </a:cu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56143EA-D849-4A9C-80A0-AB9124FB82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882" y="0"/>
            <a:ext cx="11353119" cy="6534874"/>
          </a:xfrm>
          <a:custGeom>
            <a:avLst/>
            <a:gdLst>
              <a:gd name="connsiteX0" fmla="*/ 213803 w 11353119"/>
              <a:gd name="connsiteY0" fmla="*/ 0 h 6557594"/>
              <a:gd name="connsiteX1" fmla="*/ 11353119 w 11353119"/>
              <a:gd name="connsiteY1" fmla="*/ 0 h 6557594"/>
              <a:gd name="connsiteX2" fmla="*/ 11353119 w 11353119"/>
              <a:gd name="connsiteY2" fmla="*/ 6557594 h 6557594"/>
              <a:gd name="connsiteX3" fmla="*/ 7186543 w 11353119"/>
              <a:gd name="connsiteY3" fmla="*/ 6412093 h 6557594"/>
              <a:gd name="connsiteX4" fmla="*/ 4594471 w 11353119"/>
              <a:gd name="connsiteY4" fmla="*/ 6321576 h 6557594"/>
              <a:gd name="connsiteX5" fmla="*/ 4592908 w 11353119"/>
              <a:gd name="connsiteY5" fmla="*/ 6321786 h 6557594"/>
              <a:gd name="connsiteX6" fmla="*/ 4368633 w 11353119"/>
              <a:gd name="connsiteY6" fmla="*/ 6313869 h 6557594"/>
              <a:gd name="connsiteX7" fmla="*/ 4331730 w 11353119"/>
              <a:gd name="connsiteY7" fmla="*/ 6312401 h 6557594"/>
              <a:gd name="connsiteX8" fmla="*/ 3869868 w 11353119"/>
              <a:gd name="connsiteY8" fmla="*/ 6296272 h 6557594"/>
              <a:gd name="connsiteX9" fmla="*/ 3168657 w 11353119"/>
              <a:gd name="connsiteY9" fmla="*/ 6271786 h 6557594"/>
              <a:gd name="connsiteX10" fmla="*/ 2357496 w 11353119"/>
              <a:gd name="connsiteY10" fmla="*/ 6243459 h 6557594"/>
              <a:gd name="connsiteX11" fmla="*/ 2338017 w 11353119"/>
              <a:gd name="connsiteY11" fmla="*/ 6244568 h 6557594"/>
              <a:gd name="connsiteX12" fmla="*/ 2262006 w 11353119"/>
              <a:gd name="connsiteY12" fmla="*/ 6252980 h 6557594"/>
              <a:gd name="connsiteX13" fmla="*/ 2245638 w 11353119"/>
              <a:gd name="connsiteY13" fmla="*/ 6258616 h 6557594"/>
              <a:gd name="connsiteX14" fmla="*/ 2226974 w 11353119"/>
              <a:gd name="connsiteY14" fmla="*/ 6252662 h 6557594"/>
              <a:gd name="connsiteX15" fmla="*/ 2221550 w 11353119"/>
              <a:gd name="connsiteY15" fmla="*/ 6247272 h 6557594"/>
              <a:gd name="connsiteX16" fmla="*/ 2161034 w 11353119"/>
              <a:gd name="connsiteY16" fmla="*/ 6255486 h 6557594"/>
              <a:gd name="connsiteX17" fmla="*/ 2153750 w 11353119"/>
              <a:gd name="connsiteY17" fmla="*/ 6255521 h 6557594"/>
              <a:gd name="connsiteX18" fmla="*/ 2103657 w 11353119"/>
              <a:gd name="connsiteY18" fmla="*/ 6252311 h 6557594"/>
              <a:gd name="connsiteX19" fmla="*/ 2029336 w 11353119"/>
              <a:gd name="connsiteY19" fmla="*/ 6242169 h 6557594"/>
              <a:gd name="connsiteX20" fmla="*/ 2005748 w 11353119"/>
              <a:gd name="connsiteY20" fmla="*/ 6231176 h 6557594"/>
              <a:gd name="connsiteX21" fmla="*/ 1726452 w 11353119"/>
              <a:gd name="connsiteY21" fmla="*/ 6221423 h 6557594"/>
              <a:gd name="connsiteX22" fmla="*/ 1718772 w 11353119"/>
              <a:gd name="connsiteY22" fmla="*/ 6222728 h 6557594"/>
              <a:gd name="connsiteX23" fmla="*/ 1713588 w 11353119"/>
              <a:gd name="connsiteY23" fmla="*/ 6233628 h 6557594"/>
              <a:gd name="connsiteX24" fmla="*/ 1687855 w 11353119"/>
              <a:gd name="connsiteY24" fmla="*/ 6229032 h 6557594"/>
              <a:gd name="connsiteX25" fmla="*/ 1683364 w 11353119"/>
              <a:gd name="connsiteY25" fmla="*/ 6228007 h 6557594"/>
              <a:gd name="connsiteX26" fmla="*/ 1666504 w 11353119"/>
              <a:gd name="connsiteY26" fmla="*/ 6228958 h 6557594"/>
              <a:gd name="connsiteX27" fmla="*/ 1660374 w 11353119"/>
              <a:gd name="connsiteY27" fmla="*/ 6222910 h 6557594"/>
              <a:gd name="connsiteX28" fmla="*/ 1603357 w 11353119"/>
              <a:gd name="connsiteY28" fmla="*/ 6223330 h 6557594"/>
              <a:gd name="connsiteX29" fmla="*/ 1494313 w 11353119"/>
              <a:gd name="connsiteY29" fmla="*/ 6235123 h 6557594"/>
              <a:gd name="connsiteX30" fmla="*/ 1477373 w 11353119"/>
              <a:gd name="connsiteY30" fmla="*/ 6240915 h 6557594"/>
              <a:gd name="connsiteX31" fmla="*/ 1366385 w 11353119"/>
              <a:gd name="connsiteY31" fmla="*/ 6247234 h 6557594"/>
              <a:gd name="connsiteX32" fmla="*/ 1290375 w 11353119"/>
              <a:gd name="connsiteY32" fmla="*/ 6255646 h 6557594"/>
              <a:gd name="connsiteX33" fmla="*/ 1274008 w 11353119"/>
              <a:gd name="connsiteY33" fmla="*/ 6261281 h 6557594"/>
              <a:gd name="connsiteX34" fmla="*/ 1255344 w 11353119"/>
              <a:gd name="connsiteY34" fmla="*/ 6255327 h 6557594"/>
              <a:gd name="connsiteX35" fmla="*/ 1249918 w 11353119"/>
              <a:gd name="connsiteY35" fmla="*/ 6249937 h 6557594"/>
              <a:gd name="connsiteX36" fmla="*/ 1189403 w 11353119"/>
              <a:gd name="connsiteY36" fmla="*/ 6258152 h 6557594"/>
              <a:gd name="connsiteX37" fmla="*/ 1182119 w 11353119"/>
              <a:gd name="connsiteY37" fmla="*/ 6258187 h 6557594"/>
              <a:gd name="connsiteX38" fmla="*/ 1132027 w 11353119"/>
              <a:gd name="connsiteY38" fmla="*/ 6254977 h 6557594"/>
              <a:gd name="connsiteX39" fmla="*/ 1057706 w 11353119"/>
              <a:gd name="connsiteY39" fmla="*/ 6244836 h 6557594"/>
              <a:gd name="connsiteX40" fmla="*/ 980918 w 11353119"/>
              <a:gd name="connsiteY40" fmla="*/ 6224656 h 6557594"/>
              <a:gd name="connsiteX41" fmla="*/ 936481 w 11353119"/>
              <a:gd name="connsiteY41" fmla="*/ 6215999 h 6557594"/>
              <a:gd name="connsiteX42" fmla="*/ 905680 w 11353119"/>
              <a:gd name="connsiteY42" fmla="*/ 6206752 h 6557594"/>
              <a:gd name="connsiteX43" fmla="*/ 819038 w 11353119"/>
              <a:gd name="connsiteY43" fmla="*/ 6199072 h 6557594"/>
              <a:gd name="connsiteX44" fmla="*/ 671977 w 11353119"/>
              <a:gd name="connsiteY44" fmla="*/ 6192971 h 6557594"/>
              <a:gd name="connsiteX45" fmla="*/ 636323 w 11353119"/>
              <a:gd name="connsiteY45" fmla="*/ 6187531 h 6557594"/>
              <a:gd name="connsiteX46" fmla="*/ 621482 w 11353119"/>
              <a:gd name="connsiteY46" fmla="*/ 6182836 h 6557594"/>
              <a:gd name="connsiteX47" fmla="*/ 35800 w 11353119"/>
              <a:gd name="connsiteY47" fmla="*/ 6162384 h 6557594"/>
              <a:gd name="connsiteX48" fmla="*/ 35881 w 11353119"/>
              <a:gd name="connsiteY48" fmla="*/ 6160069 h 6557594"/>
              <a:gd name="connsiteX49" fmla="*/ 10068 w 11353119"/>
              <a:gd name="connsiteY49" fmla="*/ 6148048 h 6557594"/>
              <a:gd name="connsiteX50" fmla="*/ 21 w 11353119"/>
              <a:gd name="connsiteY50" fmla="*/ 6120726 h 6557594"/>
              <a:gd name="connsiteX51" fmla="*/ 108708 w 11353119"/>
              <a:gd name="connsiteY51" fmla="*/ 3008339 h 6557594"/>
              <a:gd name="connsiteX52" fmla="*/ 113647 w 11353119"/>
              <a:gd name="connsiteY52" fmla="*/ 2999320 h 6557594"/>
              <a:gd name="connsiteX53" fmla="*/ 109462 w 11353119"/>
              <a:gd name="connsiteY53" fmla="*/ 2987934 h 6557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1353119" h="6557594">
                <a:moveTo>
                  <a:pt x="213803" y="0"/>
                </a:moveTo>
                <a:lnTo>
                  <a:pt x="11353119" y="0"/>
                </a:lnTo>
                <a:lnTo>
                  <a:pt x="11353119" y="6557594"/>
                </a:lnTo>
                <a:lnTo>
                  <a:pt x="7186543" y="6412093"/>
                </a:lnTo>
                <a:lnTo>
                  <a:pt x="4594471" y="6321576"/>
                </a:lnTo>
                <a:lnTo>
                  <a:pt x="4592908" y="6321786"/>
                </a:lnTo>
                <a:cubicBezTo>
                  <a:pt x="4531040" y="6326381"/>
                  <a:pt x="4360162" y="6321781"/>
                  <a:pt x="4368633" y="6313869"/>
                </a:cubicBezTo>
                <a:lnTo>
                  <a:pt x="4331730" y="6312401"/>
                </a:lnTo>
                <a:lnTo>
                  <a:pt x="3869868" y="6296272"/>
                </a:lnTo>
                <a:lnTo>
                  <a:pt x="3168657" y="6271786"/>
                </a:lnTo>
                <a:lnTo>
                  <a:pt x="2357496" y="6243459"/>
                </a:lnTo>
                <a:lnTo>
                  <a:pt x="2338017" y="6244568"/>
                </a:lnTo>
                <a:lnTo>
                  <a:pt x="2262006" y="6252980"/>
                </a:lnTo>
                <a:lnTo>
                  <a:pt x="2245638" y="6258616"/>
                </a:lnTo>
                <a:lnTo>
                  <a:pt x="2226974" y="6252662"/>
                </a:lnTo>
                <a:cubicBezTo>
                  <a:pt x="2224712" y="6251022"/>
                  <a:pt x="2222885" y="6249203"/>
                  <a:pt x="2221550" y="6247272"/>
                </a:cubicBezTo>
                <a:lnTo>
                  <a:pt x="2161034" y="6255486"/>
                </a:lnTo>
                <a:lnTo>
                  <a:pt x="2153750" y="6255521"/>
                </a:lnTo>
                <a:lnTo>
                  <a:pt x="2103657" y="6252311"/>
                </a:lnTo>
                <a:lnTo>
                  <a:pt x="2029336" y="6242169"/>
                </a:lnTo>
                <a:lnTo>
                  <a:pt x="2005748" y="6231176"/>
                </a:lnTo>
                <a:lnTo>
                  <a:pt x="1726452" y="6221423"/>
                </a:lnTo>
                <a:lnTo>
                  <a:pt x="1718772" y="6222728"/>
                </a:lnTo>
                <a:cubicBezTo>
                  <a:pt x="1714978" y="6224720"/>
                  <a:pt x="1712864" y="6228095"/>
                  <a:pt x="1713588" y="6233628"/>
                </a:cubicBezTo>
                <a:cubicBezTo>
                  <a:pt x="1704931" y="6232775"/>
                  <a:pt x="1696423" y="6231018"/>
                  <a:pt x="1687855" y="6229032"/>
                </a:cubicBezTo>
                <a:lnTo>
                  <a:pt x="1683364" y="6228007"/>
                </a:lnTo>
                <a:lnTo>
                  <a:pt x="1666504" y="6228958"/>
                </a:lnTo>
                <a:lnTo>
                  <a:pt x="1660374" y="6222910"/>
                </a:lnTo>
                <a:lnTo>
                  <a:pt x="1603357" y="6223330"/>
                </a:lnTo>
                <a:cubicBezTo>
                  <a:pt x="1578479" y="6238319"/>
                  <a:pt x="1532715" y="6229454"/>
                  <a:pt x="1494313" y="6235123"/>
                </a:cubicBezTo>
                <a:lnTo>
                  <a:pt x="1477373" y="6240915"/>
                </a:lnTo>
                <a:lnTo>
                  <a:pt x="1366385" y="6247234"/>
                </a:lnTo>
                <a:lnTo>
                  <a:pt x="1290375" y="6255646"/>
                </a:lnTo>
                <a:lnTo>
                  <a:pt x="1274008" y="6261281"/>
                </a:lnTo>
                <a:lnTo>
                  <a:pt x="1255344" y="6255327"/>
                </a:lnTo>
                <a:cubicBezTo>
                  <a:pt x="1253081" y="6253687"/>
                  <a:pt x="1251255" y="6251870"/>
                  <a:pt x="1249918" y="6249937"/>
                </a:cubicBezTo>
                <a:lnTo>
                  <a:pt x="1189403" y="6258152"/>
                </a:lnTo>
                <a:lnTo>
                  <a:pt x="1182119" y="6258187"/>
                </a:lnTo>
                <a:lnTo>
                  <a:pt x="1132027" y="6254977"/>
                </a:lnTo>
                <a:lnTo>
                  <a:pt x="1057706" y="6244836"/>
                </a:lnTo>
                <a:cubicBezTo>
                  <a:pt x="1033239" y="6238148"/>
                  <a:pt x="1011796" y="6213525"/>
                  <a:pt x="980918" y="6224656"/>
                </a:cubicBezTo>
                <a:cubicBezTo>
                  <a:pt x="988136" y="6211391"/>
                  <a:pt x="944595" y="6227687"/>
                  <a:pt x="936481" y="6215999"/>
                </a:cubicBezTo>
                <a:cubicBezTo>
                  <a:pt x="931811" y="6206351"/>
                  <a:pt x="917515" y="6209046"/>
                  <a:pt x="905680" y="6206752"/>
                </a:cubicBezTo>
                <a:cubicBezTo>
                  <a:pt x="895598" y="6197563"/>
                  <a:pt x="838049" y="6195198"/>
                  <a:pt x="819038" y="6199072"/>
                </a:cubicBezTo>
                <a:cubicBezTo>
                  <a:pt x="766757" y="6215983"/>
                  <a:pt x="714004" y="6180504"/>
                  <a:pt x="671977" y="6192971"/>
                </a:cubicBezTo>
                <a:cubicBezTo>
                  <a:pt x="655288" y="6191547"/>
                  <a:pt x="644297" y="6189548"/>
                  <a:pt x="636323" y="6187531"/>
                </a:cubicBezTo>
                <a:lnTo>
                  <a:pt x="621482" y="6182836"/>
                </a:lnTo>
                <a:lnTo>
                  <a:pt x="35800" y="6162384"/>
                </a:lnTo>
                <a:lnTo>
                  <a:pt x="35881" y="6160069"/>
                </a:lnTo>
                <a:lnTo>
                  <a:pt x="10068" y="6148048"/>
                </a:lnTo>
                <a:cubicBezTo>
                  <a:pt x="3544" y="6140914"/>
                  <a:pt x="-316" y="6131247"/>
                  <a:pt x="21" y="6120726"/>
                </a:cubicBezTo>
                <a:lnTo>
                  <a:pt x="108708" y="3008339"/>
                </a:lnTo>
                <a:lnTo>
                  <a:pt x="113647" y="2999320"/>
                </a:lnTo>
                <a:lnTo>
                  <a:pt x="109462" y="2987934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46A5DDF-10B9-4DF7-8002-8EBE7582C497}"/>
              </a:ext>
            </a:extLst>
          </p:cNvPr>
          <p:cNvSpPr txBox="1"/>
          <p:nvPr/>
        </p:nvSpPr>
        <p:spPr>
          <a:xfrm>
            <a:off x="8722659" y="1636221"/>
            <a:ext cx="276942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000" dirty="0">
                <a:ln w="15875">
                  <a:solidFill>
                    <a:schemeClr val="tx1">
                      <a:alpha val="98000"/>
                    </a:schemeClr>
                  </a:solidFill>
                </a:ln>
                <a:solidFill>
                  <a:schemeClr val="bg2"/>
                </a:solidFill>
                <a:latin typeface="Tanuki Permanent Marker" panose="02000600000000000000" pitchFamily="2" charset="-128"/>
                <a:ea typeface="Tanuki Permanent Marker" panose="02000600000000000000" pitchFamily="2" charset="-128"/>
              </a:rPr>
              <a:t>   序言</a:t>
            </a:r>
          </a:p>
        </p:txBody>
      </p:sp>
      <p:pic>
        <p:nvPicPr>
          <p:cNvPr id="26" name="圖片 25">
            <a:extLst>
              <a:ext uri="{FF2B5EF4-FFF2-40B4-BE49-F238E27FC236}">
                <a16:creationId xmlns:a16="http://schemas.microsoft.com/office/drawing/2014/main" id="{4F38AE32-FD86-4794-8F80-9287D8714A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42" y="6339346"/>
            <a:ext cx="523948" cy="466790"/>
          </a:xfrm>
          <a:prstGeom prst="rect">
            <a:avLst/>
          </a:prstGeom>
        </p:spPr>
      </p:pic>
      <p:sp>
        <p:nvSpPr>
          <p:cNvPr id="24" name="文字方塊 23">
            <a:extLst>
              <a:ext uri="{FF2B5EF4-FFF2-40B4-BE49-F238E27FC236}">
                <a16:creationId xmlns:a16="http://schemas.microsoft.com/office/drawing/2014/main" id="{82124D73-43FB-495E-BB69-B86B97428210}"/>
              </a:ext>
            </a:extLst>
          </p:cNvPr>
          <p:cNvSpPr txBox="1"/>
          <p:nvPr/>
        </p:nvSpPr>
        <p:spPr>
          <a:xfrm>
            <a:off x="-3388" y="6433633"/>
            <a:ext cx="113531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000" b="0" i="0" dirty="0">
                <a:effectLst/>
                <a:latin typeface="FZYaoTi" panose="02010601030101010101" pitchFamily="2" charset="-122"/>
                <a:ea typeface="FZYaoTi" panose="02010601030101010101" pitchFamily="2" charset="-122"/>
              </a:rPr>
              <a:t>經學文獻研討導讀</a:t>
            </a:r>
            <a:endParaRPr lang="en-US" altLang="zh-TW" sz="2000" b="0" i="0" dirty="0">
              <a:effectLst/>
              <a:latin typeface="FZYaoTi" panose="02010601030101010101" pitchFamily="2" charset="-122"/>
              <a:ea typeface="FZYaoTi" panose="02010601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61205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二、嵇康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聲無哀樂論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3968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秦客難曰：「八方異俗，歌哭萬殊，然其哀樂之情，不得不見也。夫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心動於中，而聲出於心。雖託之於他音，寄之於餘聲，善聽察者，要自覺之不使得過也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昔伯牙理琴而鍾子知其所志、隸人擊磬而子產識其心哀、魯人晨哭而顏淵審其生離。夫數子者，豈復假智於常音，借驗於曲度哉？心戚者則形為之動，情悲者則聲為之哀。此自然相應，不可得逃，唯神明者能精之耳。夫能者不以聲眾為難，不能者不以聲寡為易。今不可以未遇善聽，而謂之聲無可察之理；見方俗之多變，而謂聲音無哀樂也。」又云：「賢不宜言愛，愚不宜言憎。然則有賢然後愛生，有愚然後憎成，但不當共其名耳。哀樂之作，亦有由而然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此為聲使我哀，音使我樂也。苟哀樂由聲，更為有實，何得名實俱去邪？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」又云：「季子采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詩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觀禮，以別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風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、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雅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；仲尼歎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韶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音之一致，是以咨嗟。是何言歟？且師襄奏操，而仲尼覩文王之容；師涓進曲，而子野識亡國之音。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寧復講詩而後下言，習禮然後立評哉？斯皆神妙獨見，不待留聞積日，而已綜其吉凶矣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；是以前史以為美談。今子以區區之近知，齊所見而為限，無乃誣前賢之識微，負夫子之妙察邪？」</a:t>
            </a:r>
          </a:p>
        </p:txBody>
      </p:sp>
    </p:spTree>
    <p:extLst>
      <p:ext uri="{BB962C8B-B14F-4D97-AF65-F5344CB8AC3E}">
        <p14:creationId xmlns:p14="http://schemas.microsoft.com/office/powerpoint/2010/main" val="9495189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二、嵇康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聲無哀樂論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538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主人答曰：「難云：雖歌哭萬殊，善聽察者要自覺之，不假智於常音，不借驗於曲度，鍾子之徒云云是也。此為心悲者，雖談笑鼓舞，情歡者，雖拊膺咨嗟，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猶不能御外形以自匿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誑察者於疑似也。以為就令聲音之無常，猶謂當有哀樂耳。又曰：季子聽聲，以知眾國之風；師襄奏操，而仲尼覩文王之容。案如所云，此為文王之功德，與風俗之盛衰，皆可象之於聲音：聲之輕重，可移於後世；襄涓之巧，能得之於將來。若然者，三皇五帝，可不絕於今日，何獨數事哉？若此果然也。則文王之操有常度，韶武之音有定數，不可雜以他變，操以餘聲也。則向所謂聲音之無常，鍾子之觸類，於是乎躓矣。若音聲無常，鍾子觸類，其果然邪？則仲尼之識微，季札之善聽，固亦誣矣。此皆俗儒妄記，欲神其事而追為耳，欲令天下惑聲音之道，不言理以盡此，而推使神妙難知，恨不遇奇聽於當時，慕古人而自歎，斯所以大罔後生也。夫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推類辨物，當先求之自然之理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；理已定，然後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借古義以明之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耳。今未得之於心，而多恃前言以為談證，自此以往，恐巧曆不能紀。又難云：哀樂之作，猶愛憎之由賢愚，此為聲使我哀而音使我樂；苟哀樂由聲，更為有實矣。夫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五色有好醜，五聲有善惡，此物之自然也。至於愛與不愛，喜與不喜，人情之變，統物之理，唯止於此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；然皆無豫於內，待物而成耳。至夫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哀樂自以事會，先遘於心，但因和聲以自顯發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。故前論已明其無常，今復假此談以正名號耳。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不為哀樂發於聲音，如愛憎之生於賢愚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也。然和聲之感人心，亦猶酒醴之發人情也。酒以甘苦為主，而醉者以喜怒為用。其見歡戚為聲發，而謂聲有哀樂，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不可見喜怒為酒使，而謂酒有喜怒之理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也。」</a:t>
            </a:r>
          </a:p>
        </p:txBody>
      </p:sp>
    </p:spTree>
    <p:extLst>
      <p:ext uri="{BB962C8B-B14F-4D97-AF65-F5344CB8AC3E}">
        <p14:creationId xmlns:p14="http://schemas.microsoft.com/office/powerpoint/2010/main" val="8373429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二、嵇康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聲無哀樂論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1844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秦客難曰：「夫觀氣采色，天下之通用也。心變於內而色應於外，較然可見，故吾子不疑。夫聲音，氣之激者也。心應感而動，聲從變而發。心有盛衰，聲亦隆殺。同見役於一身，何獨於聲便當疑邪！夫喜怒章於色診，哀樂亦宜形於聲音。聲音自當有哀樂，但暗者不能識之。至鍾子之徒，雖遭無常之聲，則穎然獨見矣，今蒙瞽面牆而不悟，離婁昭秋毫於百尋，以此言之，則明暗殊能矣。不可守咫尺之度，而疑離婁之察；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執中庸之聽，而猜鍾子之聰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；皆謂古人為妄記也。」</a:t>
            </a:r>
          </a:p>
        </p:txBody>
      </p:sp>
    </p:spTree>
    <p:extLst>
      <p:ext uri="{BB962C8B-B14F-4D97-AF65-F5344CB8AC3E}">
        <p14:creationId xmlns:p14="http://schemas.microsoft.com/office/powerpoint/2010/main" val="17321479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二、嵇康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聲無哀樂論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4322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主人答曰：「難云：心應感而動，聲從變而發，心有盛衰，聲亦降殺，哀樂之情，必形於聲音，鍾子之徒，雖遭無常之聲，則穎然獨見矣。必若所言，則濁質之飽，首陽之飢，卞和之冤，伯奇之悲，相如之含怒，不占之怖祗，千變百態，使各發一詠之歌，同啟數彈之微，則鍾子之徒，各審其情矣。爾為聽聲者不以寡眾易思，察情者不以大小為異，同出一身者，期於識之也。設使從下，則子野之徒，亦當復操律鳴管，以考其音，知南風之盛衰，別雅、鄭之淫正也？夫食辛之與甚噱，薰目之與哀泣，同用出淚，使易牙嘗之，必不言樂淚甜而哀淚苦，斯可知矣。何者？肌液肉汗，踧笮便出，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無主於哀樂，猶簁酒之囊漉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，雖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笮具不同，而酒味不變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聲俱一體之所出，何獨當含哀樂之理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也？且夫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咸池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、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六莖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大章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、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韶夏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，此先王之至樂，所以動天地、感鬼神。今必云聲音莫不象其體而傳其心，此必為至樂不可託之於瞽史，必須聖人理其弦管，爾乃雅音得全也。舜命夔「擊石拊石，八音克諧，神人以和。」以此言之，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至樂雖待聖人而作，不必聖人自執也。何者？音聲有自然之和，而無係於人情。克諧之音，成於金石；至和之聲，得於管弦也。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夫纖毫自有形可察，故離瞽以明暗異功耳。若乃以水濟水，孰異之哉？」</a:t>
            </a:r>
          </a:p>
        </p:txBody>
      </p:sp>
    </p:spTree>
    <p:extLst>
      <p:ext uri="{BB962C8B-B14F-4D97-AF65-F5344CB8AC3E}">
        <p14:creationId xmlns:p14="http://schemas.microsoft.com/office/powerpoint/2010/main" val="29978945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二、嵇康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聲無哀樂論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1351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秦客難曰：「吾聞敗者不羞走，所以全也。吾心未厭而言，難復更從其餘。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今平和之人，聽箏笛琵琶，則形躁而志越；聞琴瑟之音，則聽靜而心閒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。同一器之中，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曲用每殊，則情隨之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變：奏秦聲則歎羨而慷慨；理齊楚則情一而思專，肆姣弄則歡放而欲愜；心為聲變，若此其眾。苟躁靜由聲，則何為限其哀樂，而但云至和之聲，無所不感，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託大同於聲音，歸眾變於人情？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得無知彼不明此哉？」</a:t>
            </a:r>
            <a:endParaRPr lang="zh-TW" altLang="zh-TW" sz="18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6978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二、嵇康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聲無哀樂論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4536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主人答曰：「難云：琵琶、箏、笛令人躁越。又云：曲用每殊而情隨之變。此誠所以使人常感也。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琵琶、箏、笛，間促而聲高，變眾而節數，以高聲御數節，故使人形躁而志越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。猶鈴鐸警耳，鍾鼓駭心，故</a:t>
            </a:r>
            <a:r>
              <a:rPr lang="en-US" altLang="zh-TW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『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聞鼓鼙之音，思將帥之臣</a:t>
            </a:r>
            <a:r>
              <a:rPr lang="en-US" altLang="zh-TW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』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，蓋以聲音有大小，故動人有猛靜也。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琴瑟之體，間遼而音埤，變希而聲清，以埤音御希變，不虛心靜聽，則不盡清和之極，是以聽靜而心閒也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。夫曲用不同，亦猶殊器之音耳。齊楚之曲，多重故情一，變妙故思專。姣弄之音，挹眾聲之美，會五音之和，其體贍而用博，故心侈於眾理；五音會，故歡放而欲愜。然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皆以單、復、高、埤、善、惡為體，而人情以躁、靜而容端，此為聲音之體，盡於舒疾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情之應聲，亦止於躁靜耳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。夫曲用每殊，而情之處變，猶滋味異美，而口輒識之也。五味萬殊，而大同於美；曲變雖眾，亦大同於和。美有甘，和有樂。然隨曲之情，盡於和域；應美之口，絕於甘境，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安得哀樂於其間哉？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然人情不同，各師所解。則發其所懷；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若言平和，哀樂正等，則無所先發，故終得躁靜。若有所發，則是有主於內，不為平和也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。以此言之，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躁靜者，聲之功也；哀樂者，情之主也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不可見聲有躁靜之應，因謂哀樂者皆由聲音也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。且聲音雖有猛靜，猛靜各有一和，和之所感，莫不自發。何以明之？夫會賓盈堂，酒酣奏琴，或忻然而歡，或慘爾泣，非進哀於彼，導樂於此也。其音無變於昔，而歡戚並用，斯非</a:t>
            </a:r>
            <a:r>
              <a:rPr lang="en-US" altLang="zh-TW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『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吹萬不同</a:t>
            </a:r>
            <a:r>
              <a:rPr lang="en-US" altLang="zh-TW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』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邪？夫唯無主於喜怒，亦應無主於哀樂，故歡戚俱見。若資偏固之音，含一致之聲，其所發明，各當其分，則焉能兼御群理，總發眾情邪？由是言之，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聲音以平和為體，而感物無常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；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心志以所俟為主，應感而發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。然則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聲之與心，殊塗異軌，不相經緯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，焉得染太和於歡戚，綴虛名於哀樂哉？</a:t>
            </a:r>
            <a:endParaRPr lang="zh-TW" altLang="zh-TW" sz="18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3869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二、嵇康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聲無哀樂論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4218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秦客問曰：「仲尼有言：</a:t>
            </a:r>
            <a:r>
              <a:rPr lang="en-US" altLang="zh-TW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『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移風易俗，莫善於樂。</a:t>
            </a:r>
            <a:r>
              <a:rPr lang="en-US" altLang="zh-TW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』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即如所論，凡百哀樂，皆不在聲，即移風易俗，果以何物邪？又古人慎靡靡之風，抑慆耳之聲，故曰：</a:t>
            </a:r>
            <a:r>
              <a:rPr lang="en-US" altLang="zh-TW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『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放鄭聲，遠佞人。</a:t>
            </a:r>
            <a:r>
              <a:rPr lang="en-US" altLang="zh-TW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』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然則鄭衛之音擊鳴球以協神人，敢問鄭雅之體，隆弊所極；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風俗稱易，奚由而濟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？幸重聞之，以悟所疑。」</a:t>
            </a:r>
            <a:endParaRPr lang="en-US" altLang="zh-TW" sz="18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zh-TW" kern="100" dirty="0"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zh-TW" sz="18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zh-TW" kern="100" dirty="0"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zh-TW" kern="100" dirty="0"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zh-TW" altLang="en-US" kern="100" dirty="0"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葉錦霞</a:t>
            </a:r>
            <a:r>
              <a:rPr lang="en-US" altLang="zh-TW" kern="100" dirty="0"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〈</a:t>
            </a:r>
            <a:r>
              <a:rPr lang="zh-TW" altLang="en-US" kern="100" dirty="0"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阮籍</a:t>
            </a:r>
            <a:r>
              <a:rPr lang="en-US" altLang="zh-TW" kern="100" dirty="0"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〈</a:t>
            </a:r>
            <a:r>
              <a:rPr lang="zh-TW" altLang="en-US" kern="100" dirty="0"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樂論</a:t>
            </a:r>
            <a:r>
              <a:rPr lang="en-US" altLang="zh-TW" kern="100" dirty="0"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〉</a:t>
            </a:r>
            <a:r>
              <a:rPr lang="zh-TW" altLang="en-US" kern="100" dirty="0"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與嵇康</a:t>
            </a:r>
            <a:r>
              <a:rPr lang="en-US" altLang="zh-TW" kern="100" dirty="0"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〈</a:t>
            </a:r>
            <a:r>
              <a:rPr lang="zh-TW" altLang="en-US" kern="100" dirty="0"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聲無哀樂論</a:t>
            </a:r>
            <a:r>
              <a:rPr lang="en-US" altLang="zh-TW" kern="100" dirty="0"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〉</a:t>
            </a:r>
            <a:r>
              <a:rPr lang="zh-TW" altLang="en-US" kern="100" dirty="0"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移風易俗觀之比較</a:t>
            </a:r>
            <a:r>
              <a:rPr lang="en-US" altLang="zh-TW" kern="100" dirty="0"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〉</a:t>
            </a:r>
          </a:p>
          <a:p>
            <a:pPr algn="just">
              <a:lnSpc>
                <a:spcPct val="115000"/>
              </a:lnSpc>
            </a:pP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「聲無哀樂」，是以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平和為體的中性之樂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「聲音雖有猛靜，各有一和，和之所感，莫不自發」，「和」為聲音的體性，具有大音的表現，發於「和聲」，其言「和聲無象」表示其沒有具體的形象，純為客觀的存在於音樂之中。「音聲有自然之和，而無係於人情」，「克諧之音，成於金石，至和之聲，得之於管絃也。」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和聲具有自然之理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，是「和心足於內，和氣見於外；故歌以敘志，儛以宣情。」所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敘之志情含「和」之體性，故聖人作和聲使人心感於和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</a:t>
            </a:r>
            <a:endParaRPr lang="zh-TW" altLang="zh-TW" sz="18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6068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二、嵇康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聲無哀樂論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4536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主人應之曰：「夫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言移風易俗者，必承衰弊之後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也。古之王者，承天理物，必崇簡易之教，御無為之治，君靜於上，臣順於下，玄化潛通，天人交泰，枯槁之類，浸育靈液，六合之內，沐浴鴻流，蕩滌塵垢，群生安逸，自求多福，默然從道，懷忠抱義，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而不覺其所以然也。和心足於內，和氣見於外，故歌以敘志，儛以宣情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。然後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文之以采章，照之以風雅，播之以八音，感之以太和，導其神氣，養而就之</a:t>
            </a:r>
            <a:r>
              <a:rPr lang="zh-TW" altLang="en-US" kern="1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迎其情性，致而明之，使心與理相順，氣與聲相應，合乎會通，以濟其美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。故凱樂之情，見於金石，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含弘光大，顯於音聲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也。若以往則萬國同風，芳榮濟茂，馥如秋蘭，不期而信，不謀而誠，穆然相愛，猶舒錦彩，而粲炳可觀也。大道之隆，莫盛於茲，太平之業，莫顯於此。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故曰「</a:t>
            </a:r>
            <a:r>
              <a:rPr lang="en-US" altLang="zh-TW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『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移風易俗，莫善於樂。</a:t>
            </a:r>
            <a:r>
              <a:rPr lang="en-US" altLang="zh-TW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』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樂之為體，以心為主。故無聲之樂，民之父母也。至八音會諧，人之所悅，亦總謂之樂，然風俗移易，不在此也。夫音聲和比，人情所不能已者也。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是以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古人知情之不可放，故抑其所遁；知欲之不可絕，故自以為致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。為可奉之禮，制可導之樂。口不盡味，樂不極音。揆終始之宜，度賢愚之中。為之檢則，使遠近同風，用而不竭，亦所以結忠信，著不遷也。故鄉校庠塾亦隨之變，絲竹與俎豆並存，羽毛與揖讓俱用，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正言與和聲同發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。使將聽是聲也，必聞此言；將觀是容也，必崇此禮。禮猶賓主升降，然後酬酢行焉。於是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言語之節，聲音之度，揖讓之儀，動止之數，進退相須，共為一體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。君臣用之於朝，庶士用之於家，少而習之，長而不怠，心安志固，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從善日遷，然後臨之以敬，持之以久而不變，然後化成，此又先王用樂之意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也。故朝宴聘享，嘉樂必存。是以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國史採風俗之盛衰，寄之樂工，宣之管弦，使言之者無罪，聞之者足以自誡。此又先王用樂之意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也。</a:t>
            </a:r>
            <a:endParaRPr lang="zh-TW" altLang="zh-TW" sz="18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388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二、嵇康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聲無哀樂論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1669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若夫鄭聲，是音聲之至妙。妙音感人，猶美色惑志。耽盤荒酒，易以喪業，自非至人，孰能御之？先王恐天下流而不反，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故具其八音，不瀆其聲；絕其大和，不窮其變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；捐窈窕之聲，使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樂而不淫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，猶大羹不和，不極勺藥之味也。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若流俗淺近，則聲不足悅，又非所歡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也。若上失其道，國喪其紀，男女奔隨，淫荒無度，則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風以此變，俗以好成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尚其所志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，則群能肆之，樂其所習，則何以誅之？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託於和聲，配而長之，誠動於言，心感於和，風俗一成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，因而名之。然所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名之聲，無中於淫邪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也。</a:t>
            </a:r>
            <a:r>
              <a:rPr lang="zh-TW" altLang="en-US" sz="18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淫之與正同乎心</a:t>
            </a:r>
            <a:r>
              <a:rPr lang="zh-TW" altLang="en-US" sz="18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，雅、鄭之體，亦足以觀矣。」</a:t>
            </a:r>
            <a:endParaRPr lang="zh-TW" altLang="zh-TW" sz="18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D8003AE2-1025-4953-A333-F210EECB2748}"/>
              </a:ext>
            </a:extLst>
          </p:cNvPr>
          <p:cNvGrpSpPr/>
          <p:nvPr/>
        </p:nvGrpSpPr>
        <p:grpSpPr>
          <a:xfrm>
            <a:off x="2095709" y="3646569"/>
            <a:ext cx="8000580" cy="841925"/>
            <a:chOff x="1023677" y="4067261"/>
            <a:chExt cx="8000580" cy="841925"/>
          </a:xfrm>
        </p:grpSpPr>
        <p:grpSp>
          <p:nvGrpSpPr>
            <p:cNvPr id="5" name="群組 4">
              <a:extLst>
                <a:ext uri="{FF2B5EF4-FFF2-40B4-BE49-F238E27FC236}">
                  <a16:creationId xmlns:a16="http://schemas.microsoft.com/office/drawing/2014/main" id="{925B25E7-7633-4C63-8E36-B163875BB069}"/>
                </a:ext>
              </a:extLst>
            </p:cNvPr>
            <p:cNvGrpSpPr/>
            <p:nvPr/>
          </p:nvGrpSpPr>
          <p:grpSpPr>
            <a:xfrm>
              <a:off x="1023677" y="4067532"/>
              <a:ext cx="5453322" cy="841654"/>
              <a:chOff x="1481299" y="4012473"/>
              <a:chExt cx="5376699" cy="841654"/>
            </a:xfrm>
          </p:grpSpPr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23D5D6A8-9393-44C1-B973-882803B9E79D}"/>
                  </a:ext>
                </a:extLst>
              </p:cNvPr>
              <p:cNvSpPr txBox="1"/>
              <p:nvPr/>
            </p:nvSpPr>
            <p:spPr>
              <a:xfrm>
                <a:off x="5878274" y="4023130"/>
                <a:ext cx="979724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zh-TW" altLang="en-US" sz="4800" dirty="0">
                    <a:latin typeface="STFangsong" panose="02010600040101010101" pitchFamily="2" charset="-122"/>
                    <a:ea typeface="STFangsong" panose="02010600040101010101" pitchFamily="2" charset="-122"/>
                  </a:rPr>
                  <a:t>情</a:t>
                </a:r>
              </a:p>
            </p:txBody>
          </p:sp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0F3B927D-E65C-4D91-83DE-2AC02F42365B}"/>
                  </a:ext>
                </a:extLst>
              </p:cNvPr>
              <p:cNvSpPr txBox="1"/>
              <p:nvPr/>
            </p:nvSpPr>
            <p:spPr>
              <a:xfrm>
                <a:off x="3808378" y="4023130"/>
                <a:ext cx="793816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zh-TW" altLang="en-US" sz="4800" dirty="0">
                    <a:latin typeface="STFangsong" panose="02010600040101010101" pitchFamily="2" charset="-122"/>
                    <a:ea typeface="STFangsong" panose="02010600040101010101" pitchFamily="2" charset="-122"/>
                  </a:rPr>
                  <a:t>聲</a:t>
                </a:r>
                <a:endParaRPr lang="en-US" altLang="zh-TW" sz="4800" dirty="0">
                  <a:latin typeface="STFangsong" panose="02010600040101010101" pitchFamily="2" charset="-122"/>
                  <a:ea typeface="STFangsong" panose="02010600040101010101" pitchFamily="2" charset="-122"/>
                </a:endParaRPr>
              </a:p>
            </p:txBody>
          </p:sp>
          <p:sp>
            <p:nvSpPr>
              <p:cNvPr id="8" name="文字方塊 7">
                <a:extLst>
                  <a:ext uri="{FF2B5EF4-FFF2-40B4-BE49-F238E27FC236}">
                    <a16:creationId xmlns:a16="http://schemas.microsoft.com/office/drawing/2014/main" id="{73EE845D-1B4A-4E48-B62B-35FBC7FCC5CA}"/>
                  </a:ext>
                </a:extLst>
              </p:cNvPr>
              <p:cNvSpPr txBox="1"/>
              <p:nvPr/>
            </p:nvSpPr>
            <p:spPr>
              <a:xfrm>
                <a:off x="1481299" y="4023130"/>
                <a:ext cx="1044187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zh-TW" altLang="en-US" sz="4800" dirty="0">
                    <a:solidFill>
                      <a:srgbClr val="000000"/>
                    </a:solidFill>
                    <a:latin typeface="STFangsong" panose="02010600040101010101" pitchFamily="2" charset="-122"/>
                    <a:ea typeface="STFangsong" panose="02010600040101010101" pitchFamily="2" charset="-122"/>
                  </a:rPr>
                  <a:t>心</a:t>
                </a:r>
                <a:endParaRPr lang="zh-TW" altLang="en-US" sz="4000" dirty="0"/>
              </a:p>
            </p:txBody>
          </p:sp>
          <p:cxnSp>
            <p:nvCxnSpPr>
              <p:cNvPr id="9" name="直線單箭頭接點 8">
                <a:extLst>
                  <a:ext uri="{FF2B5EF4-FFF2-40B4-BE49-F238E27FC236}">
                    <a16:creationId xmlns:a16="http://schemas.microsoft.com/office/drawing/2014/main" id="{308AD186-CCB9-4A9D-9F5D-3842CA02D5E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78840" y="4445158"/>
                <a:ext cx="947055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線單箭頭接點 9">
                <a:extLst>
                  <a:ext uri="{FF2B5EF4-FFF2-40B4-BE49-F238E27FC236}">
                    <a16:creationId xmlns:a16="http://schemas.microsoft.com/office/drawing/2014/main" id="{EBF81B53-F0A3-4D76-8135-05D33A20A97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493912" y="4445158"/>
                <a:ext cx="1160133" cy="21314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16B70AD6-10F0-4111-AD4E-BC0A78EAC43F}"/>
                  </a:ext>
                </a:extLst>
              </p:cNvPr>
              <p:cNvSpPr txBox="1"/>
              <p:nvPr/>
            </p:nvSpPr>
            <p:spPr>
              <a:xfrm>
                <a:off x="1481299" y="4012473"/>
                <a:ext cx="979724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zh-TW" altLang="en-US" sz="4800" dirty="0">
                    <a:solidFill>
                      <a:schemeClr val="bg1">
                        <a:lumMod val="65000"/>
                      </a:schemeClr>
                    </a:solidFill>
                    <a:latin typeface="STFangsong" panose="02010600040101010101" pitchFamily="2" charset="-122"/>
                    <a:ea typeface="STFangsong" panose="02010600040101010101" pitchFamily="2" charset="-122"/>
                  </a:rPr>
                  <a:t>情</a:t>
                </a:r>
              </a:p>
            </p:txBody>
          </p:sp>
        </p:grp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id="{2381338E-A557-4C6D-87C7-0D2A856366D6}"/>
                </a:ext>
              </a:extLst>
            </p:cNvPr>
            <p:cNvSpPr txBox="1"/>
            <p:nvPr/>
          </p:nvSpPr>
          <p:spPr>
            <a:xfrm>
              <a:off x="7506111" y="4067261"/>
              <a:ext cx="1518146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zh-TW" altLang="en-US" sz="4800" dirty="0">
                  <a:latin typeface="STFangsong" panose="02010600040101010101" pitchFamily="2" charset="-122"/>
                  <a:ea typeface="STFangsong" panose="02010600040101010101" pitchFamily="2" charset="-122"/>
                </a:rPr>
                <a:t>風俗</a:t>
              </a:r>
            </a:p>
          </p:txBody>
        </p:sp>
        <p:cxnSp>
          <p:nvCxnSpPr>
            <p:cNvPr id="14" name="直線單箭頭接點 13">
              <a:extLst>
                <a:ext uri="{FF2B5EF4-FFF2-40B4-BE49-F238E27FC236}">
                  <a16:creationId xmlns:a16="http://schemas.microsoft.com/office/drawing/2014/main" id="{65B373D0-0441-4EA3-80E7-829A75854BB6}"/>
                </a:ext>
              </a:extLst>
            </p:cNvPr>
            <p:cNvCxnSpPr>
              <a:cxnSpLocks/>
            </p:cNvCxnSpPr>
            <p:nvPr/>
          </p:nvCxnSpPr>
          <p:spPr>
            <a:xfrm>
              <a:off x="6391009" y="4489289"/>
              <a:ext cx="960551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14628C94-C0F1-427D-A062-477CCCECA614}"/>
              </a:ext>
            </a:extLst>
          </p:cNvPr>
          <p:cNvSpPr txBox="1"/>
          <p:nvPr/>
        </p:nvSpPr>
        <p:spPr>
          <a:xfrm>
            <a:off x="4542501" y="4527785"/>
            <a:ext cx="7938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善惡</a:t>
            </a:r>
            <a:endParaRPr lang="en-US" altLang="zh-TW" sz="2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C90268CB-5924-476B-82CB-C5029A485134}"/>
              </a:ext>
            </a:extLst>
          </p:cNvPr>
          <p:cNvSpPr txBox="1"/>
          <p:nvPr/>
        </p:nvSpPr>
        <p:spPr>
          <a:xfrm>
            <a:off x="2188448" y="4524451"/>
            <a:ext cx="7938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dirty="0">
                <a:solidFill>
                  <a:schemeClr val="bg1">
                    <a:lumMod val="65000"/>
                  </a:schemeClr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哀樂</a:t>
            </a:r>
            <a:endParaRPr lang="en-US" altLang="zh-TW" sz="2000" dirty="0">
              <a:solidFill>
                <a:schemeClr val="bg1">
                  <a:lumMod val="65000"/>
                </a:schemeClr>
              </a:solidFill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73A01283-1C03-4D84-A8DB-8C9BF6546B60}"/>
              </a:ext>
            </a:extLst>
          </p:cNvPr>
          <p:cNvSpPr txBox="1"/>
          <p:nvPr/>
        </p:nvSpPr>
        <p:spPr>
          <a:xfrm>
            <a:off x="6570463" y="4538442"/>
            <a:ext cx="7938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dirty="0">
                <a:latin typeface="STFangsong" panose="02010600040101010101" pitchFamily="2" charset="-122"/>
                <a:ea typeface="STFangsong" panose="02010600040101010101" pitchFamily="2" charset="-122"/>
              </a:rPr>
              <a:t>哀樂</a:t>
            </a:r>
            <a:endParaRPr lang="en-US" altLang="zh-TW" sz="2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868835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6">
            <a:extLst>
              <a:ext uri="{FF2B5EF4-FFF2-40B4-BE49-F238E27FC236}">
                <a16:creationId xmlns:a16="http://schemas.microsoft.com/office/drawing/2014/main" id="{23F5135F-115E-423C-BE4A-B56C35DC9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2C1E318-0F1F-4920-8C7D-FBAC66631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E4A7237-B6EB-4FB7-8B68-7C27438D47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4E00FDE-0838-4B5B-A782-6B6C92DB0A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Oval 8">
              <a:extLst>
                <a:ext uri="{FF2B5EF4-FFF2-40B4-BE49-F238E27FC236}">
                  <a16:creationId xmlns:a16="http://schemas.microsoft.com/office/drawing/2014/main" id="{2BC1B2F3-8E83-4A70-B103-979C67EECE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nsolas"/>
                <a:ea typeface="+mn-ea"/>
                <a:cs typeface="+mn-cs"/>
              </a:endParaRPr>
            </a:p>
          </p:txBody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BFA8362-D844-46C0-9CEA-D8905DCCE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nsolas"/>
              <a:ea typeface="+mn-ea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2895569-34B0-4061-94A3-97E7EEE66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16471A4E-7FAA-443B-83AA-5A26013E02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85C7C3B-6EFA-4BB2-9B03-2AE9B430D9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760AA9D-9CA9-4A78-A860-700820C8C38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DB7AA1B-396D-447F-9FC5-8D1451FB7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nsolas"/>
                <a:ea typeface="+mn-ea"/>
                <a:cs typeface="+mn-cs"/>
              </a:endParaRPr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AB478AD-1C6E-4E17-8AE7-C680C6E93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9916" y="503"/>
            <a:ext cx="11492085" cy="6659869"/>
          </a:xfrm>
          <a:custGeom>
            <a:avLst/>
            <a:gdLst>
              <a:gd name="connsiteX0" fmla="*/ 220019 w 11507827"/>
              <a:gd name="connsiteY0" fmla="*/ 0 h 6702361"/>
              <a:gd name="connsiteX1" fmla="*/ 11507827 w 11507827"/>
              <a:gd name="connsiteY1" fmla="*/ 0 h 6702361"/>
              <a:gd name="connsiteX2" fmla="*/ 11507827 w 11507827"/>
              <a:gd name="connsiteY2" fmla="*/ 6702361 h 6702361"/>
              <a:gd name="connsiteX3" fmla="*/ 0 w 11507827"/>
              <a:gd name="connsiteY3" fmla="*/ 6300499 h 6702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07827" h="6702361">
                <a:moveTo>
                  <a:pt x="220019" y="0"/>
                </a:moveTo>
                <a:lnTo>
                  <a:pt x="11507827" y="0"/>
                </a:lnTo>
                <a:lnTo>
                  <a:pt x="11507827" y="6702361"/>
                </a:lnTo>
                <a:lnTo>
                  <a:pt x="0" y="6300499"/>
                </a:lnTo>
                <a:close/>
              </a:path>
            </a:pathLst>
          </a:cu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nsolas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56143EA-D849-4A9C-80A0-AB9124FB82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882" y="0"/>
            <a:ext cx="11353119" cy="6534874"/>
          </a:xfrm>
          <a:custGeom>
            <a:avLst/>
            <a:gdLst>
              <a:gd name="connsiteX0" fmla="*/ 213803 w 11353119"/>
              <a:gd name="connsiteY0" fmla="*/ 0 h 6557594"/>
              <a:gd name="connsiteX1" fmla="*/ 11353119 w 11353119"/>
              <a:gd name="connsiteY1" fmla="*/ 0 h 6557594"/>
              <a:gd name="connsiteX2" fmla="*/ 11353119 w 11353119"/>
              <a:gd name="connsiteY2" fmla="*/ 6557594 h 6557594"/>
              <a:gd name="connsiteX3" fmla="*/ 7186543 w 11353119"/>
              <a:gd name="connsiteY3" fmla="*/ 6412093 h 6557594"/>
              <a:gd name="connsiteX4" fmla="*/ 4594471 w 11353119"/>
              <a:gd name="connsiteY4" fmla="*/ 6321576 h 6557594"/>
              <a:gd name="connsiteX5" fmla="*/ 4592908 w 11353119"/>
              <a:gd name="connsiteY5" fmla="*/ 6321786 h 6557594"/>
              <a:gd name="connsiteX6" fmla="*/ 4368633 w 11353119"/>
              <a:gd name="connsiteY6" fmla="*/ 6313869 h 6557594"/>
              <a:gd name="connsiteX7" fmla="*/ 4331730 w 11353119"/>
              <a:gd name="connsiteY7" fmla="*/ 6312401 h 6557594"/>
              <a:gd name="connsiteX8" fmla="*/ 3869868 w 11353119"/>
              <a:gd name="connsiteY8" fmla="*/ 6296272 h 6557594"/>
              <a:gd name="connsiteX9" fmla="*/ 3168657 w 11353119"/>
              <a:gd name="connsiteY9" fmla="*/ 6271786 h 6557594"/>
              <a:gd name="connsiteX10" fmla="*/ 2357496 w 11353119"/>
              <a:gd name="connsiteY10" fmla="*/ 6243459 h 6557594"/>
              <a:gd name="connsiteX11" fmla="*/ 2338017 w 11353119"/>
              <a:gd name="connsiteY11" fmla="*/ 6244568 h 6557594"/>
              <a:gd name="connsiteX12" fmla="*/ 2262006 w 11353119"/>
              <a:gd name="connsiteY12" fmla="*/ 6252980 h 6557594"/>
              <a:gd name="connsiteX13" fmla="*/ 2245638 w 11353119"/>
              <a:gd name="connsiteY13" fmla="*/ 6258616 h 6557594"/>
              <a:gd name="connsiteX14" fmla="*/ 2226974 w 11353119"/>
              <a:gd name="connsiteY14" fmla="*/ 6252662 h 6557594"/>
              <a:gd name="connsiteX15" fmla="*/ 2221550 w 11353119"/>
              <a:gd name="connsiteY15" fmla="*/ 6247272 h 6557594"/>
              <a:gd name="connsiteX16" fmla="*/ 2161034 w 11353119"/>
              <a:gd name="connsiteY16" fmla="*/ 6255486 h 6557594"/>
              <a:gd name="connsiteX17" fmla="*/ 2153750 w 11353119"/>
              <a:gd name="connsiteY17" fmla="*/ 6255521 h 6557594"/>
              <a:gd name="connsiteX18" fmla="*/ 2103657 w 11353119"/>
              <a:gd name="connsiteY18" fmla="*/ 6252311 h 6557594"/>
              <a:gd name="connsiteX19" fmla="*/ 2029336 w 11353119"/>
              <a:gd name="connsiteY19" fmla="*/ 6242169 h 6557594"/>
              <a:gd name="connsiteX20" fmla="*/ 2005748 w 11353119"/>
              <a:gd name="connsiteY20" fmla="*/ 6231176 h 6557594"/>
              <a:gd name="connsiteX21" fmla="*/ 1726452 w 11353119"/>
              <a:gd name="connsiteY21" fmla="*/ 6221423 h 6557594"/>
              <a:gd name="connsiteX22" fmla="*/ 1718772 w 11353119"/>
              <a:gd name="connsiteY22" fmla="*/ 6222728 h 6557594"/>
              <a:gd name="connsiteX23" fmla="*/ 1713588 w 11353119"/>
              <a:gd name="connsiteY23" fmla="*/ 6233628 h 6557594"/>
              <a:gd name="connsiteX24" fmla="*/ 1687855 w 11353119"/>
              <a:gd name="connsiteY24" fmla="*/ 6229032 h 6557594"/>
              <a:gd name="connsiteX25" fmla="*/ 1683364 w 11353119"/>
              <a:gd name="connsiteY25" fmla="*/ 6228007 h 6557594"/>
              <a:gd name="connsiteX26" fmla="*/ 1666504 w 11353119"/>
              <a:gd name="connsiteY26" fmla="*/ 6228958 h 6557594"/>
              <a:gd name="connsiteX27" fmla="*/ 1660374 w 11353119"/>
              <a:gd name="connsiteY27" fmla="*/ 6222910 h 6557594"/>
              <a:gd name="connsiteX28" fmla="*/ 1603357 w 11353119"/>
              <a:gd name="connsiteY28" fmla="*/ 6223330 h 6557594"/>
              <a:gd name="connsiteX29" fmla="*/ 1494313 w 11353119"/>
              <a:gd name="connsiteY29" fmla="*/ 6235123 h 6557594"/>
              <a:gd name="connsiteX30" fmla="*/ 1477373 w 11353119"/>
              <a:gd name="connsiteY30" fmla="*/ 6240915 h 6557594"/>
              <a:gd name="connsiteX31" fmla="*/ 1366385 w 11353119"/>
              <a:gd name="connsiteY31" fmla="*/ 6247234 h 6557594"/>
              <a:gd name="connsiteX32" fmla="*/ 1290375 w 11353119"/>
              <a:gd name="connsiteY32" fmla="*/ 6255646 h 6557594"/>
              <a:gd name="connsiteX33" fmla="*/ 1274008 w 11353119"/>
              <a:gd name="connsiteY33" fmla="*/ 6261281 h 6557594"/>
              <a:gd name="connsiteX34" fmla="*/ 1255344 w 11353119"/>
              <a:gd name="connsiteY34" fmla="*/ 6255327 h 6557594"/>
              <a:gd name="connsiteX35" fmla="*/ 1249918 w 11353119"/>
              <a:gd name="connsiteY35" fmla="*/ 6249937 h 6557594"/>
              <a:gd name="connsiteX36" fmla="*/ 1189403 w 11353119"/>
              <a:gd name="connsiteY36" fmla="*/ 6258152 h 6557594"/>
              <a:gd name="connsiteX37" fmla="*/ 1182119 w 11353119"/>
              <a:gd name="connsiteY37" fmla="*/ 6258187 h 6557594"/>
              <a:gd name="connsiteX38" fmla="*/ 1132027 w 11353119"/>
              <a:gd name="connsiteY38" fmla="*/ 6254977 h 6557594"/>
              <a:gd name="connsiteX39" fmla="*/ 1057706 w 11353119"/>
              <a:gd name="connsiteY39" fmla="*/ 6244836 h 6557594"/>
              <a:gd name="connsiteX40" fmla="*/ 980918 w 11353119"/>
              <a:gd name="connsiteY40" fmla="*/ 6224656 h 6557594"/>
              <a:gd name="connsiteX41" fmla="*/ 936481 w 11353119"/>
              <a:gd name="connsiteY41" fmla="*/ 6215999 h 6557594"/>
              <a:gd name="connsiteX42" fmla="*/ 905680 w 11353119"/>
              <a:gd name="connsiteY42" fmla="*/ 6206752 h 6557594"/>
              <a:gd name="connsiteX43" fmla="*/ 819038 w 11353119"/>
              <a:gd name="connsiteY43" fmla="*/ 6199072 h 6557594"/>
              <a:gd name="connsiteX44" fmla="*/ 671977 w 11353119"/>
              <a:gd name="connsiteY44" fmla="*/ 6192971 h 6557594"/>
              <a:gd name="connsiteX45" fmla="*/ 636323 w 11353119"/>
              <a:gd name="connsiteY45" fmla="*/ 6187531 h 6557594"/>
              <a:gd name="connsiteX46" fmla="*/ 621482 w 11353119"/>
              <a:gd name="connsiteY46" fmla="*/ 6182836 h 6557594"/>
              <a:gd name="connsiteX47" fmla="*/ 35800 w 11353119"/>
              <a:gd name="connsiteY47" fmla="*/ 6162384 h 6557594"/>
              <a:gd name="connsiteX48" fmla="*/ 35881 w 11353119"/>
              <a:gd name="connsiteY48" fmla="*/ 6160069 h 6557594"/>
              <a:gd name="connsiteX49" fmla="*/ 10068 w 11353119"/>
              <a:gd name="connsiteY49" fmla="*/ 6148048 h 6557594"/>
              <a:gd name="connsiteX50" fmla="*/ 21 w 11353119"/>
              <a:gd name="connsiteY50" fmla="*/ 6120726 h 6557594"/>
              <a:gd name="connsiteX51" fmla="*/ 108708 w 11353119"/>
              <a:gd name="connsiteY51" fmla="*/ 3008339 h 6557594"/>
              <a:gd name="connsiteX52" fmla="*/ 113647 w 11353119"/>
              <a:gd name="connsiteY52" fmla="*/ 2999320 h 6557594"/>
              <a:gd name="connsiteX53" fmla="*/ 109462 w 11353119"/>
              <a:gd name="connsiteY53" fmla="*/ 2987934 h 6557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1353119" h="6557594">
                <a:moveTo>
                  <a:pt x="213803" y="0"/>
                </a:moveTo>
                <a:lnTo>
                  <a:pt x="11353119" y="0"/>
                </a:lnTo>
                <a:lnTo>
                  <a:pt x="11353119" y="6557594"/>
                </a:lnTo>
                <a:lnTo>
                  <a:pt x="7186543" y="6412093"/>
                </a:lnTo>
                <a:lnTo>
                  <a:pt x="4594471" y="6321576"/>
                </a:lnTo>
                <a:lnTo>
                  <a:pt x="4592908" y="6321786"/>
                </a:lnTo>
                <a:cubicBezTo>
                  <a:pt x="4531040" y="6326381"/>
                  <a:pt x="4360162" y="6321781"/>
                  <a:pt x="4368633" y="6313869"/>
                </a:cubicBezTo>
                <a:lnTo>
                  <a:pt x="4331730" y="6312401"/>
                </a:lnTo>
                <a:lnTo>
                  <a:pt x="3869868" y="6296272"/>
                </a:lnTo>
                <a:lnTo>
                  <a:pt x="3168657" y="6271786"/>
                </a:lnTo>
                <a:lnTo>
                  <a:pt x="2357496" y="6243459"/>
                </a:lnTo>
                <a:lnTo>
                  <a:pt x="2338017" y="6244568"/>
                </a:lnTo>
                <a:lnTo>
                  <a:pt x="2262006" y="6252980"/>
                </a:lnTo>
                <a:lnTo>
                  <a:pt x="2245638" y="6258616"/>
                </a:lnTo>
                <a:lnTo>
                  <a:pt x="2226974" y="6252662"/>
                </a:lnTo>
                <a:cubicBezTo>
                  <a:pt x="2224712" y="6251022"/>
                  <a:pt x="2222885" y="6249203"/>
                  <a:pt x="2221550" y="6247272"/>
                </a:cubicBezTo>
                <a:lnTo>
                  <a:pt x="2161034" y="6255486"/>
                </a:lnTo>
                <a:lnTo>
                  <a:pt x="2153750" y="6255521"/>
                </a:lnTo>
                <a:lnTo>
                  <a:pt x="2103657" y="6252311"/>
                </a:lnTo>
                <a:lnTo>
                  <a:pt x="2029336" y="6242169"/>
                </a:lnTo>
                <a:lnTo>
                  <a:pt x="2005748" y="6231176"/>
                </a:lnTo>
                <a:lnTo>
                  <a:pt x="1726452" y="6221423"/>
                </a:lnTo>
                <a:lnTo>
                  <a:pt x="1718772" y="6222728"/>
                </a:lnTo>
                <a:cubicBezTo>
                  <a:pt x="1714978" y="6224720"/>
                  <a:pt x="1712864" y="6228095"/>
                  <a:pt x="1713588" y="6233628"/>
                </a:cubicBezTo>
                <a:cubicBezTo>
                  <a:pt x="1704931" y="6232775"/>
                  <a:pt x="1696423" y="6231018"/>
                  <a:pt x="1687855" y="6229032"/>
                </a:cubicBezTo>
                <a:lnTo>
                  <a:pt x="1683364" y="6228007"/>
                </a:lnTo>
                <a:lnTo>
                  <a:pt x="1666504" y="6228958"/>
                </a:lnTo>
                <a:lnTo>
                  <a:pt x="1660374" y="6222910"/>
                </a:lnTo>
                <a:lnTo>
                  <a:pt x="1603357" y="6223330"/>
                </a:lnTo>
                <a:cubicBezTo>
                  <a:pt x="1578479" y="6238319"/>
                  <a:pt x="1532715" y="6229454"/>
                  <a:pt x="1494313" y="6235123"/>
                </a:cubicBezTo>
                <a:lnTo>
                  <a:pt x="1477373" y="6240915"/>
                </a:lnTo>
                <a:lnTo>
                  <a:pt x="1366385" y="6247234"/>
                </a:lnTo>
                <a:lnTo>
                  <a:pt x="1290375" y="6255646"/>
                </a:lnTo>
                <a:lnTo>
                  <a:pt x="1274008" y="6261281"/>
                </a:lnTo>
                <a:lnTo>
                  <a:pt x="1255344" y="6255327"/>
                </a:lnTo>
                <a:cubicBezTo>
                  <a:pt x="1253081" y="6253687"/>
                  <a:pt x="1251255" y="6251870"/>
                  <a:pt x="1249918" y="6249937"/>
                </a:cubicBezTo>
                <a:lnTo>
                  <a:pt x="1189403" y="6258152"/>
                </a:lnTo>
                <a:lnTo>
                  <a:pt x="1182119" y="6258187"/>
                </a:lnTo>
                <a:lnTo>
                  <a:pt x="1132027" y="6254977"/>
                </a:lnTo>
                <a:lnTo>
                  <a:pt x="1057706" y="6244836"/>
                </a:lnTo>
                <a:cubicBezTo>
                  <a:pt x="1033239" y="6238148"/>
                  <a:pt x="1011796" y="6213525"/>
                  <a:pt x="980918" y="6224656"/>
                </a:cubicBezTo>
                <a:cubicBezTo>
                  <a:pt x="988136" y="6211391"/>
                  <a:pt x="944595" y="6227687"/>
                  <a:pt x="936481" y="6215999"/>
                </a:cubicBezTo>
                <a:cubicBezTo>
                  <a:pt x="931811" y="6206351"/>
                  <a:pt x="917515" y="6209046"/>
                  <a:pt x="905680" y="6206752"/>
                </a:cubicBezTo>
                <a:cubicBezTo>
                  <a:pt x="895598" y="6197563"/>
                  <a:pt x="838049" y="6195198"/>
                  <a:pt x="819038" y="6199072"/>
                </a:cubicBezTo>
                <a:cubicBezTo>
                  <a:pt x="766757" y="6215983"/>
                  <a:pt x="714004" y="6180504"/>
                  <a:pt x="671977" y="6192971"/>
                </a:cubicBezTo>
                <a:cubicBezTo>
                  <a:pt x="655288" y="6191547"/>
                  <a:pt x="644297" y="6189548"/>
                  <a:pt x="636323" y="6187531"/>
                </a:cubicBezTo>
                <a:lnTo>
                  <a:pt x="621482" y="6182836"/>
                </a:lnTo>
                <a:lnTo>
                  <a:pt x="35800" y="6162384"/>
                </a:lnTo>
                <a:lnTo>
                  <a:pt x="35881" y="6160069"/>
                </a:lnTo>
                <a:lnTo>
                  <a:pt x="10068" y="6148048"/>
                </a:lnTo>
                <a:cubicBezTo>
                  <a:pt x="3544" y="6140914"/>
                  <a:pt x="-316" y="6131247"/>
                  <a:pt x="21" y="6120726"/>
                </a:cubicBezTo>
                <a:lnTo>
                  <a:pt x="108708" y="3008339"/>
                </a:lnTo>
                <a:lnTo>
                  <a:pt x="113647" y="2999320"/>
                </a:lnTo>
                <a:lnTo>
                  <a:pt x="109462" y="2987934"/>
                </a:lnTo>
                <a:close/>
              </a:path>
            </a:pathLst>
          </a:custGeom>
          <a:blipFill>
            <a:blip r:embed="rId2"/>
            <a:tile tx="0" ty="0" sx="100000" sy="100000" flip="none" algn="tl"/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nsolas"/>
              <a:ea typeface="+mn-ea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46A5DDF-10B9-4DF7-8002-8EBE7582C497}"/>
              </a:ext>
            </a:extLst>
          </p:cNvPr>
          <p:cNvSpPr txBox="1"/>
          <p:nvPr/>
        </p:nvSpPr>
        <p:spPr>
          <a:xfrm>
            <a:off x="8534759" y="1636221"/>
            <a:ext cx="28366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0000" dirty="0">
                <a:ln w="15875">
                  <a:solidFill>
                    <a:srgbClr val="000000">
                      <a:alpha val="98000"/>
                    </a:srgbClr>
                  </a:solidFill>
                </a:ln>
                <a:solidFill>
                  <a:srgbClr val="F0F3F2"/>
                </a:solidFill>
                <a:latin typeface="Tanuki Permanent Marker" panose="02000600000000000000" pitchFamily="2" charset="-128"/>
                <a:ea typeface="Tanuki Permanent Marker" panose="02000600000000000000" pitchFamily="2" charset="-128"/>
              </a:rPr>
              <a:t>   結語</a:t>
            </a:r>
            <a:endParaRPr kumimoji="0" lang="zh-TW" altLang="en-US" sz="10000" b="0" i="0" u="none" strike="noStrike" kern="1200" cap="none" spc="0" normalizeH="0" baseline="0" noProof="0" dirty="0">
              <a:ln w="15875">
                <a:solidFill>
                  <a:srgbClr val="000000">
                    <a:alpha val="98000"/>
                  </a:srgbClr>
                </a:solidFill>
              </a:ln>
              <a:solidFill>
                <a:srgbClr val="F0F3F2"/>
              </a:solidFill>
              <a:effectLst/>
              <a:uLnTx/>
              <a:uFillTx/>
              <a:latin typeface="Tanuki Permanent Marker" panose="02000600000000000000" pitchFamily="2" charset="-128"/>
              <a:ea typeface="Tanuki Permanent Marker" panose="02000600000000000000" pitchFamily="2" charset="-128"/>
              <a:cs typeface="+mn-cs"/>
            </a:endParaRPr>
          </a:p>
        </p:txBody>
      </p:sp>
      <p:pic>
        <p:nvPicPr>
          <p:cNvPr id="26" name="圖片 25">
            <a:extLst>
              <a:ext uri="{FF2B5EF4-FFF2-40B4-BE49-F238E27FC236}">
                <a16:creationId xmlns:a16="http://schemas.microsoft.com/office/drawing/2014/main" id="{4F38AE32-FD86-4794-8F80-9287D8714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42" y="6339346"/>
            <a:ext cx="523948" cy="466790"/>
          </a:xfrm>
          <a:prstGeom prst="rect">
            <a:avLst/>
          </a:prstGeom>
        </p:spPr>
      </p:pic>
      <p:sp>
        <p:nvSpPr>
          <p:cNvPr id="22" name="文字方塊 21">
            <a:extLst>
              <a:ext uri="{FF2B5EF4-FFF2-40B4-BE49-F238E27FC236}">
                <a16:creationId xmlns:a16="http://schemas.microsoft.com/office/drawing/2014/main" id="{EE7D16AA-7561-4AB3-94E1-C720A923AC07}"/>
              </a:ext>
            </a:extLst>
          </p:cNvPr>
          <p:cNvSpPr txBox="1"/>
          <p:nvPr/>
        </p:nvSpPr>
        <p:spPr>
          <a:xfrm>
            <a:off x="-3388" y="6433633"/>
            <a:ext cx="113531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000" b="0" i="0" dirty="0">
                <a:effectLst/>
                <a:latin typeface="FZYaoTi" panose="02010601030101010101" pitchFamily="2" charset="-122"/>
                <a:ea typeface="FZYaoTi" panose="02010601030101010101" pitchFamily="2" charset="-122"/>
              </a:rPr>
              <a:t>經學文獻研討導讀</a:t>
            </a:r>
            <a:endParaRPr lang="en-US" altLang="zh-TW" sz="2000" b="0" i="0" dirty="0">
              <a:effectLst/>
              <a:latin typeface="FZYaoTi" panose="02010601030101010101" pitchFamily="2" charset="-122"/>
              <a:ea typeface="FZYaoTi" panose="02010601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15145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3" y="113256"/>
            <a:ext cx="3941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序言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703773" y="821142"/>
            <a:ext cx="1095482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sz="3200" dirty="0">
                <a:latin typeface="STFangsong" panose="02010600040101010101" pitchFamily="2" charset="-122"/>
                <a:ea typeface="STFangsong" panose="02010600040101010101" pitchFamily="2" charset="-122"/>
              </a:rPr>
              <a:t>先秦時期的主要音樂思想理論：</a:t>
            </a:r>
            <a:endParaRPr lang="en-US" altLang="zh-TW" sz="32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強調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政治教化之雅樂的儒家</a:t>
            </a:r>
            <a:endParaRPr lang="en-US" altLang="zh-TW" sz="24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強調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無為而有至樂無樂理想的道家</a:t>
            </a:r>
            <a:endParaRPr lang="en-US" altLang="zh-TW" sz="24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endParaRPr lang="en-US" altLang="zh-TW" sz="12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儒家</a:t>
            </a:r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論語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·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八佾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</a:p>
          <a:p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子曰：「人而不仁，如禮何？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人而不仁，如樂何？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」</a:t>
            </a:r>
            <a:endParaRPr lang="en-US" altLang="zh-TW" sz="24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孝經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·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廣要道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</a:p>
          <a:p>
            <a:pPr algn="just"/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子曰：「教民親愛，莫善於孝。教民禮順，莫善於悌。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移風易俗，莫善於樂。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」</a:t>
            </a:r>
            <a:endParaRPr lang="en-US" altLang="zh-TW" sz="24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endParaRPr lang="en-US" altLang="zh-TW" sz="12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道家</a:t>
            </a:r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老子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第十二章</a:t>
            </a:r>
            <a:endParaRPr lang="en-US" altLang="zh-TW" sz="24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五色令人目盲；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五音令人耳聾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；五味令人口爽</a:t>
            </a:r>
            <a:endParaRPr lang="en-US" altLang="zh-TW" sz="24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老子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第四十一章</a:t>
            </a:r>
            <a:endParaRPr lang="en-US" altLang="zh-TW" sz="24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大器晚成，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大音希聲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，大象無形。</a:t>
            </a:r>
            <a:endParaRPr lang="en-US" altLang="zh-TW" sz="24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970761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3" y="287901"/>
            <a:ext cx="3941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結語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48472" y="995787"/>
            <a:ext cx="1169505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朱光潛</a:t>
            </a:r>
            <a:r>
              <a:rPr lang="en-US" altLang="zh-TW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文藝心理學</a:t>
            </a:r>
            <a:r>
              <a:rPr lang="en-US" altLang="zh-TW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</a:p>
          <a:p>
            <a:pPr algn="just"/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從周秦一直到現代西方文藝思潮的輸入，文藝都被認為道德的附庸。這種思想是國民性的表現。中國民族向來偏重實用，他們不歡喜把文藝和實用分開。</a:t>
            </a:r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en-US" altLang="zh-TW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樂記</a:t>
            </a:r>
            <a:r>
              <a:rPr lang="en-US" altLang="zh-TW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音皆出於人心，情感波動而出聲，聲有序而成樂，樂可知政事。</a:t>
            </a:r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en-US" altLang="zh-TW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樂論</a:t>
            </a:r>
            <a:r>
              <a:rPr lang="en-US" altLang="zh-TW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音自於天地自然，由氣化的角度來說明音樂之產生，禮樂並行，</a:t>
            </a:r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　　　　以聲平容和之樂使人不陷溺。</a:t>
            </a:r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en-US" altLang="zh-TW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聲無哀樂論</a:t>
            </a:r>
            <a:r>
              <a:rPr lang="en-US" altLang="zh-TW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音與情對立，聲作為情主導移風易俗的結果，與前二者為</a:t>
            </a:r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　　　　　　　教化之用不同。</a:t>
            </a:r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08952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3" y="287901"/>
            <a:ext cx="3941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結語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48472" y="995787"/>
            <a:ext cx="1169505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sz="2200" dirty="0">
                <a:latin typeface="STFangsong" panose="02010600040101010101" pitchFamily="2" charset="-122"/>
                <a:ea typeface="STFangsong" panose="02010600040101010101" pitchFamily="2" charset="-122"/>
              </a:rPr>
              <a:t>儒家的和，所謂八音克諧，無相倫奪，是指音樂形式規律的協調，此為其一。所謂神人以和，是指音樂的效能，能使神人臻於和順之境，此為其二。音樂「和」本質的意義，在儒家是</a:t>
            </a:r>
            <a:r>
              <a:rPr lang="zh-TW" altLang="en-US" sz="22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從樂音和諧的表現為開始，進入人道層次和諧的達成為首要目標，最後則以天人和諧為最高境界</a:t>
            </a:r>
            <a:r>
              <a:rPr lang="zh-TW" altLang="en-US" sz="2200" dirty="0">
                <a:latin typeface="STFangsong" panose="02010600040101010101" pitchFamily="2" charset="-122"/>
                <a:ea typeface="STFangsong" panose="02010600040101010101" pitchFamily="2" charset="-122"/>
              </a:rPr>
              <a:t>。而道家之「和」，則有差異，老子言「和」，以為</a:t>
            </a:r>
            <a:r>
              <a:rPr lang="zh-TW" altLang="en-US" sz="22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是道的性格，萬物生成形質各異，在道的作用下，融合成為一個整體，是言道之「沖和」之性，具備此性能達到和諧的狀態</a:t>
            </a:r>
            <a:r>
              <a:rPr lang="zh-TW" altLang="en-US" sz="2200" dirty="0">
                <a:latin typeface="STFangsong" panose="02010600040101010101" pitchFamily="2" charset="-122"/>
                <a:ea typeface="STFangsong" panose="02010600040101010101" pitchFamily="2" charset="-122"/>
              </a:rPr>
              <a:t>，莊子對「和」則與老子相近，以為是道沖和之性，沖和之性會因個人受外界污染而喪失。</a:t>
            </a:r>
            <a:endParaRPr lang="en-US" altLang="zh-TW" sz="22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endParaRPr lang="en-US" altLang="zh-TW" sz="22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zh-TW" altLang="en-US" sz="2200" dirty="0">
                <a:latin typeface="STFangsong" panose="02010600040101010101" pitchFamily="2" charset="-122"/>
                <a:ea typeface="STFangsong" panose="02010600040101010101" pitchFamily="2" charset="-122"/>
              </a:rPr>
              <a:t>阮籍之「和」</a:t>
            </a:r>
            <a:r>
              <a:rPr lang="zh-TW" altLang="en-US" sz="22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具中和之德性，平和自然之體性，並強調其作用</a:t>
            </a:r>
            <a:r>
              <a:rPr lang="zh-TW" altLang="en-US" sz="2200" dirty="0">
                <a:latin typeface="STFangsong" panose="02010600040101010101" pitchFamily="2" charset="-122"/>
                <a:ea typeface="STFangsong" panose="02010600040101010101" pitchFamily="2" charset="-122"/>
              </a:rPr>
              <a:t>，肯定聖人所制「和樂／雅樂」可使人無欲且精神平和。嵇康之「和」，亦</a:t>
            </a:r>
            <a:r>
              <a:rPr lang="zh-TW" altLang="en-US" sz="22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為樂之體性，以平和為體，然屬沒有哀樂的中性之樂，不言中和德性</a:t>
            </a:r>
            <a:r>
              <a:rPr lang="zh-TW" altLang="en-US" sz="2200" dirty="0">
                <a:latin typeface="STFangsong" panose="02010600040101010101" pitchFamily="2" charset="-122"/>
                <a:ea typeface="STFangsong" panose="02010600040101010101" pitchFamily="2" charset="-122"/>
              </a:rPr>
              <a:t>，而另闢蹊徑，以為樂有觸動人心使情感流動的特性，並且將心與聲分開。</a:t>
            </a:r>
            <a:endParaRPr lang="en-US" altLang="zh-TW" sz="22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endParaRPr lang="en-US" altLang="zh-TW" sz="22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zh-TW" altLang="en-US" sz="2200" dirty="0">
                <a:latin typeface="STFangsong" panose="02010600040101010101" pitchFamily="2" charset="-122"/>
                <a:ea typeface="STFangsong" panose="02010600040101010101" pitchFamily="2" charset="-122"/>
              </a:rPr>
              <a:t>阮籍的「和」較接近於儒家「中和」的理論，包含了德性的部份，而嵇康則有向道家靠攏的傾向，因為在嵇康的「和」已是具備「能和」的體性，可使情感流動的能力，與道家「沖和」的特性相似，能使情感的傾向平和</a:t>
            </a:r>
            <a:endParaRPr lang="en-US" altLang="zh-TW" sz="22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93079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6">
            <a:extLst>
              <a:ext uri="{FF2B5EF4-FFF2-40B4-BE49-F238E27FC236}">
                <a16:creationId xmlns:a16="http://schemas.microsoft.com/office/drawing/2014/main" id="{23F5135F-115E-423C-BE4A-B56C35DC9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2C1E318-0F1F-4920-8C7D-FBAC66631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E4A7237-B6EB-4FB7-8B68-7C27438D47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4E00FDE-0838-4B5B-A782-6B6C92DB0A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Oval 8">
              <a:extLst>
                <a:ext uri="{FF2B5EF4-FFF2-40B4-BE49-F238E27FC236}">
                  <a16:creationId xmlns:a16="http://schemas.microsoft.com/office/drawing/2014/main" id="{2BC1B2F3-8E83-4A70-B103-979C67EECE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nsolas"/>
                <a:ea typeface="+mn-ea"/>
                <a:cs typeface="+mn-cs"/>
              </a:endParaRPr>
            </a:p>
          </p:txBody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BFA8362-D844-46C0-9CEA-D8905DCCE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nsolas"/>
              <a:ea typeface="+mn-ea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2895569-34B0-4061-94A3-97E7EEE66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16471A4E-7FAA-443B-83AA-5A26013E02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85C7C3B-6EFA-4BB2-9B03-2AE9B430D9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760AA9D-9CA9-4A78-A860-700820C8C38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DB7AA1B-396D-447F-9FC5-8D1451FB7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nsolas"/>
                <a:ea typeface="+mn-ea"/>
                <a:cs typeface="+mn-cs"/>
              </a:endParaRPr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AB478AD-1C6E-4E17-8AE7-C680C6E93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9916" y="503"/>
            <a:ext cx="11492085" cy="6659869"/>
          </a:xfrm>
          <a:custGeom>
            <a:avLst/>
            <a:gdLst>
              <a:gd name="connsiteX0" fmla="*/ 220019 w 11507827"/>
              <a:gd name="connsiteY0" fmla="*/ 0 h 6702361"/>
              <a:gd name="connsiteX1" fmla="*/ 11507827 w 11507827"/>
              <a:gd name="connsiteY1" fmla="*/ 0 h 6702361"/>
              <a:gd name="connsiteX2" fmla="*/ 11507827 w 11507827"/>
              <a:gd name="connsiteY2" fmla="*/ 6702361 h 6702361"/>
              <a:gd name="connsiteX3" fmla="*/ 0 w 11507827"/>
              <a:gd name="connsiteY3" fmla="*/ 6300499 h 6702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07827" h="6702361">
                <a:moveTo>
                  <a:pt x="220019" y="0"/>
                </a:moveTo>
                <a:lnTo>
                  <a:pt x="11507827" y="0"/>
                </a:lnTo>
                <a:lnTo>
                  <a:pt x="11507827" y="6702361"/>
                </a:lnTo>
                <a:lnTo>
                  <a:pt x="0" y="6300499"/>
                </a:lnTo>
                <a:close/>
              </a:path>
            </a:pathLst>
          </a:cu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nsolas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56143EA-D849-4A9C-80A0-AB9124FB82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882" y="0"/>
            <a:ext cx="11353119" cy="6534874"/>
          </a:xfrm>
          <a:custGeom>
            <a:avLst/>
            <a:gdLst>
              <a:gd name="connsiteX0" fmla="*/ 213803 w 11353119"/>
              <a:gd name="connsiteY0" fmla="*/ 0 h 6557594"/>
              <a:gd name="connsiteX1" fmla="*/ 11353119 w 11353119"/>
              <a:gd name="connsiteY1" fmla="*/ 0 h 6557594"/>
              <a:gd name="connsiteX2" fmla="*/ 11353119 w 11353119"/>
              <a:gd name="connsiteY2" fmla="*/ 6557594 h 6557594"/>
              <a:gd name="connsiteX3" fmla="*/ 7186543 w 11353119"/>
              <a:gd name="connsiteY3" fmla="*/ 6412093 h 6557594"/>
              <a:gd name="connsiteX4" fmla="*/ 4594471 w 11353119"/>
              <a:gd name="connsiteY4" fmla="*/ 6321576 h 6557594"/>
              <a:gd name="connsiteX5" fmla="*/ 4592908 w 11353119"/>
              <a:gd name="connsiteY5" fmla="*/ 6321786 h 6557594"/>
              <a:gd name="connsiteX6" fmla="*/ 4368633 w 11353119"/>
              <a:gd name="connsiteY6" fmla="*/ 6313869 h 6557594"/>
              <a:gd name="connsiteX7" fmla="*/ 4331730 w 11353119"/>
              <a:gd name="connsiteY7" fmla="*/ 6312401 h 6557594"/>
              <a:gd name="connsiteX8" fmla="*/ 3869868 w 11353119"/>
              <a:gd name="connsiteY8" fmla="*/ 6296272 h 6557594"/>
              <a:gd name="connsiteX9" fmla="*/ 3168657 w 11353119"/>
              <a:gd name="connsiteY9" fmla="*/ 6271786 h 6557594"/>
              <a:gd name="connsiteX10" fmla="*/ 2357496 w 11353119"/>
              <a:gd name="connsiteY10" fmla="*/ 6243459 h 6557594"/>
              <a:gd name="connsiteX11" fmla="*/ 2338017 w 11353119"/>
              <a:gd name="connsiteY11" fmla="*/ 6244568 h 6557594"/>
              <a:gd name="connsiteX12" fmla="*/ 2262006 w 11353119"/>
              <a:gd name="connsiteY12" fmla="*/ 6252980 h 6557594"/>
              <a:gd name="connsiteX13" fmla="*/ 2245638 w 11353119"/>
              <a:gd name="connsiteY13" fmla="*/ 6258616 h 6557594"/>
              <a:gd name="connsiteX14" fmla="*/ 2226974 w 11353119"/>
              <a:gd name="connsiteY14" fmla="*/ 6252662 h 6557594"/>
              <a:gd name="connsiteX15" fmla="*/ 2221550 w 11353119"/>
              <a:gd name="connsiteY15" fmla="*/ 6247272 h 6557594"/>
              <a:gd name="connsiteX16" fmla="*/ 2161034 w 11353119"/>
              <a:gd name="connsiteY16" fmla="*/ 6255486 h 6557594"/>
              <a:gd name="connsiteX17" fmla="*/ 2153750 w 11353119"/>
              <a:gd name="connsiteY17" fmla="*/ 6255521 h 6557594"/>
              <a:gd name="connsiteX18" fmla="*/ 2103657 w 11353119"/>
              <a:gd name="connsiteY18" fmla="*/ 6252311 h 6557594"/>
              <a:gd name="connsiteX19" fmla="*/ 2029336 w 11353119"/>
              <a:gd name="connsiteY19" fmla="*/ 6242169 h 6557594"/>
              <a:gd name="connsiteX20" fmla="*/ 2005748 w 11353119"/>
              <a:gd name="connsiteY20" fmla="*/ 6231176 h 6557594"/>
              <a:gd name="connsiteX21" fmla="*/ 1726452 w 11353119"/>
              <a:gd name="connsiteY21" fmla="*/ 6221423 h 6557594"/>
              <a:gd name="connsiteX22" fmla="*/ 1718772 w 11353119"/>
              <a:gd name="connsiteY22" fmla="*/ 6222728 h 6557594"/>
              <a:gd name="connsiteX23" fmla="*/ 1713588 w 11353119"/>
              <a:gd name="connsiteY23" fmla="*/ 6233628 h 6557594"/>
              <a:gd name="connsiteX24" fmla="*/ 1687855 w 11353119"/>
              <a:gd name="connsiteY24" fmla="*/ 6229032 h 6557594"/>
              <a:gd name="connsiteX25" fmla="*/ 1683364 w 11353119"/>
              <a:gd name="connsiteY25" fmla="*/ 6228007 h 6557594"/>
              <a:gd name="connsiteX26" fmla="*/ 1666504 w 11353119"/>
              <a:gd name="connsiteY26" fmla="*/ 6228958 h 6557594"/>
              <a:gd name="connsiteX27" fmla="*/ 1660374 w 11353119"/>
              <a:gd name="connsiteY27" fmla="*/ 6222910 h 6557594"/>
              <a:gd name="connsiteX28" fmla="*/ 1603357 w 11353119"/>
              <a:gd name="connsiteY28" fmla="*/ 6223330 h 6557594"/>
              <a:gd name="connsiteX29" fmla="*/ 1494313 w 11353119"/>
              <a:gd name="connsiteY29" fmla="*/ 6235123 h 6557594"/>
              <a:gd name="connsiteX30" fmla="*/ 1477373 w 11353119"/>
              <a:gd name="connsiteY30" fmla="*/ 6240915 h 6557594"/>
              <a:gd name="connsiteX31" fmla="*/ 1366385 w 11353119"/>
              <a:gd name="connsiteY31" fmla="*/ 6247234 h 6557594"/>
              <a:gd name="connsiteX32" fmla="*/ 1290375 w 11353119"/>
              <a:gd name="connsiteY32" fmla="*/ 6255646 h 6557594"/>
              <a:gd name="connsiteX33" fmla="*/ 1274008 w 11353119"/>
              <a:gd name="connsiteY33" fmla="*/ 6261281 h 6557594"/>
              <a:gd name="connsiteX34" fmla="*/ 1255344 w 11353119"/>
              <a:gd name="connsiteY34" fmla="*/ 6255327 h 6557594"/>
              <a:gd name="connsiteX35" fmla="*/ 1249918 w 11353119"/>
              <a:gd name="connsiteY35" fmla="*/ 6249937 h 6557594"/>
              <a:gd name="connsiteX36" fmla="*/ 1189403 w 11353119"/>
              <a:gd name="connsiteY36" fmla="*/ 6258152 h 6557594"/>
              <a:gd name="connsiteX37" fmla="*/ 1182119 w 11353119"/>
              <a:gd name="connsiteY37" fmla="*/ 6258187 h 6557594"/>
              <a:gd name="connsiteX38" fmla="*/ 1132027 w 11353119"/>
              <a:gd name="connsiteY38" fmla="*/ 6254977 h 6557594"/>
              <a:gd name="connsiteX39" fmla="*/ 1057706 w 11353119"/>
              <a:gd name="connsiteY39" fmla="*/ 6244836 h 6557594"/>
              <a:gd name="connsiteX40" fmla="*/ 980918 w 11353119"/>
              <a:gd name="connsiteY40" fmla="*/ 6224656 h 6557594"/>
              <a:gd name="connsiteX41" fmla="*/ 936481 w 11353119"/>
              <a:gd name="connsiteY41" fmla="*/ 6215999 h 6557594"/>
              <a:gd name="connsiteX42" fmla="*/ 905680 w 11353119"/>
              <a:gd name="connsiteY42" fmla="*/ 6206752 h 6557594"/>
              <a:gd name="connsiteX43" fmla="*/ 819038 w 11353119"/>
              <a:gd name="connsiteY43" fmla="*/ 6199072 h 6557594"/>
              <a:gd name="connsiteX44" fmla="*/ 671977 w 11353119"/>
              <a:gd name="connsiteY44" fmla="*/ 6192971 h 6557594"/>
              <a:gd name="connsiteX45" fmla="*/ 636323 w 11353119"/>
              <a:gd name="connsiteY45" fmla="*/ 6187531 h 6557594"/>
              <a:gd name="connsiteX46" fmla="*/ 621482 w 11353119"/>
              <a:gd name="connsiteY46" fmla="*/ 6182836 h 6557594"/>
              <a:gd name="connsiteX47" fmla="*/ 35800 w 11353119"/>
              <a:gd name="connsiteY47" fmla="*/ 6162384 h 6557594"/>
              <a:gd name="connsiteX48" fmla="*/ 35881 w 11353119"/>
              <a:gd name="connsiteY48" fmla="*/ 6160069 h 6557594"/>
              <a:gd name="connsiteX49" fmla="*/ 10068 w 11353119"/>
              <a:gd name="connsiteY49" fmla="*/ 6148048 h 6557594"/>
              <a:gd name="connsiteX50" fmla="*/ 21 w 11353119"/>
              <a:gd name="connsiteY50" fmla="*/ 6120726 h 6557594"/>
              <a:gd name="connsiteX51" fmla="*/ 108708 w 11353119"/>
              <a:gd name="connsiteY51" fmla="*/ 3008339 h 6557594"/>
              <a:gd name="connsiteX52" fmla="*/ 113647 w 11353119"/>
              <a:gd name="connsiteY52" fmla="*/ 2999320 h 6557594"/>
              <a:gd name="connsiteX53" fmla="*/ 109462 w 11353119"/>
              <a:gd name="connsiteY53" fmla="*/ 2987934 h 6557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1353119" h="6557594">
                <a:moveTo>
                  <a:pt x="213803" y="0"/>
                </a:moveTo>
                <a:lnTo>
                  <a:pt x="11353119" y="0"/>
                </a:lnTo>
                <a:lnTo>
                  <a:pt x="11353119" y="6557594"/>
                </a:lnTo>
                <a:lnTo>
                  <a:pt x="7186543" y="6412093"/>
                </a:lnTo>
                <a:lnTo>
                  <a:pt x="4594471" y="6321576"/>
                </a:lnTo>
                <a:lnTo>
                  <a:pt x="4592908" y="6321786"/>
                </a:lnTo>
                <a:cubicBezTo>
                  <a:pt x="4531040" y="6326381"/>
                  <a:pt x="4360162" y="6321781"/>
                  <a:pt x="4368633" y="6313869"/>
                </a:cubicBezTo>
                <a:lnTo>
                  <a:pt x="4331730" y="6312401"/>
                </a:lnTo>
                <a:lnTo>
                  <a:pt x="3869868" y="6296272"/>
                </a:lnTo>
                <a:lnTo>
                  <a:pt x="3168657" y="6271786"/>
                </a:lnTo>
                <a:lnTo>
                  <a:pt x="2357496" y="6243459"/>
                </a:lnTo>
                <a:lnTo>
                  <a:pt x="2338017" y="6244568"/>
                </a:lnTo>
                <a:lnTo>
                  <a:pt x="2262006" y="6252980"/>
                </a:lnTo>
                <a:lnTo>
                  <a:pt x="2245638" y="6258616"/>
                </a:lnTo>
                <a:lnTo>
                  <a:pt x="2226974" y="6252662"/>
                </a:lnTo>
                <a:cubicBezTo>
                  <a:pt x="2224712" y="6251022"/>
                  <a:pt x="2222885" y="6249203"/>
                  <a:pt x="2221550" y="6247272"/>
                </a:cubicBezTo>
                <a:lnTo>
                  <a:pt x="2161034" y="6255486"/>
                </a:lnTo>
                <a:lnTo>
                  <a:pt x="2153750" y="6255521"/>
                </a:lnTo>
                <a:lnTo>
                  <a:pt x="2103657" y="6252311"/>
                </a:lnTo>
                <a:lnTo>
                  <a:pt x="2029336" y="6242169"/>
                </a:lnTo>
                <a:lnTo>
                  <a:pt x="2005748" y="6231176"/>
                </a:lnTo>
                <a:lnTo>
                  <a:pt x="1726452" y="6221423"/>
                </a:lnTo>
                <a:lnTo>
                  <a:pt x="1718772" y="6222728"/>
                </a:lnTo>
                <a:cubicBezTo>
                  <a:pt x="1714978" y="6224720"/>
                  <a:pt x="1712864" y="6228095"/>
                  <a:pt x="1713588" y="6233628"/>
                </a:cubicBezTo>
                <a:cubicBezTo>
                  <a:pt x="1704931" y="6232775"/>
                  <a:pt x="1696423" y="6231018"/>
                  <a:pt x="1687855" y="6229032"/>
                </a:cubicBezTo>
                <a:lnTo>
                  <a:pt x="1683364" y="6228007"/>
                </a:lnTo>
                <a:lnTo>
                  <a:pt x="1666504" y="6228958"/>
                </a:lnTo>
                <a:lnTo>
                  <a:pt x="1660374" y="6222910"/>
                </a:lnTo>
                <a:lnTo>
                  <a:pt x="1603357" y="6223330"/>
                </a:lnTo>
                <a:cubicBezTo>
                  <a:pt x="1578479" y="6238319"/>
                  <a:pt x="1532715" y="6229454"/>
                  <a:pt x="1494313" y="6235123"/>
                </a:cubicBezTo>
                <a:lnTo>
                  <a:pt x="1477373" y="6240915"/>
                </a:lnTo>
                <a:lnTo>
                  <a:pt x="1366385" y="6247234"/>
                </a:lnTo>
                <a:lnTo>
                  <a:pt x="1290375" y="6255646"/>
                </a:lnTo>
                <a:lnTo>
                  <a:pt x="1274008" y="6261281"/>
                </a:lnTo>
                <a:lnTo>
                  <a:pt x="1255344" y="6255327"/>
                </a:lnTo>
                <a:cubicBezTo>
                  <a:pt x="1253081" y="6253687"/>
                  <a:pt x="1251255" y="6251870"/>
                  <a:pt x="1249918" y="6249937"/>
                </a:cubicBezTo>
                <a:lnTo>
                  <a:pt x="1189403" y="6258152"/>
                </a:lnTo>
                <a:lnTo>
                  <a:pt x="1182119" y="6258187"/>
                </a:lnTo>
                <a:lnTo>
                  <a:pt x="1132027" y="6254977"/>
                </a:lnTo>
                <a:lnTo>
                  <a:pt x="1057706" y="6244836"/>
                </a:lnTo>
                <a:cubicBezTo>
                  <a:pt x="1033239" y="6238148"/>
                  <a:pt x="1011796" y="6213525"/>
                  <a:pt x="980918" y="6224656"/>
                </a:cubicBezTo>
                <a:cubicBezTo>
                  <a:pt x="988136" y="6211391"/>
                  <a:pt x="944595" y="6227687"/>
                  <a:pt x="936481" y="6215999"/>
                </a:cubicBezTo>
                <a:cubicBezTo>
                  <a:pt x="931811" y="6206351"/>
                  <a:pt x="917515" y="6209046"/>
                  <a:pt x="905680" y="6206752"/>
                </a:cubicBezTo>
                <a:cubicBezTo>
                  <a:pt x="895598" y="6197563"/>
                  <a:pt x="838049" y="6195198"/>
                  <a:pt x="819038" y="6199072"/>
                </a:cubicBezTo>
                <a:cubicBezTo>
                  <a:pt x="766757" y="6215983"/>
                  <a:pt x="714004" y="6180504"/>
                  <a:pt x="671977" y="6192971"/>
                </a:cubicBezTo>
                <a:cubicBezTo>
                  <a:pt x="655288" y="6191547"/>
                  <a:pt x="644297" y="6189548"/>
                  <a:pt x="636323" y="6187531"/>
                </a:cubicBezTo>
                <a:lnTo>
                  <a:pt x="621482" y="6182836"/>
                </a:lnTo>
                <a:lnTo>
                  <a:pt x="35800" y="6162384"/>
                </a:lnTo>
                <a:lnTo>
                  <a:pt x="35881" y="6160069"/>
                </a:lnTo>
                <a:lnTo>
                  <a:pt x="10068" y="6148048"/>
                </a:lnTo>
                <a:cubicBezTo>
                  <a:pt x="3544" y="6140914"/>
                  <a:pt x="-316" y="6131247"/>
                  <a:pt x="21" y="6120726"/>
                </a:cubicBezTo>
                <a:lnTo>
                  <a:pt x="108708" y="3008339"/>
                </a:lnTo>
                <a:lnTo>
                  <a:pt x="113647" y="2999320"/>
                </a:lnTo>
                <a:lnTo>
                  <a:pt x="109462" y="2987934"/>
                </a:lnTo>
                <a:close/>
              </a:path>
            </a:pathLst>
          </a:custGeom>
          <a:blipFill>
            <a:blip r:embed="rId2"/>
            <a:tile tx="0" ty="0" sx="100000" sy="100000" flip="none" algn="tl"/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nsolas"/>
              <a:ea typeface="+mn-ea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46A5DDF-10B9-4DF7-8002-8EBE7582C497}"/>
              </a:ext>
            </a:extLst>
          </p:cNvPr>
          <p:cNvSpPr txBox="1"/>
          <p:nvPr/>
        </p:nvSpPr>
        <p:spPr>
          <a:xfrm>
            <a:off x="8477843" y="1589744"/>
            <a:ext cx="279023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0000" b="0" i="0" u="none" strike="noStrike" kern="1200" cap="none" spc="0" normalizeH="0" baseline="0" noProof="0" dirty="0">
                <a:ln w="15875">
                  <a:solidFill>
                    <a:srgbClr val="000000">
                      <a:alpha val="98000"/>
                    </a:srgbClr>
                  </a:solidFill>
                </a:ln>
                <a:solidFill>
                  <a:srgbClr val="F0F3F2"/>
                </a:solidFill>
                <a:effectLst/>
                <a:uLnTx/>
                <a:uFillTx/>
                <a:latin typeface="Tanuki Permanent Marker" panose="02000600000000000000" pitchFamily="2" charset="-128"/>
                <a:ea typeface="Tanuki Permanent Marker" panose="02000600000000000000" pitchFamily="2" charset="-128"/>
                <a:cs typeface="+mn-cs"/>
              </a:rPr>
              <a:t>延伸問題</a:t>
            </a:r>
          </a:p>
        </p:txBody>
      </p:sp>
      <p:pic>
        <p:nvPicPr>
          <p:cNvPr id="26" name="圖片 25">
            <a:extLst>
              <a:ext uri="{FF2B5EF4-FFF2-40B4-BE49-F238E27FC236}">
                <a16:creationId xmlns:a16="http://schemas.microsoft.com/office/drawing/2014/main" id="{4F38AE32-FD86-4794-8F80-9287D8714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42" y="6339346"/>
            <a:ext cx="523948" cy="466790"/>
          </a:xfrm>
          <a:prstGeom prst="rect">
            <a:avLst/>
          </a:prstGeom>
        </p:spPr>
      </p:pic>
      <p:sp>
        <p:nvSpPr>
          <p:cNvPr id="20" name="文字方塊 19">
            <a:extLst>
              <a:ext uri="{FF2B5EF4-FFF2-40B4-BE49-F238E27FC236}">
                <a16:creationId xmlns:a16="http://schemas.microsoft.com/office/drawing/2014/main" id="{E80AFCF6-C1C8-4B7B-81E9-F62042A40E62}"/>
              </a:ext>
            </a:extLst>
          </p:cNvPr>
          <p:cNvSpPr txBox="1"/>
          <p:nvPr/>
        </p:nvSpPr>
        <p:spPr>
          <a:xfrm>
            <a:off x="-3388" y="6433633"/>
            <a:ext cx="113531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000" b="0" i="0" dirty="0">
                <a:effectLst/>
                <a:latin typeface="FZYaoTi" panose="02010601030101010101" pitchFamily="2" charset="-122"/>
                <a:ea typeface="FZYaoTi" panose="02010601030101010101" pitchFamily="2" charset="-122"/>
              </a:rPr>
              <a:t>經學文獻研討導讀</a:t>
            </a:r>
            <a:endParaRPr lang="en-US" altLang="zh-TW" sz="2000" b="0" i="0" dirty="0">
              <a:effectLst/>
              <a:latin typeface="FZYaoTi" panose="02010601030101010101" pitchFamily="2" charset="-122"/>
              <a:ea typeface="FZYaoTi" panose="02010601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232355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B2514BE-D2BD-474D-BC28-EA5B7C399F20}"/>
              </a:ext>
            </a:extLst>
          </p:cNvPr>
          <p:cNvSpPr txBox="1"/>
          <p:nvPr/>
        </p:nvSpPr>
        <p:spPr>
          <a:xfrm>
            <a:off x="248472" y="1874728"/>
            <a:ext cx="1169505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先王作雅樂，雅樂何以無法廣泛流傳？</a:t>
            </a:r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ctr"/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ctr"/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眾多文人甚至批判淫聲的氾濫，淫聲何以能逐步取代雅樂影響人心？</a:t>
            </a:r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ctr"/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ctr"/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雅樂若富有教化的功能與禮相當，為何至今教育只強調禮，而非禮樂？</a:t>
            </a:r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ctr"/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ctr"/>
            <a:r>
              <a:rPr lang="zh-TW" altLang="en-US" sz="2800" dirty="0">
                <a:latin typeface="STFangsong" panose="02010600040101010101" pitchFamily="2" charset="-122"/>
                <a:ea typeface="STFangsong" panose="02010600040101010101" pitchFamily="2" charset="-122"/>
              </a:rPr>
              <a:t>豈唯散佚的先王正音才具教化意義？</a:t>
            </a:r>
            <a:endParaRPr lang="en-US" altLang="zh-TW" sz="28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1477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509729" y="810256"/>
            <a:ext cx="111815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莊子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‧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天下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</a:p>
          <a:p>
            <a:pPr algn="just"/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古之人其備乎！配神明，醇天地，育萬物，和天下，澤及百姓，明於本數，係於末度，六通四辟，小大精粗，其運無乎不在。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其明而在數度者，舊法世傳之史，尚多有之。其在於</a:t>
            </a:r>
            <a:r>
              <a:rPr lang="en-US" altLang="zh-TW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詩</a:t>
            </a:r>
            <a:r>
              <a:rPr lang="en-US" altLang="zh-TW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、</a:t>
            </a:r>
            <a:r>
              <a:rPr lang="en-US" altLang="zh-TW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書</a:t>
            </a:r>
            <a:r>
              <a:rPr lang="en-US" altLang="zh-TW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、</a:t>
            </a:r>
            <a:r>
              <a:rPr lang="en-US" altLang="zh-TW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禮</a:t>
            </a:r>
            <a:r>
              <a:rPr lang="en-US" altLang="zh-TW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、</a:t>
            </a:r>
            <a:r>
              <a:rPr lang="en-US" altLang="zh-TW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樂</a:t>
            </a:r>
            <a:r>
              <a:rPr lang="en-US" altLang="zh-TW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者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，鄒魯之士</a:t>
            </a:r>
            <a:r>
              <a:rPr lang="zh-TW" altLang="en-US" sz="2400" b="0" i="0" dirty="0">
                <a:effectLst/>
                <a:latin typeface="細明體" panose="02020509000000000000" pitchFamily="49" charset="-120"/>
                <a:ea typeface="細明體" panose="02020509000000000000" pitchFamily="49" charset="-120"/>
              </a:rPr>
              <a:t>搢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紳先生多能明之。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詩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以道志，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書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以道事，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禮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以道行，</a:t>
            </a:r>
            <a:r>
              <a:rPr lang="en-US" altLang="zh-TW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樂</a:t>
            </a:r>
            <a:r>
              <a:rPr lang="en-US" altLang="zh-TW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以道和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，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易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以道陰陽，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春秋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以道名分。其數散於天下而設於中國者，百家之學時或稱而道之。</a:t>
            </a:r>
            <a:endParaRPr lang="en-US" altLang="zh-TW" sz="24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endParaRPr lang="en-US" altLang="zh-TW" sz="24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禮記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‧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樂記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</a:p>
          <a:p>
            <a:pPr algn="just"/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凡音之起，由人心生也。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人心之動，物使之然也。感於物而動，故形於聲。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聲相應，故生變；變成方，謂之音；比音而樂之，及干戚羽旄，謂之樂。</a:t>
            </a:r>
            <a:endParaRPr lang="en-US" altLang="zh-TW" sz="24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樂者，音之所由生也；其本在人心之感於物也。是故其哀心感者，其聲噍以殺。其樂心感者，其聲嘽以緩。其喜心感者，其聲發以散。其怒心感者，其聲粗以厲。其敬心感者，其聲直以廉。其愛心感者，其聲和以柔。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六者，非性也，感於物而後動。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是故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先王慎所以感之者。故禮以道其志，樂以和其聲，政以一其行，刑以防其奸。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禮樂刑政，其極一也；所以同民心而出治道也。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AB184B98-D6B7-4D6C-BD81-EECA2A8F8077}"/>
              </a:ext>
            </a:extLst>
          </p:cNvPr>
          <p:cNvSpPr txBox="1"/>
          <p:nvPr/>
        </p:nvSpPr>
        <p:spPr>
          <a:xfrm>
            <a:off x="703773" y="113256"/>
            <a:ext cx="3941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序言</a:t>
            </a:r>
          </a:p>
        </p:txBody>
      </p:sp>
    </p:spTree>
    <p:extLst>
      <p:ext uri="{BB962C8B-B14F-4D97-AF65-F5344CB8AC3E}">
        <p14:creationId xmlns:p14="http://schemas.microsoft.com/office/powerpoint/2010/main" val="1575876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509729" y="810256"/>
            <a:ext cx="111815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TW" altLang="en-US" sz="2400">
                <a:latin typeface="STFangsong" panose="02010600040101010101" pitchFamily="2" charset="-122"/>
                <a:ea typeface="STFangsong" panose="02010600040101010101" pitchFamily="2" charset="-122"/>
              </a:rPr>
              <a:t>宗白華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美學散步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</a:p>
          <a:p>
            <a:pPr algn="just"/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春夏秋冬配合著東南西北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。這個意識表現在秦漢的哲學思想中裡。時間的節奏（一歲十二月二十四節）率領著空間方位（東南西北等）以構成我們的宇宙。所以我們的空間感隨著我們的時間感覺而節奏化了、音樂化了。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……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一個充滿音樂情趣的宇宙（時空合一體）是中國畫家、詩人的藝術境界。</a:t>
            </a:r>
            <a:endParaRPr lang="en-US" altLang="zh-TW" sz="24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endParaRPr lang="en-US" altLang="zh-TW" sz="24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  <a:p>
            <a:pPr algn="just"/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戴璉璋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《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玄智、玄理與文化發展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》</a:t>
            </a:r>
          </a:p>
          <a:p>
            <a:pPr algn="just"/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阮氏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樂論</a:t>
            </a:r>
            <a:r>
              <a:rPr lang="en-US" altLang="zh-TW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繼承傳統音樂思想的地方不少不過阮氏對於傳統的共識，不會止於因循承襲而已。他從玄學發展出來的本體、宇宙論，自然一種、萬物一體的主張，為「樂者天地之和」的觀點，提供了堅強的論據。</a:t>
            </a:r>
          </a:p>
          <a:p>
            <a:pPr algn="just"/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從此以後，樂之「和」就不只是「八音克諧」而已，</a:t>
            </a:r>
            <a:r>
              <a:rPr lang="zh-TW" altLang="en-US" sz="24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</a:rPr>
              <a:t>真還可以達到「神人以和」的境界</a:t>
            </a:r>
            <a:r>
              <a:rPr lang="zh-TW" altLang="en-US" sz="2400" dirty="0">
                <a:latin typeface="STFangsong" panose="02010600040101010101" pitchFamily="2" charset="-122"/>
                <a:ea typeface="STFangsong" panose="02010600040101010101" pitchFamily="2" charset="-122"/>
              </a:rPr>
              <a:t>。而「天地之和」、「神人之和」這些說法，也不至於奧秘難測，可以通過阮氏所謂「道自然」的工夫，在清虛靜定的心靈中來驗證。有靜虛靜定的心靈，是玄學之所以為玄學的關鍵，也是「樂者，樂也」的關鍵。</a:t>
            </a:r>
            <a:endParaRPr lang="en-US" altLang="zh-TW" sz="24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AB184B98-D6B7-4D6C-BD81-EECA2A8F8077}"/>
              </a:ext>
            </a:extLst>
          </p:cNvPr>
          <p:cNvSpPr txBox="1"/>
          <p:nvPr/>
        </p:nvSpPr>
        <p:spPr>
          <a:xfrm>
            <a:off x="703773" y="113256"/>
            <a:ext cx="3941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序言</a:t>
            </a:r>
          </a:p>
        </p:txBody>
      </p:sp>
    </p:spTree>
    <p:extLst>
      <p:ext uri="{BB962C8B-B14F-4D97-AF65-F5344CB8AC3E}">
        <p14:creationId xmlns:p14="http://schemas.microsoft.com/office/powerpoint/2010/main" val="3576460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6">
            <a:extLst>
              <a:ext uri="{FF2B5EF4-FFF2-40B4-BE49-F238E27FC236}">
                <a16:creationId xmlns:a16="http://schemas.microsoft.com/office/drawing/2014/main" id="{23F5135F-115E-423C-BE4A-B56C35DC9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2C1E318-0F1F-4920-8C7D-FBAC66631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E4A7237-B6EB-4FB7-8B68-7C27438D47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84E00FDE-0838-4B5B-A782-6B6C92DB0A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Oval 8">
              <a:extLst>
                <a:ext uri="{FF2B5EF4-FFF2-40B4-BE49-F238E27FC236}">
                  <a16:creationId xmlns:a16="http://schemas.microsoft.com/office/drawing/2014/main" id="{2BC1B2F3-8E83-4A70-B103-979C67EECE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nsolas"/>
                <a:ea typeface="+mn-ea"/>
                <a:cs typeface="+mn-cs"/>
              </a:endParaRPr>
            </a:p>
          </p:txBody>
        </p:sp>
      </p:grp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BFA8362-D844-46C0-9CEA-D8905DCCE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nsolas"/>
              <a:ea typeface="+mn-ea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2895569-34B0-4061-94A3-97E7EEE66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4436" y="6388259"/>
            <a:ext cx="358083" cy="368964"/>
            <a:chOff x="4135740" y="1795926"/>
            <a:chExt cx="558732" cy="57571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16471A4E-7FAA-443B-83AA-5A26013E02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135740" y="1795926"/>
              <a:ext cx="558732" cy="575710"/>
              <a:chOff x="1028007" y="1706560"/>
              <a:chExt cx="575710" cy="575710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85C7C3B-6EFA-4BB2-9B03-2AE9B430D9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760AA9D-9CA9-4A78-A860-700820C8C38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CxnSpPr>
                <a:cxnSpLocks/>
              </p:cNvCxn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CxnSpPr>
            <p:spPr>
              <a:xfrm rot="16200000">
                <a:off x="1028007" y="1994415"/>
                <a:ext cx="575710" cy="0"/>
              </a:xfrm>
              <a:prstGeom prst="line">
                <a:avLst/>
              </a:prstGeom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DB7AA1B-396D-447F-9FC5-8D1451FB7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36389" y="1946248"/>
              <a:ext cx="157434" cy="15743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nsolas"/>
                <a:ea typeface="+mn-ea"/>
                <a:cs typeface="+mn-cs"/>
              </a:endParaRPr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2AB478AD-1C6E-4E17-8AE7-C680C6E93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9916" y="503"/>
            <a:ext cx="11492085" cy="6659869"/>
          </a:xfrm>
          <a:custGeom>
            <a:avLst/>
            <a:gdLst>
              <a:gd name="connsiteX0" fmla="*/ 220019 w 11507827"/>
              <a:gd name="connsiteY0" fmla="*/ 0 h 6702361"/>
              <a:gd name="connsiteX1" fmla="*/ 11507827 w 11507827"/>
              <a:gd name="connsiteY1" fmla="*/ 0 h 6702361"/>
              <a:gd name="connsiteX2" fmla="*/ 11507827 w 11507827"/>
              <a:gd name="connsiteY2" fmla="*/ 6702361 h 6702361"/>
              <a:gd name="connsiteX3" fmla="*/ 0 w 11507827"/>
              <a:gd name="connsiteY3" fmla="*/ 6300499 h 6702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07827" h="6702361">
                <a:moveTo>
                  <a:pt x="220019" y="0"/>
                </a:moveTo>
                <a:lnTo>
                  <a:pt x="11507827" y="0"/>
                </a:lnTo>
                <a:lnTo>
                  <a:pt x="11507827" y="6702361"/>
                </a:lnTo>
                <a:lnTo>
                  <a:pt x="0" y="6300499"/>
                </a:lnTo>
                <a:close/>
              </a:path>
            </a:pathLst>
          </a:cu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nsolas"/>
              <a:ea typeface="+mn-ea"/>
              <a:cs typeface="+mn-c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56143EA-D849-4A9C-80A0-AB9124FB82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882" y="0"/>
            <a:ext cx="11353119" cy="6534874"/>
          </a:xfrm>
          <a:custGeom>
            <a:avLst/>
            <a:gdLst>
              <a:gd name="connsiteX0" fmla="*/ 213803 w 11353119"/>
              <a:gd name="connsiteY0" fmla="*/ 0 h 6557594"/>
              <a:gd name="connsiteX1" fmla="*/ 11353119 w 11353119"/>
              <a:gd name="connsiteY1" fmla="*/ 0 h 6557594"/>
              <a:gd name="connsiteX2" fmla="*/ 11353119 w 11353119"/>
              <a:gd name="connsiteY2" fmla="*/ 6557594 h 6557594"/>
              <a:gd name="connsiteX3" fmla="*/ 7186543 w 11353119"/>
              <a:gd name="connsiteY3" fmla="*/ 6412093 h 6557594"/>
              <a:gd name="connsiteX4" fmla="*/ 4594471 w 11353119"/>
              <a:gd name="connsiteY4" fmla="*/ 6321576 h 6557594"/>
              <a:gd name="connsiteX5" fmla="*/ 4592908 w 11353119"/>
              <a:gd name="connsiteY5" fmla="*/ 6321786 h 6557594"/>
              <a:gd name="connsiteX6" fmla="*/ 4368633 w 11353119"/>
              <a:gd name="connsiteY6" fmla="*/ 6313869 h 6557594"/>
              <a:gd name="connsiteX7" fmla="*/ 4331730 w 11353119"/>
              <a:gd name="connsiteY7" fmla="*/ 6312401 h 6557594"/>
              <a:gd name="connsiteX8" fmla="*/ 3869868 w 11353119"/>
              <a:gd name="connsiteY8" fmla="*/ 6296272 h 6557594"/>
              <a:gd name="connsiteX9" fmla="*/ 3168657 w 11353119"/>
              <a:gd name="connsiteY9" fmla="*/ 6271786 h 6557594"/>
              <a:gd name="connsiteX10" fmla="*/ 2357496 w 11353119"/>
              <a:gd name="connsiteY10" fmla="*/ 6243459 h 6557594"/>
              <a:gd name="connsiteX11" fmla="*/ 2338017 w 11353119"/>
              <a:gd name="connsiteY11" fmla="*/ 6244568 h 6557594"/>
              <a:gd name="connsiteX12" fmla="*/ 2262006 w 11353119"/>
              <a:gd name="connsiteY12" fmla="*/ 6252980 h 6557594"/>
              <a:gd name="connsiteX13" fmla="*/ 2245638 w 11353119"/>
              <a:gd name="connsiteY13" fmla="*/ 6258616 h 6557594"/>
              <a:gd name="connsiteX14" fmla="*/ 2226974 w 11353119"/>
              <a:gd name="connsiteY14" fmla="*/ 6252662 h 6557594"/>
              <a:gd name="connsiteX15" fmla="*/ 2221550 w 11353119"/>
              <a:gd name="connsiteY15" fmla="*/ 6247272 h 6557594"/>
              <a:gd name="connsiteX16" fmla="*/ 2161034 w 11353119"/>
              <a:gd name="connsiteY16" fmla="*/ 6255486 h 6557594"/>
              <a:gd name="connsiteX17" fmla="*/ 2153750 w 11353119"/>
              <a:gd name="connsiteY17" fmla="*/ 6255521 h 6557594"/>
              <a:gd name="connsiteX18" fmla="*/ 2103657 w 11353119"/>
              <a:gd name="connsiteY18" fmla="*/ 6252311 h 6557594"/>
              <a:gd name="connsiteX19" fmla="*/ 2029336 w 11353119"/>
              <a:gd name="connsiteY19" fmla="*/ 6242169 h 6557594"/>
              <a:gd name="connsiteX20" fmla="*/ 2005748 w 11353119"/>
              <a:gd name="connsiteY20" fmla="*/ 6231176 h 6557594"/>
              <a:gd name="connsiteX21" fmla="*/ 1726452 w 11353119"/>
              <a:gd name="connsiteY21" fmla="*/ 6221423 h 6557594"/>
              <a:gd name="connsiteX22" fmla="*/ 1718772 w 11353119"/>
              <a:gd name="connsiteY22" fmla="*/ 6222728 h 6557594"/>
              <a:gd name="connsiteX23" fmla="*/ 1713588 w 11353119"/>
              <a:gd name="connsiteY23" fmla="*/ 6233628 h 6557594"/>
              <a:gd name="connsiteX24" fmla="*/ 1687855 w 11353119"/>
              <a:gd name="connsiteY24" fmla="*/ 6229032 h 6557594"/>
              <a:gd name="connsiteX25" fmla="*/ 1683364 w 11353119"/>
              <a:gd name="connsiteY25" fmla="*/ 6228007 h 6557594"/>
              <a:gd name="connsiteX26" fmla="*/ 1666504 w 11353119"/>
              <a:gd name="connsiteY26" fmla="*/ 6228958 h 6557594"/>
              <a:gd name="connsiteX27" fmla="*/ 1660374 w 11353119"/>
              <a:gd name="connsiteY27" fmla="*/ 6222910 h 6557594"/>
              <a:gd name="connsiteX28" fmla="*/ 1603357 w 11353119"/>
              <a:gd name="connsiteY28" fmla="*/ 6223330 h 6557594"/>
              <a:gd name="connsiteX29" fmla="*/ 1494313 w 11353119"/>
              <a:gd name="connsiteY29" fmla="*/ 6235123 h 6557594"/>
              <a:gd name="connsiteX30" fmla="*/ 1477373 w 11353119"/>
              <a:gd name="connsiteY30" fmla="*/ 6240915 h 6557594"/>
              <a:gd name="connsiteX31" fmla="*/ 1366385 w 11353119"/>
              <a:gd name="connsiteY31" fmla="*/ 6247234 h 6557594"/>
              <a:gd name="connsiteX32" fmla="*/ 1290375 w 11353119"/>
              <a:gd name="connsiteY32" fmla="*/ 6255646 h 6557594"/>
              <a:gd name="connsiteX33" fmla="*/ 1274008 w 11353119"/>
              <a:gd name="connsiteY33" fmla="*/ 6261281 h 6557594"/>
              <a:gd name="connsiteX34" fmla="*/ 1255344 w 11353119"/>
              <a:gd name="connsiteY34" fmla="*/ 6255327 h 6557594"/>
              <a:gd name="connsiteX35" fmla="*/ 1249918 w 11353119"/>
              <a:gd name="connsiteY35" fmla="*/ 6249937 h 6557594"/>
              <a:gd name="connsiteX36" fmla="*/ 1189403 w 11353119"/>
              <a:gd name="connsiteY36" fmla="*/ 6258152 h 6557594"/>
              <a:gd name="connsiteX37" fmla="*/ 1182119 w 11353119"/>
              <a:gd name="connsiteY37" fmla="*/ 6258187 h 6557594"/>
              <a:gd name="connsiteX38" fmla="*/ 1132027 w 11353119"/>
              <a:gd name="connsiteY38" fmla="*/ 6254977 h 6557594"/>
              <a:gd name="connsiteX39" fmla="*/ 1057706 w 11353119"/>
              <a:gd name="connsiteY39" fmla="*/ 6244836 h 6557594"/>
              <a:gd name="connsiteX40" fmla="*/ 980918 w 11353119"/>
              <a:gd name="connsiteY40" fmla="*/ 6224656 h 6557594"/>
              <a:gd name="connsiteX41" fmla="*/ 936481 w 11353119"/>
              <a:gd name="connsiteY41" fmla="*/ 6215999 h 6557594"/>
              <a:gd name="connsiteX42" fmla="*/ 905680 w 11353119"/>
              <a:gd name="connsiteY42" fmla="*/ 6206752 h 6557594"/>
              <a:gd name="connsiteX43" fmla="*/ 819038 w 11353119"/>
              <a:gd name="connsiteY43" fmla="*/ 6199072 h 6557594"/>
              <a:gd name="connsiteX44" fmla="*/ 671977 w 11353119"/>
              <a:gd name="connsiteY44" fmla="*/ 6192971 h 6557594"/>
              <a:gd name="connsiteX45" fmla="*/ 636323 w 11353119"/>
              <a:gd name="connsiteY45" fmla="*/ 6187531 h 6557594"/>
              <a:gd name="connsiteX46" fmla="*/ 621482 w 11353119"/>
              <a:gd name="connsiteY46" fmla="*/ 6182836 h 6557594"/>
              <a:gd name="connsiteX47" fmla="*/ 35800 w 11353119"/>
              <a:gd name="connsiteY47" fmla="*/ 6162384 h 6557594"/>
              <a:gd name="connsiteX48" fmla="*/ 35881 w 11353119"/>
              <a:gd name="connsiteY48" fmla="*/ 6160069 h 6557594"/>
              <a:gd name="connsiteX49" fmla="*/ 10068 w 11353119"/>
              <a:gd name="connsiteY49" fmla="*/ 6148048 h 6557594"/>
              <a:gd name="connsiteX50" fmla="*/ 21 w 11353119"/>
              <a:gd name="connsiteY50" fmla="*/ 6120726 h 6557594"/>
              <a:gd name="connsiteX51" fmla="*/ 108708 w 11353119"/>
              <a:gd name="connsiteY51" fmla="*/ 3008339 h 6557594"/>
              <a:gd name="connsiteX52" fmla="*/ 113647 w 11353119"/>
              <a:gd name="connsiteY52" fmla="*/ 2999320 h 6557594"/>
              <a:gd name="connsiteX53" fmla="*/ 109462 w 11353119"/>
              <a:gd name="connsiteY53" fmla="*/ 2987934 h 6557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1353119" h="6557594">
                <a:moveTo>
                  <a:pt x="213803" y="0"/>
                </a:moveTo>
                <a:lnTo>
                  <a:pt x="11353119" y="0"/>
                </a:lnTo>
                <a:lnTo>
                  <a:pt x="11353119" y="6557594"/>
                </a:lnTo>
                <a:lnTo>
                  <a:pt x="7186543" y="6412093"/>
                </a:lnTo>
                <a:lnTo>
                  <a:pt x="4594471" y="6321576"/>
                </a:lnTo>
                <a:lnTo>
                  <a:pt x="4592908" y="6321786"/>
                </a:lnTo>
                <a:cubicBezTo>
                  <a:pt x="4531040" y="6326381"/>
                  <a:pt x="4360162" y="6321781"/>
                  <a:pt x="4368633" y="6313869"/>
                </a:cubicBezTo>
                <a:lnTo>
                  <a:pt x="4331730" y="6312401"/>
                </a:lnTo>
                <a:lnTo>
                  <a:pt x="3869868" y="6296272"/>
                </a:lnTo>
                <a:lnTo>
                  <a:pt x="3168657" y="6271786"/>
                </a:lnTo>
                <a:lnTo>
                  <a:pt x="2357496" y="6243459"/>
                </a:lnTo>
                <a:lnTo>
                  <a:pt x="2338017" y="6244568"/>
                </a:lnTo>
                <a:lnTo>
                  <a:pt x="2262006" y="6252980"/>
                </a:lnTo>
                <a:lnTo>
                  <a:pt x="2245638" y="6258616"/>
                </a:lnTo>
                <a:lnTo>
                  <a:pt x="2226974" y="6252662"/>
                </a:lnTo>
                <a:cubicBezTo>
                  <a:pt x="2224712" y="6251022"/>
                  <a:pt x="2222885" y="6249203"/>
                  <a:pt x="2221550" y="6247272"/>
                </a:cubicBezTo>
                <a:lnTo>
                  <a:pt x="2161034" y="6255486"/>
                </a:lnTo>
                <a:lnTo>
                  <a:pt x="2153750" y="6255521"/>
                </a:lnTo>
                <a:lnTo>
                  <a:pt x="2103657" y="6252311"/>
                </a:lnTo>
                <a:lnTo>
                  <a:pt x="2029336" y="6242169"/>
                </a:lnTo>
                <a:lnTo>
                  <a:pt x="2005748" y="6231176"/>
                </a:lnTo>
                <a:lnTo>
                  <a:pt x="1726452" y="6221423"/>
                </a:lnTo>
                <a:lnTo>
                  <a:pt x="1718772" y="6222728"/>
                </a:lnTo>
                <a:cubicBezTo>
                  <a:pt x="1714978" y="6224720"/>
                  <a:pt x="1712864" y="6228095"/>
                  <a:pt x="1713588" y="6233628"/>
                </a:cubicBezTo>
                <a:cubicBezTo>
                  <a:pt x="1704931" y="6232775"/>
                  <a:pt x="1696423" y="6231018"/>
                  <a:pt x="1687855" y="6229032"/>
                </a:cubicBezTo>
                <a:lnTo>
                  <a:pt x="1683364" y="6228007"/>
                </a:lnTo>
                <a:lnTo>
                  <a:pt x="1666504" y="6228958"/>
                </a:lnTo>
                <a:lnTo>
                  <a:pt x="1660374" y="6222910"/>
                </a:lnTo>
                <a:lnTo>
                  <a:pt x="1603357" y="6223330"/>
                </a:lnTo>
                <a:cubicBezTo>
                  <a:pt x="1578479" y="6238319"/>
                  <a:pt x="1532715" y="6229454"/>
                  <a:pt x="1494313" y="6235123"/>
                </a:cubicBezTo>
                <a:lnTo>
                  <a:pt x="1477373" y="6240915"/>
                </a:lnTo>
                <a:lnTo>
                  <a:pt x="1366385" y="6247234"/>
                </a:lnTo>
                <a:lnTo>
                  <a:pt x="1290375" y="6255646"/>
                </a:lnTo>
                <a:lnTo>
                  <a:pt x="1274008" y="6261281"/>
                </a:lnTo>
                <a:lnTo>
                  <a:pt x="1255344" y="6255327"/>
                </a:lnTo>
                <a:cubicBezTo>
                  <a:pt x="1253081" y="6253687"/>
                  <a:pt x="1251255" y="6251870"/>
                  <a:pt x="1249918" y="6249937"/>
                </a:cubicBezTo>
                <a:lnTo>
                  <a:pt x="1189403" y="6258152"/>
                </a:lnTo>
                <a:lnTo>
                  <a:pt x="1182119" y="6258187"/>
                </a:lnTo>
                <a:lnTo>
                  <a:pt x="1132027" y="6254977"/>
                </a:lnTo>
                <a:lnTo>
                  <a:pt x="1057706" y="6244836"/>
                </a:lnTo>
                <a:cubicBezTo>
                  <a:pt x="1033239" y="6238148"/>
                  <a:pt x="1011796" y="6213525"/>
                  <a:pt x="980918" y="6224656"/>
                </a:cubicBezTo>
                <a:cubicBezTo>
                  <a:pt x="988136" y="6211391"/>
                  <a:pt x="944595" y="6227687"/>
                  <a:pt x="936481" y="6215999"/>
                </a:cubicBezTo>
                <a:cubicBezTo>
                  <a:pt x="931811" y="6206351"/>
                  <a:pt x="917515" y="6209046"/>
                  <a:pt x="905680" y="6206752"/>
                </a:cubicBezTo>
                <a:cubicBezTo>
                  <a:pt x="895598" y="6197563"/>
                  <a:pt x="838049" y="6195198"/>
                  <a:pt x="819038" y="6199072"/>
                </a:cubicBezTo>
                <a:cubicBezTo>
                  <a:pt x="766757" y="6215983"/>
                  <a:pt x="714004" y="6180504"/>
                  <a:pt x="671977" y="6192971"/>
                </a:cubicBezTo>
                <a:cubicBezTo>
                  <a:pt x="655288" y="6191547"/>
                  <a:pt x="644297" y="6189548"/>
                  <a:pt x="636323" y="6187531"/>
                </a:cubicBezTo>
                <a:lnTo>
                  <a:pt x="621482" y="6182836"/>
                </a:lnTo>
                <a:lnTo>
                  <a:pt x="35800" y="6162384"/>
                </a:lnTo>
                <a:lnTo>
                  <a:pt x="35881" y="6160069"/>
                </a:lnTo>
                <a:lnTo>
                  <a:pt x="10068" y="6148048"/>
                </a:lnTo>
                <a:cubicBezTo>
                  <a:pt x="3544" y="6140914"/>
                  <a:pt x="-316" y="6131247"/>
                  <a:pt x="21" y="6120726"/>
                </a:cubicBezTo>
                <a:lnTo>
                  <a:pt x="108708" y="3008339"/>
                </a:lnTo>
                <a:lnTo>
                  <a:pt x="113647" y="2999320"/>
                </a:lnTo>
                <a:lnTo>
                  <a:pt x="109462" y="2987934"/>
                </a:lnTo>
                <a:close/>
              </a:path>
            </a:pathLst>
          </a:custGeom>
          <a:blipFill>
            <a:blip r:embed="rId3"/>
            <a:tile tx="0" ty="0" sx="100000" sy="100000" flip="none" algn="tl"/>
          </a:blip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nsolas"/>
              <a:ea typeface="+mn-ea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46A5DDF-10B9-4DF7-8002-8EBE7582C497}"/>
              </a:ext>
            </a:extLst>
          </p:cNvPr>
          <p:cNvSpPr txBox="1"/>
          <p:nvPr/>
        </p:nvSpPr>
        <p:spPr>
          <a:xfrm>
            <a:off x="1353256" y="2151727"/>
            <a:ext cx="1068024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zh-TW" altLang="en-US" sz="8000" dirty="0">
                <a:ln w="15875">
                  <a:solidFill>
                    <a:srgbClr val="000000">
                      <a:alpha val="98000"/>
                    </a:srgbClr>
                  </a:solidFill>
                </a:ln>
                <a:solidFill>
                  <a:srgbClr val="F0F3F2"/>
                </a:solidFill>
                <a:latin typeface="Tanuki Permanent Marker" panose="02000600000000000000" pitchFamily="2" charset="-128"/>
                <a:ea typeface="Tanuki Permanent Marker" panose="02000600000000000000" pitchFamily="2" charset="-128"/>
              </a:rPr>
              <a:t>一</a:t>
            </a:r>
            <a:endParaRPr lang="en-US" altLang="zh-TW" sz="8000" dirty="0">
              <a:ln w="15875">
                <a:solidFill>
                  <a:srgbClr val="000000">
                    <a:alpha val="98000"/>
                  </a:srgbClr>
                </a:solidFill>
              </a:ln>
              <a:solidFill>
                <a:srgbClr val="F0F3F2"/>
              </a:solidFill>
              <a:latin typeface="Tanuki Permanent Marker" panose="02000600000000000000" pitchFamily="2" charset="-128"/>
              <a:ea typeface="Tanuki Permanent Marker" panose="02000600000000000000" pitchFamily="2" charset="-128"/>
            </a:endParaRPr>
          </a:p>
          <a:p>
            <a:pPr algn="r">
              <a:defRPr/>
            </a:pPr>
            <a:r>
              <a:rPr lang="zh-TW" altLang="en-US" sz="8000" dirty="0">
                <a:ln w="15875">
                  <a:solidFill>
                    <a:srgbClr val="000000">
                      <a:alpha val="98000"/>
                    </a:srgbClr>
                  </a:solidFill>
                </a:ln>
                <a:solidFill>
                  <a:srgbClr val="F0F3F2"/>
                </a:solidFill>
                <a:latin typeface="Tanuki Permanent Marker" panose="02000600000000000000" pitchFamily="2" charset="-128"/>
                <a:ea typeface="Tanuki Permanent Marker" panose="02000600000000000000" pitchFamily="2" charset="-128"/>
              </a:rPr>
              <a:t>阮籍</a:t>
            </a:r>
            <a:r>
              <a:rPr lang="en-US" altLang="zh-TW" sz="8000" dirty="0">
                <a:ln w="15875">
                  <a:solidFill>
                    <a:srgbClr val="000000">
                      <a:alpha val="98000"/>
                    </a:srgbClr>
                  </a:solidFill>
                </a:ln>
                <a:solidFill>
                  <a:srgbClr val="F0F3F2"/>
                </a:solidFill>
                <a:latin typeface="Tanuki Permanent Marker" panose="02000600000000000000" pitchFamily="2" charset="-128"/>
                <a:ea typeface="Tanuki Permanent Marker" panose="02000600000000000000" pitchFamily="2" charset="-128"/>
              </a:rPr>
              <a:t>〈</a:t>
            </a:r>
            <a:r>
              <a:rPr lang="zh-TW" altLang="en-US" sz="8000" dirty="0">
                <a:ln w="15875">
                  <a:solidFill>
                    <a:srgbClr val="000000">
                      <a:alpha val="98000"/>
                    </a:srgbClr>
                  </a:solidFill>
                </a:ln>
                <a:solidFill>
                  <a:srgbClr val="F0F3F2"/>
                </a:solidFill>
                <a:latin typeface="Tanuki Permanent Marker" panose="02000600000000000000" pitchFamily="2" charset="-128"/>
                <a:ea typeface="Tanuki Permanent Marker" panose="02000600000000000000" pitchFamily="2" charset="-128"/>
              </a:rPr>
              <a:t>樂論</a:t>
            </a:r>
            <a:r>
              <a:rPr lang="en-US" altLang="zh-TW" sz="8000" dirty="0">
                <a:ln w="15875">
                  <a:solidFill>
                    <a:srgbClr val="000000">
                      <a:alpha val="98000"/>
                    </a:srgbClr>
                  </a:solidFill>
                </a:ln>
                <a:solidFill>
                  <a:srgbClr val="F0F3F2"/>
                </a:solidFill>
                <a:latin typeface="Tanuki Permanent Marker" panose="02000600000000000000" pitchFamily="2" charset="-128"/>
                <a:ea typeface="Tanuki Permanent Marker" panose="02000600000000000000" pitchFamily="2" charset="-128"/>
              </a:rPr>
              <a:t>〉</a:t>
            </a:r>
            <a:endParaRPr lang="zh-TW" altLang="en-US" sz="8000" dirty="0">
              <a:ln w="15875">
                <a:solidFill>
                  <a:srgbClr val="000000">
                    <a:alpha val="98000"/>
                  </a:srgbClr>
                </a:solidFill>
              </a:ln>
              <a:solidFill>
                <a:srgbClr val="F0F3F2"/>
              </a:solidFill>
              <a:latin typeface="Tanuki Permanent Marker" panose="02000600000000000000" pitchFamily="2" charset="-128"/>
              <a:ea typeface="Tanuki Permanent Marker" panose="02000600000000000000" pitchFamily="2" charset="-128"/>
            </a:endParaRPr>
          </a:p>
        </p:txBody>
      </p:sp>
      <p:pic>
        <p:nvPicPr>
          <p:cNvPr id="26" name="圖片 25">
            <a:extLst>
              <a:ext uri="{FF2B5EF4-FFF2-40B4-BE49-F238E27FC236}">
                <a16:creationId xmlns:a16="http://schemas.microsoft.com/office/drawing/2014/main" id="{4F38AE32-FD86-4794-8F80-9287D8714A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42" y="6339346"/>
            <a:ext cx="523948" cy="466790"/>
          </a:xfrm>
          <a:prstGeom prst="rect">
            <a:avLst/>
          </a:prstGeom>
        </p:spPr>
      </p:pic>
      <p:sp>
        <p:nvSpPr>
          <p:cNvPr id="22" name="文字方塊 21">
            <a:extLst>
              <a:ext uri="{FF2B5EF4-FFF2-40B4-BE49-F238E27FC236}">
                <a16:creationId xmlns:a16="http://schemas.microsoft.com/office/drawing/2014/main" id="{49C5D17E-EEEA-41FB-AE40-BD8C448EB5D8}"/>
              </a:ext>
            </a:extLst>
          </p:cNvPr>
          <p:cNvSpPr txBox="1"/>
          <p:nvPr/>
        </p:nvSpPr>
        <p:spPr>
          <a:xfrm>
            <a:off x="-3388" y="6433633"/>
            <a:ext cx="113531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000" b="0" i="0" dirty="0">
                <a:effectLst/>
                <a:latin typeface="FZYaoTi" panose="02010601030101010101" pitchFamily="2" charset="-122"/>
                <a:ea typeface="FZYaoTi" panose="02010601030101010101" pitchFamily="2" charset="-122"/>
              </a:rPr>
              <a:t>經學文獻研討導讀</a:t>
            </a:r>
            <a:endParaRPr lang="en-US" altLang="zh-TW" sz="2000" b="0" i="0" dirty="0">
              <a:effectLst/>
              <a:latin typeface="FZYaoTi" panose="02010601030101010101" pitchFamily="2" charset="-122"/>
              <a:ea typeface="FZYaoTi" panose="02010601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48519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一、阮籍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5030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劉子問曰：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「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孔子云</a:t>
            </a:r>
            <a:r>
              <a:rPr lang="zh-TW" altLang="en-US" sz="2000" kern="100" dirty="0"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：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『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安上治民，莫善於禮，移風易俗，莫善於樂。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』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夫禮者，男女之所以別，父子之所以成，君臣之所以立，百姓之所以平也。為政之具，靡先於此。故安上治民，莫善於禮也。</a:t>
            </a:r>
            <a:r>
              <a:rPr lang="zh-TW" altLang="en-US" sz="2000" kern="100" dirty="0"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」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夫金石絲竹鐘鼓管弦之音，干戚羽旄進退俯仰之容，有之無益於政，無之何損於化。而曰移風易俗，莫善於樂乎？</a:t>
            </a: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zh-TW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阮先生曰：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「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善哉，子之問也。昔者孔子著其都乎，未舉其略也。今將為子論其凡，而子備詳焉。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」</a:t>
            </a: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zh-TW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夫樂者，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天地之體，萬物之性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也。合其體，得其性，則和。離其體，失其性，則乖。昔者聖人之作樂也，將以順天地之體，成萬物之性也。故定天地八方之音，以迎陰陽八風之聲，均黃鐘中和之律，開群生萬物之情。故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律呂協則陰陽和，音聲適而萬物類，男女不易其所，君臣不犯其位，四海同其</a:t>
            </a:r>
            <a:r>
              <a:rPr lang="zh-TW" altLang="en-US" sz="2000" kern="100" dirty="0">
                <a:solidFill>
                  <a:srgbClr val="FF0000"/>
                </a:solidFill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觀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，九州一其節，奏之圜丘而天神下，奏之方丘而地祇上，天地合其德則萬物合其生，刑賞不用而民自安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矣。</a:t>
            </a: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zh-TW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乾坤易簡，故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雅樂不煩。道德平淡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，故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無聲無味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。不煩則陰陽自通，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無味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則百物自樂，日遷善成化而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不自知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，風俗移易而同於是樂。此自然之道，樂之所始也。</a:t>
            </a:r>
          </a:p>
        </p:txBody>
      </p:sp>
    </p:spTree>
    <p:extLst>
      <p:ext uri="{BB962C8B-B14F-4D97-AF65-F5344CB8AC3E}">
        <p14:creationId xmlns:p14="http://schemas.microsoft.com/office/powerpoint/2010/main" val="2082562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一、阮籍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4676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其後聖人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不作，道德巟壞，政法不立，化廢欲行，各有風俗。故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造始之教謂之風，習而行之謂之俗。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楚越之風好勇，故其俗輕死，鄭衛之風好淫，故其俗輕蕩。輕死，故有蹈水赴火之歌。輕蕩，故有桑間濮上之曲。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各歌其所好，各詠其所為。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歌之者流涕，聞之者嘆息，背而去之，無不慷慨。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懷永日之娛，抱長夜之忻，相聚而合之，群而習之，靡靡無已。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棄父子之親，弛君臣之制，匱室家之禮，廢耕農之業，忘終身之樂，崇淫縱之俗。故江淮之南，其民好殘，漳汝之間，其民好奔。吳有雙劍之節，趙有扶琴之客。氣發於中，聲入於耳，手足飛揚，不覺其駭。</a:t>
            </a: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zh-TW" altLang="en-US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好勇則犯上，淫放則棄親。犯上則君臣逆，棄親則父子乖。乖逆交爭，則患生禍起。禍起而異愈異，患生而慮不同。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故八方殊風，九州島異俗，乖離分背，莫能相通，音異氣別，曲節不齊。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故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聖人立調適之音，建平和之聲，制便事之節，定順從之容，使天下之為樂者莫不儀焉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。自上以下，降殺有等，至於庶人，咸皆聞之。歌謠者詠先王之德，頫仰者習先王之容，器具者象先王之式，度數者應先王之制。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入於心，淪於氣，</a:t>
            </a:r>
            <a:r>
              <a:rPr lang="zh-TW" altLang="en-US" sz="2000" u="sng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心氣和洽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，則風俗齊一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</a:t>
            </a:r>
          </a:p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</a:t>
            </a:r>
          </a:p>
        </p:txBody>
      </p:sp>
    </p:spTree>
    <p:extLst>
      <p:ext uri="{BB962C8B-B14F-4D97-AF65-F5344CB8AC3E}">
        <p14:creationId xmlns:p14="http://schemas.microsoft.com/office/powerpoint/2010/main" val="3639329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0460163-343A-4CBE-8980-B46A08C4BA25}"/>
              </a:ext>
            </a:extLst>
          </p:cNvPr>
          <p:cNvSpPr txBox="1"/>
          <p:nvPr/>
        </p:nvSpPr>
        <p:spPr>
          <a:xfrm>
            <a:off x="703772" y="287901"/>
            <a:ext cx="5669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一、阮籍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〈</a:t>
            </a:r>
            <a:r>
              <a:rPr lang="zh-TW" altLang="en-US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樂論</a:t>
            </a:r>
            <a:r>
              <a:rPr lang="en-US" altLang="zh-TW" sz="4000" dirty="0">
                <a:latin typeface="STFangsong" panose="02010600040101010101" pitchFamily="2" charset="-122"/>
                <a:ea typeface="STFangsong" panose="02010600040101010101" pitchFamily="2" charset="-122"/>
              </a:rPr>
              <a:t>〉</a:t>
            </a:r>
            <a:endParaRPr lang="zh-TW" altLang="en-US" sz="4000" dirty="0">
              <a:latin typeface="STFangsong" panose="02010600040101010101" pitchFamily="2" charset="-122"/>
              <a:ea typeface="STFangsong" panose="02010600040101010101" pitchFamily="2" charset="-122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FAA882C2-D9E2-4896-8FC8-47DEA96455AF}"/>
              </a:ext>
            </a:extLst>
          </p:cNvPr>
          <p:cNvSpPr txBox="1"/>
          <p:nvPr/>
        </p:nvSpPr>
        <p:spPr>
          <a:xfrm>
            <a:off x="268471" y="1120717"/>
            <a:ext cx="11655057" cy="5702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聖人之為進退頫仰之容也，將以屈形體，服心意，便所修，安所事也。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歌詠詩曲，將以宣平和，著不逮也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鐘鼓所以節耳，羽旄所以制目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聽之者不傾，視之者不衰。耳目不傾不衰，則風俗移易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。故移風易俗莫善於樂也。故八音有本體，五聲有自然，其同物者以大小相君。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有自然，故不可亂，大小相君，故可得而平也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。若夫空桑之琴，雲和之瑟，孤竹之管，泗濱之磬，其物皆調和淳均者，聲相宜也。故必有常處。以大小相君，應黃鐘之氣，故必有常數。有常處，故其器貴重。有常數，故其制不妄。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貴重，故可得以事神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</a:t>
            </a:r>
            <a:r>
              <a:rPr lang="zh-TW" altLang="en-US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不妄，故可得以化人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。其物系天地之象，故不可妄造。其凡似遠物之音，故不可妄易。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雅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、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《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頌</a:t>
            </a:r>
            <a:r>
              <a:rPr lang="en-US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》</a:t>
            </a: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有分，故人神不雜。節會有數，故曲折不亂。周旋有度，故頫仰不惑。歌詠有主，故言語不悖。導之以善，綏之以和，守之以衷，持之以久，散其群，比其文，扶其夭，助其壽，使去風俗之偏習，歸聖王之大化。</a:t>
            </a: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zh-TW" altLang="en-US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　　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先王之為樂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也，將以定萬物之情，一天下之意也，故使其聲平，其容和。</a:t>
            </a:r>
            <a:r>
              <a:rPr lang="zh-TW" altLang="zh-TW" sz="2000" kern="100" dirty="0">
                <a:solidFill>
                  <a:srgbClr val="FF0000"/>
                </a:solidFill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下不思上之聲，君不欲臣之色，上下不爭而忠義成</a:t>
            </a:r>
            <a:r>
              <a:rPr lang="zh-TW" altLang="zh-TW" sz="2000" kern="100" dirty="0">
                <a:effectLst/>
                <a:latin typeface="STFangsong" panose="02010600040101010101" pitchFamily="2" charset="-122"/>
                <a:ea typeface="STFangsong" panose="02010600040101010101" pitchFamily="2" charset="-122"/>
                <a:cs typeface="Mangal" panose="02040503050203030202" pitchFamily="18" charset="0"/>
              </a:rPr>
              <a:t>。夫正樂者，所以屏淫聲也。故樂廢則淫聲作。漢哀帝不好音，罷省樂府，而不知制禮樂，正法不修，淫聲遂起。張放．淳于長驕縱過度，丙強．景武富溢於世。罷樂之後，下移逾肆。身不是好而淫亂愈甚者，禮不設也。</a:t>
            </a:r>
            <a:endParaRPr lang="en-US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zh-TW" altLang="zh-TW" sz="18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</a:pPr>
            <a:endParaRPr lang="zh-TW" altLang="zh-TW" sz="2000" kern="100" dirty="0">
              <a:effectLst/>
              <a:latin typeface="STFangsong" panose="02010600040101010101" pitchFamily="2" charset="-122"/>
              <a:ea typeface="STFangsong" panose="02010600040101010101" pitchFamily="2" charset="-122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061776"/>
      </p:ext>
    </p:extLst>
  </p:cSld>
  <p:clrMapOvr>
    <a:masterClrMapping/>
  </p:clrMapOvr>
</p:sld>
</file>

<file path=ppt/theme/theme1.xml><?xml version="1.0" encoding="utf-8"?>
<a:theme xmlns:a="http://schemas.openxmlformats.org/drawingml/2006/main" name="StreetscapeVTI">
  <a:themeElements>
    <a:clrScheme name="AnalogousFromDarkSeedLeftStep">
      <a:dk1>
        <a:srgbClr val="000000"/>
      </a:dk1>
      <a:lt1>
        <a:srgbClr val="FFFFFF"/>
      </a:lt1>
      <a:dk2>
        <a:srgbClr val="1C2031"/>
      </a:dk2>
      <a:lt2>
        <a:srgbClr val="F0F3F2"/>
      </a:lt2>
      <a:accent1>
        <a:srgbClr val="C34D8F"/>
      </a:accent1>
      <a:accent2>
        <a:srgbClr val="B13BAE"/>
      </a:accent2>
      <a:accent3>
        <a:srgbClr val="954DC3"/>
      </a:accent3>
      <a:accent4>
        <a:srgbClr val="553FB3"/>
      </a:accent4>
      <a:accent5>
        <a:srgbClr val="4D67C3"/>
      </a:accent5>
      <a:accent6>
        <a:srgbClr val="3B87B1"/>
      </a:accent6>
      <a:hlink>
        <a:srgbClr val="3F47BF"/>
      </a:hlink>
      <a:folHlink>
        <a:srgbClr val="7F7F7F"/>
      </a:folHlink>
    </a:clrScheme>
    <a:fontScheme name="Street">
      <a:majorFont>
        <a:latin typeface="Franklin Gothic Heavy"/>
        <a:ea typeface=""/>
        <a:cs typeface=""/>
      </a:majorFont>
      <a:minorFont>
        <a:latin typeface="Consola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eetscapeVTI" id="{B20F88EA-96D0-4E96-9207-A1488DAC5867}" vid="{3F7E5CFE-E584-4E58-A75E-141AC45B1490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2774</TotalTime>
  <Words>12269</Words>
  <Application>Microsoft Office PowerPoint</Application>
  <PresentationFormat>寬螢幕</PresentationFormat>
  <Paragraphs>261</Paragraphs>
  <Slides>33</Slides>
  <Notes>28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33</vt:i4>
      </vt:variant>
    </vt:vector>
  </HeadingPairs>
  <TitlesOfParts>
    <vt:vector size="45" baseType="lpstr">
      <vt:lpstr>FZYaoTi</vt:lpstr>
      <vt:lpstr>STFangsong</vt:lpstr>
      <vt:lpstr>STXinwei</vt:lpstr>
      <vt:lpstr>Tanuki Permanent Marker</vt:lpstr>
      <vt:lpstr>細明體</vt:lpstr>
      <vt:lpstr>新細明體</vt:lpstr>
      <vt:lpstr>Arial</vt:lpstr>
      <vt:lpstr>Calibri</vt:lpstr>
      <vt:lpstr>Consolas</vt:lpstr>
      <vt:lpstr>Franklin Gothic Heavy</vt:lpstr>
      <vt:lpstr>Times New Roman</vt:lpstr>
      <vt:lpstr>StreetscapeVTI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Chin Lun Chang</dc:creator>
  <cp:lastModifiedBy>USER</cp:lastModifiedBy>
  <cp:revision>314</cp:revision>
  <dcterms:created xsi:type="dcterms:W3CDTF">2021-06-07T08:43:42Z</dcterms:created>
  <dcterms:modified xsi:type="dcterms:W3CDTF">2025-11-19T00:54:26Z</dcterms:modified>
</cp:coreProperties>
</file>