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8" r:id="rId2"/>
    <p:sldId id="326" r:id="rId3"/>
    <p:sldId id="310" r:id="rId4"/>
    <p:sldId id="329" r:id="rId5"/>
    <p:sldId id="306" r:id="rId6"/>
    <p:sldId id="330" r:id="rId7"/>
    <p:sldId id="376" r:id="rId8"/>
    <p:sldId id="377" r:id="rId9"/>
    <p:sldId id="307" r:id="rId10"/>
    <p:sldId id="314" r:id="rId11"/>
    <p:sldId id="256" r:id="rId12"/>
    <p:sldId id="325" r:id="rId13"/>
    <p:sldId id="362" r:id="rId14"/>
    <p:sldId id="363" r:id="rId15"/>
    <p:sldId id="364" r:id="rId16"/>
    <p:sldId id="365" r:id="rId17"/>
    <p:sldId id="315" r:id="rId18"/>
    <p:sldId id="316" r:id="rId19"/>
    <p:sldId id="308" r:id="rId20"/>
    <p:sldId id="319" r:id="rId21"/>
    <p:sldId id="372" r:id="rId22"/>
    <p:sldId id="373" r:id="rId23"/>
    <p:sldId id="374" r:id="rId24"/>
    <p:sldId id="320" r:id="rId25"/>
    <p:sldId id="331" r:id="rId26"/>
    <p:sldId id="309" r:id="rId27"/>
    <p:sldId id="385" r:id="rId28"/>
    <p:sldId id="332" r:id="rId29"/>
    <p:sldId id="378" r:id="rId30"/>
    <p:sldId id="322" r:id="rId31"/>
    <p:sldId id="323" r:id="rId32"/>
    <p:sldId id="375" r:id="rId33"/>
    <p:sldId id="333" r:id="rId34"/>
    <p:sldId id="334" r:id="rId35"/>
    <p:sldId id="327" r:id="rId36"/>
    <p:sldId id="386" r:id="rId37"/>
    <p:sldId id="305" r:id="rId38"/>
    <p:sldId id="295" r:id="rId39"/>
    <p:sldId id="335" r:id="rId40"/>
    <p:sldId id="387" r:id="rId41"/>
    <p:sldId id="379" r:id="rId42"/>
    <p:sldId id="336" r:id="rId43"/>
    <p:sldId id="380" r:id="rId44"/>
    <p:sldId id="340" r:id="rId45"/>
    <p:sldId id="342" r:id="rId46"/>
    <p:sldId id="338" r:id="rId47"/>
    <p:sldId id="341" r:id="rId48"/>
    <p:sldId id="398" r:id="rId49"/>
    <p:sldId id="381" r:id="rId50"/>
    <p:sldId id="399" r:id="rId51"/>
    <p:sldId id="337" r:id="rId52"/>
    <p:sldId id="339" r:id="rId53"/>
    <p:sldId id="343" r:id="rId54"/>
    <p:sldId id="382" r:id="rId55"/>
    <p:sldId id="400" r:id="rId56"/>
    <p:sldId id="383" r:id="rId57"/>
    <p:sldId id="344" r:id="rId58"/>
    <p:sldId id="345" r:id="rId59"/>
    <p:sldId id="348" r:id="rId60"/>
    <p:sldId id="384" r:id="rId61"/>
    <p:sldId id="346" r:id="rId62"/>
    <p:sldId id="350" r:id="rId63"/>
    <p:sldId id="388" r:id="rId64"/>
    <p:sldId id="349" r:id="rId65"/>
    <p:sldId id="347" r:id="rId66"/>
    <p:sldId id="351" r:id="rId67"/>
    <p:sldId id="390" r:id="rId68"/>
    <p:sldId id="352" r:id="rId69"/>
    <p:sldId id="356" r:id="rId70"/>
    <p:sldId id="389" r:id="rId71"/>
    <p:sldId id="354" r:id="rId72"/>
    <p:sldId id="353" r:id="rId73"/>
    <p:sldId id="357" r:id="rId74"/>
    <p:sldId id="392" r:id="rId75"/>
    <p:sldId id="355" r:id="rId76"/>
    <p:sldId id="367" r:id="rId77"/>
    <p:sldId id="359" r:id="rId78"/>
    <p:sldId id="360" r:id="rId79"/>
    <p:sldId id="393" r:id="rId80"/>
    <p:sldId id="394" r:id="rId81"/>
    <p:sldId id="366" r:id="rId82"/>
    <p:sldId id="395" r:id="rId83"/>
    <p:sldId id="358" r:id="rId84"/>
    <p:sldId id="368" r:id="rId85"/>
    <p:sldId id="369" r:id="rId86"/>
    <p:sldId id="370" r:id="rId87"/>
    <p:sldId id="371" r:id="rId88"/>
    <p:sldId id="396" r:id="rId89"/>
    <p:sldId id="397" r:id="rId90"/>
    <p:sldId id="285" r:id="rId9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1ADEDEEC-D7F7-400D-B086-090C6B27AF94}">
          <p14:sldIdLst>
            <p14:sldId id="258"/>
            <p14:sldId id="326"/>
            <p14:sldId id="310"/>
            <p14:sldId id="329"/>
            <p14:sldId id="306"/>
            <p14:sldId id="330"/>
            <p14:sldId id="376"/>
            <p14:sldId id="377"/>
            <p14:sldId id="307"/>
            <p14:sldId id="314"/>
            <p14:sldId id="256"/>
            <p14:sldId id="325"/>
            <p14:sldId id="362"/>
            <p14:sldId id="363"/>
            <p14:sldId id="364"/>
            <p14:sldId id="365"/>
            <p14:sldId id="315"/>
            <p14:sldId id="316"/>
            <p14:sldId id="308"/>
            <p14:sldId id="319"/>
            <p14:sldId id="372"/>
            <p14:sldId id="373"/>
            <p14:sldId id="374"/>
            <p14:sldId id="320"/>
            <p14:sldId id="331"/>
            <p14:sldId id="309"/>
            <p14:sldId id="385"/>
            <p14:sldId id="332"/>
            <p14:sldId id="378"/>
            <p14:sldId id="322"/>
            <p14:sldId id="323"/>
            <p14:sldId id="375"/>
            <p14:sldId id="333"/>
            <p14:sldId id="334"/>
            <p14:sldId id="327"/>
            <p14:sldId id="386"/>
            <p14:sldId id="305"/>
            <p14:sldId id="295"/>
            <p14:sldId id="335"/>
            <p14:sldId id="387"/>
            <p14:sldId id="379"/>
            <p14:sldId id="336"/>
            <p14:sldId id="380"/>
            <p14:sldId id="340"/>
            <p14:sldId id="342"/>
            <p14:sldId id="338"/>
            <p14:sldId id="341"/>
            <p14:sldId id="398"/>
            <p14:sldId id="381"/>
            <p14:sldId id="399"/>
            <p14:sldId id="337"/>
            <p14:sldId id="339"/>
            <p14:sldId id="343"/>
            <p14:sldId id="382"/>
            <p14:sldId id="400"/>
            <p14:sldId id="383"/>
            <p14:sldId id="344"/>
            <p14:sldId id="345"/>
            <p14:sldId id="348"/>
            <p14:sldId id="384"/>
            <p14:sldId id="346"/>
            <p14:sldId id="350"/>
            <p14:sldId id="388"/>
            <p14:sldId id="349"/>
            <p14:sldId id="347"/>
            <p14:sldId id="351"/>
            <p14:sldId id="390"/>
            <p14:sldId id="352"/>
            <p14:sldId id="356"/>
            <p14:sldId id="389"/>
            <p14:sldId id="354"/>
            <p14:sldId id="353"/>
            <p14:sldId id="357"/>
            <p14:sldId id="392"/>
            <p14:sldId id="355"/>
            <p14:sldId id="367"/>
            <p14:sldId id="359"/>
            <p14:sldId id="360"/>
            <p14:sldId id="393"/>
            <p14:sldId id="394"/>
            <p14:sldId id="366"/>
            <p14:sldId id="395"/>
            <p14:sldId id="358"/>
            <p14:sldId id="368"/>
            <p14:sldId id="369"/>
            <p14:sldId id="370"/>
            <p14:sldId id="371"/>
            <p14:sldId id="396"/>
            <p14:sldId id="397"/>
            <p14:sldId id="28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朵朵朵大美女" initials="朵朵朵大美女" lastIdx="1" clrIdx="0">
    <p:extLst>
      <p:ext uri="{19B8F6BF-5375-455C-9EA6-DF929625EA0E}">
        <p15:presenceInfo xmlns:p15="http://schemas.microsoft.com/office/powerpoint/2012/main" userId="朵朵朵大美女"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B2D2C"/>
    <a:srgbClr val="E0B07E"/>
    <a:srgbClr val="090D0E"/>
    <a:srgbClr val="111516"/>
    <a:srgbClr val="232524"/>
    <a:srgbClr val="212226"/>
    <a:srgbClr val="2A2A2A"/>
    <a:srgbClr val="2C2C2C"/>
    <a:srgbClr val="282828"/>
    <a:srgbClr val="2B2B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50" autoAdjust="0"/>
  </p:normalViewPr>
  <p:slideViewPr>
    <p:cSldViewPr snapToGrid="0">
      <p:cViewPr varScale="1">
        <p:scale>
          <a:sx n="61" d="100"/>
          <a:sy n="61" d="100"/>
        </p:scale>
        <p:origin x="86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48A081-C101-4C04-8A93-B45037D41F20}" type="datetimeFigureOut">
              <a:rPr lang="zh-CN" altLang="en-US" smtClean="0"/>
              <a:pPr/>
              <a:t>2025/9/25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A4311-4766-49D6-999F-2921BF181D74}" type="slidenum">
              <a:rPr lang="zh-CN" altLang="en-US" smtClean="0"/>
              <a:pPr/>
              <a:t>‹#›</a:t>
            </a:fld>
            <a:endParaRPr lang="zh-CN" altLang="en-US"/>
          </a:p>
        </p:txBody>
      </p:sp>
    </p:spTree>
    <p:extLst>
      <p:ext uri="{BB962C8B-B14F-4D97-AF65-F5344CB8AC3E}">
        <p14:creationId xmlns:p14="http://schemas.microsoft.com/office/powerpoint/2010/main" val="2267959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37632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551001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3274174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379022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3793041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4230072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2802594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3017871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2871032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413683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0E55ADC-9086-44BD-AF55-998EF314F627}" type="datetimeFigureOut">
              <a:rPr lang="zh-CN" altLang="en-US" smtClean="0"/>
              <a:pPr/>
              <a:t>2025/9/25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18416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55ADC-9086-44BD-AF55-998EF314F627}" type="datetimeFigureOut">
              <a:rPr lang="zh-CN" altLang="en-US" smtClean="0"/>
              <a:pPr/>
              <a:t>2025/9/25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FD362-844A-417A-8105-2707644DD9E3}" type="slidenum">
              <a:rPr lang="zh-CN" altLang="en-US" smtClean="0"/>
              <a:pPr/>
              <a:t>‹#›</a:t>
            </a:fld>
            <a:endParaRPr lang="zh-CN" altLang="en-US"/>
          </a:p>
        </p:txBody>
      </p:sp>
    </p:spTree>
    <p:extLst>
      <p:ext uri="{BB962C8B-B14F-4D97-AF65-F5344CB8AC3E}">
        <p14:creationId xmlns:p14="http://schemas.microsoft.com/office/powerpoint/2010/main" val="392725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月河片頭">
            <a:hlinkClick r:id="" action="ppaction://media"/>
            <a:extLst>
              <a:ext uri="{FF2B5EF4-FFF2-40B4-BE49-F238E27FC236}">
                <a16:creationId xmlns:a16="http://schemas.microsoft.com/office/drawing/2014/main" id="{399C0E84-BB1E-428D-8AC0-D9D5834451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1969" y="5538993"/>
            <a:ext cx="487363" cy="487363"/>
          </a:xfrm>
          <a:prstGeom prst="rect">
            <a:avLst/>
          </a:prstGeom>
        </p:spPr>
      </p:pic>
    </p:spTree>
    <p:extLst>
      <p:ext uri="{BB962C8B-B14F-4D97-AF65-F5344CB8AC3E}">
        <p14:creationId xmlns:p14="http://schemas.microsoft.com/office/powerpoint/2010/main" val="1456032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61">
        <p15:prstTrans prst="pageCurlDouble" invX="1"/>
      </p:transition>
    </mc:Choice>
    <mc:Fallback xmlns="">
      <p:transition spd="slow" advClick="0" advTm="10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2"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6559296" y="62317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1271235" y="626254"/>
            <a:ext cx="9649530" cy="7355860"/>
          </a:xfrm>
          <a:prstGeom prst="rect">
            <a:avLst/>
          </a:prstGeom>
          <a:noFill/>
        </p:spPr>
        <p:txBody>
          <a:bodyPr wrap="square">
            <a:spAutoFit/>
          </a:bodyPr>
          <a:lstStyle/>
          <a:p>
            <a:r>
              <a:rPr lang="zh-TW"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從文字源</a:t>
            </a:r>
            <a:r>
              <a:rPr lang="zh-TW" altLang="en-US"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的</a:t>
            </a:r>
            <a:r>
              <a:rPr lang="zh-TW"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實用性</a:t>
            </a:r>
            <a:endPar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r>
              <a:rPr lang="en-US" altLang="zh-TW" sz="5000"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  </a:t>
            </a:r>
            <a:r>
              <a:rPr lang="zh-TW" altLang="en-US"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到</a:t>
            </a:r>
            <a:r>
              <a:rPr lang="zh-TW"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藝術的賞析</a:t>
            </a:r>
            <a:endPar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r>
              <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再到時代潮流的跨界供需，</a:t>
            </a:r>
            <a:endPar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r>
              <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是今天課題所關注的動態。</a:t>
            </a:r>
          </a:p>
          <a:p>
            <a:endParaRPr lang="en-US" altLang="zh-TW" sz="5000" dirty="0">
              <a:solidFill>
                <a:schemeClr val="bg1"/>
              </a:solidFill>
              <a:latin typeface="標楷體" panose="03000509000000000000" pitchFamily="65" charset="-120"/>
              <a:ea typeface="標楷體" panose="03000509000000000000" pitchFamily="65" charset="-120"/>
            </a:endParaRPr>
          </a:p>
          <a:p>
            <a:endParaRPr lang="zh-TW" altLang="en-US" sz="3600" dirty="0">
              <a:solidFill>
                <a:schemeClr val="bg1"/>
              </a:solidFill>
              <a:latin typeface="標楷體" panose="03000509000000000000" pitchFamily="65" charset="-120"/>
              <a:ea typeface="標楷體" panose="03000509000000000000" pitchFamily="65" charset="-120"/>
            </a:endParaRPr>
          </a:p>
          <a:p>
            <a:endParaRPr lang="zh-TW" altLang="en-US" sz="36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7713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a:cxnSpLocks/>
          </p:cNvCxnSpPr>
          <p:nvPr/>
        </p:nvCxnSpPr>
        <p:spPr>
          <a:xfrm>
            <a:off x="4412480" y="5354132"/>
            <a:ext cx="244601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cxnSpLocks/>
          </p:cNvCxnSpPr>
          <p:nvPr/>
        </p:nvCxnSpPr>
        <p:spPr>
          <a:xfrm>
            <a:off x="4692085" y="3241407"/>
            <a:ext cx="581405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95300" y="1410086"/>
            <a:ext cx="10010843" cy="3600986"/>
          </a:xfrm>
          <a:prstGeom prst="rect">
            <a:avLst/>
          </a:prstGeom>
          <a:noFill/>
        </p:spPr>
        <p:txBody>
          <a:bodyPr wrap="square" rtlCol="0">
            <a:spAutoFit/>
          </a:bodyPr>
          <a:lstStyle/>
          <a:p>
            <a:r>
              <a:rPr lang="en-US" altLang="zh-CN" sz="8800" dirty="0">
                <a:gradFill flip="none" rotWithShape="1">
                  <a:gsLst>
                    <a:gs pos="73000">
                      <a:schemeClr val="tx1">
                        <a:lumMod val="50000"/>
                        <a:lumOff val="50000"/>
                      </a:schemeClr>
                    </a:gs>
                    <a:gs pos="0">
                      <a:schemeClr val="accent5">
                        <a:lumMod val="0"/>
                        <a:lumOff val="100000"/>
                      </a:schemeClr>
                    </a:gs>
                    <a:gs pos="35000">
                      <a:schemeClr val="accent5">
                        <a:lumMod val="0"/>
                        <a:lumOff val="100000"/>
                      </a:schemeClr>
                    </a:gs>
                    <a:gs pos="100000">
                      <a:schemeClr val="tx1">
                        <a:lumMod val="75000"/>
                        <a:lumOff val="25000"/>
                      </a:schemeClr>
                    </a:gs>
                  </a:gsLst>
                  <a:path path="circle">
                    <a:fillToRect l="50000" t="-80000" r="50000" b="180000"/>
                  </a:path>
                  <a:tileRect/>
                </a:gradFill>
                <a:latin typeface="Segoe UI" panose="020B0502040204020203" pitchFamily="34" charset="0"/>
                <a:cs typeface="Segoe UI" panose="020B0502040204020203" pitchFamily="34" charset="0"/>
              </a:rPr>
              <a:t>  2021.12.03 </a:t>
            </a:r>
          </a:p>
          <a:p>
            <a:r>
              <a:rPr lang="zh-TW" altLang="en-US" sz="7000" dirty="0">
                <a:solidFill>
                  <a:schemeClr val="bg1">
                    <a:lumMod val="85000"/>
                  </a:schemeClr>
                </a:solidFill>
                <a:latin typeface="標楷體" panose="03000509000000000000" pitchFamily="65" charset="-120"/>
                <a:ea typeface="標楷體" panose="03000509000000000000" pitchFamily="65" charset="-120"/>
                <a:cs typeface="Segoe UI" panose="020B0502040204020203" pitchFamily="34" charset="0"/>
              </a:rPr>
              <a:t>   </a:t>
            </a:r>
            <a:r>
              <a:rPr lang="en-US" altLang="zh-TW" sz="7000" dirty="0">
                <a:solidFill>
                  <a:schemeClr val="bg1">
                    <a:lumMod val="85000"/>
                  </a:schemeClr>
                </a:solidFill>
                <a:latin typeface="標楷體" panose="03000509000000000000" pitchFamily="65" charset="-120"/>
                <a:ea typeface="標楷體" panose="03000509000000000000" pitchFamily="65" charset="-120"/>
                <a:cs typeface="Segoe UI" panose="020B0502040204020203" pitchFamily="34" charset="0"/>
              </a:rPr>
              <a:t>   </a:t>
            </a:r>
          </a:p>
          <a:p>
            <a:r>
              <a:rPr lang="en-US" altLang="zh-TW" sz="7000" dirty="0">
                <a:solidFill>
                  <a:schemeClr val="bg1">
                    <a:lumMod val="85000"/>
                  </a:schemeClr>
                </a:solidFill>
                <a:latin typeface="標楷體" panose="03000509000000000000" pitchFamily="65" charset="-120"/>
                <a:ea typeface="標楷體" panose="03000509000000000000" pitchFamily="65" charset="-120"/>
                <a:cs typeface="Segoe UI" panose="020B0502040204020203" pitchFamily="34" charset="0"/>
              </a:rPr>
              <a:t>  </a:t>
            </a:r>
            <a:r>
              <a:rPr lang="zh-TW" altLang="zh-TW" sz="5000" dirty="0">
                <a:solidFill>
                  <a:schemeClr val="bg1"/>
                </a:solidFill>
                <a:latin typeface="標楷體" panose="03000509000000000000" pitchFamily="65" charset="-120"/>
                <a:ea typeface="標楷體" panose="03000509000000000000" pitchFamily="65" charset="-120"/>
              </a:rPr>
              <a:t>書體實用於生活美學的表現張力</a:t>
            </a:r>
            <a:endParaRPr lang="zh-CN" altLang="en-US" sz="5000" dirty="0">
              <a:gradFill flip="none" rotWithShape="1">
                <a:gsLst>
                  <a:gs pos="73000">
                    <a:schemeClr val="tx1">
                      <a:lumMod val="50000"/>
                      <a:lumOff val="50000"/>
                    </a:schemeClr>
                  </a:gs>
                  <a:gs pos="0">
                    <a:schemeClr val="accent5">
                      <a:lumMod val="0"/>
                      <a:lumOff val="100000"/>
                    </a:schemeClr>
                  </a:gs>
                  <a:gs pos="35000">
                    <a:schemeClr val="accent5">
                      <a:lumMod val="0"/>
                      <a:lumOff val="100000"/>
                    </a:schemeClr>
                  </a:gs>
                  <a:gs pos="100000">
                    <a:schemeClr val="tx1">
                      <a:lumMod val="75000"/>
                      <a:lumOff val="25000"/>
                    </a:schemeClr>
                  </a:gs>
                </a:gsLst>
                <a:path path="circle">
                  <a:fillToRect l="50000" t="-80000" r="50000" b="180000"/>
                </a:path>
                <a:tileRect/>
              </a:gra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76861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2" fill="hold" nodeType="withEffect">
                                  <p:stCondLst>
                                    <p:cond delay="250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par>
                                <p:cTn id="11" presetID="22" presetClass="entr" presetSubtype="2" fill="hold" nodeType="withEffect">
                                  <p:stCondLst>
                                    <p:cond delay="325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a:cxnSpLocks/>
          </p:cNvCxnSpPr>
          <p:nvPr/>
        </p:nvCxnSpPr>
        <p:spPr>
          <a:xfrm>
            <a:off x="766103" y="6614954"/>
            <a:ext cx="244601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cxnSpLocks/>
          </p:cNvCxnSpPr>
          <p:nvPr/>
        </p:nvCxnSpPr>
        <p:spPr>
          <a:xfrm>
            <a:off x="983685" y="259428"/>
            <a:ext cx="581405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608521" y="508000"/>
            <a:ext cx="6342179" cy="6093976"/>
          </a:xfrm>
          <a:prstGeom prst="rect">
            <a:avLst/>
          </a:prstGeom>
          <a:noFill/>
        </p:spPr>
        <p:txBody>
          <a:bodyPr wrap="square" rtlCol="0">
            <a:spAutoFit/>
          </a:bodyPr>
          <a:lstStyle/>
          <a:p>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en-US" sz="3000" dirty="0">
                <a:solidFill>
                  <a:schemeClr val="bg1"/>
                </a:solidFill>
                <a:latin typeface="標楷體" panose="03000509000000000000" pitchFamily="65" charset="-120"/>
                <a:ea typeface="標楷體" panose="03000509000000000000" pitchFamily="65" charset="-120"/>
              </a:rPr>
              <a:t>主講人</a:t>
            </a:r>
            <a:r>
              <a:rPr lang="en-US" altLang="zh-TW" sz="3000" dirty="0">
                <a:solidFill>
                  <a:schemeClr val="bg1"/>
                </a:solidFill>
                <a:latin typeface="標楷體" panose="03000509000000000000" pitchFamily="65" charset="-120"/>
                <a:ea typeface="標楷體" panose="03000509000000000000" pitchFamily="65" charset="-120"/>
              </a:rPr>
              <a:t>:</a:t>
            </a:r>
            <a:r>
              <a:rPr lang="zh-TW" altLang="zh-TW" sz="3000" dirty="0">
                <a:solidFill>
                  <a:schemeClr val="bg1"/>
                </a:solidFill>
                <a:latin typeface="標楷體" panose="03000509000000000000" pitchFamily="65" charset="-120"/>
                <a:ea typeface="標楷體" panose="03000509000000000000" pitchFamily="65" charset="-120"/>
              </a:rPr>
              <a:t>林子琪</a:t>
            </a:r>
            <a:endParaRPr lang="en-US" altLang="zh-TW" sz="3000" dirty="0">
              <a:solidFill>
                <a:schemeClr val="bg1"/>
              </a:solidFill>
              <a:latin typeface="標楷體" panose="03000509000000000000" pitchFamily="65" charset="-120"/>
              <a:ea typeface="標楷體" panose="03000509000000000000" pitchFamily="65" charset="-120"/>
            </a:endParaRPr>
          </a:p>
          <a:p>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zh-TW" sz="3000" dirty="0">
                <a:solidFill>
                  <a:schemeClr val="bg1"/>
                </a:solidFill>
                <a:latin typeface="標楷體" panose="03000509000000000000" pitchFamily="65" charset="-120"/>
                <a:ea typeface="標楷體" panose="03000509000000000000" pitchFamily="65" charset="-120"/>
              </a:rPr>
              <a:t>文化大學藝術研究所美術系</a:t>
            </a:r>
            <a:r>
              <a:rPr lang="zh-TW" altLang="en-US" sz="3000" dirty="0">
                <a:solidFill>
                  <a:schemeClr val="bg1"/>
                </a:solidFill>
                <a:latin typeface="標楷體" panose="03000509000000000000" pitchFamily="65" charset="-120"/>
                <a:ea typeface="標楷體" panose="03000509000000000000" pitchFamily="65" charset="-120"/>
              </a:rPr>
              <a:t>畢業</a:t>
            </a:r>
            <a:endParaRPr lang="en-US" altLang="zh-TW" sz="3000" dirty="0">
              <a:solidFill>
                <a:schemeClr val="bg1"/>
              </a:solidFill>
              <a:latin typeface="標楷體" panose="03000509000000000000" pitchFamily="65" charset="-120"/>
              <a:ea typeface="標楷體" panose="03000509000000000000" pitchFamily="65" charset="-120"/>
            </a:endParaRPr>
          </a:p>
          <a:p>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en-US" sz="3000" dirty="0">
                <a:solidFill>
                  <a:schemeClr val="bg1"/>
                </a:solidFill>
                <a:latin typeface="標楷體" panose="03000509000000000000" pitchFamily="65" charset="-120"/>
                <a:ea typeface="標楷體" panose="03000509000000000000" pitchFamily="65" charset="-120"/>
              </a:rPr>
              <a:t>期刊發表</a:t>
            </a:r>
            <a:r>
              <a:rPr lang="zh-TW" altLang="zh-TW" sz="3000" dirty="0">
                <a:solidFill>
                  <a:schemeClr val="bg1"/>
                </a:solidFill>
                <a:latin typeface="標楷體" panose="03000509000000000000" pitchFamily="65" charset="-120"/>
                <a:ea typeface="標楷體" panose="03000509000000000000" pitchFamily="65" charset="-120"/>
              </a:rPr>
              <a:t>於「新異象論壇期刊」</a:t>
            </a:r>
            <a:r>
              <a:rPr lang="zh-TW" altLang="en-US" sz="3000" dirty="0">
                <a:solidFill>
                  <a:schemeClr val="bg1"/>
                </a:solidFill>
                <a:latin typeface="標楷體" panose="03000509000000000000" pitchFamily="65" charset="-120"/>
                <a:ea typeface="標楷體" panose="03000509000000000000" pitchFamily="65" charset="-120"/>
              </a:rPr>
              <a:t>：</a:t>
            </a:r>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zh-TW" sz="3000" dirty="0">
                <a:solidFill>
                  <a:schemeClr val="bg1"/>
                </a:solidFill>
                <a:latin typeface="標楷體" panose="03000509000000000000" pitchFamily="65" charset="-120"/>
                <a:ea typeface="標楷體" panose="03000509000000000000" pitchFamily="65" charset="-120"/>
              </a:rPr>
              <a:t>「詩書交織的書法表現方式</a:t>
            </a:r>
            <a:r>
              <a:rPr lang="en-US" altLang="zh-TW" sz="3000" dirty="0">
                <a:solidFill>
                  <a:schemeClr val="bg1"/>
                </a:solidFill>
                <a:latin typeface="標楷體" panose="03000509000000000000" pitchFamily="65" charset="-120"/>
                <a:ea typeface="標楷體" panose="03000509000000000000" pitchFamily="65" charset="-120"/>
              </a:rPr>
              <a:t>-</a:t>
            </a:r>
            <a:r>
              <a:rPr lang="zh-TW" altLang="zh-TW" sz="3000" dirty="0">
                <a:solidFill>
                  <a:schemeClr val="bg1"/>
                </a:solidFill>
                <a:latin typeface="標楷體" panose="03000509000000000000" pitchFamily="65" charset="-120"/>
                <a:ea typeface="標楷體" panose="03000509000000000000" pitchFamily="65" charset="-120"/>
              </a:rPr>
              <a:t>曹秋圃」</a:t>
            </a:r>
            <a:endParaRPr lang="en-US" altLang="zh-TW" sz="3000" dirty="0">
              <a:solidFill>
                <a:schemeClr val="bg1"/>
              </a:solidFill>
              <a:latin typeface="標楷體" panose="03000509000000000000" pitchFamily="65" charset="-120"/>
              <a:ea typeface="標楷體" panose="03000509000000000000" pitchFamily="65" charset="-120"/>
            </a:endParaRPr>
          </a:p>
          <a:p>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zh-TW" sz="3000" dirty="0">
                <a:solidFill>
                  <a:schemeClr val="bg1"/>
                </a:solidFill>
                <a:latin typeface="標楷體" panose="03000509000000000000" pitchFamily="65" charset="-120"/>
                <a:ea typeface="標楷體" panose="03000509000000000000" pitchFamily="65" charset="-120"/>
              </a:rPr>
              <a:t>碩士論文： </a:t>
            </a:r>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zh-TW" sz="3000" dirty="0">
                <a:solidFill>
                  <a:schemeClr val="bg1"/>
                </a:solidFill>
                <a:latin typeface="標楷體" panose="03000509000000000000" pitchFamily="65" charset="-120"/>
                <a:ea typeface="標楷體" panose="03000509000000000000" pitchFamily="65" charset="-120"/>
              </a:rPr>
              <a:t>「凝神•散懷－林子琪書法創作論述」</a:t>
            </a:r>
            <a:endParaRPr lang="en-US" altLang="zh-TW" sz="3000" dirty="0">
              <a:solidFill>
                <a:schemeClr val="bg1"/>
              </a:solidFill>
              <a:latin typeface="標楷體" panose="03000509000000000000" pitchFamily="65" charset="-120"/>
              <a:ea typeface="標楷體" panose="03000509000000000000" pitchFamily="65" charset="-120"/>
            </a:endParaRPr>
          </a:p>
          <a:p>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zh-TW" sz="3000" dirty="0">
                <a:solidFill>
                  <a:schemeClr val="bg1"/>
                </a:solidFill>
                <a:latin typeface="標楷體" panose="03000509000000000000" pitchFamily="65" charset="-120"/>
                <a:ea typeface="標楷體" panose="03000509000000000000" pitchFamily="65" charset="-120"/>
              </a:rPr>
              <a:t>現就讀世新大學中國文學博士班</a:t>
            </a:r>
          </a:p>
          <a:p>
            <a:endParaRPr lang="zh-CN" altLang="en-US" sz="3000" dirty="0">
              <a:solidFill>
                <a:srgbClr val="E0B07E"/>
              </a:solidFill>
              <a:latin typeface="標楷體" panose="03000509000000000000" pitchFamily="65" charset="-120"/>
              <a:ea typeface="標楷體" panose="03000509000000000000" pitchFamily="65" charset="-120"/>
              <a:cs typeface="Segoe UI" panose="020B0502040204020203" pitchFamily="34" charset="0"/>
            </a:endParaRPr>
          </a:p>
        </p:txBody>
      </p:sp>
      <p:cxnSp>
        <p:nvCxnSpPr>
          <p:cNvPr id="23" name="直接连接符 22"/>
          <p:cNvCxnSpPr>
            <a:cxnSpLocks/>
          </p:cNvCxnSpPr>
          <p:nvPr/>
        </p:nvCxnSpPr>
        <p:spPr>
          <a:xfrm>
            <a:off x="440008" y="-160992"/>
            <a:ext cx="0" cy="401584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090D0E"/>
                </a:gs>
                <a:gs pos="99000">
                  <a:srgbClr val="212226"/>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3" name="圖片 2">
            <a:extLst>
              <a:ext uri="{FF2B5EF4-FFF2-40B4-BE49-F238E27FC236}">
                <a16:creationId xmlns:a16="http://schemas.microsoft.com/office/drawing/2014/main" id="{01A47340-8FBA-406E-8773-BF992E40C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03" y="508000"/>
            <a:ext cx="4233593" cy="5823346"/>
          </a:xfrm>
          <a:prstGeom prst="rect">
            <a:avLst/>
          </a:prstGeom>
        </p:spPr>
      </p:pic>
      <p:cxnSp>
        <p:nvCxnSpPr>
          <p:cNvPr id="8" name="直接连接符 22">
            <a:extLst>
              <a:ext uri="{FF2B5EF4-FFF2-40B4-BE49-F238E27FC236}">
                <a16:creationId xmlns:a16="http://schemas.microsoft.com/office/drawing/2014/main" id="{DDDC535A-3D8F-4165-A587-4CA26503EF19}"/>
              </a:ext>
            </a:extLst>
          </p:cNvPr>
          <p:cNvCxnSpPr>
            <a:cxnSpLocks/>
          </p:cNvCxnSpPr>
          <p:nvPr/>
        </p:nvCxnSpPr>
        <p:spPr>
          <a:xfrm>
            <a:off x="5304108" y="2315508"/>
            <a:ext cx="0" cy="401584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090D0E"/>
                </a:gs>
                <a:gs pos="99000">
                  <a:srgbClr val="212226"/>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026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1000"/>
                                        <p:tgtEl>
                                          <p:spTgt spid="23"/>
                                        </p:tgtEl>
                                      </p:cBhvr>
                                    </p:animEffect>
                                  </p:childTnLst>
                                </p:cTn>
                              </p:par>
                              <p:par>
                                <p:cTn id="8" presetID="22" presetClass="entr" presetSubtype="8" fill="hold" grpId="0" nodeType="withEffect">
                                  <p:stCondLst>
                                    <p:cond delay="75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par>
                                <p:cTn id="11" presetID="22" presetClass="entr" presetSubtype="2" fill="hold" nodeType="withEffect">
                                  <p:stCondLst>
                                    <p:cond delay="250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1000"/>
                                        <p:tgtEl>
                                          <p:spTgt spid="22"/>
                                        </p:tgtEl>
                                      </p:cBhvr>
                                    </p:animEffect>
                                  </p:childTnLst>
                                </p:cTn>
                              </p:par>
                              <p:par>
                                <p:cTn id="14" presetID="22" presetClass="entr" presetSubtype="2" fill="hold" nodeType="withEffect">
                                  <p:stCondLst>
                                    <p:cond delay="325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000"/>
                                        <p:tgtEl>
                                          <p:spTgt spid="24"/>
                                        </p:tgtEl>
                                      </p:cBhvr>
                                    </p:animEffect>
                                  </p:childTnLst>
                                </p:cTn>
                              </p:par>
                              <p:par>
                                <p:cTn id="17" presetID="16" presetClass="entr" presetSubtype="4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a:cxnSpLocks/>
          </p:cNvCxnSpPr>
          <p:nvPr/>
        </p:nvCxnSpPr>
        <p:spPr>
          <a:xfrm>
            <a:off x="766103" y="6614954"/>
            <a:ext cx="244601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cxnSpLocks/>
          </p:cNvCxnSpPr>
          <p:nvPr/>
        </p:nvCxnSpPr>
        <p:spPr>
          <a:xfrm>
            <a:off x="983685" y="259428"/>
            <a:ext cx="581405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183043" y="3963657"/>
            <a:ext cx="8717550" cy="2400657"/>
          </a:xfrm>
          <a:prstGeom prst="rect">
            <a:avLst/>
          </a:prstGeom>
          <a:noFill/>
        </p:spPr>
        <p:txBody>
          <a:bodyPr wrap="square" rtlCol="0">
            <a:spAutoFit/>
          </a:bodyPr>
          <a:lstStyle/>
          <a:p>
            <a:r>
              <a:rPr lang="zh-TW" altLang="en-US" sz="3000" dirty="0">
                <a:solidFill>
                  <a:schemeClr val="bg1"/>
                </a:solidFill>
                <a:latin typeface="標楷體" panose="03000509000000000000" pitchFamily="65" charset="-120"/>
                <a:ea typeface="標楷體" panose="03000509000000000000" pitchFamily="65" charset="-120"/>
              </a:rPr>
              <a:t>        書畫學習之經歷</a:t>
            </a:r>
            <a:r>
              <a:rPr lang="zh-TW" altLang="en-US"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從師至今跟學不斷，</a:t>
            </a:r>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en-US" sz="3000" dirty="0">
                <a:solidFill>
                  <a:schemeClr val="bg1"/>
                </a:solidFill>
                <a:latin typeface="標楷體" panose="03000509000000000000" pitchFamily="65" charset="-120"/>
                <a:ea typeface="標楷體" panose="03000509000000000000" pitchFamily="65" charset="-120"/>
              </a:rPr>
              <a:t>          我的指導老師：</a:t>
            </a:r>
          </a:p>
          <a:p>
            <a:r>
              <a:rPr lang="zh-TW" altLang="en-US" sz="3000" dirty="0">
                <a:solidFill>
                  <a:schemeClr val="bg1"/>
                </a:solidFill>
                <a:latin typeface="標楷體" panose="03000509000000000000" pitchFamily="65" charset="-120"/>
                <a:ea typeface="標楷體" panose="03000509000000000000" pitchFamily="65" charset="-120"/>
              </a:rPr>
              <a:t>            油畫家張進麒老師</a:t>
            </a:r>
          </a:p>
          <a:p>
            <a:r>
              <a:rPr lang="zh-TW" altLang="en-US" sz="3000" dirty="0">
                <a:solidFill>
                  <a:schemeClr val="bg1"/>
                </a:solidFill>
                <a:latin typeface="標楷體" panose="03000509000000000000" pitchFamily="65" charset="-120"/>
                <a:ea typeface="標楷體" panose="03000509000000000000" pitchFamily="65" charset="-120"/>
              </a:rPr>
              <a:t>              書法私塾施春茂老師</a:t>
            </a:r>
          </a:p>
          <a:p>
            <a:r>
              <a:rPr lang="zh-TW" altLang="en-US" sz="3000" dirty="0">
                <a:solidFill>
                  <a:schemeClr val="bg1"/>
                </a:solidFill>
                <a:latin typeface="標楷體" panose="03000509000000000000" pitchFamily="65" charset="-120"/>
                <a:ea typeface="標楷體" panose="03000509000000000000" pitchFamily="65" charset="-120"/>
              </a:rPr>
              <a:t>                 文化大學美術指導洪昌穀老師</a:t>
            </a:r>
            <a:endParaRPr lang="zh-CN" altLang="en-US" sz="3000" dirty="0">
              <a:solidFill>
                <a:srgbClr val="E0B07E"/>
              </a:solidFill>
              <a:latin typeface="標楷體" panose="03000509000000000000" pitchFamily="65" charset="-120"/>
              <a:ea typeface="標楷體" panose="03000509000000000000" pitchFamily="65" charset="-120"/>
              <a:cs typeface="Segoe UI" panose="020B0502040204020203" pitchFamily="34" charset="0"/>
            </a:endParaRPr>
          </a:p>
        </p:txBody>
      </p:sp>
      <p:cxnSp>
        <p:nvCxnSpPr>
          <p:cNvPr id="23" name="直接连接符 22"/>
          <p:cNvCxnSpPr>
            <a:cxnSpLocks/>
          </p:cNvCxnSpPr>
          <p:nvPr/>
        </p:nvCxnSpPr>
        <p:spPr>
          <a:xfrm>
            <a:off x="440008" y="-160992"/>
            <a:ext cx="0" cy="401584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090D0E"/>
                </a:gs>
                <a:gs pos="99000">
                  <a:srgbClr val="212226"/>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3" name="圖片 2">
            <a:extLst>
              <a:ext uri="{FF2B5EF4-FFF2-40B4-BE49-F238E27FC236}">
                <a16:creationId xmlns:a16="http://schemas.microsoft.com/office/drawing/2014/main" id="{01A47340-8FBA-406E-8773-BF992E40C9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2184" y="376266"/>
            <a:ext cx="6581816" cy="3336752"/>
          </a:xfrm>
          <a:prstGeom prst="rect">
            <a:avLst/>
          </a:prstGeom>
        </p:spPr>
      </p:pic>
      <p:cxnSp>
        <p:nvCxnSpPr>
          <p:cNvPr id="8" name="直接连接符 22">
            <a:extLst>
              <a:ext uri="{FF2B5EF4-FFF2-40B4-BE49-F238E27FC236}">
                <a16:creationId xmlns:a16="http://schemas.microsoft.com/office/drawing/2014/main" id="{DDDC535A-3D8F-4165-A587-4CA26503EF19}"/>
              </a:ext>
            </a:extLst>
          </p:cNvPr>
          <p:cNvCxnSpPr>
            <a:cxnSpLocks/>
          </p:cNvCxnSpPr>
          <p:nvPr/>
        </p:nvCxnSpPr>
        <p:spPr>
          <a:xfrm>
            <a:off x="11320977" y="2432860"/>
            <a:ext cx="0" cy="401584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090D0E"/>
                </a:gs>
                <a:gs pos="99000">
                  <a:srgbClr val="212226"/>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517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1000"/>
                                        <p:tgtEl>
                                          <p:spTgt spid="23"/>
                                        </p:tgtEl>
                                      </p:cBhvr>
                                    </p:animEffect>
                                  </p:childTnLst>
                                </p:cTn>
                              </p:par>
                              <p:par>
                                <p:cTn id="8" presetID="22" presetClass="entr" presetSubtype="8" fill="hold" grpId="0" nodeType="withEffect">
                                  <p:stCondLst>
                                    <p:cond delay="75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par>
                                <p:cTn id="11" presetID="22" presetClass="entr" presetSubtype="2" fill="hold" nodeType="withEffect">
                                  <p:stCondLst>
                                    <p:cond delay="250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1000"/>
                                        <p:tgtEl>
                                          <p:spTgt spid="22"/>
                                        </p:tgtEl>
                                      </p:cBhvr>
                                    </p:animEffect>
                                  </p:childTnLst>
                                </p:cTn>
                              </p:par>
                              <p:par>
                                <p:cTn id="14" presetID="22" presetClass="entr" presetSubtype="2" fill="hold" nodeType="withEffect">
                                  <p:stCondLst>
                                    <p:cond delay="325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000"/>
                                        <p:tgtEl>
                                          <p:spTgt spid="24"/>
                                        </p:tgtEl>
                                      </p:cBhvr>
                                    </p:animEffect>
                                  </p:childTnLst>
                                </p:cTn>
                              </p:par>
                              <p:par>
                                <p:cTn id="17" presetID="16" presetClass="entr" presetSubtype="4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a:cxnSpLocks/>
          </p:cNvCxnSpPr>
          <p:nvPr/>
        </p:nvCxnSpPr>
        <p:spPr>
          <a:xfrm>
            <a:off x="766103" y="6614954"/>
            <a:ext cx="244601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cxnSpLocks/>
          </p:cNvCxnSpPr>
          <p:nvPr/>
        </p:nvCxnSpPr>
        <p:spPr>
          <a:xfrm>
            <a:off x="983685" y="259428"/>
            <a:ext cx="581405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806869" y="259428"/>
            <a:ext cx="5514107" cy="1938992"/>
          </a:xfrm>
          <a:prstGeom prst="rect">
            <a:avLst/>
          </a:prstGeom>
          <a:noFill/>
        </p:spPr>
        <p:txBody>
          <a:bodyPr wrap="square" rtlCol="0">
            <a:spAutoFit/>
          </a:bodyPr>
          <a:lstStyle/>
          <a:p>
            <a:endParaRPr lang="en-US" altLang="zh-TW" sz="3000" dirty="0">
              <a:solidFill>
                <a:schemeClr val="bg1"/>
              </a:solidFill>
              <a:latin typeface="標楷體" panose="03000509000000000000" pitchFamily="65" charset="-120"/>
              <a:ea typeface="標楷體" panose="03000509000000000000" pitchFamily="65" charset="-120"/>
            </a:endParaRPr>
          </a:p>
          <a:p>
            <a:endParaRPr lang="en-US" altLang="zh-TW" sz="3000" dirty="0">
              <a:solidFill>
                <a:schemeClr val="bg1"/>
              </a:solidFill>
              <a:latin typeface="標楷體" panose="03000509000000000000" pitchFamily="65" charset="-120"/>
              <a:ea typeface="標楷體" panose="03000509000000000000" pitchFamily="65" charset="-120"/>
            </a:endParaRPr>
          </a:p>
          <a:p>
            <a:endParaRPr lang="en-US" altLang="zh-TW" sz="3000" dirty="0">
              <a:solidFill>
                <a:schemeClr val="bg1"/>
              </a:solidFill>
              <a:latin typeface="標楷體" panose="03000509000000000000" pitchFamily="65" charset="-120"/>
              <a:ea typeface="標楷體" panose="03000509000000000000" pitchFamily="65" charset="-120"/>
            </a:endParaRPr>
          </a:p>
          <a:p>
            <a:endParaRPr lang="zh-CN" altLang="en-US" sz="3000" dirty="0">
              <a:solidFill>
                <a:srgbClr val="E0B07E"/>
              </a:solidFill>
              <a:latin typeface="標楷體" panose="03000509000000000000" pitchFamily="65" charset="-120"/>
              <a:ea typeface="標楷體" panose="03000509000000000000" pitchFamily="65" charset="-120"/>
              <a:cs typeface="Segoe UI" panose="020B0502040204020203" pitchFamily="34" charset="0"/>
            </a:endParaRPr>
          </a:p>
        </p:txBody>
      </p:sp>
      <p:cxnSp>
        <p:nvCxnSpPr>
          <p:cNvPr id="23" name="直接连接符 22"/>
          <p:cNvCxnSpPr>
            <a:cxnSpLocks/>
          </p:cNvCxnSpPr>
          <p:nvPr/>
        </p:nvCxnSpPr>
        <p:spPr>
          <a:xfrm>
            <a:off x="440008" y="-160992"/>
            <a:ext cx="0" cy="401584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090D0E"/>
                </a:gs>
                <a:gs pos="99000">
                  <a:srgbClr val="212226"/>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8" name="直接连接符 22">
            <a:extLst>
              <a:ext uri="{FF2B5EF4-FFF2-40B4-BE49-F238E27FC236}">
                <a16:creationId xmlns:a16="http://schemas.microsoft.com/office/drawing/2014/main" id="{DDDC535A-3D8F-4165-A587-4CA26503EF19}"/>
              </a:ext>
            </a:extLst>
          </p:cNvPr>
          <p:cNvCxnSpPr>
            <a:cxnSpLocks/>
          </p:cNvCxnSpPr>
          <p:nvPr/>
        </p:nvCxnSpPr>
        <p:spPr>
          <a:xfrm>
            <a:off x="5304108" y="2315508"/>
            <a:ext cx="0" cy="401584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090D0E"/>
                </a:gs>
                <a:gs pos="99000">
                  <a:srgbClr val="212226"/>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B003C7D8-51F7-46D8-983D-5AFE499EA710}"/>
              </a:ext>
            </a:extLst>
          </p:cNvPr>
          <p:cNvSpPr txBox="1"/>
          <p:nvPr/>
        </p:nvSpPr>
        <p:spPr>
          <a:xfrm>
            <a:off x="5806869" y="1373784"/>
            <a:ext cx="6080330" cy="5170646"/>
          </a:xfrm>
          <a:prstGeom prst="rect">
            <a:avLst/>
          </a:prstGeom>
          <a:noFill/>
        </p:spPr>
        <p:txBody>
          <a:bodyPr wrap="square">
            <a:spAutoFit/>
          </a:bodyPr>
          <a:lstStyle/>
          <a:p>
            <a:r>
              <a:rPr lang="en-US" altLang="zh-TW" sz="2400" dirty="0">
                <a:solidFill>
                  <a:schemeClr val="bg1"/>
                </a:solidFill>
                <a:latin typeface="標楷體" panose="03000509000000000000" pitchFamily="65" charset="-120"/>
                <a:ea typeface="標楷體" panose="03000509000000000000" pitchFamily="65" charset="-120"/>
              </a:rPr>
              <a:t>•</a:t>
            </a:r>
            <a:r>
              <a:rPr lang="zh-TW" altLang="en-US" sz="2400" dirty="0">
                <a:solidFill>
                  <a:schemeClr val="bg1"/>
                </a:solidFill>
                <a:latin typeface="標楷體" panose="03000509000000000000" pitchFamily="65" charset="-120"/>
                <a:ea typeface="標楷體" panose="03000509000000000000" pitchFamily="65" charset="-120"/>
              </a:rPr>
              <a:t>經歷　　</a:t>
            </a:r>
          </a:p>
          <a:p>
            <a:r>
              <a:rPr lang="en-US" altLang="zh-TW" sz="2400" dirty="0">
                <a:solidFill>
                  <a:schemeClr val="bg1"/>
                </a:solidFill>
                <a:latin typeface="標楷體" panose="03000509000000000000" pitchFamily="65" charset="-120"/>
                <a:ea typeface="標楷體" panose="03000509000000000000" pitchFamily="65" charset="-120"/>
              </a:rPr>
              <a:t>1.</a:t>
            </a:r>
            <a:r>
              <a:rPr lang="zh-TW" altLang="en-US" sz="2400" dirty="0">
                <a:solidFill>
                  <a:schemeClr val="bg1"/>
                </a:solidFill>
                <a:latin typeface="標楷體" panose="03000509000000000000" pitchFamily="65" charset="-120"/>
                <a:ea typeface="標楷體" panose="03000509000000000000" pitchFamily="65" charset="-120"/>
              </a:rPr>
              <a:t>純青基金會書法指導</a:t>
            </a:r>
            <a:r>
              <a:rPr lang="en-US" altLang="zh-TW" sz="2400" dirty="0">
                <a:solidFill>
                  <a:schemeClr val="bg1"/>
                </a:solidFill>
                <a:latin typeface="標楷體" panose="03000509000000000000" pitchFamily="65" charset="-120"/>
                <a:ea typeface="標楷體" panose="03000509000000000000" pitchFamily="65" charset="-120"/>
              </a:rPr>
              <a:t>(</a:t>
            </a:r>
            <a:r>
              <a:rPr lang="zh-TW" altLang="en-US" sz="2400" dirty="0">
                <a:solidFill>
                  <a:schemeClr val="bg1"/>
                </a:solidFill>
                <a:latin typeface="標楷體" panose="03000509000000000000" pitchFamily="65" charset="-120"/>
                <a:ea typeface="標楷體" panose="03000509000000000000" pitchFamily="65" charset="-120"/>
              </a:rPr>
              <a:t>失智</a:t>
            </a:r>
            <a:r>
              <a:rPr lang="en-US" altLang="zh-TW" sz="2400" dirty="0">
                <a:solidFill>
                  <a:schemeClr val="bg1"/>
                </a:solidFill>
                <a:latin typeface="標楷體" panose="03000509000000000000" pitchFamily="65" charset="-120"/>
                <a:ea typeface="標楷體" panose="03000509000000000000" pitchFamily="65" charset="-120"/>
              </a:rPr>
              <a:t>/</a:t>
            </a:r>
            <a:r>
              <a:rPr lang="zh-TW" altLang="en-US" sz="2400" dirty="0">
                <a:solidFill>
                  <a:schemeClr val="bg1"/>
                </a:solidFill>
                <a:latin typeface="標楷體" panose="03000509000000000000" pitchFamily="65" charset="-120"/>
                <a:ea typeface="標楷體" panose="03000509000000000000" pitchFamily="65" charset="-120"/>
              </a:rPr>
              <a:t>閱讀障 </a:t>
            </a:r>
            <a:endParaRPr lang="en-US" altLang="zh-TW" sz="2400" dirty="0">
              <a:solidFill>
                <a:schemeClr val="bg1"/>
              </a:solidFill>
              <a:latin typeface="標楷體" panose="03000509000000000000" pitchFamily="65" charset="-120"/>
              <a:ea typeface="標楷體" panose="03000509000000000000" pitchFamily="65" charset="-120"/>
            </a:endParaRPr>
          </a:p>
          <a:p>
            <a:r>
              <a:rPr lang="zh-TW" altLang="en-US" sz="2400" dirty="0">
                <a:solidFill>
                  <a:schemeClr val="bg1"/>
                </a:solidFill>
                <a:latin typeface="標楷體" panose="03000509000000000000" pitchFamily="65" charset="-120"/>
                <a:ea typeface="標楷體" panose="03000509000000000000" pitchFamily="65" charset="-120"/>
              </a:rPr>
              <a:t>  礙</a:t>
            </a:r>
            <a:r>
              <a:rPr lang="en-US" altLang="zh-TW" sz="2400" dirty="0">
                <a:solidFill>
                  <a:schemeClr val="bg1"/>
                </a:solidFill>
                <a:latin typeface="標楷體" panose="03000509000000000000" pitchFamily="65" charset="-120"/>
                <a:ea typeface="標楷體" panose="03000509000000000000" pitchFamily="65" charset="-120"/>
              </a:rPr>
              <a:t>/</a:t>
            </a:r>
            <a:r>
              <a:rPr lang="zh-TW" altLang="en-US" sz="2400" dirty="0">
                <a:solidFill>
                  <a:schemeClr val="bg1"/>
                </a:solidFill>
                <a:latin typeface="標楷體" panose="03000509000000000000" pitchFamily="65" charset="-120"/>
                <a:ea typeface="標楷體" panose="03000509000000000000" pitchFamily="65" charset="-120"/>
              </a:rPr>
              <a:t>亞斯柏格</a:t>
            </a:r>
            <a:r>
              <a:rPr lang="en-US" altLang="zh-TW" sz="2400" dirty="0">
                <a:solidFill>
                  <a:schemeClr val="bg1"/>
                </a:solidFill>
                <a:latin typeface="標楷體" panose="03000509000000000000" pitchFamily="65" charset="-120"/>
                <a:ea typeface="標楷體" panose="03000509000000000000" pitchFamily="65" charset="-120"/>
              </a:rPr>
              <a:t>/</a:t>
            </a:r>
            <a:r>
              <a:rPr lang="zh-TW" altLang="en-US" sz="2400" dirty="0">
                <a:solidFill>
                  <a:schemeClr val="bg1"/>
                </a:solidFill>
                <a:latin typeface="標楷體" panose="03000509000000000000" pitchFamily="65" charset="-120"/>
                <a:ea typeface="標楷體" panose="03000509000000000000" pitchFamily="65" charset="-120"/>
              </a:rPr>
              <a:t>腦性麻痺</a:t>
            </a:r>
            <a:r>
              <a:rPr lang="en-US" altLang="zh-TW" sz="2400" dirty="0">
                <a:solidFill>
                  <a:schemeClr val="bg1"/>
                </a:solidFill>
                <a:latin typeface="標楷體" panose="03000509000000000000" pitchFamily="65" charset="-120"/>
                <a:ea typeface="標楷體" panose="03000509000000000000" pitchFamily="65" charset="-120"/>
              </a:rPr>
              <a:t>)</a:t>
            </a:r>
          </a:p>
          <a:p>
            <a:r>
              <a:rPr lang="en-US" altLang="zh-TW" sz="2400" dirty="0">
                <a:solidFill>
                  <a:schemeClr val="bg1"/>
                </a:solidFill>
                <a:latin typeface="標楷體" panose="03000509000000000000" pitchFamily="65" charset="-120"/>
                <a:ea typeface="標楷體" panose="03000509000000000000" pitchFamily="65" charset="-120"/>
              </a:rPr>
              <a:t>2.</a:t>
            </a:r>
            <a:r>
              <a:rPr lang="zh-TW" altLang="en-US" sz="2400" dirty="0">
                <a:solidFill>
                  <a:schemeClr val="bg1"/>
                </a:solidFill>
                <a:latin typeface="標楷體" panose="03000509000000000000" pitchFamily="65" charset="-120"/>
                <a:ea typeface="標楷體" panose="03000509000000000000" pitchFamily="65" charset="-120"/>
              </a:rPr>
              <a:t>台北市仁愛國小各班級書法老師</a:t>
            </a:r>
            <a:endParaRPr lang="en-US" altLang="zh-TW" sz="2400" dirty="0">
              <a:solidFill>
                <a:schemeClr val="bg1"/>
              </a:solidFill>
              <a:latin typeface="標楷體" panose="03000509000000000000" pitchFamily="65" charset="-120"/>
              <a:ea typeface="標楷體" panose="03000509000000000000" pitchFamily="65" charset="-120"/>
            </a:endParaRPr>
          </a:p>
          <a:p>
            <a:r>
              <a:rPr lang="en-US" altLang="zh-TW" sz="2400" dirty="0">
                <a:solidFill>
                  <a:schemeClr val="bg1"/>
                </a:solidFill>
                <a:latin typeface="標楷體" panose="03000509000000000000" pitchFamily="65" charset="-120"/>
                <a:ea typeface="標楷體" panose="03000509000000000000" pitchFamily="65" charset="-120"/>
              </a:rPr>
              <a:t>  &amp;</a:t>
            </a:r>
            <a:r>
              <a:rPr lang="zh-TW" altLang="en-US" sz="2400" dirty="0">
                <a:solidFill>
                  <a:schemeClr val="bg1"/>
                </a:solidFill>
                <a:latin typeface="標楷體" panose="03000509000000000000" pitchFamily="65" charset="-120"/>
                <a:ea typeface="標楷體" panose="03000509000000000000" pitchFamily="65" charset="-120"/>
              </a:rPr>
              <a:t>仁愛國小書法師資集訓指導</a:t>
            </a:r>
            <a:endParaRPr lang="en-US" altLang="zh-TW" sz="2400" dirty="0">
              <a:solidFill>
                <a:schemeClr val="bg1"/>
              </a:solidFill>
              <a:latin typeface="標楷體" panose="03000509000000000000" pitchFamily="65" charset="-120"/>
              <a:ea typeface="標楷體" panose="03000509000000000000" pitchFamily="65" charset="-120"/>
            </a:endParaRPr>
          </a:p>
          <a:p>
            <a:r>
              <a:rPr lang="en-US" altLang="zh-TW" sz="2400" dirty="0">
                <a:solidFill>
                  <a:schemeClr val="bg1"/>
                </a:solidFill>
                <a:latin typeface="標楷體" panose="03000509000000000000" pitchFamily="65" charset="-120"/>
                <a:ea typeface="標楷體" panose="03000509000000000000" pitchFamily="65" charset="-120"/>
              </a:rPr>
              <a:t>3.</a:t>
            </a:r>
            <a:r>
              <a:rPr lang="zh-TW" altLang="en-US" sz="2400" dirty="0">
                <a:solidFill>
                  <a:schemeClr val="bg1"/>
                </a:solidFill>
                <a:latin typeface="標楷體" panose="03000509000000000000" pitchFamily="65" charset="-120"/>
                <a:ea typeface="標楷體" panose="03000509000000000000" pitchFamily="65" charset="-120"/>
              </a:rPr>
              <a:t>桃園市南崁國小班級書法老師</a:t>
            </a:r>
            <a:endParaRPr lang="en-US" altLang="zh-TW" sz="2400" dirty="0">
              <a:solidFill>
                <a:schemeClr val="bg1"/>
              </a:solidFill>
              <a:latin typeface="標楷體" panose="03000509000000000000" pitchFamily="65" charset="-120"/>
              <a:ea typeface="標楷體" panose="03000509000000000000" pitchFamily="65" charset="-120"/>
            </a:endParaRPr>
          </a:p>
          <a:p>
            <a:r>
              <a:rPr lang="en-US" altLang="zh-TW" sz="2400" dirty="0">
                <a:solidFill>
                  <a:schemeClr val="bg1"/>
                </a:solidFill>
                <a:latin typeface="標楷體" panose="03000509000000000000" pitchFamily="65" charset="-120"/>
                <a:ea typeface="標楷體" panose="03000509000000000000" pitchFamily="65" charset="-120"/>
              </a:rPr>
              <a:t>4.</a:t>
            </a:r>
            <a:r>
              <a:rPr lang="zh-TW" altLang="en-US" sz="2400" dirty="0">
                <a:solidFill>
                  <a:schemeClr val="bg1"/>
                </a:solidFill>
                <a:latin typeface="標楷體" panose="03000509000000000000" pitchFamily="65" charset="-120"/>
                <a:ea typeface="標楷體" panose="03000509000000000000" pitchFamily="65" charset="-120"/>
              </a:rPr>
              <a:t>新北市江子翠社區</a:t>
            </a:r>
            <a:r>
              <a:rPr lang="en-US" altLang="zh-TW" sz="2400" dirty="0">
                <a:solidFill>
                  <a:schemeClr val="bg1"/>
                </a:solidFill>
                <a:latin typeface="標楷體" panose="03000509000000000000" pitchFamily="65" charset="-120"/>
                <a:ea typeface="標楷體" panose="03000509000000000000" pitchFamily="65" charset="-120"/>
              </a:rPr>
              <a:t>/</a:t>
            </a:r>
            <a:r>
              <a:rPr lang="zh-TW" altLang="en-US" sz="2400" dirty="0">
                <a:solidFill>
                  <a:schemeClr val="bg1"/>
                </a:solidFill>
                <a:latin typeface="標楷體" panose="03000509000000000000" pitchFamily="65" charset="-120"/>
                <a:ea typeface="標楷體" panose="03000509000000000000" pitchFamily="65" charset="-120"/>
              </a:rPr>
              <a:t>桃園中悅</a:t>
            </a:r>
            <a:endParaRPr lang="en-US" altLang="zh-TW" sz="2400" dirty="0">
              <a:solidFill>
                <a:schemeClr val="bg1"/>
              </a:solidFill>
              <a:latin typeface="標楷體" panose="03000509000000000000" pitchFamily="65" charset="-120"/>
              <a:ea typeface="標楷體" panose="03000509000000000000" pitchFamily="65" charset="-120"/>
            </a:endParaRPr>
          </a:p>
          <a:p>
            <a:r>
              <a:rPr lang="en-US" altLang="zh-TW" sz="2400" dirty="0">
                <a:solidFill>
                  <a:schemeClr val="bg1"/>
                </a:solidFill>
                <a:latin typeface="標楷體" panose="03000509000000000000" pitchFamily="65" charset="-120"/>
                <a:ea typeface="標楷體" panose="03000509000000000000" pitchFamily="65" charset="-120"/>
              </a:rPr>
              <a:t>5.</a:t>
            </a:r>
            <a:r>
              <a:rPr lang="zh-TW" altLang="en-US" sz="2400" dirty="0">
                <a:solidFill>
                  <a:schemeClr val="bg1"/>
                </a:solidFill>
                <a:latin typeface="標楷體" panose="03000509000000000000" pitchFamily="65" charset="-120"/>
                <a:ea typeface="標楷體" panose="03000509000000000000" pitchFamily="65" charset="-120"/>
              </a:rPr>
              <a:t>台北市六藝文創書法指導老師</a:t>
            </a:r>
          </a:p>
          <a:p>
            <a:r>
              <a:rPr lang="en-US" altLang="zh-TW" sz="2400" dirty="0">
                <a:solidFill>
                  <a:schemeClr val="bg1"/>
                </a:solidFill>
                <a:latin typeface="標楷體" panose="03000509000000000000" pitchFamily="65" charset="-120"/>
                <a:ea typeface="標楷體" panose="03000509000000000000" pitchFamily="65" charset="-120"/>
              </a:rPr>
              <a:t>6.</a:t>
            </a:r>
            <a:r>
              <a:rPr lang="zh-TW" altLang="en-US" sz="2400" dirty="0">
                <a:solidFill>
                  <a:schemeClr val="bg1"/>
                </a:solidFill>
                <a:latin typeface="標楷體" panose="03000509000000000000" pitchFamily="65" charset="-120"/>
                <a:ea typeface="標楷體" panose="03000509000000000000" pitchFamily="65" charset="-120"/>
              </a:rPr>
              <a:t>石牌玉龍宮廟書法指導</a:t>
            </a:r>
          </a:p>
          <a:p>
            <a:r>
              <a:rPr lang="en-US" altLang="zh-TW" sz="2400" dirty="0">
                <a:solidFill>
                  <a:schemeClr val="bg1"/>
                </a:solidFill>
                <a:latin typeface="標楷體" panose="03000509000000000000" pitchFamily="65" charset="-120"/>
                <a:ea typeface="標楷體" panose="03000509000000000000" pitchFamily="65" charset="-120"/>
              </a:rPr>
              <a:t>7.</a:t>
            </a:r>
            <a:r>
              <a:rPr lang="zh-TW" altLang="en-US" sz="2400" dirty="0">
                <a:solidFill>
                  <a:schemeClr val="bg1"/>
                </a:solidFill>
                <a:latin typeface="標楷體" panose="03000509000000000000" pitchFamily="65" charset="-120"/>
                <a:ea typeface="標楷體" panose="03000509000000000000" pitchFamily="65" charset="-120"/>
              </a:rPr>
              <a:t>朵朵朵書法室</a:t>
            </a:r>
            <a:r>
              <a:rPr lang="en-US" altLang="zh-TW" sz="2400" dirty="0">
                <a:solidFill>
                  <a:schemeClr val="bg1"/>
                </a:solidFill>
                <a:latin typeface="標楷體" panose="03000509000000000000" pitchFamily="65" charset="-120"/>
                <a:ea typeface="標楷體" panose="03000509000000000000" pitchFamily="65" charset="-120"/>
              </a:rPr>
              <a:t>(</a:t>
            </a:r>
            <a:r>
              <a:rPr lang="zh-TW" altLang="en-US" sz="2400" dirty="0">
                <a:solidFill>
                  <a:schemeClr val="bg1"/>
                </a:solidFill>
                <a:latin typeface="標楷體" panose="03000509000000000000" pitchFamily="65" charset="-120"/>
                <a:ea typeface="標楷體" panose="03000509000000000000" pitchFamily="65" charset="-120"/>
              </a:rPr>
              <a:t>南崁</a:t>
            </a:r>
            <a:r>
              <a:rPr lang="en-US" altLang="zh-TW" sz="2400" dirty="0">
                <a:solidFill>
                  <a:schemeClr val="bg1"/>
                </a:solidFill>
                <a:latin typeface="標楷體" panose="03000509000000000000" pitchFamily="65" charset="-120"/>
                <a:ea typeface="標楷體" panose="03000509000000000000" pitchFamily="65" charset="-120"/>
              </a:rPr>
              <a:t>)(</a:t>
            </a:r>
            <a:r>
              <a:rPr lang="zh-TW" altLang="en-US" sz="2400" dirty="0">
                <a:solidFill>
                  <a:schemeClr val="bg1"/>
                </a:solidFill>
                <a:latin typeface="標楷體" panose="03000509000000000000" pitchFamily="65" charset="-120"/>
                <a:ea typeface="標楷體" panose="03000509000000000000" pitchFamily="65" charset="-120"/>
              </a:rPr>
              <a:t>台北</a:t>
            </a:r>
            <a:r>
              <a:rPr lang="en-US" altLang="zh-TW" sz="2400" dirty="0">
                <a:solidFill>
                  <a:schemeClr val="bg1"/>
                </a:solidFill>
                <a:latin typeface="標楷體" panose="03000509000000000000" pitchFamily="65" charset="-120"/>
                <a:ea typeface="標楷體" panose="03000509000000000000" pitchFamily="65" charset="-120"/>
              </a:rPr>
              <a:t>)</a:t>
            </a:r>
            <a:r>
              <a:rPr lang="zh-TW" altLang="en-US" sz="2400" dirty="0">
                <a:solidFill>
                  <a:schemeClr val="bg1"/>
                </a:solidFill>
                <a:latin typeface="標楷體" panose="03000509000000000000" pitchFamily="65" charset="-120"/>
                <a:ea typeface="標楷體" panose="03000509000000000000" pitchFamily="65" charset="-120"/>
              </a:rPr>
              <a:t>書法老師</a:t>
            </a:r>
            <a:endParaRPr lang="en-US" altLang="zh-TW" sz="2400" dirty="0">
              <a:solidFill>
                <a:schemeClr val="bg1"/>
              </a:solidFill>
              <a:latin typeface="標楷體" panose="03000509000000000000" pitchFamily="65" charset="-120"/>
              <a:ea typeface="標楷體" panose="03000509000000000000" pitchFamily="65" charset="-120"/>
            </a:endParaRPr>
          </a:p>
          <a:p>
            <a:r>
              <a:rPr lang="en-US" altLang="zh-TW" sz="2400" dirty="0">
                <a:solidFill>
                  <a:schemeClr val="bg1"/>
                </a:solidFill>
                <a:latin typeface="標楷體" panose="03000509000000000000" pitchFamily="65" charset="-120"/>
                <a:ea typeface="標楷體" panose="03000509000000000000" pitchFamily="65" charset="-120"/>
              </a:rPr>
              <a:t>8.</a:t>
            </a:r>
            <a:r>
              <a:rPr lang="zh-TW" altLang="en-US" sz="2400" dirty="0">
                <a:solidFill>
                  <a:schemeClr val="bg1"/>
                </a:solidFill>
                <a:latin typeface="標楷體" panose="03000509000000000000" pitchFamily="65" charset="-120"/>
                <a:ea typeface="標楷體" panose="03000509000000000000" pitchFamily="65" charset="-120"/>
              </a:rPr>
              <a:t>台北市劍潭活動中心海外觀摩團書法老師</a:t>
            </a:r>
            <a:endParaRPr lang="en-US" altLang="zh-TW" sz="2400" dirty="0">
              <a:solidFill>
                <a:schemeClr val="bg1"/>
              </a:solidFill>
              <a:latin typeface="標楷體" panose="03000509000000000000" pitchFamily="65" charset="-120"/>
              <a:ea typeface="標楷體" panose="03000509000000000000" pitchFamily="65" charset="-120"/>
            </a:endParaRPr>
          </a:p>
          <a:p>
            <a:r>
              <a:rPr lang="en-US" altLang="zh-TW" sz="2400" dirty="0">
                <a:solidFill>
                  <a:schemeClr val="bg1"/>
                </a:solidFill>
                <a:latin typeface="標楷體" panose="03000509000000000000" pitchFamily="65" charset="-120"/>
                <a:ea typeface="標楷體" panose="03000509000000000000" pitchFamily="65" charset="-120"/>
              </a:rPr>
              <a:t>9.</a:t>
            </a:r>
            <a:r>
              <a:rPr lang="zh-TW" altLang="en-US" sz="2400" dirty="0">
                <a:solidFill>
                  <a:schemeClr val="bg1"/>
                </a:solidFill>
                <a:latin typeface="標楷體" panose="03000509000000000000" pitchFamily="65" charset="-120"/>
                <a:ea typeface="標楷體" panose="03000509000000000000" pitchFamily="65" charset="-120"/>
              </a:rPr>
              <a:t>伊甸基金會創意書法指導</a:t>
            </a:r>
            <a:endParaRPr lang="en-US" altLang="zh-TW" sz="2400" dirty="0">
              <a:solidFill>
                <a:schemeClr val="bg1"/>
              </a:solidFill>
              <a:latin typeface="標楷體" panose="03000509000000000000" pitchFamily="65" charset="-120"/>
              <a:ea typeface="標楷體" panose="03000509000000000000" pitchFamily="65" charset="-120"/>
            </a:endParaRPr>
          </a:p>
          <a:p>
            <a:r>
              <a:rPr lang="en-US" altLang="zh-TW" sz="2400" dirty="0">
                <a:solidFill>
                  <a:schemeClr val="bg1"/>
                </a:solidFill>
                <a:latin typeface="標楷體" panose="03000509000000000000" pitchFamily="65" charset="-120"/>
                <a:ea typeface="標楷體" panose="03000509000000000000" pitchFamily="65" charset="-120"/>
              </a:rPr>
              <a:t>10.</a:t>
            </a:r>
            <a:r>
              <a:rPr lang="zh-TW" altLang="en-US" sz="2400" dirty="0">
                <a:solidFill>
                  <a:schemeClr val="bg1"/>
                </a:solidFill>
                <a:latin typeface="標楷體" panose="03000509000000000000" pitchFamily="65" charset="-120"/>
                <a:ea typeface="標楷體" panose="03000509000000000000" pitchFamily="65" charset="-120"/>
              </a:rPr>
              <a:t>陽明山教養院書法指導</a:t>
            </a:r>
          </a:p>
          <a:p>
            <a:endParaRPr lang="zh-TW" altLang="en-US" sz="1800" dirty="0">
              <a:solidFill>
                <a:schemeClr val="bg1"/>
              </a:solidFill>
              <a:latin typeface="標楷體" panose="03000509000000000000" pitchFamily="65" charset="-120"/>
              <a:ea typeface="標楷體" panose="03000509000000000000" pitchFamily="65" charset="-120"/>
            </a:endParaRPr>
          </a:p>
        </p:txBody>
      </p:sp>
      <p:pic>
        <p:nvPicPr>
          <p:cNvPr id="6" name="圖片 5">
            <a:extLst>
              <a:ext uri="{FF2B5EF4-FFF2-40B4-BE49-F238E27FC236}">
                <a16:creationId xmlns:a16="http://schemas.microsoft.com/office/drawing/2014/main" id="{443EBF2E-CE07-43F4-8AA1-F253B431F5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6591" y="1828800"/>
            <a:ext cx="4562808" cy="3769990"/>
          </a:xfrm>
          <a:prstGeom prst="rect">
            <a:avLst/>
          </a:prstGeom>
        </p:spPr>
      </p:pic>
    </p:spTree>
    <p:extLst>
      <p:ext uri="{BB962C8B-B14F-4D97-AF65-F5344CB8AC3E}">
        <p14:creationId xmlns:p14="http://schemas.microsoft.com/office/powerpoint/2010/main" val="323924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1000"/>
                                        <p:tgtEl>
                                          <p:spTgt spid="23"/>
                                        </p:tgtEl>
                                      </p:cBhvr>
                                    </p:animEffect>
                                  </p:childTnLst>
                                </p:cTn>
                              </p:par>
                              <p:par>
                                <p:cTn id="8" presetID="22" presetClass="entr" presetSubtype="8" fill="hold" grpId="0" nodeType="withEffect" nodePh="1">
                                  <p:stCondLst>
                                    <p:cond delay="750"/>
                                  </p:stCondLst>
                                  <p:endCondLst>
                                    <p:cond evt="begin" delay="0">
                                      <p:tn val="8"/>
                                    </p:cond>
                                  </p:end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par>
                                <p:cTn id="11" presetID="22" presetClass="entr" presetSubtype="2" fill="hold" nodeType="withEffect">
                                  <p:stCondLst>
                                    <p:cond delay="250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1000"/>
                                        <p:tgtEl>
                                          <p:spTgt spid="22"/>
                                        </p:tgtEl>
                                      </p:cBhvr>
                                    </p:animEffect>
                                  </p:childTnLst>
                                </p:cTn>
                              </p:par>
                              <p:par>
                                <p:cTn id="14" presetID="22" presetClass="entr" presetSubtype="2" fill="hold" nodeType="withEffect">
                                  <p:stCondLst>
                                    <p:cond delay="325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000"/>
                                        <p:tgtEl>
                                          <p:spTgt spid="24"/>
                                        </p:tgtEl>
                                      </p:cBhvr>
                                    </p:animEffect>
                                  </p:childTnLst>
                                </p:cTn>
                              </p:par>
                              <p:par>
                                <p:cTn id="17" presetID="16" presetClass="entr" presetSubtype="4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a:cxnSpLocks/>
          </p:cNvCxnSpPr>
          <p:nvPr/>
        </p:nvCxnSpPr>
        <p:spPr>
          <a:xfrm>
            <a:off x="766103" y="6614954"/>
            <a:ext cx="244601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cxnSpLocks/>
          </p:cNvCxnSpPr>
          <p:nvPr/>
        </p:nvCxnSpPr>
        <p:spPr>
          <a:xfrm>
            <a:off x="983685" y="259428"/>
            <a:ext cx="581405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cxnSpLocks/>
          </p:cNvCxnSpPr>
          <p:nvPr/>
        </p:nvCxnSpPr>
        <p:spPr>
          <a:xfrm>
            <a:off x="440008" y="-160992"/>
            <a:ext cx="0" cy="401584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090D0E"/>
                </a:gs>
                <a:gs pos="99000">
                  <a:srgbClr val="212226"/>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8" name="直接连接符 22">
            <a:extLst>
              <a:ext uri="{FF2B5EF4-FFF2-40B4-BE49-F238E27FC236}">
                <a16:creationId xmlns:a16="http://schemas.microsoft.com/office/drawing/2014/main" id="{DDDC535A-3D8F-4165-A587-4CA26503EF19}"/>
              </a:ext>
            </a:extLst>
          </p:cNvPr>
          <p:cNvCxnSpPr>
            <a:cxnSpLocks/>
          </p:cNvCxnSpPr>
          <p:nvPr/>
        </p:nvCxnSpPr>
        <p:spPr>
          <a:xfrm>
            <a:off x="11441671" y="2052272"/>
            <a:ext cx="0" cy="401584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090D0E"/>
                </a:gs>
                <a:gs pos="99000">
                  <a:srgbClr val="212226"/>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B003C7D8-51F7-46D8-983D-5AFE499EA710}"/>
              </a:ext>
            </a:extLst>
          </p:cNvPr>
          <p:cNvSpPr txBox="1"/>
          <p:nvPr/>
        </p:nvSpPr>
        <p:spPr>
          <a:xfrm>
            <a:off x="3890714" y="3854848"/>
            <a:ext cx="7481452" cy="2400657"/>
          </a:xfrm>
          <a:prstGeom prst="rect">
            <a:avLst/>
          </a:prstGeom>
          <a:noFill/>
        </p:spPr>
        <p:txBody>
          <a:bodyPr wrap="square">
            <a:spAutoFit/>
          </a:bodyPr>
          <a:lstStyle/>
          <a:p>
            <a:r>
              <a:rPr lang="zh-TW" altLang="en-US" sz="2500" dirty="0">
                <a:solidFill>
                  <a:schemeClr val="bg1"/>
                </a:solidFill>
                <a:latin typeface="標楷體" panose="03000509000000000000" pitchFamily="65" charset="-120"/>
                <a:ea typeface="標楷體" panose="03000509000000000000" pitchFamily="65" charset="-120"/>
              </a:rPr>
              <a:t>近期獲獎：</a:t>
            </a:r>
          </a:p>
          <a:p>
            <a:r>
              <a:rPr lang="zh-TW" altLang="en-US" sz="2500" dirty="0">
                <a:solidFill>
                  <a:schemeClr val="bg1"/>
                </a:solidFill>
                <a:latin typeface="標楷體" panose="03000509000000000000" pitchFamily="65" charset="-120"/>
                <a:ea typeface="標楷體" panose="03000509000000000000" pitchFamily="65" charset="-120"/>
              </a:rPr>
              <a:t>民國</a:t>
            </a:r>
            <a:r>
              <a:rPr lang="en-US" altLang="zh-TW" sz="2500" dirty="0">
                <a:solidFill>
                  <a:schemeClr val="bg1"/>
                </a:solidFill>
                <a:latin typeface="標楷體" panose="03000509000000000000" pitchFamily="65" charset="-120"/>
                <a:ea typeface="標楷體" panose="03000509000000000000" pitchFamily="65" charset="-120"/>
              </a:rPr>
              <a:t>100</a:t>
            </a:r>
            <a:r>
              <a:rPr lang="zh-TW" altLang="en-US" sz="2500" dirty="0">
                <a:solidFill>
                  <a:schemeClr val="bg1"/>
                </a:solidFill>
                <a:latin typeface="標楷體" panose="03000509000000000000" pitchFamily="65" charset="-120"/>
                <a:ea typeface="標楷體" panose="03000509000000000000" pitchFamily="65" charset="-120"/>
              </a:rPr>
              <a:t>年</a:t>
            </a:r>
            <a:r>
              <a:rPr lang="en-US" altLang="zh-TW" sz="2500" dirty="0">
                <a:solidFill>
                  <a:schemeClr val="bg1"/>
                </a:solidFill>
                <a:latin typeface="標楷體" panose="03000509000000000000" pitchFamily="65" charset="-120"/>
                <a:ea typeface="標楷體" panose="03000509000000000000" pitchFamily="65" charset="-120"/>
              </a:rPr>
              <a:t>~</a:t>
            </a:r>
            <a:r>
              <a:rPr lang="zh-TW" altLang="en-US" sz="2500" dirty="0">
                <a:solidFill>
                  <a:schemeClr val="bg1"/>
                </a:solidFill>
                <a:latin typeface="標楷體" panose="03000509000000000000" pitchFamily="65" charset="-120"/>
                <a:ea typeface="標楷體" panose="03000509000000000000" pitchFamily="65" charset="-120"/>
              </a:rPr>
              <a:t>民國</a:t>
            </a:r>
            <a:r>
              <a:rPr lang="en-US" altLang="zh-TW" sz="2500" dirty="0">
                <a:solidFill>
                  <a:schemeClr val="bg1"/>
                </a:solidFill>
                <a:latin typeface="標楷體" panose="03000509000000000000" pitchFamily="65" charset="-120"/>
                <a:ea typeface="標楷體" panose="03000509000000000000" pitchFamily="65" charset="-120"/>
              </a:rPr>
              <a:t>104</a:t>
            </a:r>
            <a:r>
              <a:rPr lang="zh-TW" altLang="en-US" sz="2500" dirty="0">
                <a:solidFill>
                  <a:schemeClr val="bg1"/>
                </a:solidFill>
                <a:latin typeface="標楷體" panose="03000509000000000000" pitchFamily="65" charset="-120"/>
                <a:ea typeface="標楷體" panose="03000509000000000000" pitchFamily="65" charset="-120"/>
              </a:rPr>
              <a:t>年 金赫獎社會組特優</a:t>
            </a:r>
          </a:p>
          <a:p>
            <a:r>
              <a:rPr lang="zh-TW" altLang="en-US" sz="2500" dirty="0">
                <a:solidFill>
                  <a:schemeClr val="bg1"/>
                </a:solidFill>
                <a:latin typeface="標楷體" panose="03000509000000000000" pitchFamily="65" charset="-120"/>
                <a:ea typeface="標楷體" panose="03000509000000000000" pitchFamily="65" charset="-120"/>
              </a:rPr>
              <a:t>民國</a:t>
            </a:r>
            <a:r>
              <a:rPr lang="en-US" altLang="zh-TW" sz="2500" dirty="0">
                <a:solidFill>
                  <a:schemeClr val="bg1"/>
                </a:solidFill>
                <a:latin typeface="標楷體" panose="03000509000000000000" pitchFamily="65" charset="-120"/>
                <a:ea typeface="標楷體" panose="03000509000000000000" pitchFamily="65" charset="-120"/>
              </a:rPr>
              <a:t>101</a:t>
            </a:r>
            <a:r>
              <a:rPr lang="zh-TW" altLang="en-US" sz="2500" dirty="0">
                <a:solidFill>
                  <a:schemeClr val="bg1"/>
                </a:solidFill>
                <a:latin typeface="標楷體" panose="03000509000000000000" pitchFamily="65" charset="-120"/>
                <a:ea typeface="標楷體" panose="03000509000000000000" pitchFamily="65" charset="-120"/>
              </a:rPr>
              <a:t>年 台北市兒童書法優良教師獎</a:t>
            </a:r>
          </a:p>
          <a:p>
            <a:r>
              <a:rPr lang="zh-TW" altLang="en-US" sz="2500" dirty="0">
                <a:solidFill>
                  <a:schemeClr val="bg1"/>
                </a:solidFill>
                <a:latin typeface="標楷體" panose="03000509000000000000" pitchFamily="65" charset="-120"/>
                <a:ea typeface="標楷體" panose="03000509000000000000" pitchFamily="65" charset="-120"/>
              </a:rPr>
              <a:t>民國</a:t>
            </a:r>
            <a:r>
              <a:rPr lang="en-US" altLang="zh-TW" sz="2500" dirty="0">
                <a:solidFill>
                  <a:schemeClr val="bg1"/>
                </a:solidFill>
                <a:latin typeface="標楷體" panose="03000509000000000000" pitchFamily="65" charset="-120"/>
                <a:ea typeface="標楷體" panose="03000509000000000000" pitchFamily="65" charset="-120"/>
              </a:rPr>
              <a:t>107</a:t>
            </a:r>
            <a:r>
              <a:rPr lang="zh-TW" altLang="en-US" sz="2500" dirty="0">
                <a:solidFill>
                  <a:schemeClr val="bg1"/>
                </a:solidFill>
                <a:latin typeface="標楷體" panose="03000509000000000000" pitchFamily="65" charset="-120"/>
                <a:ea typeface="標楷體" panose="03000509000000000000" pitchFamily="65" charset="-120"/>
              </a:rPr>
              <a:t>年 全球正體字書法組優選第一</a:t>
            </a:r>
          </a:p>
          <a:p>
            <a:r>
              <a:rPr lang="zh-TW" altLang="en-US" sz="2500" dirty="0">
                <a:solidFill>
                  <a:schemeClr val="bg1"/>
                </a:solidFill>
                <a:latin typeface="標楷體" panose="03000509000000000000" pitchFamily="65" charset="-120"/>
                <a:ea typeface="標楷體" panose="03000509000000000000" pitchFamily="65" charset="-120"/>
              </a:rPr>
              <a:t>民國</a:t>
            </a:r>
            <a:r>
              <a:rPr lang="en-US" altLang="zh-TW" sz="2500" dirty="0">
                <a:solidFill>
                  <a:schemeClr val="bg1"/>
                </a:solidFill>
                <a:latin typeface="標楷體" panose="03000509000000000000" pitchFamily="65" charset="-120"/>
                <a:ea typeface="標楷體" panose="03000509000000000000" pitchFamily="65" charset="-120"/>
              </a:rPr>
              <a:t>108</a:t>
            </a:r>
            <a:r>
              <a:rPr lang="zh-TW" altLang="en-US" sz="2500" dirty="0">
                <a:solidFill>
                  <a:schemeClr val="bg1"/>
                </a:solidFill>
                <a:latin typeface="標楷體" panose="03000509000000000000" pitchFamily="65" charset="-120"/>
                <a:ea typeface="標楷體" panose="03000509000000000000" pitchFamily="65" charset="-120"/>
              </a:rPr>
              <a:t>年 文化大學美術系第</a:t>
            </a:r>
            <a:r>
              <a:rPr lang="en-US" altLang="zh-TW" sz="2500" dirty="0">
                <a:solidFill>
                  <a:schemeClr val="bg1"/>
                </a:solidFill>
                <a:latin typeface="標楷體" panose="03000509000000000000" pitchFamily="65" charset="-120"/>
                <a:ea typeface="標楷體" panose="03000509000000000000" pitchFamily="65" charset="-120"/>
              </a:rPr>
              <a:t>57</a:t>
            </a:r>
            <a:r>
              <a:rPr lang="zh-TW" altLang="en-US" sz="2500" dirty="0">
                <a:solidFill>
                  <a:schemeClr val="bg1"/>
                </a:solidFill>
                <a:latin typeface="標楷體" panose="03000509000000000000" pitchFamily="65" charset="-120"/>
                <a:ea typeface="標楷體" panose="03000509000000000000" pitchFamily="65" charset="-120"/>
              </a:rPr>
              <a:t>屆系展書法組特優</a:t>
            </a:r>
          </a:p>
          <a:p>
            <a:r>
              <a:rPr lang="zh-TW" altLang="en-US" sz="2500" dirty="0">
                <a:solidFill>
                  <a:schemeClr val="bg1"/>
                </a:solidFill>
                <a:latin typeface="標楷體" panose="03000509000000000000" pitchFamily="65" charset="-120"/>
                <a:ea typeface="標楷體" panose="03000509000000000000" pitchFamily="65" charset="-120"/>
              </a:rPr>
              <a:t>民國</a:t>
            </a:r>
            <a:r>
              <a:rPr lang="en-US" altLang="zh-TW" sz="2500" dirty="0">
                <a:solidFill>
                  <a:schemeClr val="bg1"/>
                </a:solidFill>
                <a:latin typeface="標楷體" panose="03000509000000000000" pitchFamily="65" charset="-120"/>
                <a:ea typeface="標楷體" panose="03000509000000000000" pitchFamily="65" charset="-120"/>
              </a:rPr>
              <a:t>109</a:t>
            </a:r>
            <a:r>
              <a:rPr lang="zh-TW" altLang="en-US" sz="2500" dirty="0">
                <a:solidFill>
                  <a:schemeClr val="bg1"/>
                </a:solidFill>
                <a:latin typeface="標楷體" panose="03000509000000000000" pitchFamily="65" charset="-120"/>
                <a:ea typeface="標楷體" panose="03000509000000000000" pitchFamily="65" charset="-120"/>
              </a:rPr>
              <a:t>年 文化大學美術系第</a:t>
            </a:r>
            <a:r>
              <a:rPr lang="en-US" altLang="zh-TW" sz="2500" dirty="0">
                <a:solidFill>
                  <a:schemeClr val="bg1"/>
                </a:solidFill>
                <a:latin typeface="標楷體" panose="03000509000000000000" pitchFamily="65" charset="-120"/>
                <a:ea typeface="標楷體" panose="03000509000000000000" pitchFamily="65" charset="-120"/>
              </a:rPr>
              <a:t>58</a:t>
            </a:r>
            <a:r>
              <a:rPr lang="zh-TW" altLang="en-US" sz="2500" dirty="0">
                <a:solidFill>
                  <a:schemeClr val="bg1"/>
                </a:solidFill>
                <a:latin typeface="標楷體" panose="03000509000000000000" pitchFamily="65" charset="-120"/>
                <a:ea typeface="標楷體" panose="03000509000000000000" pitchFamily="65" charset="-120"/>
              </a:rPr>
              <a:t>屆系展書法組特優</a:t>
            </a:r>
          </a:p>
        </p:txBody>
      </p:sp>
      <p:pic>
        <p:nvPicPr>
          <p:cNvPr id="6" name="圖片 5">
            <a:extLst>
              <a:ext uri="{FF2B5EF4-FFF2-40B4-BE49-F238E27FC236}">
                <a16:creationId xmlns:a16="http://schemas.microsoft.com/office/drawing/2014/main" id="{443EBF2E-CE07-43F4-8AA1-F253B431F5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3686" y="655096"/>
            <a:ext cx="6650170" cy="3072719"/>
          </a:xfrm>
          <a:prstGeom prst="rect">
            <a:avLst/>
          </a:prstGeom>
        </p:spPr>
      </p:pic>
    </p:spTree>
    <p:extLst>
      <p:ext uri="{BB962C8B-B14F-4D97-AF65-F5344CB8AC3E}">
        <p14:creationId xmlns:p14="http://schemas.microsoft.com/office/powerpoint/2010/main" val="3044574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1000"/>
                                        <p:tgtEl>
                                          <p:spTgt spid="23"/>
                                        </p:tgtEl>
                                      </p:cBhvr>
                                    </p:animEffect>
                                  </p:childTnLst>
                                </p:cTn>
                              </p:par>
                              <p:par>
                                <p:cTn id="8" presetID="22" presetClass="entr" presetSubtype="2" fill="hold" nodeType="withEffect">
                                  <p:stCondLst>
                                    <p:cond delay="250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par>
                                <p:cTn id="11" presetID="22" presetClass="entr" presetSubtype="2" fill="hold" nodeType="withEffect">
                                  <p:stCondLst>
                                    <p:cond delay="325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1000"/>
                                        <p:tgtEl>
                                          <p:spTgt spid="24"/>
                                        </p:tgtEl>
                                      </p:cBhvr>
                                    </p:animEffect>
                                  </p:childTnLst>
                                </p:cTn>
                              </p:par>
                              <p:par>
                                <p:cTn id="14" presetID="16" presetClass="entr" presetSubtype="4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Horizontal)">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a:cxnSpLocks/>
          </p:cNvCxnSpPr>
          <p:nvPr/>
        </p:nvCxnSpPr>
        <p:spPr>
          <a:xfrm>
            <a:off x="983685" y="4955065"/>
            <a:ext cx="244601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cxnSpLocks/>
          </p:cNvCxnSpPr>
          <p:nvPr/>
        </p:nvCxnSpPr>
        <p:spPr>
          <a:xfrm>
            <a:off x="983685" y="1300828"/>
            <a:ext cx="581405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661888" y="3068619"/>
            <a:ext cx="5514107" cy="1938992"/>
          </a:xfrm>
          <a:prstGeom prst="rect">
            <a:avLst/>
          </a:prstGeom>
          <a:noFill/>
        </p:spPr>
        <p:txBody>
          <a:bodyPr wrap="square" rtlCol="0">
            <a:spAutoFit/>
          </a:bodyPr>
          <a:lstStyle/>
          <a:p>
            <a:endParaRPr lang="en-US" altLang="zh-TW" sz="3000" dirty="0">
              <a:solidFill>
                <a:schemeClr val="bg1"/>
              </a:solidFill>
              <a:latin typeface="標楷體" panose="03000509000000000000" pitchFamily="65" charset="-120"/>
              <a:ea typeface="標楷體" panose="03000509000000000000" pitchFamily="65" charset="-120"/>
            </a:endParaRPr>
          </a:p>
          <a:p>
            <a:endParaRPr lang="en-US" altLang="zh-TW" sz="3000" dirty="0">
              <a:solidFill>
                <a:schemeClr val="bg1"/>
              </a:solidFill>
              <a:latin typeface="標楷體" panose="03000509000000000000" pitchFamily="65" charset="-120"/>
              <a:ea typeface="標楷體" panose="03000509000000000000" pitchFamily="65" charset="-120"/>
            </a:endParaRPr>
          </a:p>
          <a:p>
            <a:endParaRPr lang="en-US" altLang="zh-TW" sz="3000" dirty="0">
              <a:solidFill>
                <a:schemeClr val="bg1"/>
              </a:solidFill>
              <a:latin typeface="標楷體" panose="03000509000000000000" pitchFamily="65" charset="-120"/>
              <a:ea typeface="標楷體" panose="03000509000000000000" pitchFamily="65" charset="-120"/>
            </a:endParaRPr>
          </a:p>
          <a:p>
            <a:endParaRPr lang="zh-CN" altLang="en-US" sz="3000" dirty="0">
              <a:solidFill>
                <a:srgbClr val="E0B07E"/>
              </a:solidFill>
              <a:latin typeface="標楷體" panose="03000509000000000000" pitchFamily="65" charset="-120"/>
              <a:ea typeface="標楷體" panose="03000509000000000000" pitchFamily="65" charset="-120"/>
              <a:cs typeface="Segoe UI" panose="020B0502040204020203" pitchFamily="34" charset="0"/>
            </a:endParaRPr>
          </a:p>
        </p:txBody>
      </p:sp>
      <p:cxnSp>
        <p:nvCxnSpPr>
          <p:cNvPr id="23" name="直接连接符 22"/>
          <p:cNvCxnSpPr>
            <a:cxnSpLocks/>
          </p:cNvCxnSpPr>
          <p:nvPr/>
        </p:nvCxnSpPr>
        <p:spPr>
          <a:xfrm>
            <a:off x="440008" y="-160992"/>
            <a:ext cx="0" cy="401584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090D0E"/>
                </a:gs>
                <a:gs pos="99000">
                  <a:srgbClr val="212226"/>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8" name="直接连接符 22">
            <a:extLst>
              <a:ext uri="{FF2B5EF4-FFF2-40B4-BE49-F238E27FC236}">
                <a16:creationId xmlns:a16="http://schemas.microsoft.com/office/drawing/2014/main" id="{DDDC535A-3D8F-4165-A587-4CA26503EF19}"/>
              </a:ext>
            </a:extLst>
          </p:cNvPr>
          <p:cNvCxnSpPr>
            <a:cxnSpLocks/>
          </p:cNvCxnSpPr>
          <p:nvPr/>
        </p:nvCxnSpPr>
        <p:spPr>
          <a:xfrm>
            <a:off x="5921274" y="1856634"/>
            <a:ext cx="0" cy="401584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090D0E"/>
                </a:gs>
                <a:gs pos="99000">
                  <a:srgbClr val="212226"/>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B003C7D8-51F7-46D8-983D-5AFE499EA710}"/>
              </a:ext>
            </a:extLst>
          </p:cNvPr>
          <p:cNvSpPr txBox="1"/>
          <p:nvPr/>
        </p:nvSpPr>
        <p:spPr>
          <a:xfrm>
            <a:off x="6216540" y="1463897"/>
            <a:ext cx="5814055" cy="5355312"/>
          </a:xfrm>
          <a:prstGeom prst="rect">
            <a:avLst/>
          </a:prstGeom>
          <a:noFill/>
        </p:spPr>
        <p:txBody>
          <a:bodyPr wrap="square">
            <a:spAutoFit/>
          </a:bodyPr>
          <a:lstStyle/>
          <a:p>
            <a:r>
              <a:rPr lang="zh-TW" altLang="en-US" sz="1800" dirty="0">
                <a:solidFill>
                  <a:schemeClr val="bg1"/>
                </a:solidFill>
                <a:latin typeface="標楷體" panose="03000509000000000000" pitchFamily="65" charset="-120"/>
                <a:ea typeface="標楷體" panose="03000509000000000000" pitchFamily="65" charset="-120"/>
              </a:rPr>
              <a:t>近期活動：</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99</a:t>
            </a:r>
            <a:r>
              <a:rPr lang="zh-TW" altLang="en-US" sz="1800" dirty="0">
                <a:solidFill>
                  <a:schemeClr val="bg1"/>
                </a:solidFill>
                <a:latin typeface="標楷體" panose="03000509000000000000" pitchFamily="65" charset="-120"/>
                <a:ea typeface="標楷體" panose="03000509000000000000" pitchFamily="65" charset="-120"/>
              </a:rPr>
              <a:t>年～民國</a:t>
            </a:r>
            <a:r>
              <a:rPr lang="en-US" altLang="zh-TW" sz="1800" dirty="0">
                <a:solidFill>
                  <a:schemeClr val="bg1"/>
                </a:solidFill>
                <a:latin typeface="標楷體" panose="03000509000000000000" pitchFamily="65" charset="-120"/>
                <a:ea typeface="標楷體" panose="03000509000000000000" pitchFamily="65" charset="-120"/>
              </a:rPr>
              <a:t>103</a:t>
            </a:r>
            <a:r>
              <a:rPr lang="zh-TW" altLang="en-US" sz="1800" dirty="0">
                <a:solidFill>
                  <a:schemeClr val="bg1"/>
                </a:solidFill>
                <a:latin typeface="標楷體" panose="03000509000000000000" pitchFamily="65" charset="-120"/>
                <a:ea typeface="標楷體" panose="03000509000000000000" pitchFamily="65" charset="-120"/>
              </a:rPr>
              <a:t>年　林本源園邸書扇老師</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103</a:t>
            </a:r>
            <a:r>
              <a:rPr lang="zh-TW" altLang="en-US" sz="1800" dirty="0">
                <a:solidFill>
                  <a:schemeClr val="bg1"/>
                </a:solidFill>
                <a:latin typeface="標楷體" panose="03000509000000000000" pitchFamily="65" charset="-120"/>
                <a:ea typeface="標楷體" panose="03000509000000000000" pitchFamily="65" charset="-120"/>
              </a:rPr>
              <a:t>年～民國</a:t>
            </a:r>
            <a:r>
              <a:rPr lang="en-US" altLang="zh-TW" sz="1800" dirty="0">
                <a:solidFill>
                  <a:schemeClr val="bg1"/>
                </a:solidFill>
                <a:latin typeface="標楷體" panose="03000509000000000000" pitchFamily="65" charset="-120"/>
                <a:ea typeface="標楷體" panose="03000509000000000000" pitchFamily="65" charset="-120"/>
              </a:rPr>
              <a:t>107</a:t>
            </a:r>
            <a:r>
              <a:rPr lang="zh-TW" altLang="en-US" sz="1800" dirty="0">
                <a:solidFill>
                  <a:schemeClr val="bg1"/>
                </a:solidFill>
                <a:latin typeface="標楷體" panose="03000509000000000000" pitchFamily="65" charset="-120"/>
                <a:ea typeface="標楷體" panose="03000509000000000000" pitchFamily="65" charset="-120"/>
              </a:rPr>
              <a:t>年 日本真如苑每年元旦揮毫召集人</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103</a:t>
            </a:r>
            <a:r>
              <a:rPr lang="zh-TW" altLang="en-US" sz="1800" dirty="0">
                <a:solidFill>
                  <a:schemeClr val="bg1"/>
                </a:solidFill>
                <a:latin typeface="標楷體" panose="03000509000000000000" pitchFamily="65" charset="-120"/>
                <a:ea typeface="標楷體" panose="03000509000000000000" pitchFamily="65" charset="-120"/>
              </a:rPr>
              <a:t>年 坎培拉文化節台灣代表師生團揮毫組</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105/108</a:t>
            </a:r>
            <a:r>
              <a:rPr lang="zh-TW" altLang="en-US" sz="1800" dirty="0">
                <a:solidFill>
                  <a:schemeClr val="bg1"/>
                </a:solidFill>
                <a:latin typeface="標楷體" panose="03000509000000000000" pitchFamily="65" charset="-120"/>
                <a:ea typeface="標楷體" panose="03000509000000000000" pitchFamily="65" charset="-120"/>
              </a:rPr>
              <a:t>年日本來台書法交流，於中悅藝術廣場</a:t>
            </a:r>
            <a:r>
              <a:rPr lang="en-US" altLang="zh-TW" sz="1800" dirty="0">
                <a:solidFill>
                  <a:schemeClr val="bg1"/>
                </a:solidFill>
                <a:latin typeface="標楷體" panose="03000509000000000000" pitchFamily="65" charset="-120"/>
                <a:ea typeface="標楷體" panose="03000509000000000000" pitchFamily="65" charset="-120"/>
              </a:rPr>
              <a:t>/</a:t>
            </a:r>
            <a:r>
              <a:rPr lang="zh-TW" altLang="en-US" sz="1800" dirty="0">
                <a:solidFill>
                  <a:schemeClr val="bg1"/>
                </a:solidFill>
                <a:latin typeface="標楷體" panose="03000509000000000000" pitchFamily="65" charset="-120"/>
                <a:ea typeface="標楷體" panose="03000509000000000000" pitchFamily="65" charset="-120"/>
              </a:rPr>
              <a:t>湖口老街舉行</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107</a:t>
            </a:r>
            <a:r>
              <a:rPr lang="zh-TW" altLang="en-US" sz="1800" dirty="0">
                <a:solidFill>
                  <a:schemeClr val="bg1"/>
                </a:solidFill>
                <a:latin typeface="標楷體" panose="03000509000000000000" pitchFamily="65" charset="-120"/>
                <a:ea typeface="標楷體" panose="03000509000000000000" pitchFamily="65" charset="-120"/>
              </a:rPr>
              <a:t>年元月湖口老街白黑畫廊心經展三個月</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105</a:t>
            </a:r>
            <a:r>
              <a:rPr lang="zh-TW" altLang="en-US" sz="1800" dirty="0">
                <a:solidFill>
                  <a:schemeClr val="bg1"/>
                </a:solidFill>
                <a:latin typeface="標楷體" panose="03000509000000000000" pitchFamily="65" charset="-120"/>
                <a:ea typeface="標楷體" panose="03000509000000000000" pitchFamily="65" charset="-120"/>
              </a:rPr>
              <a:t>年</a:t>
            </a:r>
            <a:r>
              <a:rPr lang="en-US" altLang="zh-TW" sz="1800" dirty="0">
                <a:solidFill>
                  <a:schemeClr val="bg1"/>
                </a:solidFill>
                <a:latin typeface="標楷體" panose="03000509000000000000" pitchFamily="65" charset="-120"/>
                <a:ea typeface="標楷體" panose="03000509000000000000" pitchFamily="65" charset="-120"/>
              </a:rPr>
              <a:t>/107</a:t>
            </a:r>
            <a:r>
              <a:rPr lang="zh-TW" altLang="en-US" sz="1800" dirty="0">
                <a:solidFill>
                  <a:schemeClr val="bg1"/>
                </a:solidFill>
                <a:latin typeface="標楷體" panose="03000509000000000000" pitchFamily="65" charset="-120"/>
                <a:ea typeface="標楷體" panose="03000509000000000000" pitchFamily="65" charset="-120"/>
              </a:rPr>
              <a:t>年率領學生前往日本書法教學觀摩及作品參展</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108</a:t>
            </a:r>
            <a:r>
              <a:rPr lang="zh-TW" altLang="en-US" sz="1800" dirty="0">
                <a:solidFill>
                  <a:schemeClr val="bg1"/>
                </a:solidFill>
                <a:latin typeface="標楷體" panose="03000509000000000000" pitchFamily="65" charset="-120"/>
                <a:ea typeface="標楷體" panose="03000509000000000000" pitchFamily="65" charset="-120"/>
              </a:rPr>
              <a:t>年</a:t>
            </a:r>
            <a:r>
              <a:rPr lang="en-US" altLang="zh-TW" sz="1800" dirty="0">
                <a:solidFill>
                  <a:schemeClr val="bg1"/>
                </a:solidFill>
                <a:latin typeface="標楷體" panose="03000509000000000000" pitchFamily="65" charset="-120"/>
                <a:ea typeface="標楷體" panose="03000509000000000000" pitchFamily="65" charset="-120"/>
              </a:rPr>
              <a:t>3</a:t>
            </a:r>
            <a:r>
              <a:rPr lang="zh-TW" altLang="en-US" sz="1800" dirty="0">
                <a:solidFill>
                  <a:schemeClr val="bg1"/>
                </a:solidFill>
                <a:latin typeface="標楷體" panose="03000509000000000000" pitchFamily="65" charset="-120"/>
                <a:ea typeface="標楷體" panose="03000509000000000000" pitchFamily="65" charset="-120"/>
              </a:rPr>
              <a:t>月文化大學美術系第</a:t>
            </a:r>
            <a:r>
              <a:rPr lang="en-US" altLang="zh-TW" sz="1800" dirty="0">
                <a:solidFill>
                  <a:schemeClr val="bg1"/>
                </a:solidFill>
                <a:latin typeface="標楷體" panose="03000509000000000000" pitchFamily="65" charset="-120"/>
                <a:ea typeface="標楷體" panose="03000509000000000000" pitchFamily="65" charset="-120"/>
              </a:rPr>
              <a:t>57</a:t>
            </a:r>
            <a:r>
              <a:rPr lang="zh-TW" altLang="en-US" sz="1800" dirty="0">
                <a:solidFill>
                  <a:schemeClr val="bg1"/>
                </a:solidFill>
                <a:latin typeface="標楷體" panose="03000509000000000000" pitchFamily="65" charset="-120"/>
                <a:ea typeface="標楷體" panose="03000509000000000000" pitchFamily="65" charset="-120"/>
              </a:rPr>
              <a:t>屆聯展</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108</a:t>
            </a:r>
            <a:r>
              <a:rPr lang="zh-TW" altLang="en-US" sz="1800" dirty="0">
                <a:solidFill>
                  <a:schemeClr val="bg1"/>
                </a:solidFill>
                <a:latin typeface="標楷體" panose="03000509000000000000" pitchFamily="65" charset="-120"/>
                <a:ea typeface="標楷體" panose="03000509000000000000" pitchFamily="65" charset="-120"/>
              </a:rPr>
              <a:t>年</a:t>
            </a:r>
            <a:r>
              <a:rPr lang="en-US" altLang="zh-TW" sz="1800" dirty="0">
                <a:solidFill>
                  <a:schemeClr val="bg1"/>
                </a:solidFill>
                <a:latin typeface="標楷體" panose="03000509000000000000" pitchFamily="65" charset="-120"/>
                <a:ea typeface="標楷體" panose="03000509000000000000" pitchFamily="65" charset="-120"/>
              </a:rPr>
              <a:t>4</a:t>
            </a:r>
            <a:r>
              <a:rPr lang="zh-TW" altLang="en-US" sz="1800" dirty="0">
                <a:solidFill>
                  <a:schemeClr val="bg1"/>
                </a:solidFill>
                <a:latin typeface="標楷體" panose="03000509000000000000" pitchFamily="65" charset="-120"/>
                <a:ea typeface="標楷體" panose="03000509000000000000" pitchFamily="65" charset="-120"/>
              </a:rPr>
              <a:t>月文化大學藝研所美碩聯展</a:t>
            </a:r>
            <a:r>
              <a:rPr lang="en-US" altLang="zh-TW" sz="1800" dirty="0">
                <a:solidFill>
                  <a:schemeClr val="bg1"/>
                </a:solidFill>
                <a:latin typeface="標楷體" panose="03000509000000000000" pitchFamily="65" charset="-120"/>
                <a:ea typeface="標楷體" panose="03000509000000000000" pitchFamily="65" charset="-120"/>
              </a:rPr>
              <a:t>-</a:t>
            </a:r>
            <a:r>
              <a:rPr lang="zh-TW" altLang="en-US" sz="1800" dirty="0">
                <a:solidFill>
                  <a:schemeClr val="bg1"/>
                </a:solidFill>
                <a:latin typeface="標楷體" panose="03000509000000000000" pitchFamily="65" charset="-120"/>
                <a:ea typeface="標楷體" panose="03000509000000000000" pitchFamily="65" charset="-120"/>
              </a:rPr>
              <a:t>草山畫敘</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108</a:t>
            </a:r>
            <a:r>
              <a:rPr lang="zh-TW" altLang="en-US" sz="1800" dirty="0">
                <a:solidFill>
                  <a:schemeClr val="bg1"/>
                </a:solidFill>
                <a:latin typeface="標楷體" panose="03000509000000000000" pitchFamily="65" charset="-120"/>
                <a:ea typeface="標楷體" panose="03000509000000000000" pitchFamily="65" charset="-120"/>
              </a:rPr>
              <a:t>年</a:t>
            </a:r>
            <a:r>
              <a:rPr lang="en-US" altLang="zh-TW" sz="1800" dirty="0">
                <a:solidFill>
                  <a:schemeClr val="bg1"/>
                </a:solidFill>
                <a:latin typeface="標楷體" panose="03000509000000000000" pitchFamily="65" charset="-120"/>
                <a:ea typeface="標楷體" panose="03000509000000000000" pitchFamily="65" charset="-120"/>
              </a:rPr>
              <a:t>6~7</a:t>
            </a:r>
            <a:r>
              <a:rPr lang="zh-TW" altLang="en-US" sz="1800" dirty="0">
                <a:solidFill>
                  <a:schemeClr val="bg1"/>
                </a:solidFill>
                <a:latin typeface="標楷體" panose="03000509000000000000" pitchFamily="65" charset="-120"/>
                <a:ea typeface="標楷體" panose="03000509000000000000" pitchFamily="65" charset="-120"/>
              </a:rPr>
              <a:t>月台日書道聯盟師生合展</a:t>
            </a:r>
            <a:r>
              <a:rPr lang="en-US" altLang="zh-TW" sz="1800" dirty="0">
                <a:solidFill>
                  <a:schemeClr val="bg1"/>
                </a:solidFill>
                <a:latin typeface="標楷體" panose="03000509000000000000" pitchFamily="65" charset="-120"/>
                <a:ea typeface="標楷體" panose="03000509000000000000" pitchFamily="65" charset="-120"/>
              </a:rPr>
              <a:t>~</a:t>
            </a:r>
            <a:r>
              <a:rPr lang="zh-TW" altLang="en-US" sz="1800" dirty="0">
                <a:solidFill>
                  <a:schemeClr val="bg1"/>
                </a:solidFill>
                <a:latin typeface="標楷體" panose="03000509000000000000" pitchFamily="65" charset="-120"/>
                <a:ea typeface="標楷體" panose="03000509000000000000" pitchFamily="65" charset="-120"/>
              </a:rPr>
              <a:t>湖口老街白黑生活館</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108</a:t>
            </a:r>
            <a:r>
              <a:rPr lang="zh-TW" altLang="en-US" sz="1800" dirty="0">
                <a:solidFill>
                  <a:schemeClr val="bg1"/>
                </a:solidFill>
                <a:latin typeface="標楷體" panose="03000509000000000000" pitchFamily="65" charset="-120"/>
                <a:ea typeface="標楷體" panose="03000509000000000000" pitchFamily="65" charset="-120"/>
              </a:rPr>
              <a:t>年</a:t>
            </a:r>
            <a:r>
              <a:rPr lang="en-US" altLang="zh-TW" sz="1800" dirty="0">
                <a:solidFill>
                  <a:schemeClr val="bg1"/>
                </a:solidFill>
                <a:latin typeface="標楷體" panose="03000509000000000000" pitchFamily="65" charset="-120"/>
                <a:ea typeface="標楷體" panose="03000509000000000000" pitchFamily="65" charset="-120"/>
              </a:rPr>
              <a:t>11~12</a:t>
            </a:r>
            <a:r>
              <a:rPr lang="zh-TW" altLang="en-US" sz="1800" dirty="0">
                <a:solidFill>
                  <a:schemeClr val="bg1"/>
                </a:solidFill>
                <a:latin typeface="標楷體" panose="03000509000000000000" pitchFamily="65" charset="-120"/>
                <a:ea typeface="標楷體" panose="03000509000000000000" pitchFamily="65" charset="-120"/>
              </a:rPr>
              <a:t>月</a:t>
            </a:r>
            <a:r>
              <a:rPr lang="en-US" altLang="zh-TW" sz="1800" dirty="0">
                <a:solidFill>
                  <a:schemeClr val="bg1"/>
                </a:solidFill>
                <a:latin typeface="標楷體" panose="03000509000000000000" pitchFamily="65" charset="-120"/>
                <a:ea typeface="標楷體" panose="03000509000000000000" pitchFamily="65" charset="-120"/>
              </a:rPr>
              <a:t>《</a:t>
            </a:r>
            <a:r>
              <a:rPr lang="zh-TW" altLang="en-US" sz="1800" dirty="0">
                <a:solidFill>
                  <a:schemeClr val="bg1"/>
                </a:solidFill>
                <a:latin typeface="標楷體" panose="03000509000000000000" pitchFamily="65" charset="-120"/>
                <a:ea typeface="標楷體" panose="03000509000000000000" pitchFamily="65" charset="-120"/>
              </a:rPr>
              <a:t>風雲鶴舞 冬之展</a:t>
            </a:r>
            <a:r>
              <a:rPr lang="en-US" altLang="zh-TW" sz="1800" dirty="0">
                <a:solidFill>
                  <a:schemeClr val="bg1"/>
                </a:solidFill>
                <a:latin typeface="標楷體" panose="03000509000000000000" pitchFamily="65" charset="-120"/>
                <a:ea typeface="標楷體" panose="03000509000000000000" pitchFamily="65" charset="-120"/>
              </a:rPr>
              <a:t>》</a:t>
            </a:r>
            <a:r>
              <a:rPr lang="zh-TW" altLang="en-US" sz="1800" dirty="0">
                <a:solidFill>
                  <a:schemeClr val="bg1"/>
                </a:solidFill>
                <a:latin typeface="標楷體" panose="03000509000000000000" pitchFamily="65" charset="-120"/>
                <a:ea typeface="標楷體" panose="03000509000000000000" pitchFamily="65" charset="-120"/>
              </a:rPr>
              <a:t>國防部後備指揮部第四季藝文展</a:t>
            </a: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109</a:t>
            </a:r>
            <a:r>
              <a:rPr lang="zh-TW" altLang="en-US" sz="1800" dirty="0">
                <a:solidFill>
                  <a:schemeClr val="bg1"/>
                </a:solidFill>
                <a:latin typeface="標楷體" panose="03000509000000000000" pitchFamily="65" charset="-120"/>
                <a:ea typeface="標楷體" panose="03000509000000000000" pitchFamily="65" charset="-120"/>
              </a:rPr>
              <a:t>年</a:t>
            </a:r>
            <a:r>
              <a:rPr lang="en-US" altLang="zh-TW" sz="1800" dirty="0">
                <a:solidFill>
                  <a:schemeClr val="bg1"/>
                </a:solidFill>
                <a:latin typeface="標楷體" panose="03000509000000000000" pitchFamily="65" charset="-120"/>
                <a:ea typeface="標楷體" panose="03000509000000000000" pitchFamily="65" charset="-120"/>
              </a:rPr>
              <a:t>4</a:t>
            </a:r>
            <a:r>
              <a:rPr lang="zh-TW" altLang="en-US" sz="1800" dirty="0">
                <a:solidFill>
                  <a:schemeClr val="bg1"/>
                </a:solidFill>
                <a:latin typeface="標楷體" panose="03000509000000000000" pitchFamily="65" charset="-120"/>
                <a:ea typeface="標楷體" panose="03000509000000000000" pitchFamily="65" charset="-120"/>
              </a:rPr>
              <a:t>月文化大學美術系第</a:t>
            </a:r>
            <a:r>
              <a:rPr lang="en-US" altLang="zh-TW" sz="1800" dirty="0">
                <a:solidFill>
                  <a:schemeClr val="bg1"/>
                </a:solidFill>
                <a:latin typeface="標楷體" panose="03000509000000000000" pitchFamily="65" charset="-120"/>
                <a:ea typeface="標楷體" panose="03000509000000000000" pitchFamily="65" charset="-120"/>
              </a:rPr>
              <a:t>58</a:t>
            </a:r>
            <a:r>
              <a:rPr lang="zh-TW" altLang="en-US" sz="1800" dirty="0">
                <a:solidFill>
                  <a:schemeClr val="bg1"/>
                </a:solidFill>
                <a:latin typeface="標楷體" panose="03000509000000000000" pitchFamily="65" charset="-120"/>
                <a:ea typeface="標楷體" panose="03000509000000000000" pitchFamily="65" charset="-120"/>
              </a:rPr>
              <a:t>屆聯展</a:t>
            </a:r>
            <a:endParaRPr lang="en-US" altLang="zh-TW" sz="1800" dirty="0">
              <a:solidFill>
                <a:schemeClr val="bg1"/>
              </a:solidFill>
              <a:latin typeface="標楷體" panose="03000509000000000000" pitchFamily="65" charset="-120"/>
              <a:ea typeface="標楷體" panose="03000509000000000000" pitchFamily="65" charset="-120"/>
            </a:endParaRPr>
          </a:p>
          <a:p>
            <a:r>
              <a:rPr lang="zh-TW" altLang="en-US" sz="1800" dirty="0">
                <a:solidFill>
                  <a:schemeClr val="bg1"/>
                </a:solidFill>
                <a:latin typeface="標楷體" panose="03000509000000000000" pitchFamily="65" charset="-120"/>
                <a:ea typeface="標楷體" panose="03000509000000000000" pitchFamily="65" charset="-120"/>
              </a:rPr>
              <a:t>民國</a:t>
            </a:r>
            <a:r>
              <a:rPr lang="en-US" altLang="zh-TW" sz="1800" dirty="0">
                <a:solidFill>
                  <a:schemeClr val="bg1"/>
                </a:solidFill>
                <a:latin typeface="標楷體" panose="03000509000000000000" pitchFamily="65" charset="-120"/>
                <a:ea typeface="標楷體" panose="03000509000000000000" pitchFamily="65" charset="-120"/>
              </a:rPr>
              <a:t>110</a:t>
            </a:r>
            <a:r>
              <a:rPr lang="zh-TW" altLang="en-US" sz="1800" dirty="0">
                <a:solidFill>
                  <a:schemeClr val="bg1"/>
                </a:solidFill>
                <a:latin typeface="標楷體" panose="03000509000000000000" pitchFamily="65" charset="-120"/>
                <a:ea typeface="標楷體" panose="03000509000000000000" pitchFamily="65" charset="-120"/>
              </a:rPr>
              <a:t>年元月文化大學華岡博物館凝神散懷書法展</a:t>
            </a:r>
          </a:p>
          <a:p>
            <a:endParaRPr lang="zh-TW" altLang="en-US" sz="1800" dirty="0">
              <a:solidFill>
                <a:schemeClr val="bg1"/>
              </a:solidFill>
              <a:latin typeface="標楷體" panose="03000509000000000000" pitchFamily="65" charset="-120"/>
              <a:ea typeface="標楷體" panose="03000509000000000000" pitchFamily="65" charset="-120"/>
            </a:endParaRPr>
          </a:p>
          <a:p>
            <a:endParaRPr lang="zh-TW" altLang="en-US" sz="1800" dirty="0">
              <a:solidFill>
                <a:schemeClr val="bg1"/>
              </a:solidFill>
              <a:latin typeface="標楷體" panose="03000509000000000000" pitchFamily="65" charset="-120"/>
              <a:ea typeface="標楷體" panose="03000509000000000000" pitchFamily="65" charset="-120"/>
            </a:endParaRPr>
          </a:p>
        </p:txBody>
      </p:sp>
      <p:pic>
        <p:nvPicPr>
          <p:cNvPr id="6" name="圖片 5">
            <a:extLst>
              <a:ext uri="{FF2B5EF4-FFF2-40B4-BE49-F238E27FC236}">
                <a16:creationId xmlns:a16="http://schemas.microsoft.com/office/drawing/2014/main" id="{443EBF2E-CE07-43F4-8AA1-F253B431F5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5356" y="1750440"/>
            <a:ext cx="4999296" cy="2635644"/>
          </a:xfrm>
          <a:prstGeom prst="rect">
            <a:avLst/>
          </a:prstGeom>
        </p:spPr>
      </p:pic>
    </p:spTree>
    <p:extLst>
      <p:ext uri="{BB962C8B-B14F-4D97-AF65-F5344CB8AC3E}">
        <p14:creationId xmlns:p14="http://schemas.microsoft.com/office/powerpoint/2010/main" val="3547600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1000"/>
                                        <p:tgtEl>
                                          <p:spTgt spid="23"/>
                                        </p:tgtEl>
                                      </p:cBhvr>
                                    </p:animEffect>
                                  </p:childTnLst>
                                </p:cTn>
                              </p:par>
                              <p:par>
                                <p:cTn id="8" presetID="22" presetClass="entr" presetSubtype="8" fill="hold" grpId="0" nodeType="withEffect" nodePh="1">
                                  <p:stCondLst>
                                    <p:cond delay="750"/>
                                  </p:stCondLst>
                                  <p:endCondLst>
                                    <p:cond evt="begin" delay="0">
                                      <p:tn val="8"/>
                                    </p:cond>
                                  </p:end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par>
                                <p:cTn id="11" presetID="22" presetClass="entr" presetSubtype="2" fill="hold" nodeType="withEffect">
                                  <p:stCondLst>
                                    <p:cond delay="250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1000"/>
                                        <p:tgtEl>
                                          <p:spTgt spid="22"/>
                                        </p:tgtEl>
                                      </p:cBhvr>
                                    </p:animEffect>
                                  </p:childTnLst>
                                </p:cTn>
                              </p:par>
                              <p:par>
                                <p:cTn id="14" presetID="22" presetClass="entr" presetSubtype="2" fill="hold" nodeType="withEffect">
                                  <p:stCondLst>
                                    <p:cond delay="325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000"/>
                                        <p:tgtEl>
                                          <p:spTgt spid="24"/>
                                        </p:tgtEl>
                                      </p:cBhvr>
                                    </p:animEffect>
                                  </p:childTnLst>
                                </p:cTn>
                              </p:par>
                              <p:par>
                                <p:cTn id="17" presetID="16" presetClass="entr" presetSubtype="4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3994717" y="50125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2197100" y="2521802"/>
            <a:ext cx="8788399" cy="1569660"/>
          </a:xfrm>
          <a:prstGeom prst="rect">
            <a:avLst/>
          </a:prstGeom>
          <a:noFill/>
        </p:spPr>
        <p:txBody>
          <a:bodyPr wrap="square">
            <a:spAutoFit/>
          </a:bodyPr>
          <a:lstStyle/>
          <a:p>
            <a:r>
              <a:rPr lang="zh-TW" altLang="en-US" sz="6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一</a:t>
            </a:r>
            <a:r>
              <a:rPr lang="en-US" altLang="zh-TW" sz="6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zh-TW" sz="6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文字表現的藝術形式</a:t>
            </a:r>
          </a:p>
          <a:p>
            <a:endParaRPr lang="zh-TW" altLang="en-US" sz="36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65319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1530916" y="186690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101022" y="608449"/>
            <a:ext cx="7316355" cy="2339102"/>
          </a:xfrm>
          <a:prstGeom prst="rect">
            <a:avLst/>
          </a:prstGeom>
          <a:noFill/>
        </p:spPr>
        <p:txBody>
          <a:bodyPr wrap="square">
            <a:spAutoFit/>
          </a:bodyPr>
          <a:lstStyle/>
          <a:p>
            <a:r>
              <a:rPr lang="zh-TW" altLang="en-US" sz="6000" dirty="0">
                <a:solidFill>
                  <a:schemeClr val="bg1"/>
                </a:solidFill>
                <a:latin typeface="標楷體" panose="03000509000000000000" pitchFamily="65" charset="-120"/>
                <a:ea typeface="標楷體" panose="03000509000000000000" pitchFamily="65" charset="-120"/>
              </a:rPr>
              <a:t>  是有法度的藝術</a:t>
            </a:r>
            <a:endParaRPr lang="en-US" altLang="zh-TW" sz="6000" dirty="0">
              <a:solidFill>
                <a:schemeClr val="bg1"/>
              </a:solidFill>
              <a:latin typeface="標楷體" panose="03000509000000000000" pitchFamily="65" charset="-120"/>
              <a:ea typeface="標楷體" panose="03000509000000000000" pitchFamily="65" charset="-120"/>
            </a:endParaRPr>
          </a:p>
          <a:p>
            <a:endParaRPr lang="en-US" altLang="zh-TW" sz="3600" dirty="0">
              <a:solidFill>
                <a:schemeClr val="bg1"/>
              </a:solidFill>
              <a:latin typeface="標楷體" panose="03000509000000000000" pitchFamily="65" charset="-120"/>
              <a:ea typeface="標楷體" panose="03000509000000000000" pitchFamily="65" charset="-120"/>
            </a:endParaRPr>
          </a:p>
          <a:p>
            <a:pPr algn="ctr"/>
            <a:r>
              <a:rPr lang="zh-TW" altLang="zh-TW" sz="5000" dirty="0">
                <a:solidFill>
                  <a:schemeClr val="bg1"/>
                </a:solidFill>
                <a:effectLst/>
                <a:ea typeface="標楷體" panose="03000509000000000000" pitchFamily="65" charset="-120"/>
                <a:cs typeface="Times New Roman" panose="02020603050405020304" pitchFamily="18" charset="0"/>
              </a:rPr>
              <a:t>筆法、字</a:t>
            </a:r>
            <a:r>
              <a:rPr lang="zh-TW" altLang="en-US" sz="5000" dirty="0">
                <a:solidFill>
                  <a:schemeClr val="bg1"/>
                </a:solidFill>
                <a:effectLst/>
                <a:ea typeface="標楷體" panose="03000509000000000000" pitchFamily="65" charset="-120"/>
                <a:cs typeface="Times New Roman" panose="02020603050405020304" pitchFamily="18" charset="0"/>
              </a:rPr>
              <a:t>結</a:t>
            </a:r>
            <a:r>
              <a:rPr lang="zh-TW" altLang="zh-TW" sz="5000" dirty="0">
                <a:solidFill>
                  <a:schemeClr val="bg1"/>
                </a:solidFill>
                <a:effectLst/>
                <a:ea typeface="標楷體" panose="03000509000000000000" pitchFamily="65" charset="-120"/>
                <a:cs typeface="Times New Roman" panose="02020603050405020304" pitchFamily="18" charset="0"/>
              </a:rPr>
              <a:t>、</a:t>
            </a:r>
            <a:r>
              <a:rPr lang="en-US" altLang="zh-TW" sz="5000" dirty="0">
                <a:solidFill>
                  <a:schemeClr val="bg1"/>
                </a:solidFill>
                <a:effectLst/>
                <a:ea typeface="標楷體" panose="03000509000000000000" pitchFamily="65" charset="-120"/>
                <a:cs typeface="Times New Roman" panose="02020603050405020304" pitchFamily="18" charset="0"/>
              </a:rPr>
              <a:t> </a:t>
            </a:r>
            <a:r>
              <a:rPr lang="zh-TW" altLang="zh-TW" sz="5000" dirty="0">
                <a:solidFill>
                  <a:schemeClr val="bg1"/>
                </a:solidFill>
                <a:effectLst/>
                <a:ea typeface="標楷體" panose="03000509000000000000" pitchFamily="65" charset="-120"/>
                <a:cs typeface="Times New Roman" panose="02020603050405020304" pitchFamily="18" charset="0"/>
              </a:rPr>
              <a:t>章法</a:t>
            </a:r>
            <a:endParaRPr lang="zh-TW" altLang="en-US" sz="5000" dirty="0">
              <a:solidFill>
                <a:schemeClr val="bg1"/>
              </a:solidFill>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A573C077-4E36-4AE6-9F25-FEF91F3CD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1" y="450850"/>
            <a:ext cx="3586278" cy="5956299"/>
          </a:xfrm>
          <a:prstGeom prst="rect">
            <a:avLst/>
          </a:prstGeom>
        </p:spPr>
      </p:pic>
    </p:spTree>
    <p:extLst>
      <p:ext uri="{BB962C8B-B14F-4D97-AF65-F5344CB8AC3E}">
        <p14:creationId xmlns:p14="http://schemas.microsoft.com/office/powerpoint/2010/main" val="174519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5632757" y="488775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378517" y="118746"/>
            <a:ext cx="6419080" cy="1323439"/>
          </a:xfrm>
          <a:prstGeom prst="rect">
            <a:avLst/>
          </a:prstGeom>
          <a:noFill/>
        </p:spPr>
        <p:txBody>
          <a:bodyPr wrap="square">
            <a:spAutoFit/>
          </a:bodyPr>
          <a:lstStyle/>
          <a:p>
            <a:r>
              <a:rPr lang="zh-TW" altLang="en-US" sz="8000" dirty="0">
                <a:solidFill>
                  <a:schemeClr val="bg1"/>
                </a:solidFill>
                <a:latin typeface="標楷體" panose="03000509000000000000" pitchFamily="65" charset="-120"/>
                <a:ea typeface="標楷體" panose="03000509000000000000" pitchFamily="65" charset="-120"/>
              </a:rPr>
              <a:t>如果</a:t>
            </a:r>
            <a:r>
              <a:rPr lang="en-US" altLang="zh-TW" sz="8000" dirty="0">
                <a:solidFill>
                  <a:schemeClr val="bg1"/>
                </a:solidFill>
                <a:latin typeface="標楷體" panose="03000509000000000000" pitchFamily="65" charset="-120"/>
                <a:ea typeface="標楷體" panose="03000509000000000000" pitchFamily="65" charset="-120"/>
              </a:rPr>
              <a:t>……</a:t>
            </a:r>
            <a:endParaRPr lang="zh-TW" altLang="en-US"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CE8CB5A-718A-4B65-A2C4-B89D5F4DE297}"/>
              </a:ext>
            </a:extLst>
          </p:cNvPr>
          <p:cNvSpPr txBox="1"/>
          <p:nvPr/>
        </p:nvSpPr>
        <p:spPr>
          <a:xfrm>
            <a:off x="635001" y="2002730"/>
            <a:ext cx="8890000" cy="1015663"/>
          </a:xfrm>
          <a:prstGeom prst="rect">
            <a:avLst/>
          </a:prstGeom>
          <a:noFill/>
        </p:spPr>
        <p:txBody>
          <a:bodyPr wrap="square">
            <a:spAutoFit/>
          </a:bodyPr>
          <a:lstStyle/>
          <a:p>
            <a:r>
              <a:rPr lang="zh-TW" altLang="zh-TW" sz="3000" dirty="0">
                <a:solidFill>
                  <a:schemeClr val="bg1"/>
                </a:solidFill>
                <a:effectLst/>
                <a:ea typeface="標楷體" panose="03000509000000000000" pitchFamily="65" charset="-120"/>
                <a:cs typeface="Times New Roman" panose="02020603050405020304" pitchFamily="18" charset="0"/>
              </a:rPr>
              <a:t>再把個人的修維底蘊置入於作品之中，便是體現文字內容與情感的釋懷也形塑了自我的風格</a:t>
            </a:r>
            <a:r>
              <a:rPr lang="zh-TW" altLang="en-US" sz="3000" dirty="0">
                <a:solidFill>
                  <a:schemeClr val="bg1"/>
                </a:solidFill>
                <a:ea typeface="標楷體" panose="03000509000000000000" pitchFamily="65" charset="-120"/>
                <a:cs typeface="Times New Roman" panose="02020603050405020304" pitchFamily="18" charset="0"/>
              </a:rPr>
              <a:t>。</a:t>
            </a:r>
            <a:endParaRPr lang="zh-TW" altLang="en-US" sz="3000" dirty="0">
              <a:solidFill>
                <a:schemeClr val="bg1"/>
              </a:solidFill>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BFBAD10E-3F6C-491B-99D2-F0FC8E5A32C5}"/>
              </a:ext>
            </a:extLst>
          </p:cNvPr>
          <p:cNvSpPr txBox="1"/>
          <p:nvPr/>
        </p:nvSpPr>
        <p:spPr>
          <a:xfrm>
            <a:off x="6451339" y="6223000"/>
            <a:ext cx="5004061" cy="369331"/>
          </a:xfrm>
          <a:prstGeom prst="rect">
            <a:avLst/>
          </a:prstGeom>
          <a:noFill/>
        </p:spPr>
        <p:txBody>
          <a:bodyPr wrap="square">
            <a:spAutoFit/>
          </a:bodyPr>
          <a:lstStyle/>
          <a:p>
            <a:r>
              <a:rPr lang="zh-TW" altLang="zh-TW" sz="1800" dirty="0">
                <a:solidFill>
                  <a:schemeClr val="bg1"/>
                </a:solidFill>
                <a:effectLst/>
                <a:ea typeface="標楷體" panose="03000509000000000000" pitchFamily="65" charset="-120"/>
                <a:cs typeface="Times New Roman" panose="02020603050405020304" pitchFamily="18" charset="0"/>
              </a:rPr>
              <a:t>史學、哲學、音樂、舞蹈、電影、美學、文學</a:t>
            </a:r>
            <a:endParaRPr lang="zh-TW" altLang="en-US" sz="3000" dirty="0">
              <a:solidFill>
                <a:schemeClr val="bg1"/>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83F4921C-C81E-4F30-93D8-6D0A5CEE1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3284728"/>
            <a:ext cx="12192000" cy="2938272"/>
          </a:xfrm>
          <a:prstGeom prst="rect">
            <a:avLst/>
          </a:prstGeom>
        </p:spPr>
      </p:pic>
    </p:spTree>
    <p:extLst>
      <p:ext uri="{BB962C8B-B14F-4D97-AF65-F5344CB8AC3E}">
        <p14:creationId xmlns:p14="http://schemas.microsoft.com/office/powerpoint/2010/main" val="332966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96684" y="1992610"/>
            <a:ext cx="10398631" cy="3477875"/>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蔡元</a:t>
            </a:r>
            <a:r>
              <a:rPr lang="zh-TW"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蔡元培</a:t>
            </a:r>
            <a:r>
              <a:rPr lang="zh-TW" altLang="en-US"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先生說</a:t>
            </a:r>
            <a:r>
              <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a:t>
            </a:r>
          </a:p>
          <a:p>
            <a:endPar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r>
              <a:rPr lang="zh-TW" altLang="zh-TW" sz="4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「中國畫與書法為緣，而多含文學之趣味。」</a:t>
            </a:r>
            <a:endParaRPr lang="en-US" altLang="zh-CN" sz="8000" b="1" dirty="0">
              <a:solidFill>
                <a:srgbClr val="E0B07E"/>
              </a:solidFill>
            </a:endParaRPr>
          </a:p>
          <a:p>
            <a:pPr algn="ctr"/>
            <a:endParaRPr lang="zh-CN" altLang="en-US" sz="8000" b="1" dirty="0">
              <a:solidFill>
                <a:srgbClr val="E0B07E"/>
              </a:solidFill>
            </a:endParaRPr>
          </a:p>
        </p:txBody>
      </p:sp>
      <p:cxnSp>
        <p:nvCxnSpPr>
          <p:cNvPr id="21" name="直接连接符 20"/>
          <p:cNvCxnSpPr>
            <a:cxnSpLocks/>
          </p:cNvCxnSpPr>
          <p:nvPr/>
        </p:nvCxnSpPr>
        <p:spPr>
          <a:xfrm>
            <a:off x="4133595" y="57872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042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61">
        <p15:prstTrans prst="pageCurlDouble" invX="1"/>
      </p:transition>
    </mc:Choice>
    <mc:Fallback xmlns="">
      <p:transition spd="slow" advClick="0" advTm="1061">
        <p:fade/>
      </p:transition>
    </mc:Fallback>
  </mc:AlternateContent>
  <p:extLst>
    <p:ext uri="{E180D4A7-C9FB-4DFB-919C-405C955672EB}">
      <p14:showEvtLst xmlns:p14="http://schemas.microsoft.com/office/powerpoint/2010/main">
        <p14:playEvt time="2"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768917" y="16851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114300" y="190505"/>
            <a:ext cx="6959600" cy="1708160"/>
          </a:xfrm>
          <a:prstGeom prst="rect">
            <a:avLst/>
          </a:prstGeom>
          <a:noFill/>
        </p:spPr>
        <p:txBody>
          <a:bodyPr wrap="square">
            <a:spAutoFit/>
          </a:bodyPr>
          <a:lstStyle/>
          <a:p>
            <a:pPr indent="304800" algn="just"/>
            <a:r>
              <a:rPr lang="zh-TW"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雖無言，</a:t>
            </a:r>
            <a:endParaRPr lang="en-US"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r>
              <a:rPr lang="zh-TW"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但其書寫的內文是可讀的詩書文</a:t>
            </a:r>
            <a:endParaRPr lang="en-US"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endParaRPr lang="zh-TW" altLang="zh-TW" sz="35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3" name="圖片 2">
            <a:extLst>
              <a:ext uri="{FF2B5EF4-FFF2-40B4-BE49-F238E27FC236}">
                <a16:creationId xmlns:a16="http://schemas.microsoft.com/office/drawing/2014/main" id="{BE24B53C-791D-43BD-AE61-E832C7C30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882" y="332182"/>
            <a:ext cx="3677218" cy="6193636"/>
          </a:xfrm>
          <a:prstGeom prst="rect">
            <a:avLst/>
          </a:prstGeom>
        </p:spPr>
      </p:pic>
    </p:spTree>
    <p:extLst>
      <p:ext uri="{BB962C8B-B14F-4D97-AF65-F5344CB8AC3E}">
        <p14:creationId xmlns:p14="http://schemas.microsoft.com/office/powerpoint/2010/main" val="1044185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3994717" y="48093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1765300" y="1066805"/>
            <a:ext cx="10972800" cy="630942"/>
          </a:xfrm>
          <a:prstGeom prst="rect">
            <a:avLst/>
          </a:prstGeom>
          <a:noFill/>
        </p:spPr>
        <p:txBody>
          <a:bodyPr wrap="square">
            <a:spAutoFit/>
          </a:bodyPr>
          <a:lstStyle/>
          <a:p>
            <a:pPr indent="304800" algn="just"/>
            <a:r>
              <a:rPr lang="zh-TW"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雖無行，但其線條的表現方式像在跳舞。</a:t>
            </a:r>
            <a:endParaRPr lang="zh-TW" altLang="zh-TW" sz="35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3" name="圖片 2">
            <a:extLst>
              <a:ext uri="{FF2B5EF4-FFF2-40B4-BE49-F238E27FC236}">
                <a16:creationId xmlns:a16="http://schemas.microsoft.com/office/drawing/2014/main" id="{558A6195-C228-4CE3-8843-E7E51061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7800" y="2192332"/>
            <a:ext cx="7086600" cy="3598863"/>
          </a:xfrm>
          <a:prstGeom prst="rect">
            <a:avLst/>
          </a:prstGeom>
        </p:spPr>
      </p:pic>
    </p:spTree>
    <p:extLst>
      <p:ext uri="{BB962C8B-B14F-4D97-AF65-F5344CB8AC3E}">
        <p14:creationId xmlns:p14="http://schemas.microsoft.com/office/powerpoint/2010/main" val="4047241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3994717" y="48093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1816100" y="1463878"/>
            <a:ext cx="10972800" cy="1169551"/>
          </a:xfrm>
          <a:prstGeom prst="rect">
            <a:avLst/>
          </a:prstGeom>
          <a:noFill/>
        </p:spPr>
        <p:txBody>
          <a:bodyPr wrap="square">
            <a:spAutoFit/>
          </a:bodyPr>
          <a:lstStyle/>
          <a:p>
            <a:pPr indent="304800" algn="just"/>
            <a:r>
              <a:rPr lang="zh-TW"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雖無圖，但整個作品的佈局就像幅畫。</a:t>
            </a:r>
            <a:endParaRPr lang="en-US"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endParaRPr>
          </a:p>
          <a:p>
            <a:r>
              <a:rPr lang="en-US" altLang="zh-TW" sz="3500" dirty="0">
                <a:solidFill>
                  <a:schemeClr val="bg1"/>
                </a:solidFill>
                <a:effectLst/>
                <a:ea typeface="標楷體" panose="03000509000000000000" pitchFamily="65" charset="-120"/>
                <a:cs typeface="Times New Roman" panose="02020603050405020304" pitchFamily="18" charset="0"/>
              </a:rPr>
              <a:t> </a:t>
            </a:r>
            <a:endParaRPr lang="zh-TW" altLang="en-US" sz="3500" dirty="0">
              <a:solidFill>
                <a:schemeClr val="bg1"/>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9F8221EC-4C10-4FF6-BD1A-83B2711A1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2478004"/>
            <a:ext cx="11671300" cy="1901991"/>
          </a:xfrm>
          <a:prstGeom prst="rect">
            <a:avLst/>
          </a:prstGeom>
        </p:spPr>
      </p:pic>
    </p:spTree>
    <p:extLst>
      <p:ext uri="{BB962C8B-B14F-4D97-AF65-F5344CB8AC3E}">
        <p14:creationId xmlns:p14="http://schemas.microsoft.com/office/powerpoint/2010/main" val="4199618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3994717" y="48093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114300" y="190505"/>
            <a:ext cx="10972800" cy="630942"/>
          </a:xfrm>
          <a:prstGeom prst="rect">
            <a:avLst/>
          </a:prstGeom>
          <a:noFill/>
        </p:spPr>
        <p:txBody>
          <a:bodyPr wrap="square">
            <a:spAutoFit/>
          </a:bodyPr>
          <a:lstStyle/>
          <a:p>
            <a:pPr indent="304800" algn="just"/>
            <a:r>
              <a:rPr lang="zh-TW" altLang="zh-TW" sz="3500" dirty="0">
                <a:solidFill>
                  <a:schemeClr val="bg1"/>
                </a:solidFill>
                <a:effectLst/>
                <a:ea typeface="標楷體" panose="03000509000000000000" pitchFamily="65" charset="-120"/>
                <a:cs typeface="Times New Roman" panose="02020603050405020304" pitchFamily="18" charset="0"/>
              </a:rPr>
              <a:t>雖無聲，但它就是音樂，因為點線面的組合如歌如樂</a:t>
            </a:r>
            <a:endParaRPr lang="zh-TW" altLang="en-US" sz="3500" dirty="0">
              <a:solidFill>
                <a:schemeClr val="bg1"/>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22C1919B-A97E-49D3-A2EB-1B27719F1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449" y="1610052"/>
            <a:ext cx="11595100" cy="3841095"/>
          </a:xfrm>
          <a:prstGeom prst="rect">
            <a:avLst/>
          </a:prstGeom>
        </p:spPr>
      </p:pic>
      <p:pic>
        <p:nvPicPr>
          <p:cNvPr id="5" name="愔兒時">
            <a:hlinkClick r:id="" action="ppaction://media"/>
            <a:extLst>
              <a:ext uri="{FF2B5EF4-FFF2-40B4-BE49-F238E27FC236}">
                <a16:creationId xmlns:a16="http://schemas.microsoft.com/office/drawing/2014/main" id="{99279823-8E29-4DDF-9EE1-3D86637BFD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4325" y="6239752"/>
            <a:ext cx="487363" cy="487363"/>
          </a:xfrm>
          <a:prstGeom prst="rect">
            <a:avLst/>
          </a:prstGeom>
        </p:spPr>
      </p:pic>
    </p:spTree>
    <p:extLst>
      <p:ext uri="{BB962C8B-B14F-4D97-AF65-F5344CB8AC3E}">
        <p14:creationId xmlns:p14="http://schemas.microsoft.com/office/powerpoint/2010/main" val="3731616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9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4755896" y="36536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1878446" y="1139041"/>
            <a:ext cx="7811654" cy="2800767"/>
          </a:xfrm>
          <a:prstGeom prst="rect">
            <a:avLst/>
          </a:prstGeom>
          <a:noFill/>
        </p:spPr>
        <p:txBody>
          <a:bodyPr wrap="square">
            <a:spAutoFit/>
          </a:bodyPr>
          <a:lstStyle/>
          <a:p>
            <a:endParaRPr lang="en-US" altLang="zh-TW" sz="4000" dirty="0">
              <a:solidFill>
                <a:schemeClr val="bg1"/>
              </a:solidFill>
              <a:latin typeface="標楷體" panose="03000509000000000000" pitchFamily="65" charset="-120"/>
              <a:ea typeface="標楷體" panose="03000509000000000000" pitchFamily="65" charset="-120"/>
            </a:endParaRPr>
          </a:p>
          <a:p>
            <a:endParaRPr lang="en-US" altLang="zh-TW" sz="4000" dirty="0">
              <a:solidFill>
                <a:schemeClr val="bg1"/>
              </a:solidFill>
              <a:latin typeface="標楷體" panose="03000509000000000000" pitchFamily="65" charset="-120"/>
              <a:ea typeface="標楷體" panose="03000509000000000000" pitchFamily="65" charset="-120"/>
            </a:endParaRPr>
          </a:p>
          <a:p>
            <a:pPr lvl="0"/>
            <a:r>
              <a:rPr lang="zh-TW" altLang="en-US" sz="40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                </a:t>
            </a:r>
            <a:r>
              <a:rPr lang="zh-TW" altLang="en-US" sz="60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二</a:t>
            </a:r>
            <a:r>
              <a:rPr lang="en-US" altLang="zh-TW" sz="60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60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書寫的媒材</a:t>
            </a:r>
            <a:endParaRPr lang="zh-TW" altLang="zh-TW" sz="60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sz="36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1837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3886189" y="26122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1548243" y="186541"/>
            <a:ext cx="8878455" cy="3724096"/>
          </a:xfrm>
          <a:prstGeom prst="rect">
            <a:avLst/>
          </a:prstGeom>
          <a:noFill/>
        </p:spPr>
        <p:txBody>
          <a:bodyPr wrap="square">
            <a:spAutoFit/>
          </a:bodyPr>
          <a:lstStyle/>
          <a:p>
            <a:endParaRPr lang="en-US" altLang="zh-TW" sz="4000" dirty="0">
              <a:solidFill>
                <a:schemeClr val="bg1"/>
              </a:solidFill>
              <a:latin typeface="標楷體" panose="03000509000000000000" pitchFamily="65" charset="-120"/>
              <a:ea typeface="標楷體" panose="03000509000000000000" pitchFamily="65" charset="-120"/>
            </a:endParaRPr>
          </a:p>
          <a:p>
            <a:endParaRPr lang="en-US" altLang="zh-TW" sz="4000" dirty="0">
              <a:solidFill>
                <a:schemeClr val="bg1"/>
              </a:solidFill>
              <a:latin typeface="標楷體" panose="03000509000000000000" pitchFamily="65" charset="-120"/>
              <a:ea typeface="標楷體" panose="03000509000000000000" pitchFamily="65" charset="-120"/>
            </a:endParaRPr>
          </a:p>
          <a:p>
            <a:pPr indent="304800"/>
            <a:r>
              <a:rPr lang="zh-TW" altLang="zh-TW" sz="40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工具就不再只限於毛筆，</a:t>
            </a:r>
            <a:endParaRPr lang="en-US" altLang="zh-TW" sz="40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endParaRPr lang="en-US" altLang="zh-TW" sz="40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r>
              <a:rPr lang="zh-TW" altLang="zh-TW" sz="40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字體也不止於漢字，</a:t>
            </a:r>
            <a:endParaRPr lang="en-US" altLang="zh-TW" sz="40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endParaRPr>
          </a:p>
          <a:p>
            <a:endParaRPr lang="zh-TW" altLang="en-US" sz="36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10CE12E1-A443-4ED1-B48B-49F604E1E8BE}"/>
              </a:ext>
            </a:extLst>
          </p:cNvPr>
          <p:cNvSpPr txBox="1"/>
          <p:nvPr/>
        </p:nvSpPr>
        <p:spPr>
          <a:xfrm>
            <a:off x="2691245" y="3295084"/>
            <a:ext cx="8878455" cy="3108543"/>
          </a:xfrm>
          <a:prstGeom prst="rect">
            <a:avLst/>
          </a:prstGeom>
          <a:noFill/>
        </p:spPr>
        <p:txBody>
          <a:bodyPr wrap="square">
            <a:spAutoFit/>
          </a:bodyPr>
          <a:lstStyle/>
          <a:p>
            <a:pPr indent="304800"/>
            <a:endParaRPr lang="en-US" altLang="zh-TW" sz="4000" dirty="0">
              <a:solidFill>
                <a:schemeClr val="bg1"/>
              </a:solidFill>
              <a:latin typeface="標楷體" panose="03000509000000000000" pitchFamily="65" charset="-120"/>
              <a:ea typeface="標楷體" panose="03000509000000000000" pitchFamily="65" charset="-120"/>
            </a:endParaRPr>
          </a:p>
          <a:p>
            <a:pPr indent="304800"/>
            <a:r>
              <a:rPr lang="zh-TW" altLang="zh-TW" sz="26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當元素幅度的增闊，玩性就愈多，啟動了群眾們的參與，由小眾變大眾。筆的揮毫工具由實體的毛筆、竹筆、刷筆、手指頭、噴槍、掃帚、衛生紙、雕刻刀到虛擬的３Ｃ產品軟體等；顏料如黑墨、化學劑、噴漆釉彩、加工食品等；紙質有傳統的宣棉布絹到只要可以書寫在上面的平板或是經由影像處理後的媒材以上可以個人的觀點加以的運用。</a:t>
            </a:r>
            <a:endParaRPr lang="zh-TW" altLang="en-US" sz="36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2383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4209796" y="45045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3204206" y="1208809"/>
            <a:ext cx="7857494" cy="2954655"/>
          </a:xfrm>
          <a:prstGeom prst="rect">
            <a:avLst/>
          </a:prstGeom>
          <a:noFill/>
        </p:spPr>
        <p:txBody>
          <a:bodyPr wrap="square">
            <a:spAutoFit/>
          </a:bodyPr>
          <a:lstStyle/>
          <a:p>
            <a:endParaRPr lang="en-US" altLang="zh-TW" sz="5000" dirty="0">
              <a:solidFill>
                <a:schemeClr val="bg1"/>
              </a:solidFill>
              <a:latin typeface="標楷體" panose="03000509000000000000" pitchFamily="65" charset="-120"/>
              <a:ea typeface="標楷體" panose="03000509000000000000" pitchFamily="65" charset="-120"/>
            </a:endParaRPr>
          </a:p>
          <a:p>
            <a:endParaRPr lang="en-US" altLang="zh-TW" sz="5000" dirty="0">
              <a:solidFill>
                <a:schemeClr val="bg1"/>
              </a:solidFill>
              <a:latin typeface="標楷體" panose="03000509000000000000" pitchFamily="65" charset="-120"/>
              <a:ea typeface="標楷體" panose="03000509000000000000" pitchFamily="65" charset="-120"/>
            </a:endParaRPr>
          </a:p>
          <a:p>
            <a:pPr lvl="0"/>
            <a:r>
              <a:rPr lang="zh-TW" altLang="en-US"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三</a:t>
            </a:r>
            <a:r>
              <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執筆的方式</a:t>
            </a:r>
          </a:p>
          <a:p>
            <a:endParaRPr lang="zh-TW" altLang="en-US" sz="36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42246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4209796" y="45045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3204206" y="1208809"/>
            <a:ext cx="7857494" cy="2185214"/>
          </a:xfrm>
          <a:prstGeom prst="rect">
            <a:avLst/>
          </a:prstGeom>
          <a:noFill/>
        </p:spPr>
        <p:txBody>
          <a:bodyPr wrap="square">
            <a:spAutoFit/>
          </a:bodyPr>
          <a:lstStyle/>
          <a:p>
            <a:endParaRPr lang="en-US" altLang="zh-TW" sz="5000" dirty="0">
              <a:solidFill>
                <a:schemeClr val="bg1"/>
              </a:solidFill>
              <a:latin typeface="標楷體" panose="03000509000000000000" pitchFamily="65" charset="-120"/>
              <a:ea typeface="標楷體" panose="03000509000000000000" pitchFamily="65" charset="-120"/>
            </a:endParaRPr>
          </a:p>
          <a:p>
            <a:endParaRPr lang="en-US" altLang="zh-TW" sz="5000" dirty="0">
              <a:solidFill>
                <a:schemeClr val="bg1"/>
              </a:solidFill>
              <a:latin typeface="標楷體" panose="03000509000000000000" pitchFamily="65" charset="-120"/>
              <a:ea typeface="標楷體" panose="03000509000000000000" pitchFamily="65" charset="-120"/>
            </a:endParaRPr>
          </a:p>
          <a:p>
            <a:endParaRPr lang="zh-TW" altLang="en-US" sz="3600" dirty="0">
              <a:solidFill>
                <a:schemeClr val="bg1"/>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4C365C91-57BC-4B1A-8F07-C0D0F0474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45" y="501234"/>
            <a:ext cx="3501730" cy="3683194"/>
          </a:xfrm>
          <a:prstGeom prst="rect">
            <a:avLst/>
          </a:prstGeom>
        </p:spPr>
      </p:pic>
      <p:pic>
        <p:nvPicPr>
          <p:cNvPr id="5" name="圖片 4">
            <a:extLst>
              <a:ext uri="{FF2B5EF4-FFF2-40B4-BE49-F238E27FC236}">
                <a16:creationId xmlns:a16="http://schemas.microsoft.com/office/drawing/2014/main" id="{45AA0CB6-C272-44D0-8800-6708ED0D1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796" y="2508014"/>
            <a:ext cx="3458227" cy="3683195"/>
          </a:xfrm>
          <a:prstGeom prst="rect">
            <a:avLst/>
          </a:prstGeom>
        </p:spPr>
      </p:pic>
      <p:pic>
        <p:nvPicPr>
          <p:cNvPr id="7" name="圖片 6">
            <a:extLst>
              <a:ext uri="{FF2B5EF4-FFF2-40B4-BE49-F238E27FC236}">
                <a16:creationId xmlns:a16="http://schemas.microsoft.com/office/drawing/2014/main" id="{FBF291CF-5602-4E45-8751-11F860650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844" y="555262"/>
            <a:ext cx="3280806" cy="4054837"/>
          </a:xfrm>
          <a:prstGeom prst="rect">
            <a:avLst/>
          </a:prstGeom>
        </p:spPr>
      </p:pic>
    </p:spTree>
    <p:extLst>
      <p:ext uri="{BB962C8B-B14F-4D97-AF65-F5344CB8AC3E}">
        <p14:creationId xmlns:p14="http://schemas.microsoft.com/office/powerpoint/2010/main" val="1720025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5975917" y="631190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448306" y="446809"/>
            <a:ext cx="10714994" cy="2400657"/>
          </a:xfrm>
          <a:prstGeom prst="rect">
            <a:avLst/>
          </a:prstGeom>
          <a:noFill/>
        </p:spPr>
        <p:txBody>
          <a:bodyPr wrap="square">
            <a:spAutoFit/>
          </a:bodyPr>
          <a:lstStyle/>
          <a:p>
            <a:pPr indent="304800"/>
            <a:r>
              <a:rPr lang="zh-TW"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一句話只要你熟悉各體的用筆方式，</a:t>
            </a:r>
            <a:endPar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r>
              <a:rPr lang="zh-TW"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其運筆或執筆就隨個人想表現的方</a:t>
            </a:r>
            <a:r>
              <a:rPr lang="en-US"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   </a:t>
            </a:r>
          </a:p>
          <a:p>
            <a:pPr indent="304800"/>
            <a:r>
              <a:rPr lang="zh-TW" altLang="zh-TW" sz="50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式而定。</a:t>
            </a:r>
            <a:endParaRPr lang="zh-TW" altLang="en-US" sz="5000" dirty="0">
              <a:solidFill>
                <a:schemeClr val="bg1"/>
              </a:solidFill>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1079A116-71F9-488E-87EE-9B9000C9B2F9}"/>
              </a:ext>
            </a:extLst>
          </p:cNvPr>
          <p:cNvSpPr txBox="1"/>
          <p:nvPr/>
        </p:nvSpPr>
        <p:spPr>
          <a:xfrm>
            <a:off x="3394706" y="3945765"/>
            <a:ext cx="7857494" cy="2185214"/>
          </a:xfrm>
          <a:prstGeom prst="rect">
            <a:avLst/>
          </a:prstGeom>
          <a:noFill/>
        </p:spPr>
        <p:txBody>
          <a:bodyPr wrap="square">
            <a:spAutoFit/>
          </a:bodyPr>
          <a:lstStyle/>
          <a:p>
            <a:pPr indent="304800"/>
            <a:r>
              <a:rPr lang="zh-TW" altLang="zh-TW" sz="25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用左手、用右手或左右手開弓、用腳、用頭、</a:t>
            </a:r>
            <a:endParaRPr lang="en-US" altLang="zh-TW" sz="25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r>
              <a:rPr lang="zh-TW" altLang="zh-TW" sz="25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用嘴、坐著、站著、躺著都有它一定的表現</a:t>
            </a:r>
            <a:endParaRPr lang="en-US" altLang="zh-TW" sz="25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r>
              <a:rPr lang="zh-TW" altLang="zh-TW" sz="25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維度。書法只要一個通就全面通，這個通是</a:t>
            </a:r>
            <a:endParaRPr lang="en-US" altLang="zh-TW" sz="25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r>
              <a:rPr lang="zh-TW" altLang="zh-TW" sz="2500"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日積月累的基本工灌溉滋養後的反饋。</a:t>
            </a:r>
          </a:p>
          <a:p>
            <a:endParaRPr lang="zh-TW" altLang="en-US" sz="36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76900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1118D3-582A-42E8-8A9E-E79A0C2EA345}"/>
              </a:ext>
            </a:extLst>
          </p:cNvPr>
          <p:cNvSpPr>
            <a:spLocks noGrp="1"/>
          </p:cNvSpPr>
          <p:nvPr>
            <p:ph type="title"/>
          </p:nvPr>
        </p:nvSpPr>
        <p:spPr>
          <a:xfrm>
            <a:off x="381000" y="1028701"/>
            <a:ext cx="4927600" cy="4775200"/>
          </a:xfrm>
        </p:spPr>
        <p:txBody>
          <a:bodyPr>
            <a:normAutofit fontScale="90000"/>
          </a:bodyPr>
          <a:lstStyle/>
          <a:p>
            <a:r>
              <a:rPr lang="en-US" altLang="zh-TW" sz="2500" b="0" i="0" dirty="0">
                <a:solidFill>
                  <a:schemeClr val="bg1"/>
                </a:solidFill>
                <a:effectLst/>
                <a:latin typeface="標楷體" panose="03000509000000000000" pitchFamily="65" charset="-120"/>
                <a:ea typeface="標楷體" panose="03000509000000000000" pitchFamily="65" charset="-120"/>
              </a:rPr>
              <a:t>216.10.15</a:t>
            </a:r>
            <a:r>
              <a:rPr lang="zh-TW" altLang="en-US" sz="2500" b="0" i="0" dirty="0">
                <a:solidFill>
                  <a:schemeClr val="bg1"/>
                </a:solidFill>
                <a:effectLst/>
                <a:latin typeface="標楷體" panose="03000509000000000000" pitchFamily="65" charset="-120"/>
                <a:ea typeface="標楷體" panose="03000509000000000000" pitchFamily="65" charset="-120"/>
              </a:rPr>
              <a:t>日本來台參訪～～書法交流（日本美麗的書法老師）</a:t>
            </a:r>
            <a:br>
              <a:rPr lang="en-US" altLang="zh-TW" sz="3000" b="0" i="0" dirty="0">
                <a:solidFill>
                  <a:schemeClr val="bg1"/>
                </a:solidFill>
                <a:effectLst/>
                <a:latin typeface="標楷體" panose="03000509000000000000" pitchFamily="65" charset="-120"/>
                <a:ea typeface="標楷體" panose="03000509000000000000" pitchFamily="65" charset="-120"/>
              </a:rPr>
            </a:br>
            <a:br>
              <a:rPr lang="en-US" altLang="zh-TW" sz="3000" b="0" i="0" dirty="0">
                <a:solidFill>
                  <a:schemeClr val="bg1"/>
                </a:solidFill>
                <a:effectLst/>
                <a:latin typeface="標楷體" panose="03000509000000000000" pitchFamily="65" charset="-120"/>
                <a:ea typeface="標楷體" panose="03000509000000000000" pitchFamily="65" charset="-120"/>
              </a:rPr>
            </a:br>
            <a:r>
              <a:rPr lang="zh-TW" altLang="en-US" sz="3000" b="0" i="0" dirty="0">
                <a:solidFill>
                  <a:schemeClr val="bg1"/>
                </a:solidFill>
                <a:effectLst/>
                <a:latin typeface="標楷體" panose="03000509000000000000" pitchFamily="65" charset="-120"/>
                <a:ea typeface="標楷體" panose="03000509000000000000" pitchFamily="65" charset="-120"/>
              </a:rPr>
              <a:t>她用雙筆勾勒龍鳳二個字 </a:t>
            </a:r>
            <a:br>
              <a:rPr lang="en-US" altLang="zh-TW" sz="3000" b="0" i="0" dirty="0">
                <a:solidFill>
                  <a:schemeClr val="bg1"/>
                </a:solidFill>
                <a:effectLst/>
                <a:latin typeface="標楷體" panose="03000509000000000000" pitchFamily="65" charset="-120"/>
                <a:ea typeface="標楷體" panose="03000509000000000000" pitchFamily="65" charset="-120"/>
              </a:rPr>
            </a:br>
            <a:br>
              <a:rPr lang="en-US" altLang="zh-TW" sz="3000" b="0" i="0" dirty="0">
                <a:solidFill>
                  <a:schemeClr val="bg1"/>
                </a:solidFill>
                <a:effectLst/>
                <a:latin typeface="標楷體" panose="03000509000000000000" pitchFamily="65" charset="-120"/>
                <a:ea typeface="標楷體" panose="03000509000000000000" pitchFamily="65" charset="-120"/>
              </a:rPr>
            </a:br>
            <a:r>
              <a:rPr lang="zh-TW" altLang="en-US" sz="3000" b="0" i="0" dirty="0">
                <a:solidFill>
                  <a:schemeClr val="bg1"/>
                </a:solidFill>
                <a:effectLst/>
                <a:latin typeface="標楷體" panose="03000509000000000000" pitchFamily="65" charset="-120"/>
                <a:ea typeface="標楷體" panose="03000509000000000000" pitchFamily="65" charset="-120"/>
              </a:rPr>
              <a:t>寫之前用泥金先灑在紙面上</a:t>
            </a:r>
            <a:br>
              <a:rPr lang="en-US" altLang="zh-TW" sz="3000" b="0" i="0" dirty="0">
                <a:solidFill>
                  <a:schemeClr val="bg1"/>
                </a:solidFill>
                <a:effectLst/>
                <a:latin typeface="標楷體" panose="03000509000000000000" pitchFamily="65" charset="-120"/>
                <a:ea typeface="標楷體" panose="03000509000000000000" pitchFamily="65" charset="-120"/>
              </a:rPr>
            </a:br>
            <a:br>
              <a:rPr lang="en-US" altLang="zh-TW" sz="3000" b="0" i="0" dirty="0">
                <a:solidFill>
                  <a:schemeClr val="bg1"/>
                </a:solidFill>
                <a:effectLst/>
                <a:latin typeface="標楷體" panose="03000509000000000000" pitchFamily="65" charset="-120"/>
                <a:ea typeface="標楷體" panose="03000509000000000000" pitchFamily="65" charset="-120"/>
              </a:rPr>
            </a:br>
            <a:r>
              <a:rPr lang="zh-TW" altLang="en-US" sz="3000" b="0" i="0" dirty="0">
                <a:solidFill>
                  <a:schemeClr val="bg1"/>
                </a:solidFill>
                <a:effectLst/>
                <a:latin typeface="標楷體" panose="03000509000000000000" pitchFamily="65" charset="-120"/>
                <a:ea typeface="標楷體" panose="03000509000000000000" pitchFamily="65" charset="-120"/>
              </a:rPr>
              <a:t>為龍為鳳做造型變化 </a:t>
            </a:r>
            <a:br>
              <a:rPr lang="en-US" altLang="zh-TW" sz="3000" b="0" i="0" dirty="0">
                <a:solidFill>
                  <a:schemeClr val="bg1"/>
                </a:solidFill>
                <a:effectLst/>
                <a:latin typeface="標楷體" panose="03000509000000000000" pitchFamily="65" charset="-120"/>
                <a:ea typeface="標楷體" panose="03000509000000000000" pitchFamily="65" charset="-120"/>
              </a:rPr>
            </a:br>
            <a:br>
              <a:rPr lang="en-US" altLang="zh-TW" sz="3000" b="0" i="0" dirty="0">
                <a:solidFill>
                  <a:schemeClr val="bg1"/>
                </a:solidFill>
                <a:effectLst/>
                <a:latin typeface="標楷體" panose="03000509000000000000" pitchFamily="65" charset="-120"/>
                <a:ea typeface="標楷體" panose="03000509000000000000" pitchFamily="65" charset="-120"/>
              </a:rPr>
            </a:br>
            <a:r>
              <a:rPr lang="zh-TW" altLang="en-US" sz="3000" b="0" i="0" dirty="0">
                <a:solidFill>
                  <a:schemeClr val="bg1"/>
                </a:solidFill>
                <a:effectLst/>
                <a:latin typeface="標楷體" panose="03000509000000000000" pitchFamily="65" charset="-120"/>
                <a:ea typeface="標楷體" panose="03000509000000000000" pitchFamily="65" charset="-120"/>
              </a:rPr>
              <a:t>她揮灑自如的肢體語言是</a:t>
            </a:r>
            <a:br>
              <a:rPr lang="en-US" altLang="zh-TW" sz="3000" b="0" i="0" dirty="0">
                <a:solidFill>
                  <a:schemeClr val="bg1"/>
                </a:solidFill>
                <a:effectLst/>
                <a:latin typeface="標楷體" panose="03000509000000000000" pitchFamily="65" charset="-120"/>
                <a:ea typeface="標楷體" panose="03000509000000000000" pitchFamily="65" charset="-120"/>
              </a:rPr>
            </a:br>
            <a:br>
              <a:rPr lang="en-US" altLang="zh-TW" sz="3000" b="0" i="0" dirty="0">
                <a:solidFill>
                  <a:schemeClr val="bg1"/>
                </a:solidFill>
                <a:effectLst/>
                <a:latin typeface="標楷體" panose="03000509000000000000" pitchFamily="65" charset="-120"/>
                <a:ea typeface="標楷體" panose="03000509000000000000" pitchFamily="65" charset="-120"/>
              </a:rPr>
            </a:br>
            <a:r>
              <a:rPr lang="zh-TW" altLang="en-US" sz="3000" b="0" i="0" dirty="0">
                <a:solidFill>
                  <a:schemeClr val="bg1"/>
                </a:solidFill>
                <a:effectLst/>
                <a:latin typeface="標楷體" panose="03000509000000000000" pitchFamily="65" charset="-120"/>
                <a:ea typeface="標楷體" panose="03000509000000000000" pitchFamily="65" charset="-120"/>
              </a:rPr>
              <a:t>全場的熱點</a:t>
            </a:r>
            <a:endParaRPr lang="zh-TW" altLang="en-US" sz="3000" dirty="0">
              <a:solidFill>
                <a:schemeClr val="bg1"/>
              </a:solidFill>
              <a:latin typeface="標楷體" panose="03000509000000000000" pitchFamily="65" charset="-120"/>
              <a:ea typeface="標楷體" panose="03000509000000000000" pitchFamily="65" charset="-120"/>
            </a:endParaRPr>
          </a:p>
        </p:txBody>
      </p:sp>
      <p:pic>
        <p:nvPicPr>
          <p:cNvPr id="4" name="2016.10.15日本來台參訪～～書法交流（日本美麗的書法老師）">
            <a:hlinkClick r:id="" action="ppaction://media"/>
            <a:extLst>
              <a:ext uri="{FF2B5EF4-FFF2-40B4-BE49-F238E27FC236}">
                <a16:creationId xmlns:a16="http://schemas.microsoft.com/office/drawing/2014/main" id="{7CD15305-0FE0-4728-9DDC-A9B4DFC53A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84991" y="694530"/>
            <a:ext cx="4724221" cy="5468939"/>
          </a:xfrm>
        </p:spPr>
      </p:pic>
      <p:cxnSp>
        <p:nvCxnSpPr>
          <p:cNvPr id="5" name="直接连接符 20">
            <a:extLst>
              <a:ext uri="{FF2B5EF4-FFF2-40B4-BE49-F238E27FC236}">
                <a16:creationId xmlns:a16="http://schemas.microsoft.com/office/drawing/2014/main" id="{4A822076-187F-4DC8-97EF-C248D5B87D29}"/>
              </a:ext>
            </a:extLst>
          </p:cNvPr>
          <p:cNvCxnSpPr>
            <a:cxnSpLocks/>
          </p:cNvCxnSpPr>
          <p:nvPr/>
        </p:nvCxnSpPr>
        <p:spPr>
          <a:xfrm>
            <a:off x="1106035" y="20153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76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6592435" y="5330332"/>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3FEB5869-29BE-4404-A39C-14B48934562F}"/>
              </a:ext>
            </a:extLst>
          </p:cNvPr>
          <p:cNvSpPr txBox="1"/>
          <p:nvPr/>
        </p:nvSpPr>
        <p:spPr>
          <a:xfrm>
            <a:off x="894468" y="2151727"/>
            <a:ext cx="10700832" cy="2554545"/>
          </a:xfrm>
          <a:prstGeom prst="rect">
            <a:avLst/>
          </a:prstGeom>
          <a:noFill/>
        </p:spPr>
        <p:txBody>
          <a:bodyPr wrap="square">
            <a:spAutoFit/>
          </a:bodyPr>
          <a:lstStyle/>
          <a:p>
            <a:pPr indent="304800" algn="just"/>
            <a:r>
              <a:rPr lang="zh-TW" altLang="en-US" sz="4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意思是說</a:t>
            </a:r>
            <a:r>
              <a:rPr lang="en-US" altLang="zh-TW" sz="4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a:t>
            </a:r>
          </a:p>
          <a:p>
            <a:pPr indent="304800" algn="just"/>
            <a:endParaRPr lang="en-US" altLang="zh-TW" sz="40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40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當</a:t>
            </a:r>
            <a:r>
              <a:rPr lang="zh-TW" altLang="zh-TW" sz="4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文字從擺脫實用性走向藝術的層面</a:t>
            </a:r>
            <a:r>
              <a:rPr lang="zh-TW" altLang="en-US" sz="4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時</a:t>
            </a:r>
            <a:r>
              <a:rPr lang="zh-TW" altLang="zh-TW" sz="4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a:t>
            </a:r>
            <a:endParaRPr lang="en-US" altLang="zh-TW" sz="4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endParaRPr lang="en-US" altLang="zh-TW" sz="40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78543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61">
        <p15:prstTrans prst="pageCurlDouble" invX="1"/>
      </p:transition>
    </mc:Choice>
    <mc:Fallback xmlns="">
      <p:transition spd="slow" advClick="0" advTm="1061">
        <p:fade/>
      </p:transition>
    </mc:Fallback>
  </mc:AlternateContent>
  <p:extLst>
    <p:ext uri="{E180D4A7-C9FB-4DFB-919C-405C955672EB}">
      <p14:showEvtLst xmlns:p14="http://schemas.microsoft.com/office/powerpoint/2010/main">
        <p14:playEvt time="2" objId="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4655117" y="40092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2761672" y="1289784"/>
            <a:ext cx="6668655" cy="2400657"/>
          </a:xfrm>
          <a:prstGeom prst="rect">
            <a:avLst/>
          </a:prstGeom>
          <a:noFill/>
        </p:spPr>
        <p:txBody>
          <a:bodyPr wrap="square">
            <a:spAutoFit/>
          </a:bodyPr>
          <a:lstStyle/>
          <a:p>
            <a:r>
              <a:rPr lang="zh-TW" altLang="en-US" sz="5000" dirty="0">
                <a:solidFill>
                  <a:schemeClr val="bg1"/>
                </a:solidFill>
                <a:effectLst/>
                <a:ea typeface="標楷體" panose="03000509000000000000" pitchFamily="65" charset="-120"/>
                <a:cs typeface="Times New Roman" panose="02020603050405020304" pitchFamily="18" charset="0"/>
              </a:rPr>
              <a:t>四</a:t>
            </a:r>
            <a:r>
              <a:rPr lang="en-US" altLang="zh-TW" sz="5000" dirty="0">
                <a:solidFill>
                  <a:schemeClr val="bg1"/>
                </a:solidFill>
                <a:effectLst/>
                <a:ea typeface="標楷體" panose="03000509000000000000" pitchFamily="65" charset="-120"/>
                <a:cs typeface="Times New Roman" panose="02020603050405020304" pitchFamily="18" charset="0"/>
              </a:rPr>
              <a:t>.</a:t>
            </a:r>
            <a:r>
              <a:rPr lang="zh-TW" altLang="zh-TW" sz="5000" dirty="0">
                <a:solidFill>
                  <a:schemeClr val="bg1"/>
                </a:solidFill>
                <a:effectLst/>
                <a:ea typeface="標楷體" panose="03000509000000000000" pitchFamily="65" charset="-120"/>
                <a:cs typeface="Times New Roman" panose="02020603050405020304" pitchFamily="18" charset="0"/>
              </a:rPr>
              <a:t>書寫字體的</a:t>
            </a:r>
            <a:endParaRPr lang="en-US" altLang="zh-TW" sz="5000" dirty="0">
              <a:solidFill>
                <a:schemeClr val="bg1"/>
              </a:solidFill>
              <a:effectLst/>
              <a:ea typeface="標楷體" panose="03000509000000000000" pitchFamily="65" charset="-120"/>
              <a:cs typeface="Times New Roman" panose="02020603050405020304" pitchFamily="18" charset="0"/>
            </a:endParaRPr>
          </a:p>
          <a:p>
            <a:endParaRPr lang="en-US" altLang="zh-TW" sz="5000" dirty="0">
              <a:solidFill>
                <a:schemeClr val="bg1"/>
              </a:solidFill>
              <a:effectLst/>
              <a:ea typeface="標楷體" panose="03000509000000000000" pitchFamily="65" charset="-120"/>
              <a:cs typeface="Times New Roman" panose="02020603050405020304" pitchFamily="18" charset="0"/>
            </a:endParaRPr>
          </a:p>
          <a:p>
            <a:r>
              <a:rPr lang="en-US" altLang="zh-TW" sz="5000" dirty="0">
                <a:solidFill>
                  <a:schemeClr val="bg1"/>
                </a:solidFill>
                <a:effectLst/>
                <a:ea typeface="標楷體" panose="03000509000000000000" pitchFamily="65" charset="-120"/>
                <a:cs typeface="Times New Roman" panose="02020603050405020304" pitchFamily="18" charset="0"/>
              </a:rPr>
              <a:t>     </a:t>
            </a:r>
            <a:r>
              <a:rPr lang="zh-TW" altLang="zh-TW" sz="5000" dirty="0">
                <a:solidFill>
                  <a:schemeClr val="bg1"/>
                </a:solidFill>
                <a:effectLst/>
                <a:ea typeface="標楷體" panose="03000509000000000000" pitchFamily="65" charset="-120"/>
                <a:cs typeface="Times New Roman" panose="02020603050405020304" pitchFamily="18" charset="0"/>
              </a:rPr>
              <a:t>種類</a:t>
            </a:r>
            <a:r>
              <a:rPr lang="zh-TW" altLang="en-US" sz="5000" dirty="0">
                <a:solidFill>
                  <a:schemeClr val="bg1"/>
                </a:solidFill>
                <a:effectLst/>
                <a:ea typeface="標楷體" panose="03000509000000000000" pitchFamily="65" charset="-120"/>
                <a:cs typeface="Times New Roman" panose="02020603050405020304" pitchFamily="18" charset="0"/>
              </a:rPr>
              <a:t>、風格、功能</a:t>
            </a:r>
            <a:r>
              <a:rPr lang="en-US" altLang="zh-TW" sz="5000" dirty="0">
                <a:solidFill>
                  <a:schemeClr val="bg1"/>
                </a:solidFill>
                <a:effectLst/>
                <a:ea typeface="標楷體" panose="03000509000000000000" pitchFamily="65" charset="-120"/>
                <a:cs typeface="Times New Roman" panose="02020603050405020304" pitchFamily="18" charset="0"/>
              </a:rPr>
              <a:t> </a:t>
            </a:r>
            <a:endParaRPr lang="zh-TW" altLang="en-US" sz="5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26039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a:cxnSpLocks/>
          </p:cNvCxnSpPr>
          <p:nvPr/>
        </p:nvCxnSpPr>
        <p:spPr>
          <a:xfrm>
            <a:off x="5146542" y="1277432"/>
            <a:ext cx="244601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cxnSpLocks/>
          </p:cNvCxnSpPr>
          <p:nvPr/>
        </p:nvCxnSpPr>
        <p:spPr>
          <a:xfrm>
            <a:off x="4820151" y="6182139"/>
            <a:ext cx="581405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419100" y="105551"/>
            <a:ext cx="11430000" cy="4154984"/>
          </a:xfrm>
          <a:prstGeom prst="rect">
            <a:avLst/>
          </a:prstGeom>
          <a:noFill/>
        </p:spPr>
        <p:txBody>
          <a:bodyPr wrap="square" rtlCol="0">
            <a:spAutoFit/>
          </a:bodyPr>
          <a:lstStyle/>
          <a:p>
            <a:r>
              <a:rPr lang="zh-TW" altLang="en-US" sz="5000" dirty="0">
                <a:solidFill>
                  <a:schemeClr val="bg1"/>
                </a:solidFill>
                <a:latin typeface="標楷體" panose="03000509000000000000" pitchFamily="65" charset="-120"/>
                <a:ea typeface="標楷體" panose="03000509000000000000" pitchFamily="65" charset="-120"/>
              </a:rPr>
              <a:t>               </a:t>
            </a:r>
            <a:r>
              <a:rPr lang="zh-TW" altLang="en-US" sz="6000" dirty="0">
                <a:solidFill>
                  <a:schemeClr val="bg1"/>
                </a:solidFill>
                <a:latin typeface="標楷體" panose="03000509000000000000" pitchFamily="65" charset="-120"/>
                <a:ea typeface="標楷體" panose="03000509000000000000" pitchFamily="65" charset="-120"/>
              </a:rPr>
              <a:t>種  類</a:t>
            </a:r>
            <a:endParaRPr lang="en-US" altLang="zh-TW" sz="6000" dirty="0">
              <a:solidFill>
                <a:schemeClr val="bg1"/>
              </a:solidFill>
              <a:latin typeface="標楷體" panose="03000509000000000000" pitchFamily="65" charset="-120"/>
              <a:ea typeface="標楷體" panose="03000509000000000000" pitchFamily="65" charset="-120"/>
            </a:endParaRPr>
          </a:p>
          <a:p>
            <a:r>
              <a:rPr lang="en-US" altLang="zh-TW" sz="5000" dirty="0">
                <a:solidFill>
                  <a:schemeClr val="bg1"/>
                </a:solidFill>
                <a:latin typeface="標楷體" panose="03000509000000000000" pitchFamily="65" charset="-120"/>
                <a:ea typeface="標楷體" panose="03000509000000000000" pitchFamily="65" charset="-120"/>
              </a:rPr>
              <a:t>  </a:t>
            </a:r>
          </a:p>
          <a:p>
            <a:r>
              <a:rPr lang="en-US" altLang="zh-TW" sz="5000" dirty="0">
                <a:solidFill>
                  <a:schemeClr val="bg1"/>
                </a:solidFill>
                <a:latin typeface="標楷體" panose="03000509000000000000" pitchFamily="65" charset="-120"/>
                <a:ea typeface="標楷體" panose="03000509000000000000" pitchFamily="65" charset="-120"/>
              </a:rPr>
              <a:t> </a:t>
            </a:r>
            <a:r>
              <a:rPr lang="zh-TW" altLang="zh-TW" sz="5000" dirty="0">
                <a:solidFill>
                  <a:schemeClr val="bg1"/>
                </a:solidFill>
                <a:latin typeface="標楷體" panose="03000509000000000000" pitchFamily="65" charset="-120"/>
                <a:ea typeface="標楷體" panose="03000509000000000000" pitchFamily="65" charset="-120"/>
              </a:rPr>
              <a:t>時代發展演變</a:t>
            </a:r>
            <a:r>
              <a:rPr lang="en-US" altLang="zh-TW" sz="5000" dirty="0">
                <a:solidFill>
                  <a:schemeClr val="bg1"/>
                </a:solidFill>
                <a:latin typeface="標楷體" panose="03000509000000000000" pitchFamily="65" charset="-120"/>
                <a:ea typeface="標楷體" panose="03000509000000000000" pitchFamily="65" charset="-120"/>
              </a:rPr>
              <a:t>--</a:t>
            </a:r>
            <a:r>
              <a:rPr lang="zh-TW" altLang="zh-TW" sz="5000" dirty="0">
                <a:solidFill>
                  <a:schemeClr val="bg1"/>
                </a:solidFill>
                <a:latin typeface="標楷體" panose="03000509000000000000" pitchFamily="65" charset="-120"/>
                <a:ea typeface="標楷體" panose="03000509000000000000" pitchFamily="65" charset="-120"/>
              </a:rPr>
              <a:t>型塑和意念，依續</a:t>
            </a:r>
            <a:r>
              <a:rPr lang="zh-TW" altLang="en-US" sz="5000" dirty="0">
                <a:solidFill>
                  <a:schemeClr val="bg1"/>
                </a:solidFill>
                <a:latin typeface="標楷體" panose="03000509000000000000" pitchFamily="65" charset="-120"/>
                <a:ea typeface="標楷體" panose="03000509000000000000" pitchFamily="65" charset="-120"/>
              </a:rPr>
              <a:t>著</a:t>
            </a:r>
            <a:r>
              <a:rPr lang="en-US" altLang="zh-TW" sz="5000" dirty="0">
                <a:solidFill>
                  <a:schemeClr val="bg1"/>
                </a:solidFill>
                <a:latin typeface="標楷體" panose="03000509000000000000" pitchFamily="65" charset="-120"/>
                <a:ea typeface="標楷體" panose="03000509000000000000" pitchFamily="65" charset="-120"/>
              </a:rPr>
              <a:t>    </a:t>
            </a:r>
          </a:p>
          <a:p>
            <a:r>
              <a:rPr lang="en-US" altLang="zh-TW" sz="5000" dirty="0">
                <a:solidFill>
                  <a:schemeClr val="bg1"/>
                </a:solidFill>
                <a:latin typeface="標楷體" panose="03000509000000000000" pitchFamily="65" charset="-120"/>
                <a:ea typeface="標楷體" panose="03000509000000000000" pitchFamily="65" charset="-120"/>
              </a:rPr>
              <a:t> </a:t>
            </a:r>
            <a:r>
              <a:rPr lang="zh-TW" altLang="zh-TW" sz="5000" dirty="0">
                <a:solidFill>
                  <a:schemeClr val="bg1"/>
                </a:solidFill>
                <a:latin typeface="標楷體" panose="03000509000000000000" pitchFamily="65" charset="-120"/>
                <a:ea typeface="標楷體" panose="03000509000000000000" pitchFamily="65" charset="-120"/>
              </a:rPr>
              <a:t>正體和草體兩大系統平行地向前發展</a:t>
            </a:r>
            <a:r>
              <a:rPr lang="zh-TW" altLang="en-US" sz="5000" dirty="0">
                <a:solidFill>
                  <a:schemeClr val="bg1"/>
                </a:solidFill>
                <a:latin typeface="標楷體" panose="03000509000000000000" pitchFamily="65" charset="-120"/>
                <a:ea typeface="標楷體" panose="03000509000000000000" pitchFamily="65" charset="-120"/>
                <a:cs typeface="Segoe UI" panose="020B0502040204020203" pitchFamily="34" charset="0"/>
              </a:rPr>
              <a:t>      </a:t>
            </a:r>
            <a:r>
              <a:rPr lang="zh-TW" altLang="en-US" sz="3000" dirty="0">
                <a:solidFill>
                  <a:schemeClr val="bg1"/>
                </a:solidFill>
                <a:latin typeface="標楷體" panose="03000509000000000000" pitchFamily="65" charset="-120"/>
                <a:ea typeface="標楷體" panose="03000509000000000000" pitchFamily="65" charset="-120"/>
                <a:cs typeface="Segoe UI" panose="020B0502040204020203" pitchFamily="34" charset="0"/>
              </a:rPr>
              <a:t>    </a:t>
            </a:r>
            <a:endParaRPr lang="en-US" altLang="zh-TW" sz="3000" dirty="0">
              <a:solidFill>
                <a:schemeClr val="bg1"/>
              </a:solidFill>
              <a:latin typeface="標楷體" panose="03000509000000000000" pitchFamily="65" charset="-120"/>
              <a:ea typeface="標楷體" panose="03000509000000000000" pitchFamily="65" charset="-120"/>
              <a:cs typeface="Segoe UI" panose="020B0502040204020203" pitchFamily="34" charset="0"/>
            </a:endParaRPr>
          </a:p>
          <a:p>
            <a:r>
              <a:rPr lang="en-US" altLang="zh-TW" sz="5400" dirty="0">
                <a:solidFill>
                  <a:schemeClr val="bg1">
                    <a:lumMod val="85000"/>
                  </a:schemeClr>
                </a:solidFill>
                <a:latin typeface="標楷體" panose="03000509000000000000" pitchFamily="65" charset="-120"/>
                <a:ea typeface="標楷體" panose="03000509000000000000" pitchFamily="65" charset="-120"/>
                <a:cs typeface="Segoe UI" panose="020B0502040204020203" pitchFamily="34" charset="0"/>
              </a:rPr>
              <a:t>          </a:t>
            </a:r>
            <a:r>
              <a:rPr lang="zh-TW" altLang="en-US" sz="5400" dirty="0">
                <a:solidFill>
                  <a:schemeClr val="bg1">
                    <a:lumMod val="85000"/>
                  </a:schemeClr>
                </a:solidFill>
                <a:latin typeface="標楷體" panose="03000509000000000000" pitchFamily="65" charset="-120"/>
                <a:ea typeface="標楷體" panose="03000509000000000000" pitchFamily="65" charset="-120"/>
                <a:cs typeface="Segoe UI" panose="020B0502040204020203" pitchFamily="34" charset="0"/>
              </a:rPr>
              <a:t> </a:t>
            </a:r>
            <a:endParaRPr lang="zh-CN" altLang="en-US" sz="3000" dirty="0">
              <a:solidFill>
                <a:srgbClr val="E0B07E"/>
              </a:solidFill>
              <a:latin typeface="標楷體" panose="03000509000000000000" pitchFamily="65" charset="-120"/>
              <a:ea typeface="標楷體" panose="03000509000000000000" pitchFamily="65" charset="-120"/>
              <a:cs typeface="Segoe UI" panose="020B0502040204020203" pitchFamily="34" charset="0"/>
            </a:endParaRPr>
          </a:p>
        </p:txBody>
      </p:sp>
      <p:sp>
        <p:nvSpPr>
          <p:cNvPr id="6" name="文本框 4">
            <a:extLst>
              <a:ext uri="{FF2B5EF4-FFF2-40B4-BE49-F238E27FC236}">
                <a16:creationId xmlns:a16="http://schemas.microsoft.com/office/drawing/2014/main" id="{B987B532-D643-443E-A2FD-787DA92CA93C}"/>
              </a:ext>
            </a:extLst>
          </p:cNvPr>
          <p:cNvSpPr txBox="1"/>
          <p:nvPr/>
        </p:nvSpPr>
        <p:spPr>
          <a:xfrm>
            <a:off x="3067551" y="4012517"/>
            <a:ext cx="8219062" cy="2846933"/>
          </a:xfrm>
          <a:prstGeom prst="rect">
            <a:avLst/>
          </a:prstGeom>
          <a:noFill/>
        </p:spPr>
        <p:txBody>
          <a:bodyPr wrap="square" rtlCol="0">
            <a:spAutoFit/>
          </a:bodyPr>
          <a:lstStyle/>
          <a:p>
            <a:r>
              <a:rPr lang="zh-TW" altLang="zh-TW" sz="2500" dirty="0">
                <a:solidFill>
                  <a:schemeClr val="bg1"/>
                </a:solidFill>
                <a:latin typeface="標楷體" panose="03000509000000000000" pitchFamily="65" charset="-120"/>
                <a:ea typeface="標楷體" panose="03000509000000000000" pitchFamily="65" charset="-120"/>
              </a:rPr>
              <a:t>有了篆、隸、草、行、楷各體的流變，進而提昇書法藝術的價值觀。從書寫文體上說，漢字書法是主流，但是世界各國或是少數民族的字體也不容忽視。如「東巴文」現今是雲南納西族一直活用的文字，也在書法藝壇上佔有一席之地，其粉絲遠播於日本。</a:t>
            </a:r>
            <a:r>
              <a:rPr lang="zh-TW" altLang="en-US" sz="2500" dirty="0">
                <a:solidFill>
                  <a:schemeClr val="bg1"/>
                </a:solidFill>
                <a:latin typeface="標楷體" panose="03000509000000000000" pitchFamily="65" charset="-120"/>
                <a:ea typeface="標楷體" panose="03000509000000000000" pitchFamily="65" charset="-120"/>
                <a:cs typeface="Segoe UI" panose="020B0502040204020203" pitchFamily="34" charset="0"/>
              </a:rPr>
              <a:t>  </a:t>
            </a:r>
            <a:endParaRPr lang="en-US" altLang="zh-TW" sz="2500" dirty="0">
              <a:solidFill>
                <a:schemeClr val="bg1"/>
              </a:solidFill>
              <a:latin typeface="標楷體" panose="03000509000000000000" pitchFamily="65" charset="-120"/>
              <a:ea typeface="標楷體" panose="03000509000000000000" pitchFamily="65" charset="-120"/>
              <a:cs typeface="Segoe UI" panose="020B0502040204020203" pitchFamily="34" charset="0"/>
            </a:endParaRPr>
          </a:p>
          <a:p>
            <a:r>
              <a:rPr lang="en-US" altLang="zh-TW" sz="5400" dirty="0">
                <a:solidFill>
                  <a:schemeClr val="bg1">
                    <a:lumMod val="85000"/>
                  </a:schemeClr>
                </a:solidFill>
                <a:latin typeface="標楷體" panose="03000509000000000000" pitchFamily="65" charset="-120"/>
                <a:ea typeface="標楷體" panose="03000509000000000000" pitchFamily="65" charset="-120"/>
                <a:cs typeface="Segoe UI" panose="020B0502040204020203" pitchFamily="34" charset="0"/>
              </a:rPr>
              <a:t>          </a:t>
            </a:r>
            <a:r>
              <a:rPr lang="zh-TW" altLang="en-US" sz="5400" dirty="0">
                <a:solidFill>
                  <a:schemeClr val="bg1">
                    <a:lumMod val="85000"/>
                  </a:schemeClr>
                </a:solidFill>
                <a:latin typeface="標楷體" panose="03000509000000000000" pitchFamily="65" charset="-120"/>
                <a:ea typeface="標楷體" panose="03000509000000000000" pitchFamily="65" charset="-120"/>
                <a:cs typeface="Segoe UI" panose="020B0502040204020203" pitchFamily="34" charset="0"/>
              </a:rPr>
              <a:t> </a:t>
            </a:r>
            <a:endParaRPr lang="zh-CN" altLang="en-US" sz="3000" dirty="0">
              <a:solidFill>
                <a:srgbClr val="E0B07E"/>
              </a:solidFill>
              <a:latin typeface="標楷體" panose="03000509000000000000" pitchFamily="65" charset="-120"/>
              <a:ea typeface="標楷體" panose="03000509000000000000" pitchFamily="65" charset="-120"/>
              <a:cs typeface="Segoe UI" panose="020B0502040204020203" pitchFamily="34" charset="0"/>
            </a:endParaRPr>
          </a:p>
        </p:txBody>
      </p:sp>
    </p:spTree>
    <p:extLst>
      <p:ext uri="{BB962C8B-B14F-4D97-AF65-F5344CB8AC3E}">
        <p14:creationId xmlns:p14="http://schemas.microsoft.com/office/powerpoint/2010/main" val="713366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2" fill="hold" nodeType="withEffect">
                                  <p:stCondLst>
                                    <p:cond delay="250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par>
                                <p:cTn id="11" presetID="22" presetClass="entr" presetSubtype="2" fill="hold" nodeType="withEffect">
                                  <p:stCondLst>
                                    <p:cond delay="325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1000"/>
                                        <p:tgtEl>
                                          <p:spTgt spid="24"/>
                                        </p:tgtEl>
                                      </p:cBhvr>
                                    </p:animEffect>
                                  </p:childTnLst>
                                </p:cTn>
                              </p:par>
                              <p:par>
                                <p:cTn id="14" presetID="22" presetClass="entr" presetSubtype="8" fill="hold" grpId="0" nodeType="withEffect">
                                  <p:stCondLst>
                                    <p:cond delay="750"/>
                                  </p:stCondLst>
                                  <p:iterate type="lt">
                                    <p:tmPct val="1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a:extLst>
              <a:ext uri="{FF2B5EF4-FFF2-40B4-BE49-F238E27FC236}">
                <a16:creationId xmlns:a16="http://schemas.microsoft.com/office/drawing/2014/main" id="{3B3AF5AA-C82E-4A15-8C64-EE6C1B74FA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254773">
            <a:off x="965201" y="523080"/>
            <a:ext cx="3022600" cy="5811838"/>
          </a:xfrm>
        </p:spPr>
      </p:pic>
      <p:pic>
        <p:nvPicPr>
          <p:cNvPr id="11" name="圖片 10">
            <a:extLst>
              <a:ext uri="{FF2B5EF4-FFF2-40B4-BE49-F238E27FC236}">
                <a16:creationId xmlns:a16="http://schemas.microsoft.com/office/drawing/2014/main" id="{ABEFD62E-4E73-47A1-B1AE-0159EF89F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49103">
            <a:off x="4293266" y="933448"/>
            <a:ext cx="3605468" cy="4991100"/>
          </a:xfrm>
          <a:prstGeom prst="rect">
            <a:avLst/>
          </a:prstGeom>
        </p:spPr>
      </p:pic>
      <p:pic>
        <p:nvPicPr>
          <p:cNvPr id="17" name="圖片 16">
            <a:extLst>
              <a:ext uri="{FF2B5EF4-FFF2-40B4-BE49-F238E27FC236}">
                <a16:creationId xmlns:a16="http://schemas.microsoft.com/office/drawing/2014/main" id="{F1184ECE-F99E-4808-8E76-806B94F8B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577" y="197877"/>
            <a:ext cx="4953000" cy="3714750"/>
          </a:xfrm>
          <a:prstGeom prst="rect">
            <a:avLst/>
          </a:prstGeom>
        </p:spPr>
      </p:pic>
      <p:pic>
        <p:nvPicPr>
          <p:cNvPr id="19" name="圖片 18">
            <a:extLst>
              <a:ext uri="{FF2B5EF4-FFF2-40B4-BE49-F238E27FC236}">
                <a16:creationId xmlns:a16="http://schemas.microsoft.com/office/drawing/2014/main" id="{CA7CC856-8560-4662-AEDC-0E53D4723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17935">
            <a:off x="7385874" y="2421603"/>
            <a:ext cx="3292905" cy="3841916"/>
          </a:xfrm>
          <a:prstGeom prst="rect">
            <a:avLst/>
          </a:prstGeom>
        </p:spPr>
      </p:pic>
    </p:spTree>
    <p:extLst>
      <p:ext uri="{BB962C8B-B14F-4D97-AF65-F5344CB8AC3E}">
        <p14:creationId xmlns:p14="http://schemas.microsoft.com/office/powerpoint/2010/main" val="2067039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a:cxnSpLocks/>
          </p:cNvCxnSpPr>
          <p:nvPr/>
        </p:nvCxnSpPr>
        <p:spPr>
          <a:xfrm>
            <a:off x="6257022" y="1455232"/>
            <a:ext cx="244601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cxnSpLocks/>
          </p:cNvCxnSpPr>
          <p:nvPr/>
        </p:nvCxnSpPr>
        <p:spPr>
          <a:xfrm>
            <a:off x="5796011" y="6588539"/>
            <a:ext cx="581405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52400" y="228661"/>
            <a:ext cx="11277600" cy="4001095"/>
          </a:xfrm>
          <a:prstGeom prst="rect">
            <a:avLst/>
          </a:prstGeom>
          <a:noFill/>
        </p:spPr>
        <p:txBody>
          <a:bodyPr wrap="square" rtlCol="0">
            <a:spAutoFit/>
          </a:bodyPr>
          <a:lstStyle/>
          <a:p>
            <a:r>
              <a:rPr lang="zh-TW" altLang="en-US" sz="5000" dirty="0">
                <a:solidFill>
                  <a:schemeClr val="bg1"/>
                </a:solidFill>
                <a:latin typeface="標楷體" panose="03000509000000000000" pitchFamily="65" charset="-120"/>
                <a:ea typeface="標楷體" panose="03000509000000000000" pitchFamily="65" charset="-120"/>
              </a:rPr>
              <a:t>                風  格</a:t>
            </a:r>
            <a:endParaRPr lang="en-US" altLang="zh-TW" sz="5000" dirty="0">
              <a:solidFill>
                <a:schemeClr val="bg1"/>
              </a:solidFill>
              <a:latin typeface="標楷體" panose="03000509000000000000" pitchFamily="65" charset="-120"/>
              <a:ea typeface="標楷體" panose="03000509000000000000" pitchFamily="65" charset="-120"/>
            </a:endParaRPr>
          </a:p>
          <a:p>
            <a:r>
              <a:rPr lang="en-US" altLang="zh-TW" sz="5000" dirty="0">
                <a:solidFill>
                  <a:schemeClr val="bg1"/>
                </a:solidFill>
                <a:latin typeface="標楷體" panose="03000509000000000000" pitchFamily="65" charset="-120"/>
                <a:ea typeface="標楷體" panose="03000509000000000000" pitchFamily="65" charset="-120"/>
              </a:rPr>
              <a:t>  </a:t>
            </a:r>
          </a:p>
          <a:p>
            <a:r>
              <a:rPr lang="zh-TW" altLang="en-US" sz="5000" dirty="0">
                <a:solidFill>
                  <a:schemeClr val="bg1"/>
                </a:solidFill>
                <a:latin typeface="標楷體" panose="03000509000000000000" pitchFamily="65" charset="-120"/>
                <a:ea typeface="標楷體" panose="03000509000000000000" pitchFamily="65" charset="-120"/>
              </a:rPr>
              <a:t> 各</a:t>
            </a:r>
            <a:r>
              <a:rPr lang="zh-TW" altLang="zh-TW" sz="5000" dirty="0">
                <a:solidFill>
                  <a:schemeClr val="bg1"/>
                </a:solidFill>
                <a:latin typeface="標楷體" panose="03000509000000000000" pitchFamily="65" charset="-120"/>
                <a:ea typeface="標楷體" panose="03000509000000000000" pitchFamily="65" charset="-120"/>
              </a:rPr>
              <a:t>種字體元素的堆疊</a:t>
            </a:r>
            <a:r>
              <a:rPr lang="en-US" altLang="zh-TW" sz="5000" dirty="0">
                <a:solidFill>
                  <a:schemeClr val="bg1"/>
                </a:solidFill>
                <a:latin typeface="標楷體" panose="03000509000000000000" pitchFamily="65" charset="-120"/>
                <a:ea typeface="標楷體" panose="03000509000000000000" pitchFamily="65" charset="-120"/>
              </a:rPr>
              <a:t>,</a:t>
            </a:r>
            <a:r>
              <a:rPr lang="zh-TW" altLang="zh-TW" sz="5000" dirty="0">
                <a:solidFill>
                  <a:schemeClr val="bg1"/>
                </a:solidFill>
                <a:latin typeface="標楷體" panose="03000509000000000000" pitchFamily="65" charset="-120"/>
                <a:ea typeface="標楷體" panose="03000509000000000000" pitchFamily="65" charset="-120"/>
              </a:rPr>
              <a:t>產生了各種不同</a:t>
            </a:r>
            <a:r>
              <a:rPr lang="en-US" altLang="zh-TW" sz="5000" dirty="0">
                <a:solidFill>
                  <a:schemeClr val="bg1"/>
                </a:solidFill>
                <a:latin typeface="標楷體" panose="03000509000000000000" pitchFamily="65" charset="-120"/>
                <a:ea typeface="標楷體" panose="03000509000000000000" pitchFamily="65" charset="-120"/>
              </a:rPr>
              <a:t>    </a:t>
            </a:r>
          </a:p>
          <a:p>
            <a:r>
              <a:rPr lang="en-US" altLang="zh-TW" sz="5000" dirty="0">
                <a:solidFill>
                  <a:schemeClr val="bg1"/>
                </a:solidFill>
                <a:latin typeface="標楷體" panose="03000509000000000000" pitchFamily="65" charset="-120"/>
                <a:ea typeface="標楷體" panose="03000509000000000000" pitchFamily="65" charset="-120"/>
              </a:rPr>
              <a:t> </a:t>
            </a:r>
            <a:r>
              <a:rPr lang="zh-TW" altLang="zh-TW" sz="5000" dirty="0">
                <a:solidFill>
                  <a:schemeClr val="bg1"/>
                </a:solidFill>
                <a:latin typeface="標楷體" panose="03000509000000000000" pitchFamily="65" charset="-120"/>
                <a:ea typeface="標楷體" panose="03000509000000000000" pitchFamily="65" charset="-120"/>
              </a:rPr>
              <a:t>書體的風貌</a:t>
            </a:r>
            <a:r>
              <a:rPr lang="zh-TW" altLang="en-US" sz="5000" dirty="0">
                <a:solidFill>
                  <a:schemeClr val="bg1"/>
                </a:solidFill>
                <a:latin typeface="標楷體" panose="03000509000000000000" pitchFamily="65" charset="-120"/>
                <a:ea typeface="標楷體" panose="03000509000000000000" pitchFamily="65" charset="-120"/>
              </a:rPr>
              <a:t>。</a:t>
            </a:r>
            <a:r>
              <a:rPr lang="zh-TW" altLang="en-US" sz="5000" dirty="0">
                <a:solidFill>
                  <a:schemeClr val="bg1"/>
                </a:solidFill>
                <a:latin typeface="標楷體" panose="03000509000000000000" pitchFamily="65" charset="-120"/>
                <a:ea typeface="標楷體" panose="03000509000000000000" pitchFamily="65" charset="-120"/>
                <a:cs typeface="Segoe UI" panose="020B0502040204020203" pitchFamily="34" charset="0"/>
              </a:rPr>
              <a:t>   </a:t>
            </a:r>
            <a:endParaRPr lang="en-US" altLang="zh-TW" sz="5000" dirty="0">
              <a:solidFill>
                <a:schemeClr val="bg1"/>
              </a:solidFill>
              <a:latin typeface="標楷體" panose="03000509000000000000" pitchFamily="65" charset="-120"/>
              <a:ea typeface="標楷體" panose="03000509000000000000" pitchFamily="65" charset="-120"/>
              <a:cs typeface="Segoe UI" panose="020B0502040204020203" pitchFamily="34" charset="0"/>
            </a:endParaRPr>
          </a:p>
          <a:p>
            <a:r>
              <a:rPr lang="en-US" altLang="zh-TW" sz="5400" dirty="0">
                <a:solidFill>
                  <a:schemeClr val="bg1">
                    <a:lumMod val="85000"/>
                  </a:schemeClr>
                </a:solidFill>
                <a:latin typeface="標楷體" panose="03000509000000000000" pitchFamily="65" charset="-120"/>
                <a:ea typeface="標楷體" panose="03000509000000000000" pitchFamily="65" charset="-120"/>
                <a:cs typeface="Segoe UI" panose="020B0502040204020203" pitchFamily="34" charset="0"/>
              </a:rPr>
              <a:t>          </a:t>
            </a:r>
            <a:r>
              <a:rPr lang="zh-TW" altLang="en-US" sz="5400" dirty="0">
                <a:solidFill>
                  <a:schemeClr val="bg1">
                    <a:lumMod val="85000"/>
                  </a:schemeClr>
                </a:solidFill>
                <a:latin typeface="標楷體" panose="03000509000000000000" pitchFamily="65" charset="-120"/>
                <a:ea typeface="標楷體" panose="03000509000000000000" pitchFamily="65" charset="-120"/>
                <a:cs typeface="Segoe UI" panose="020B0502040204020203" pitchFamily="34" charset="0"/>
              </a:rPr>
              <a:t> </a:t>
            </a:r>
            <a:endParaRPr lang="zh-CN" altLang="en-US" sz="3000" dirty="0">
              <a:solidFill>
                <a:srgbClr val="E0B07E"/>
              </a:solidFill>
              <a:latin typeface="標楷體" panose="03000509000000000000" pitchFamily="65" charset="-120"/>
              <a:ea typeface="標楷體" panose="03000509000000000000" pitchFamily="65" charset="-120"/>
              <a:cs typeface="Segoe UI" panose="020B0502040204020203" pitchFamily="34" charset="0"/>
            </a:endParaRPr>
          </a:p>
        </p:txBody>
      </p:sp>
      <p:sp>
        <p:nvSpPr>
          <p:cNvPr id="6" name="文本框 4">
            <a:extLst>
              <a:ext uri="{FF2B5EF4-FFF2-40B4-BE49-F238E27FC236}">
                <a16:creationId xmlns:a16="http://schemas.microsoft.com/office/drawing/2014/main" id="{B987B532-D643-443E-A2FD-787DA92CA93C}"/>
              </a:ext>
            </a:extLst>
          </p:cNvPr>
          <p:cNvSpPr txBox="1"/>
          <p:nvPr/>
        </p:nvSpPr>
        <p:spPr>
          <a:xfrm>
            <a:off x="3118351" y="3970494"/>
            <a:ext cx="8219062" cy="2554545"/>
          </a:xfrm>
          <a:prstGeom prst="rect">
            <a:avLst/>
          </a:prstGeom>
          <a:noFill/>
        </p:spPr>
        <p:txBody>
          <a:bodyPr wrap="square" rtlCol="0">
            <a:spAutoFit/>
          </a:bodyPr>
          <a:lstStyle/>
          <a:p>
            <a:r>
              <a:rPr lang="zh-TW" altLang="en-US" sz="3000" dirty="0">
                <a:solidFill>
                  <a:schemeClr val="bg1"/>
                </a:solidFill>
                <a:latin typeface="標楷體" panose="03000509000000000000" pitchFamily="65" charset="-120"/>
                <a:ea typeface="標楷體" panose="03000509000000000000" pitchFamily="65" charset="-120"/>
                <a:cs typeface="Segoe UI" panose="020B0502040204020203" pitchFamily="34" charset="0"/>
              </a:rPr>
              <a:t>   </a:t>
            </a:r>
            <a:endParaRPr lang="en-US" altLang="zh-TW" sz="3000" dirty="0">
              <a:solidFill>
                <a:schemeClr val="bg1"/>
              </a:solidFill>
              <a:latin typeface="標楷體" panose="03000509000000000000" pitchFamily="65" charset="-120"/>
              <a:ea typeface="標楷體" panose="03000509000000000000" pitchFamily="65" charset="-120"/>
              <a:cs typeface="Segoe UI" panose="020B0502040204020203" pitchFamily="34" charset="0"/>
            </a:endParaRPr>
          </a:p>
          <a:p>
            <a:r>
              <a:rPr lang="zh-TW" altLang="zh-TW" sz="2500" dirty="0">
                <a:solidFill>
                  <a:schemeClr val="bg1"/>
                </a:solidFill>
                <a:latin typeface="標楷體" panose="03000509000000000000" pitchFamily="65" charset="-120"/>
                <a:ea typeface="標楷體" panose="03000509000000000000" pitchFamily="65" charset="-120"/>
              </a:rPr>
              <a:t>相互並進且交互作用，新字體的推行，推動了書法的發展，最後定型於真書。漢字的字體到了唐代已經穩定，唐以後的書家只能就由歷代已有的書體朝個人風格的創作發展。也就有了晉人尚韻、唐人尚法、宋人尚意、元明尚態的書法藝術風格運用。</a:t>
            </a:r>
            <a:r>
              <a:rPr lang="en-US" altLang="zh-TW" sz="3000" dirty="0">
                <a:solidFill>
                  <a:schemeClr val="bg1"/>
                </a:solidFill>
                <a:latin typeface="標楷體" panose="03000509000000000000" pitchFamily="65" charset="-120"/>
                <a:ea typeface="標楷體" panose="03000509000000000000" pitchFamily="65" charset="-120"/>
                <a:cs typeface="Segoe UI" panose="020B0502040204020203" pitchFamily="34" charset="0"/>
              </a:rPr>
              <a:t>          </a:t>
            </a:r>
            <a:r>
              <a:rPr lang="zh-TW" altLang="en-US" sz="3000" dirty="0">
                <a:solidFill>
                  <a:schemeClr val="bg1"/>
                </a:solidFill>
                <a:latin typeface="標楷體" panose="03000509000000000000" pitchFamily="65" charset="-120"/>
                <a:ea typeface="標楷體" panose="03000509000000000000" pitchFamily="65" charset="-120"/>
                <a:cs typeface="Segoe UI" panose="020B0502040204020203" pitchFamily="34" charset="0"/>
              </a:rPr>
              <a:t> </a:t>
            </a:r>
            <a:endParaRPr lang="zh-CN" altLang="en-US" sz="3000" dirty="0">
              <a:solidFill>
                <a:schemeClr val="bg1"/>
              </a:solidFill>
              <a:latin typeface="標楷體" panose="03000509000000000000" pitchFamily="65" charset="-120"/>
              <a:ea typeface="標楷體" panose="03000509000000000000" pitchFamily="65" charset="-120"/>
              <a:cs typeface="Segoe UI" panose="020B0502040204020203" pitchFamily="34" charset="0"/>
            </a:endParaRPr>
          </a:p>
        </p:txBody>
      </p:sp>
    </p:spTree>
    <p:extLst>
      <p:ext uri="{BB962C8B-B14F-4D97-AF65-F5344CB8AC3E}">
        <p14:creationId xmlns:p14="http://schemas.microsoft.com/office/powerpoint/2010/main" val="884510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2" fill="hold" nodeType="withEffect">
                                  <p:stCondLst>
                                    <p:cond delay="250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par>
                                <p:cTn id="11" presetID="22" presetClass="entr" presetSubtype="2" fill="hold" nodeType="withEffect">
                                  <p:stCondLst>
                                    <p:cond delay="325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1000"/>
                                        <p:tgtEl>
                                          <p:spTgt spid="24"/>
                                        </p:tgtEl>
                                      </p:cBhvr>
                                    </p:animEffect>
                                  </p:childTnLst>
                                </p:cTn>
                              </p:par>
                              <p:par>
                                <p:cTn id="14" presetID="22" presetClass="entr" presetSubtype="8" fill="hold" grpId="0" nodeType="withEffect">
                                  <p:stCondLst>
                                    <p:cond delay="750"/>
                                  </p:stCondLst>
                                  <p:iterate type="lt">
                                    <p:tmPct val="1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a:cxnSpLocks/>
          </p:cNvCxnSpPr>
          <p:nvPr/>
        </p:nvCxnSpPr>
        <p:spPr>
          <a:xfrm>
            <a:off x="2903722" y="1620332"/>
            <a:ext cx="244601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cxnSpLocks/>
          </p:cNvCxnSpPr>
          <p:nvPr/>
        </p:nvCxnSpPr>
        <p:spPr>
          <a:xfrm>
            <a:off x="4820151" y="6182139"/>
            <a:ext cx="5814058"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58311" y="499180"/>
            <a:ext cx="8557258" cy="2554545"/>
          </a:xfrm>
          <a:prstGeom prst="rect">
            <a:avLst/>
          </a:prstGeom>
          <a:noFill/>
        </p:spPr>
        <p:txBody>
          <a:bodyPr wrap="square" rtlCol="0">
            <a:spAutoFit/>
          </a:bodyPr>
          <a:lstStyle/>
          <a:p>
            <a:r>
              <a:rPr lang="zh-TW" altLang="en-US" sz="5000" dirty="0">
                <a:solidFill>
                  <a:schemeClr val="bg1"/>
                </a:solidFill>
                <a:latin typeface="標楷體" panose="03000509000000000000" pitchFamily="65" charset="-120"/>
                <a:ea typeface="標楷體" panose="03000509000000000000" pitchFamily="65" charset="-120"/>
              </a:rPr>
              <a:t>    </a:t>
            </a:r>
            <a:r>
              <a:rPr lang="zh-TW" altLang="en-US" sz="6000" dirty="0">
                <a:solidFill>
                  <a:schemeClr val="bg1"/>
                </a:solidFill>
                <a:latin typeface="標楷體" panose="03000509000000000000" pitchFamily="65" charset="-120"/>
                <a:ea typeface="標楷體" panose="03000509000000000000" pitchFamily="65" charset="-120"/>
              </a:rPr>
              <a:t>功 能</a:t>
            </a:r>
            <a:endParaRPr lang="en-US" altLang="zh-TW" sz="6000" dirty="0">
              <a:solidFill>
                <a:schemeClr val="bg1"/>
              </a:solidFill>
              <a:latin typeface="標楷體" panose="03000509000000000000" pitchFamily="65" charset="-120"/>
              <a:ea typeface="標楷體" panose="03000509000000000000" pitchFamily="65" charset="-120"/>
            </a:endParaRPr>
          </a:p>
          <a:p>
            <a:r>
              <a:rPr lang="en-US" altLang="zh-TW" sz="5000" dirty="0">
                <a:solidFill>
                  <a:schemeClr val="bg1"/>
                </a:solidFill>
                <a:latin typeface="標楷體" panose="03000509000000000000" pitchFamily="65" charset="-120"/>
                <a:ea typeface="標楷體" panose="03000509000000000000" pitchFamily="65" charset="-120"/>
              </a:rPr>
              <a:t>          </a:t>
            </a:r>
          </a:p>
          <a:p>
            <a:r>
              <a:rPr lang="en-US" altLang="zh-TW" sz="5000" dirty="0">
                <a:solidFill>
                  <a:schemeClr val="bg1"/>
                </a:solidFill>
                <a:latin typeface="標楷體" panose="03000509000000000000" pitchFamily="65" charset="-120"/>
                <a:ea typeface="標楷體" panose="03000509000000000000" pitchFamily="65" charset="-120"/>
              </a:rPr>
              <a:t>       </a:t>
            </a:r>
            <a:r>
              <a:rPr lang="zh-TW" altLang="zh-TW" sz="5000" dirty="0">
                <a:solidFill>
                  <a:schemeClr val="bg1"/>
                </a:solidFill>
                <a:latin typeface="標楷體" panose="03000509000000000000" pitchFamily="65" charset="-120"/>
                <a:ea typeface="標楷體" panose="03000509000000000000" pitchFamily="65" charset="-120"/>
              </a:rPr>
              <a:t>人際交流中的傳媒</a:t>
            </a:r>
            <a:endParaRPr lang="en-US" altLang="zh-TW" sz="5000" dirty="0">
              <a:solidFill>
                <a:schemeClr val="bg1"/>
              </a:solidFill>
              <a:latin typeface="標楷體" panose="03000509000000000000" pitchFamily="65" charset="-120"/>
              <a:ea typeface="標楷體" panose="03000509000000000000" pitchFamily="65" charset="-120"/>
            </a:endParaRPr>
          </a:p>
        </p:txBody>
      </p:sp>
      <p:sp>
        <p:nvSpPr>
          <p:cNvPr id="7" name="文本框 4">
            <a:extLst>
              <a:ext uri="{FF2B5EF4-FFF2-40B4-BE49-F238E27FC236}">
                <a16:creationId xmlns:a16="http://schemas.microsoft.com/office/drawing/2014/main" id="{F6861C69-810E-4888-8499-E69456AB3AD1}"/>
              </a:ext>
            </a:extLst>
          </p:cNvPr>
          <p:cNvSpPr txBox="1"/>
          <p:nvPr/>
        </p:nvSpPr>
        <p:spPr>
          <a:xfrm>
            <a:off x="2076951" y="3263715"/>
            <a:ext cx="8557258" cy="2708434"/>
          </a:xfrm>
          <a:prstGeom prst="rect">
            <a:avLst/>
          </a:prstGeom>
          <a:noFill/>
        </p:spPr>
        <p:txBody>
          <a:bodyPr wrap="square" rtlCol="0">
            <a:spAutoFit/>
          </a:bodyPr>
          <a:lstStyle/>
          <a:p>
            <a:r>
              <a:rPr lang="zh-TW" altLang="zh-TW" sz="3000" dirty="0">
                <a:solidFill>
                  <a:schemeClr val="bg1"/>
                </a:solidFill>
                <a:latin typeface="標楷體" panose="03000509000000000000" pitchFamily="65" charset="-120"/>
                <a:ea typeface="標楷體" panose="03000509000000000000" pitchFamily="65" charset="-120"/>
              </a:rPr>
              <a:t>無論是書寫或是打字甚至口傳之後的語言也是要轉為各國文字傳達留存，而美編文字的藝術就是書法，書法又因每個時代的流行帶來時尚的需求而微變</a:t>
            </a:r>
            <a:r>
              <a:rPr lang="zh-TW" altLang="en-US" sz="3000" dirty="0">
                <a:solidFill>
                  <a:schemeClr val="bg1"/>
                </a:solidFill>
                <a:latin typeface="標楷體" panose="03000509000000000000" pitchFamily="65" charset="-120"/>
                <a:ea typeface="標楷體" panose="03000509000000000000" pitchFamily="65" charset="-120"/>
              </a:rPr>
              <a:t>有了</a:t>
            </a:r>
            <a:r>
              <a:rPr lang="zh-TW" altLang="zh-TW" sz="3000" dirty="0">
                <a:solidFill>
                  <a:schemeClr val="bg1"/>
                </a:solidFill>
                <a:latin typeface="標楷體" panose="03000509000000000000" pitchFamily="65" charset="-120"/>
                <a:ea typeface="標楷體" panose="03000509000000000000" pitchFamily="65" charset="-120"/>
              </a:rPr>
              <a:t>個時代的書法樣式與功能</a:t>
            </a:r>
            <a:r>
              <a:rPr lang="zh-TW" altLang="en-US" sz="3000" dirty="0">
                <a:solidFill>
                  <a:schemeClr val="bg1"/>
                </a:solidFill>
                <a:latin typeface="標楷體" panose="03000509000000000000" pitchFamily="65" charset="-120"/>
                <a:ea typeface="標楷體" panose="03000509000000000000" pitchFamily="65" charset="-120"/>
              </a:rPr>
              <a:t>。</a:t>
            </a:r>
            <a:endParaRPr lang="zh-TW" altLang="zh-TW" sz="3000" dirty="0">
              <a:solidFill>
                <a:schemeClr val="bg1"/>
              </a:solidFill>
              <a:latin typeface="標楷體" panose="03000509000000000000" pitchFamily="65" charset="-120"/>
              <a:ea typeface="標楷體" panose="03000509000000000000" pitchFamily="65" charset="-120"/>
            </a:endParaRPr>
          </a:p>
          <a:p>
            <a:endParaRPr lang="en-US" altLang="zh-TW" sz="5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56285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2" fill="hold" nodeType="withEffect">
                                  <p:stCondLst>
                                    <p:cond delay="250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par>
                                <p:cTn id="11" presetID="22" presetClass="entr" presetSubtype="2" fill="hold" nodeType="withEffect">
                                  <p:stCondLst>
                                    <p:cond delay="325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1000"/>
                                        <p:tgtEl>
                                          <p:spTgt spid="24"/>
                                        </p:tgtEl>
                                      </p:cBhvr>
                                    </p:animEffect>
                                  </p:childTnLst>
                                </p:cTn>
                              </p:par>
                              <p:par>
                                <p:cTn id="14" presetID="22" presetClass="entr" presetSubtype="8" fill="hold" grpId="0" nodeType="withEffect">
                                  <p:stCondLst>
                                    <p:cond delay="750"/>
                                  </p:stCondLst>
                                  <p:iterate type="lt">
                                    <p:tmPct val="1000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A8A604C-7085-4D37-A5CE-F4FE6AA8C003}"/>
              </a:ext>
            </a:extLst>
          </p:cNvPr>
          <p:cNvSpPr txBox="1"/>
          <p:nvPr/>
        </p:nvSpPr>
        <p:spPr>
          <a:xfrm>
            <a:off x="1384300" y="1443335"/>
            <a:ext cx="8470900" cy="3939540"/>
          </a:xfrm>
          <a:prstGeom prst="rect">
            <a:avLst/>
          </a:prstGeom>
          <a:noFill/>
        </p:spPr>
        <p:txBody>
          <a:bodyPr wrap="square">
            <a:spAutoFit/>
          </a:bodyPr>
          <a:lstStyle/>
          <a:p>
            <a:r>
              <a:rPr lang="zh-TW" altLang="zh-TW" sz="5000" dirty="0">
                <a:solidFill>
                  <a:schemeClr val="bg1"/>
                </a:solidFill>
                <a:effectLst/>
                <a:ea typeface="標楷體" panose="03000509000000000000" pitchFamily="65" charset="-120"/>
                <a:cs typeface="Times New Roman" panose="02020603050405020304" pitchFamily="18" charset="0"/>
              </a:rPr>
              <a:t>各種書法體的出現，</a:t>
            </a:r>
            <a:endParaRPr lang="en-US" altLang="zh-TW" sz="5000" dirty="0">
              <a:solidFill>
                <a:schemeClr val="bg1"/>
              </a:solidFill>
              <a:effectLst/>
              <a:ea typeface="標楷體" panose="03000509000000000000" pitchFamily="65" charset="-120"/>
              <a:cs typeface="Times New Roman" panose="02020603050405020304" pitchFamily="18" charset="0"/>
            </a:endParaRPr>
          </a:p>
          <a:p>
            <a:r>
              <a:rPr lang="zh-TW" altLang="zh-TW" sz="5000" dirty="0">
                <a:solidFill>
                  <a:schemeClr val="bg1"/>
                </a:solidFill>
                <a:effectLst/>
                <a:ea typeface="標楷體" panose="03000509000000000000" pitchFamily="65" charset="-120"/>
                <a:cs typeface="Times New Roman" panose="02020603050405020304" pitchFamily="18" charset="0"/>
              </a:rPr>
              <a:t>有甲骨文、金文、石刻文、</a:t>
            </a:r>
            <a:endParaRPr lang="en-US" altLang="zh-TW" sz="5000" dirty="0">
              <a:solidFill>
                <a:schemeClr val="bg1"/>
              </a:solidFill>
              <a:effectLst/>
              <a:ea typeface="標楷體" panose="03000509000000000000" pitchFamily="65" charset="-120"/>
              <a:cs typeface="Times New Roman" panose="02020603050405020304" pitchFamily="18" charset="0"/>
            </a:endParaRPr>
          </a:p>
          <a:p>
            <a:r>
              <a:rPr lang="zh-TW" altLang="zh-TW" sz="5000" dirty="0">
                <a:solidFill>
                  <a:schemeClr val="bg1"/>
                </a:solidFill>
                <a:effectLst/>
                <a:ea typeface="標楷體" panose="03000509000000000000" pitchFamily="65" charset="-120"/>
                <a:cs typeface="Times New Roman" panose="02020603050405020304" pitchFamily="18" charset="0"/>
              </a:rPr>
              <a:t>簡帛等，定型於篆書、隸書、草書、行書、楷書五種字型。書藝從此發展。</a:t>
            </a:r>
            <a:endParaRPr lang="zh-TW" altLang="en-US" sz="5000" dirty="0">
              <a:solidFill>
                <a:schemeClr val="bg1"/>
              </a:solidFill>
            </a:endParaRPr>
          </a:p>
        </p:txBody>
      </p:sp>
    </p:spTree>
    <p:extLst>
      <p:ext uri="{BB962C8B-B14F-4D97-AF65-F5344CB8AC3E}">
        <p14:creationId xmlns:p14="http://schemas.microsoft.com/office/powerpoint/2010/main" val="212219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05CDA1F5-73B8-4016-971A-CE53A11C4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71443">
            <a:off x="6826433" y="999120"/>
            <a:ext cx="4479691" cy="5383174"/>
          </a:xfrm>
          <a:prstGeom prst="rect">
            <a:avLst/>
          </a:prstGeom>
        </p:spPr>
      </p:pic>
      <p:pic>
        <p:nvPicPr>
          <p:cNvPr id="9" name="圖片 8">
            <a:extLst>
              <a:ext uri="{FF2B5EF4-FFF2-40B4-BE49-F238E27FC236}">
                <a16:creationId xmlns:a16="http://schemas.microsoft.com/office/drawing/2014/main" id="{2DAC7403-C7FB-4F5A-8725-3193DFC58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16336">
            <a:off x="2446700" y="451027"/>
            <a:ext cx="3718360" cy="3626315"/>
          </a:xfrm>
          <a:prstGeom prst="rect">
            <a:avLst/>
          </a:prstGeom>
        </p:spPr>
      </p:pic>
      <p:pic>
        <p:nvPicPr>
          <p:cNvPr id="10" name="圖片 9">
            <a:extLst>
              <a:ext uri="{FF2B5EF4-FFF2-40B4-BE49-F238E27FC236}">
                <a16:creationId xmlns:a16="http://schemas.microsoft.com/office/drawing/2014/main" id="{366D5D74-BB08-48AA-8EEA-5BABD27A0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2" y="3768648"/>
            <a:ext cx="4318081" cy="2795626"/>
          </a:xfrm>
          <a:prstGeom prst="rect">
            <a:avLst/>
          </a:prstGeom>
        </p:spPr>
      </p:pic>
    </p:spTree>
    <p:extLst>
      <p:ext uri="{BB962C8B-B14F-4D97-AF65-F5344CB8AC3E}">
        <p14:creationId xmlns:p14="http://schemas.microsoft.com/office/powerpoint/2010/main" val="2932452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122547" y="184815"/>
            <a:ext cx="2749471" cy="861774"/>
          </a:xfrm>
          <a:prstGeom prst="rect">
            <a:avLst/>
          </a:prstGeom>
          <a:noFill/>
        </p:spPr>
        <p:txBody>
          <a:bodyPr wrap="none" rtlCol="0">
            <a:spAutoFit/>
          </a:bodyPr>
          <a:lstStyle/>
          <a:p>
            <a:r>
              <a:rPr lang="zh-TW" altLang="en-US" sz="5000" dirty="0">
                <a:solidFill>
                  <a:schemeClr val="bg1"/>
                </a:solidFill>
                <a:latin typeface="標楷體" panose="03000509000000000000" pitchFamily="65" charset="-120"/>
                <a:ea typeface="標楷體" panose="03000509000000000000" pitchFamily="65" charset="-120"/>
              </a:rPr>
              <a:t>篆    書</a:t>
            </a:r>
          </a:p>
        </p:txBody>
      </p:sp>
      <p:cxnSp>
        <p:nvCxnSpPr>
          <p:cNvPr id="21" name="直接连接符 20"/>
          <p:cNvCxnSpPr>
            <a:cxnSpLocks/>
          </p:cNvCxnSpPr>
          <p:nvPr/>
        </p:nvCxnSpPr>
        <p:spPr>
          <a:xfrm>
            <a:off x="3282696" y="1275281"/>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3F311EB3-94E2-4F72-A5DA-090BA69BD136}"/>
              </a:ext>
            </a:extLst>
          </p:cNvPr>
          <p:cNvSpPr txBox="1"/>
          <p:nvPr/>
        </p:nvSpPr>
        <p:spPr>
          <a:xfrm>
            <a:off x="812800" y="1880562"/>
            <a:ext cx="9893300" cy="3939540"/>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1.大篆</a:t>
            </a:r>
          </a:p>
          <a:p>
            <a:r>
              <a:rPr lang="zh-TW" altLang="en-US" sz="5000" dirty="0">
                <a:solidFill>
                  <a:schemeClr val="bg1"/>
                </a:solidFill>
                <a:latin typeface="標楷體" panose="03000509000000000000" pitchFamily="65" charset="-120"/>
                <a:ea typeface="標楷體" panose="03000509000000000000" pitchFamily="65" charset="-120"/>
              </a:rPr>
              <a:t>甲骨文/金文/秦以外他國文字等。</a:t>
            </a:r>
            <a:endParaRPr lang="en-US" altLang="zh-TW" sz="5000" dirty="0">
              <a:solidFill>
                <a:schemeClr val="bg1"/>
              </a:solidFill>
              <a:latin typeface="標楷體" panose="03000509000000000000" pitchFamily="65" charset="-120"/>
              <a:ea typeface="標楷體" panose="03000509000000000000" pitchFamily="65" charset="-120"/>
            </a:endParaRPr>
          </a:p>
          <a:p>
            <a:endParaRPr lang="zh-TW" altLang="en-US" sz="5000" dirty="0">
              <a:solidFill>
                <a:schemeClr val="bg1"/>
              </a:solidFill>
              <a:latin typeface="標楷體" panose="03000509000000000000" pitchFamily="65" charset="-120"/>
              <a:ea typeface="標楷體" panose="03000509000000000000" pitchFamily="65" charset="-120"/>
            </a:endParaRPr>
          </a:p>
          <a:p>
            <a:r>
              <a:rPr lang="zh-TW" altLang="en-US" sz="5000" dirty="0">
                <a:solidFill>
                  <a:schemeClr val="bg1"/>
                </a:solidFill>
                <a:latin typeface="標楷體" panose="03000509000000000000" pitchFamily="65" charset="-120"/>
                <a:ea typeface="標楷體" panose="03000509000000000000" pitchFamily="65" charset="-120"/>
              </a:rPr>
              <a:t>2.小篆</a:t>
            </a:r>
          </a:p>
          <a:p>
            <a:r>
              <a:rPr lang="zh-TW" altLang="en-US" sz="5000" dirty="0">
                <a:solidFill>
                  <a:schemeClr val="bg1"/>
                </a:solidFill>
                <a:latin typeface="標楷體" panose="03000509000000000000" pitchFamily="65" charset="-120"/>
                <a:ea typeface="標楷體" panose="03000509000000000000" pitchFamily="65" charset="-120"/>
              </a:rPr>
              <a:t>綜合七國文字制定統一通用的文字。</a:t>
            </a:r>
          </a:p>
        </p:txBody>
      </p:sp>
    </p:spTree>
    <p:extLst>
      <p:ext uri="{BB962C8B-B14F-4D97-AF65-F5344CB8AC3E}">
        <p14:creationId xmlns:p14="http://schemas.microsoft.com/office/powerpoint/2010/main" val="3662454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513350" y="942871"/>
            <a:ext cx="7165299" cy="5273238"/>
          </a:xfrm>
          <a:prstGeom prst="rect">
            <a:avLst/>
          </a:prstGeom>
          <a:noFill/>
        </p:spPr>
        <p:txBody>
          <a:bodyPr wrap="square" rtlCol="0">
            <a:spAutoFit/>
          </a:bodyPr>
          <a:lstStyle/>
          <a:p>
            <a:pPr algn="just">
              <a:lnSpc>
                <a:spcPts val="2000"/>
              </a:lnSpc>
            </a:pPr>
            <a:r>
              <a:rPr lang="zh-TW" altLang="en-US"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rPr>
              <a:t>特色：</a:t>
            </a:r>
            <a:endParaRPr lang="en-US" altLang="zh-TW"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endParaRPr lang="en-US" altLang="zh-TW" sz="35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endParaRPr>
          </a:p>
          <a:p>
            <a:pPr indent="304800" algn="just"/>
            <a:r>
              <a:rPr lang="zh-TW" altLang="en-US"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大篆字體多樣可愛。</a:t>
            </a:r>
          </a:p>
          <a:p>
            <a:pPr indent="304800" algn="just"/>
            <a:r>
              <a:rPr lang="zh-TW" altLang="en-US"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小篆形體勻稱齊整。</a:t>
            </a:r>
          </a:p>
          <a:p>
            <a:pPr indent="304800" algn="just"/>
            <a:r>
              <a:rPr lang="zh-TW" altLang="en-US"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力度、速度穩定運筆，</a:t>
            </a:r>
            <a:endParaRPr lang="en-US" altLang="zh-TW"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r>
              <a:rPr lang="zh-TW" altLang="en-US"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視覺純淨簡約的美感。</a:t>
            </a:r>
          </a:p>
          <a:p>
            <a:pPr indent="304800" algn="just"/>
            <a:r>
              <a:rPr lang="zh-TW" altLang="en-US"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字體的結構的固定。</a:t>
            </a:r>
          </a:p>
          <a:p>
            <a:pPr indent="304800" algn="just"/>
            <a:endParaRPr lang="zh-TW" altLang="zh-TW" sz="3500" kern="100" dirty="0">
              <a:solidFill>
                <a:schemeClr val="bg1">
                  <a:lumMod val="95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p:txBody>
      </p:sp>
      <p:cxnSp>
        <p:nvCxnSpPr>
          <p:cNvPr id="21" name="直接连接符 20"/>
          <p:cNvCxnSpPr>
            <a:cxnSpLocks/>
          </p:cNvCxnSpPr>
          <p:nvPr/>
        </p:nvCxnSpPr>
        <p:spPr>
          <a:xfrm>
            <a:off x="2419917" y="146327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28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82800" y="1908071"/>
            <a:ext cx="8661399" cy="3580467"/>
          </a:xfrm>
          <a:prstGeom prst="rect">
            <a:avLst/>
          </a:prstGeom>
          <a:noFill/>
        </p:spPr>
        <p:txBody>
          <a:bodyPr wrap="square" rtlCol="0">
            <a:spAutoFit/>
          </a:bodyPr>
          <a:lstStyle/>
          <a:p>
            <a:pPr algn="just">
              <a:lnSpc>
                <a:spcPts val="2000"/>
              </a:lnSpc>
            </a:pPr>
            <a:r>
              <a:rPr lang="zh-TW" altLang="en-US" sz="35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rPr>
              <a:t>表現手法：</a:t>
            </a:r>
            <a:endParaRPr lang="en-US" altLang="zh-TW"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endParaRPr lang="en-US" altLang="zh-TW" sz="35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體齡已有</a:t>
            </a:r>
            <a:r>
              <a:rPr lang="en-US" altLang="zh-TW"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2200</a:t>
            </a:r>
            <a:r>
              <a:rPr lang="zh-TW" altLang="en-US"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多年的歷史，</a:t>
            </a:r>
            <a:endParaRPr lang="en-US" altLang="zh-TW"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現今地位是藝術設計和書畫作品中的常客， </a:t>
            </a:r>
            <a:endParaRPr lang="en-US" altLang="zh-TW"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尤以印章、春聯使用頻率最高。甲骨文最</a:t>
            </a:r>
            <a:endParaRPr lang="en-US" altLang="zh-TW"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為受歡迎，也是</a:t>
            </a:r>
            <a:r>
              <a:rPr lang="en-US" altLang="zh-TW"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line</a:t>
            </a:r>
            <a:r>
              <a:rPr lang="zh-TW" altLang="en-US" sz="35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rPr>
              <a:t>貼圖首選之一。</a:t>
            </a:r>
          </a:p>
          <a:p>
            <a:pPr indent="304800" algn="just"/>
            <a:endParaRPr lang="zh-TW" altLang="zh-TW" sz="3500" kern="100" dirty="0">
              <a:solidFill>
                <a:schemeClr val="bg1">
                  <a:lumMod val="95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p:txBody>
      </p:sp>
      <p:cxnSp>
        <p:nvCxnSpPr>
          <p:cNvPr id="21" name="直接连接符 20"/>
          <p:cNvCxnSpPr>
            <a:cxnSpLocks/>
          </p:cNvCxnSpPr>
          <p:nvPr/>
        </p:nvCxnSpPr>
        <p:spPr>
          <a:xfrm>
            <a:off x="2204017" y="240307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8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6592435" y="5330332"/>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3FEB5869-29BE-4404-A39C-14B48934562F}"/>
              </a:ext>
            </a:extLst>
          </p:cNvPr>
          <p:cNvSpPr txBox="1"/>
          <p:nvPr/>
        </p:nvSpPr>
        <p:spPr>
          <a:xfrm>
            <a:off x="124691" y="1378472"/>
            <a:ext cx="11321725" cy="3631763"/>
          </a:xfrm>
          <a:prstGeom prst="rect">
            <a:avLst/>
          </a:prstGeom>
          <a:noFill/>
        </p:spPr>
        <p:txBody>
          <a:bodyPr wrap="square">
            <a:spAutoFit/>
          </a:bodyPr>
          <a:lstStyle/>
          <a:p>
            <a:pPr indent="304800" algn="just"/>
            <a:endParaRPr lang="en-US" altLang="zh-TW" sz="40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zh-TW" sz="5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其藝術的風格在「個性美」、「精神美」</a:t>
            </a:r>
            <a:endParaRPr lang="en-US" altLang="zh-TW" sz="5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endParaRPr lang="en-US" altLang="zh-TW" sz="50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en-US" altLang="zh-TW" sz="5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altLang="zh-TW" sz="5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rPr>
              <a:t>成為書法內涵上的根本目的。</a:t>
            </a:r>
            <a:endParaRPr lang="en-US" altLang="zh-TW" sz="50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endParaRPr lang="en-US" altLang="zh-TW" sz="40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81895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61">
        <p15:prstTrans prst="pageCurlDouble" invX="1"/>
      </p:transition>
    </mc:Choice>
    <mc:Fallback xmlns="">
      <p:transition spd="slow" advClick="0" advTm="1061">
        <p:fade/>
      </p:transition>
    </mc:Fallback>
  </mc:AlternateContent>
  <p:extLst>
    <p:ext uri="{E180D4A7-C9FB-4DFB-919C-405C955672EB}">
      <p14:showEvtLst xmlns:p14="http://schemas.microsoft.com/office/powerpoint/2010/main">
        <p14:playEvt time="2" objId="5"/>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23CFA438-34B1-469D-A0DF-9B34EA1CCD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6600" y="355600"/>
            <a:ext cx="7861300" cy="6057900"/>
          </a:xfrm>
        </p:spPr>
      </p:pic>
    </p:spTree>
    <p:extLst>
      <p:ext uri="{BB962C8B-B14F-4D97-AF65-F5344CB8AC3E}">
        <p14:creationId xmlns:p14="http://schemas.microsoft.com/office/powerpoint/2010/main" val="2323334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67CBA9-38A9-448A-8B78-E5C73EEC3B93}"/>
              </a:ext>
            </a:extLst>
          </p:cNvPr>
          <p:cNvSpPr>
            <a:spLocks noGrp="1"/>
          </p:cNvSpPr>
          <p:nvPr>
            <p:ph type="title"/>
          </p:nvPr>
        </p:nvSpPr>
        <p:spPr>
          <a:xfrm>
            <a:off x="838200" y="365125"/>
            <a:ext cx="7099300" cy="1325563"/>
          </a:xfrm>
        </p:spPr>
        <p:txBody>
          <a:bodyPr>
            <a:normAutofit/>
          </a:bodyPr>
          <a:lstStyle/>
          <a:p>
            <a:r>
              <a:rPr lang="zh-TW" altLang="en-US" sz="4000" dirty="0">
                <a:solidFill>
                  <a:schemeClr val="bg1"/>
                </a:solidFill>
                <a:latin typeface="標楷體" panose="03000509000000000000" pitchFamily="65" charset="-120"/>
                <a:ea typeface="標楷體" panose="03000509000000000000" pitchFamily="65" charset="-120"/>
              </a:rPr>
              <a:t>台北市仁愛國小三年級表藝課</a:t>
            </a:r>
          </a:p>
        </p:txBody>
      </p:sp>
      <p:pic>
        <p:nvPicPr>
          <p:cNvPr id="13" name="內容版面配置區 12">
            <a:extLst>
              <a:ext uri="{FF2B5EF4-FFF2-40B4-BE49-F238E27FC236}">
                <a16:creationId xmlns:a16="http://schemas.microsoft.com/office/drawing/2014/main" id="{7FD328CE-E8DF-4E99-A43D-8065A63738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074" y="2049462"/>
            <a:ext cx="6997126" cy="4351338"/>
          </a:xfrm>
        </p:spPr>
      </p:pic>
      <p:pic>
        <p:nvPicPr>
          <p:cNvPr id="15" name="圖片 14">
            <a:extLst>
              <a:ext uri="{FF2B5EF4-FFF2-40B4-BE49-F238E27FC236}">
                <a16:creationId xmlns:a16="http://schemas.microsoft.com/office/drawing/2014/main" id="{B4DC5FF5-A925-4FD3-B393-4086EC6E9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077075" y="1558925"/>
            <a:ext cx="5702300" cy="3981450"/>
          </a:xfrm>
          <a:prstGeom prst="rect">
            <a:avLst/>
          </a:prstGeom>
        </p:spPr>
      </p:pic>
    </p:spTree>
    <p:extLst>
      <p:ext uri="{BB962C8B-B14F-4D97-AF65-F5344CB8AC3E}">
        <p14:creationId xmlns:p14="http://schemas.microsoft.com/office/powerpoint/2010/main" val="581822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01478" y="1611509"/>
            <a:ext cx="10273614" cy="3949799"/>
          </a:xfrm>
          <a:prstGeom prst="rect">
            <a:avLst/>
          </a:prstGeom>
          <a:noFill/>
        </p:spPr>
        <p:txBody>
          <a:bodyPr wrap="square" rtlCol="0">
            <a:spAutoFit/>
          </a:bodyPr>
          <a:lstStyle/>
          <a:p>
            <a:pPr algn="just">
              <a:lnSpc>
                <a:spcPts val="2000"/>
              </a:lnSpc>
            </a:pPr>
            <a:r>
              <a:rPr lang="zh-TW" altLang="zh-TW" sz="5000" dirty="0">
                <a:solidFill>
                  <a:schemeClr val="bg1"/>
                </a:solidFill>
                <a:effectLst/>
                <a:ea typeface="標楷體" panose="03000509000000000000" pitchFamily="65" charset="-120"/>
                <a:cs typeface="Times New Roman" panose="02020603050405020304" pitchFamily="18" charset="0"/>
              </a:rPr>
              <a:t>參考碑帖</a:t>
            </a:r>
            <a:r>
              <a:rPr lang="zh-TW" altLang="en-US"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rPr>
              <a:t>：</a:t>
            </a:r>
            <a:endParaRPr lang="en-US" altLang="zh-TW"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endParaRPr lang="en-US" altLang="zh-TW" sz="35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endParaRPr>
          </a:p>
          <a:p>
            <a:pPr indent="304800" algn="just"/>
            <a:r>
              <a:rPr lang="zh-TW" altLang="en-US" sz="4400" dirty="0">
                <a:solidFill>
                  <a:schemeClr val="bg1"/>
                </a:solidFill>
                <a:effectLst/>
                <a:ea typeface="標楷體" panose="03000509000000000000" pitchFamily="65" charset="-120"/>
                <a:cs typeface="Times New Roman" panose="02020603050405020304" pitchFamily="18" charset="0"/>
              </a:rPr>
              <a:t>大篆：</a:t>
            </a:r>
            <a:r>
              <a:rPr lang="zh-TW" altLang="zh-TW" sz="4400" dirty="0">
                <a:solidFill>
                  <a:schemeClr val="bg1"/>
                </a:solidFill>
                <a:effectLst/>
                <a:ea typeface="標楷體" panose="03000509000000000000" pitchFamily="65" charset="-120"/>
                <a:cs typeface="Times New Roman" panose="02020603050405020304" pitchFamily="18" charset="0"/>
              </a:rPr>
              <a:t>《</a:t>
            </a:r>
            <a:r>
              <a:rPr lang="zh-TW" altLang="zh-TW" sz="4000" dirty="0">
                <a:solidFill>
                  <a:schemeClr val="bg1"/>
                </a:solidFill>
                <a:effectLst/>
                <a:ea typeface="標楷體" panose="03000509000000000000" pitchFamily="65" charset="-120"/>
                <a:cs typeface="Times New Roman" panose="02020603050405020304" pitchFamily="18" charset="0"/>
              </a:rPr>
              <a:t>散氏盤》、《石鼓文》。</a:t>
            </a:r>
            <a:endParaRPr lang="en-US" altLang="zh-TW" sz="4000" dirty="0">
              <a:solidFill>
                <a:schemeClr val="bg1"/>
              </a:solidFill>
              <a:effectLst/>
              <a:ea typeface="標楷體" panose="03000509000000000000" pitchFamily="65" charset="-120"/>
              <a:cs typeface="Times New Roman" panose="02020603050405020304" pitchFamily="18" charset="0"/>
            </a:endParaRPr>
          </a:p>
          <a:p>
            <a:pPr indent="304800" algn="just"/>
            <a:r>
              <a:rPr lang="zh-TW" altLang="zh-TW" sz="4000" dirty="0">
                <a:solidFill>
                  <a:schemeClr val="bg1"/>
                </a:solidFill>
                <a:effectLst/>
                <a:ea typeface="標楷體" panose="03000509000000000000" pitchFamily="65" charset="-120"/>
                <a:cs typeface="Times New Roman" panose="02020603050405020304" pitchFamily="18" charset="0"/>
              </a:rPr>
              <a:t>小篆</a:t>
            </a:r>
            <a:r>
              <a:rPr lang="zh-TW" altLang="en-US" sz="4000" dirty="0">
                <a:solidFill>
                  <a:schemeClr val="bg1"/>
                </a:solidFill>
                <a:effectLst/>
                <a:ea typeface="標楷體" panose="03000509000000000000" pitchFamily="65" charset="-120"/>
                <a:cs typeface="Times New Roman" panose="02020603050405020304" pitchFamily="18" charset="0"/>
              </a:rPr>
              <a:t>：</a:t>
            </a:r>
            <a:r>
              <a:rPr lang="zh-TW" altLang="zh-TW" sz="4000" dirty="0">
                <a:solidFill>
                  <a:schemeClr val="bg1"/>
                </a:solidFill>
                <a:effectLst/>
                <a:ea typeface="標楷體" panose="03000509000000000000" pitchFamily="65" charset="-120"/>
                <a:cs typeface="Times New Roman" panose="02020603050405020304" pitchFamily="18" charset="0"/>
              </a:rPr>
              <a:t>李斯《泰山刻石》、《嶧山碑》、</a:t>
            </a:r>
            <a:r>
              <a:rPr lang="en-US" altLang="zh-TW" sz="4000" dirty="0">
                <a:solidFill>
                  <a:schemeClr val="bg1"/>
                </a:solidFill>
                <a:effectLst/>
                <a:ea typeface="標楷體" panose="03000509000000000000" pitchFamily="65" charset="-120"/>
                <a:cs typeface="Times New Roman" panose="02020603050405020304" pitchFamily="18" charset="0"/>
              </a:rPr>
              <a:t> </a:t>
            </a:r>
          </a:p>
          <a:p>
            <a:pPr indent="304800" algn="just"/>
            <a:r>
              <a:rPr lang="en-US" altLang="zh-TW" sz="4000" dirty="0">
                <a:solidFill>
                  <a:schemeClr val="bg1"/>
                </a:solidFill>
                <a:ea typeface="標楷體" panose="03000509000000000000" pitchFamily="65" charset="-120"/>
                <a:cs typeface="Times New Roman" panose="02020603050405020304" pitchFamily="18" charset="0"/>
              </a:rPr>
              <a:t>           </a:t>
            </a:r>
            <a:r>
              <a:rPr lang="zh-TW" altLang="zh-TW" sz="4000" dirty="0">
                <a:solidFill>
                  <a:schemeClr val="bg1"/>
                </a:solidFill>
                <a:effectLst/>
                <a:ea typeface="標楷體" panose="03000509000000000000" pitchFamily="65" charset="-120"/>
                <a:cs typeface="Times New Roman" panose="02020603050405020304" pitchFamily="18" charset="0"/>
              </a:rPr>
              <a:t>李陽冰《三墳記》、吳昌碩、吳熙載、</a:t>
            </a:r>
            <a:endParaRPr lang="en-US" altLang="zh-TW" sz="4000" dirty="0">
              <a:solidFill>
                <a:schemeClr val="bg1"/>
              </a:solidFill>
              <a:effectLst/>
              <a:ea typeface="標楷體" panose="03000509000000000000" pitchFamily="65" charset="-120"/>
              <a:cs typeface="Times New Roman" panose="02020603050405020304" pitchFamily="18" charset="0"/>
            </a:endParaRPr>
          </a:p>
          <a:p>
            <a:pPr indent="304800" algn="just"/>
            <a:r>
              <a:rPr lang="en-US" altLang="zh-TW" sz="4000" dirty="0">
                <a:solidFill>
                  <a:schemeClr val="bg1"/>
                </a:solidFill>
                <a:effectLst/>
                <a:ea typeface="標楷體" panose="03000509000000000000" pitchFamily="65" charset="-120"/>
                <a:cs typeface="Times New Roman" panose="02020603050405020304" pitchFamily="18" charset="0"/>
              </a:rPr>
              <a:t>           </a:t>
            </a:r>
            <a:r>
              <a:rPr lang="zh-TW" altLang="zh-TW" sz="4000" dirty="0">
                <a:solidFill>
                  <a:schemeClr val="bg1"/>
                </a:solidFill>
                <a:effectLst/>
                <a:ea typeface="標楷體" panose="03000509000000000000" pitchFamily="65" charset="-120"/>
                <a:cs typeface="Times New Roman" panose="02020603050405020304" pitchFamily="18" charset="0"/>
              </a:rPr>
              <a:t>楊沂孫、鄧石如、趙之謙等篆書</a:t>
            </a:r>
            <a:r>
              <a:rPr lang="zh-TW" altLang="en-US" sz="40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a:t>
            </a:r>
          </a:p>
          <a:p>
            <a:pPr indent="304800" algn="just"/>
            <a:endParaRPr lang="zh-TW" altLang="zh-TW" sz="3500" kern="100" dirty="0">
              <a:solidFill>
                <a:schemeClr val="bg1">
                  <a:lumMod val="95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p:txBody>
      </p:sp>
      <p:cxnSp>
        <p:nvCxnSpPr>
          <p:cNvPr id="21" name="直接连接符 20"/>
          <p:cNvCxnSpPr>
            <a:cxnSpLocks/>
          </p:cNvCxnSpPr>
          <p:nvPr/>
        </p:nvCxnSpPr>
        <p:spPr>
          <a:xfrm>
            <a:off x="2204017" y="240307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347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5038EEAA-CFA4-4554-8527-7A27DA9646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099" y="730249"/>
            <a:ext cx="4609368" cy="5311775"/>
          </a:xfrm>
        </p:spPr>
      </p:pic>
      <p:pic>
        <p:nvPicPr>
          <p:cNvPr id="11" name="圖片 10">
            <a:extLst>
              <a:ext uri="{FF2B5EF4-FFF2-40B4-BE49-F238E27FC236}">
                <a16:creationId xmlns:a16="http://schemas.microsoft.com/office/drawing/2014/main" id="{D0858C56-5DC9-4673-8B47-E763E90CE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501" y="352424"/>
            <a:ext cx="5867400" cy="5689600"/>
          </a:xfrm>
          <a:prstGeom prst="rect">
            <a:avLst/>
          </a:prstGeom>
        </p:spPr>
      </p:pic>
    </p:spTree>
    <p:extLst>
      <p:ext uri="{BB962C8B-B14F-4D97-AF65-F5344CB8AC3E}">
        <p14:creationId xmlns:p14="http://schemas.microsoft.com/office/powerpoint/2010/main" val="2946712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36050" y="2755021"/>
            <a:ext cx="4801314" cy="1015663"/>
          </a:xfrm>
          <a:prstGeom prst="rect">
            <a:avLst/>
          </a:prstGeom>
          <a:noFill/>
        </p:spPr>
        <p:txBody>
          <a:bodyPr wrap="none" rtlCol="0">
            <a:spAutoFit/>
          </a:bodyPr>
          <a:lstStyle/>
          <a:p>
            <a:r>
              <a:rPr lang="zh-TW" altLang="en-US" sz="6000" dirty="0">
                <a:solidFill>
                  <a:schemeClr val="bg1"/>
                </a:solidFill>
                <a:latin typeface="標楷體" panose="03000509000000000000" pitchFamily="65" charset="-120"/>
                <a:ea typeface="標楷體" panose="03000509000000000000" pitchFamily="65" charset="-120"/>
              </a:rPr>
              <a:t>隸 書（漢隸</a:t>
            </a:r>
            <a:r>
              <a:rPr lang="en-US" altLang="zh-TW" sz="6000" dirty="0">
                <a:solidFill>
                  <a:schemeClr val="bg1"/>
                </a:solidFill>
                <a:latin typeface="標楷體" panose="03000509000000000000" pitchFamily="65" charset="-120"/>
                <a:ea typeface="標楷體" panose="03000509000000000000" pitchFamily="65" charset="-120"/>
              </a:rPr>
              <a:t>)</a:t>
            </a:r>
            <a:endParaRPr lang="zh-TW" altLang="en-US" sz="6000" dirty="0">
              <a:solidFill>
                <a:schemeClr val="bg1"/>
              </a:solidFill>
              <a:latin typeface="標楷體" panose="03000509000000000000" pitchFamily="65" charset="-120"/>
              <a:ea typeface="標楷體" panose="03000509000000000000" pitchFamily="65" charset="-120"/>
            </a:endParaRPr>
          </a:p>
        </p:txBody>
      </p:sp>
      <p:cxnSp>
        <p:nvCxnSpPr>
          <p:cNvPr id="21" name="直接连接符 20"/>
          <p:cNvCxnSpPr>
            <a:cxnSpLocks/>
          </p:cNvCxnSpPr>
          <p:nvPr/>
        </p:nvCxnSpPr>
        <p:spPr>
          <a:xfrm>
            <a:off x="3726283" y="451275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501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5679906" y="572371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3F311EB3-94E2-4F72-A5DA-090BA69BD136}"/>
              </a:ext>
            </a:extLst>
          </p:cNvPr>
          <p:cNvSpPr txBox="1"/>
          <p:nvPr/>
        </p:nvSpPr>
        <p:spPr>
          <a:xfrm>
            <a:off x="967413" y="2495050"/>
            <a:ext cx="9893300" cy="3477875"/>
          </a:xfrm>
          <a:prstGeom prst="rect">
            <a:avLst/>
          </a:prstGeom>
          <a:noFill/>
        </p:spPr>
        <p:txBody>
          <a:bodyPr wrap="square">
            <a:spAutoFit/>
          </a:bodyPr>
          <a:lstStyle/>
          <a:p>
            <a:r>
              <a:rPr lang="en-US" altLang="zh-TW" sz="5000" dirty="0">
                <a:solidFill>
                  <a:schemeClr val="bg1"/>
                </a:solidFill>
                <a:latin typeface="標楷體" panose="03000509000000000000" pitchFamily="65" charset="-120"/>
                <a:ea typeface="標楷體" panose="03000509000000000000" pitchFamily="65" charset="-120"/>
              </a:rPr>
              <a:t>1.</a:t>
            </a:r>
            <a:r>
              <a:rPr lang="zh-TW" altLang="en-US" sz="5000" dirty="0">
                <a:solidFill>
                  <a:schemeClr val="bg1"/>
                </a:solidFill>
                <a:latin typeface="標楷體" panose="03000509000000000000" pitchFamily="65" charset="-120"/>
                <a:ea typeface="標楷體" panose="03000509000000000000" pitchFamily="65" charset="-120"/>
              </a:rPr>
              <a:t>漢簡隸書中有隸書、章草和篆書。</a:t>
            </a:r>
          </a:p>
          <a:p>
            <a:r>
              <a:rPr lang="zh-TW" altLang="en-US" sz="3000" dirty="0">
                <a:solidFill>
                  <a:schemeClr val="bg1"/>
                </a:solidFill>
                <a:latin typeface="標楷體" panose="03000509000000000000" pitchFamily="65" charset="-120"/>
                <a:ea typeface="標楷體" panose="03000509000000000000" pitchFamily="65" charset="-120"/>
              </a:rPr>
              <a:t>   </a:t>
            </a:r>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en-US" sz="2500" dirty="0">
                <a:solidFill>
                  <a:schemeClr val="bg1"/>
                </a:solidFill>
                <a:latin typeface="標楷體" panose="03000509000000000000" pitchFamily="65" charset="-120"/>
                <a:ea typeface="標楷體" panose="03000509000000000000" pitchFamily="65" charset="-120"/>
              </a:rPr>
              <a:t>          參考字帖</a:t>
            </a:r>
            <a:r>
              <a:rPr lang="en-US" altLang="zh-TW" sz="2500" dirty="0">
                <a:solidFill>
                  <a:schemeClr val="bg1"/>
                </a:solidFill>
                <a:latin typeface="標楷體" panose="03000509000000000000" pitchFamily="65" charset="-120"/>
                <a:ea typeface="標楷體" panose="03000509000000000000" pitchFamily="65" charset="-120"/>
              </a:rPr>
              <a:t>:</a:t>
            </a:r>
          </a:p>
          <a:p>
            <a:r>
              <a:rPr lang="zh-TW" altLang="en-US" sz="2500" dirty="0">
                <a:solidFill>
                  <a:schemeClr val="bg1"/>
                </a:solidFill>
                <a:latin typeface="標楷體" panose="03000509000000000000" pitchFamily="65" charset="-120"/>
                <a:ea typeface="標楷體" panose="03000509000000000000" pitchFamily="65" charset="-120"/>
              </a:rPr>
              <a:t>          居延漢簡、郭煌漢簡、武威漢簡、甘谷漢簡。</a:t>
            </a:r>
          </a:p>
          <a:p>
            <a:endParaRPr lang="en-US" altLang="zh-TW" sz="5000" dirty="0">
              <a:solidFill>
                <a:schemeClr val="bg1"/>
              </a:solidFill>
              <a:latin typeface="標楷體" panose="03000509000000000000" pitchFamily="65" charset="-120"/>
              <a:ea typeface="標楷體" panose="03000509000000000000" pitchFamily="65" charset="-120"/>
            </a:endParaRPr>
          </a:p>
          <a:p>
            <a:endParaRPr lang="zh-TW" altLang="en-US" sz="4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54396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06723" y="2326827"/>
            <a:ext cx="8681872" cy="3836948"/>
          </a:xfrm>
          <a:prstGeom prst="rect">
            <a:avLst/>
          </a:prstGeom>
          <a:noFill/>
        </p:spPr>
        <p:txBody>
          <a:bodyPr wrap="square" rtlCol="0">
            <a:spAutoFit/>
          </a:bodyPr>
          <a:lstStyle/>
          <a:p>
            <a:pPr algn="just">
              <a:lnSpc>
                <a:spcPts val="2000"/>
              </a:lnSpc>
            </a:pPr>
            <a:r>
              <a:rPr lang="zh-TW" altLang="en-US"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rPr>
              <a:t>筆法與結構：</a:t>
            </a:r>
            <a:endParaRPr lang="en-US" altLang="zh-TW"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endParaRPr>
          </a:p>
          <a:p>
            <a:pPr algn="just">
              <a:lnSpc>
                <a:spcPts val="2000"/>
              </a:lnSpc>
            </a:pPr>
            <a:endParaRPr lang="en-US" altLang="zh-TW"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結構</a:t>
            </a:r>
            <a:r>
              <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對比互搭（方圓、粗細、大小等）</a:t>
            </a: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起筆</a:t>
            </a:r>
            <a:r>
              <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方圓並重。</a:t>
            </a: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行筆</a:t>
            </a:r>
            <a:r>
              <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豎畫自然率意，也可敦厚精緻。</a:t>
            </a: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捺畫</a:t>
            </a:r>
            <a:r>
              <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可方可圓。也可以呼應撇畫。</a:t>
            </a:r>
          </a:p>
          <a:p>
            <a:pPr indent="304800" algn="just"/>
            <a:endParaRPr lang="zh-TW" altLang="zh-TW" sz="3500" kern="100" dirty="0">
              <a:solidFill>
                <a:schemeClr val="bg1">
                  <a:lumMod val="95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p:txBody>
      </p:sp>
      <p:cxnSp>
        <p:nvCxnSpPr>
          <p:cNvPr id="21" name="直接连接符 20"/>
          <p:cNvCxnSpPr>
            <a:cxnSpLocks/>
          </p:cNvCxnSpPr>
          <p:nvPr/>
        </p:nvCxnSpPr>
        <p:spPr>
          <a:xfrm>
            <a:off x="2864760" y="285958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14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06723" y="2326827"/>
            <a:ext cx="9151428" cy="4375557"/>
          </a:xfrm>
          <a:prstGeom prst="rect">
            <a:avLst/>
          </a:prstGeom>
          <a:noFill/>
        </p:spPr>
        <p:txBody>
          <a:bodyPr wrap="square" rtlCol="0">
            <a:spAutoFit/>
          </a:bodyPr>
          <a:lstStyle/>
          <a:p>
            <a:pPr algn="just">
              <a:lnSpc>
                <a:spcPts val="2000"/>
              </a:lnSpc>
            </a:pPr>
            <a:r>
              <a:rPr lang="zh-TW" altLang="en-US"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rPr>
              <a:t>表現手法：</a:t>
            </a:r>
            <a:endParaRPr lang="en-US" altLang="zh-TW"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endParaRPr>
          </a:p>
          <a:p>
            <a:pPr algn="just">
              <a:lnSpc>
                <a:spcPts val="2000"/>
              </a:lnSpc>
            </a:pPr>
            <a:endParaRPr lang="en-US" altLang="zh-TW"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endParaRPr lang="en-US" altLang="zh-TW"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用筆有行草意趣，結字變化大，自由開張。</a:t>
            </a: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漢簡字的大小不一，方圓、三角、不規則</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都有，竹簡是一簡一行地書寫木牘有一塊</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數行的，所以都行距大於字距，結體縱逸</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多姿的。</a:t>
            </a:r>
          </a:p>
          <a:p>
            <a:pPr indent="304800" algn="just"/>
            <a:endParaRPr lang="zh-TW" altLang="zh-TW" sz="3500" kern="100" dirty="0">
              <a:solidFill>
                <a:schemeClr val="bg1">
                  <a:lumMod val="95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p:txBody>
      </p:sp>
      <p:cxnSp>
        <p:nvCxnSpPr>
          <p:cNvPr id="21" name="直接连接符 20"/>
          <p:cNvCxnSpPr>
            <a:cxnSpLocks/>
          </p:cNvCxnSpPr>
          <p:nvPr/>
        </p:nvCxnSpPr>
        <p:spPr>
          <a:xfrm>
            <a:off x="2827690" y="285958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57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F5BD0027-1FEC-4952-A6BA-F386BC284D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00" y="196850"/>
            <a:ext cx="10414000" cy="6464300"/>
          </a:xfrm>
        </p:spPr>
      </p:pic>
    </p:spTree>
    <p:extLst>
      <p:ext uri="{BB962C8B-B14F-4D97-AF65-F5344CB8AC3E}">
        <p14:creationId xmlns:p14="http://schemas.microsoft.com/office/powerpoint/2010/main" val="2038442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20264FD-5F5B-409C-BC88-1D57BA5BF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13736">
            <a:off x="6022542" y="1314855"/>
            <a:ext cx="5270500" cy="4546600"/>
          </a:xfrm>
          <a:prstGeom prst="rect">
            <a:avLst/>
          </a:prstGeom>
        </p:spPr>
      </p:pic>
      <p:pic>
        <p:nvPicPr>
          <p:cNvPr id="8" name="圖片 7">
            <a:extLst>
              <a:ext uri="{FF2B5EF4-FFF2-40B4-BE49-F238E27FC236}">
                <a16:creationId xmlns:a16="http://schemas.microsoft.com/office/drawing/2014/main" id="{4921A11C-FCA8-4254-BC9F-EDA5EC98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9786">
            <a:off x="567330" y="1196104"/>
            <a:ext cx="4673599" cy="4013931"/>
          </a:xfrm>
          <a:prstGeom prst="rect">
            <a:avLst/>
          </a:prstGeom>
        </p:spPr>
      </p:pic>
    </p:spTree>
    <p:extLst>
      <p:ext uri="{BB962C8B-B14F-4D97-AF65-F5344CB8AC3E}">
        <p14:creationId xmlns:p14="http://schemas.microsoft.com/office/powerpoint/2010/main" val="2329169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7509487" y="6258299"/>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799288" y="1102606"/>
            <a:ext cx="10912764" cy="3477875"/>
          </a:xfrm>
          <a:prstGeom prst="rect">
            <a:avLst/>
          </a:prstGeom>
          <a:noFill/>
        </p:spPr>
        <p:txBody>
          <a:bodyPr wrap="square">
            <a:spAutoFit/>
          </a:bodyPr>
          <a:lstStyle/>
          <a:p>
            <a:endParaRPr lang="zh-TW" altLang="en-US" sz="3000" dirty="0">
              <a:solidFill>
                <a:schemeClr val="bg1"/>
              </a:solidFill>
              <a:latin typeface="標楷體" panose="03000509000000000000" pitchFamily="65" charset="-120"/>
              <a:ea typeface="標楷體" panose="03000509000000000000" pitchFamily="65" charset="-120"/>
            </a:endParaRPr>
          </a:p>
          <a:p>
            <a:r>
              <a:rPr lang="zh-TW" altLang="en-US" sz="5000" dirty="0">
                <a:solidFill>
                  <a:schemeClr val="bg1"/>
                </a:solidFill>
                <a:effectLst/>
                <a:ea typeface="標楷體" panose="03000509000000000000" pitchFamily="65" charset="-120"/>
                <a:cs typeface="Times New Roman" panose="02020603050405020304" pitchFamily="18" charset="0"/>
              </a:rPr>
              <a:t>書法的藝術流派</a:t>
            </a:r>
            <a:r>
              <a:rPr lang="zh-TW" altLang="zh-TW" sz="5000" dirty="0">
                <a:solidFill>
                  <a:schemeClr val="bg1"/>
                </a:solidFill>
                <a:effectLst/>
                <a:ea typeface="標楷體" panose="03000509000000000000" pitchFamily="65" charset="-120"/>
                <a:cs typeface="Times New Roman" panose="02020603050405020304" pitchFamily="18" charset="0"/>
              </a:rPr>
              <a:t>沒有所謂的純粹性</a:t>
            </a:r>
            <a:endParaRPr lang="en-US" altLang="zh-TW" sz="5000" dirty="0">
              <a:solidFill>
                <a:schemeClr val="bg1"/>
              </a:solidFill>
              <a:effectLst/>
              <a:ea typeface="標楷體" panose="03000509000000000000" pitchFamily="65" charset="-120"/>
              <a:cs typeface="Times New Roman" panose="02020603050405020304" pitchFamily="18" charset="0"/>
            </a:endParaRPr>
          </a:p>
          <a:p>
            <a:r>
              <a:rPr lang="zh-TW" altLang="en-US" sz="5000" dirty="0">
                <a:solidFill>
                  <a:schemeClr val="bg1"/>
                </a:solidFill>
                <a:effectLst/>
                <a:ea typeface="標楷體" panose="03000509000000000000" pitchFamily="65" charset="-120"/>
                <a:cs typeface="Times New Roman" panose="02020603050405020304" pitchFamily="18" charset="0"/>
              </a:rPr>
              <a:t>    </a:t>
            </a:r>
            <a:endParaRPr lang="en-US" altLang="zh-TW" sz="5000" dirty="0">
              <a:solidFill>
                <a:schemeClr val="bg1"/>
              </a:solidFill>
              <a:effectLst/>
              <a:ea typeface="標楷體" panose="03000509000000000000" pitchFamily="65" charset="-120"/>
              <a:cs typeface="Times New Roman" panose="02020603050405020304" pitchFamily="18" charset="0"/>
            </a:endParaRPr>
          </a:p>
          <a:p>
            <a:r>
              <a:rPr lang="en-US" altLang="zh-TW" sz="5000" dirty="0">
                <a:solidFill>
                  <a:schemeClr val="bg1"/>
                </a:solidFill>
                <a:ea typeface="標楷體" panose="03000509000000000000" pitchFamily="65" charset="-120"/>
                <a:cs typeface="Times New Roman" panose="02020603050405020304" pitchFamily="18" charset="0"/>
              </a:rPr>
              <a:t>                </a:t>
            </a:r>
            <a:r>
              <a:rPr lang="zh-TW" altLang="en-US" sz="5000" dirty="0">
                <a:solidFill>
                  <a:schemeClr val="bg1"/>
                </a:solidFill>
                <a:effectLst/>
                <a:ea typeface="標楷體" panose="03000509000000000000" pitchFamily="65" charset="-120"/>
                <a:cs typeface="Times New Roman" panose="02020603050405020304" pitchFamily="18" charset="0"/>
              </a:rPr>
              <a:t>也一直沒有</a:t>
            </a:r>
            <a:r>
              <a:rPr lang="zh-TW" altLang="zh-TW" sz="5000" dirty="0">
                <a:solidFill>
                  <a:schemeClr val="bg1"/>
                </a:solidFill>
                <a:effectLst/>
                <a:ea typeface="標楷體" panose="03000509000000000000" pitchFamily="65" charset="-120"/>
                <a:cs typeface="Times New Roman" panose="02020603050405020304" pitchFamily="18" charset="0"/>
              </a:rPr>
              <a:t>完全拋棄字義</a:t>
            </a:r>
            <a:endParaRPr lang="en-US" altLang="zh-TW" sz="5000" dirty="0">
              <a:solidFill>
                <a:schemeClr val="bg1"/>
              </a:solidFill>
              <a:effectLst/>
              <a:ea typeface="標楷體" panose="03000509000000000000" pitchFamily="65" charset="-120"/>
              <a:cs typeface="Times New Roman" panose="02020603050405020304" pitchFamily="18" charset="0"/>
            </a:endParaRPr>
          </a:p>
          <a:p>
            <a:endParaRPr lang="zh-TW" altLang="en-US" sz="4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93853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6D4FAB13-C86D-4AC8-A918-859D39005D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0300" y="228254"/>
            <a:ext cx="10160001" cy="6401491"/>
          </a:xfrm>
        </p:spPr>
      </p:pic>
    </p:spTree>
    <p:extLst>
      <p:ext uri="{BB962C8B-B14F-4D97-AF65-F5344CB8AC3E}">
        <p14:creationId xmlns:p14="http://schemas.microsoft.com/office/powerpoint/2010/main" val="139157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3F311EB3-94E2-4F72-A5DA-090BA69BD136}"/>
              </a:ext>
            </a:extLst>
          </p:cNvPr>
          <p:cNvSpPr txBox="1"/>
          <p:nvPr/>
        </p:nvSpPr>
        <p:spPr>
          <a:xfrm>
            <a:off x="1532409" y="2393515"/>
            <a:ext cx="9893300" cy="3016210"/>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2.漢碑隸書</a:t>
            </a:r>
          </a:p>
          <a:p>
            <a:r>
              <a:rPr lang="zh-TW" altLang="en-US" sz="5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用筆一筆不苟，嚴謹，持重，有規範。</a:t>
            </a:r>
          </a:p>
          <a:p>
            <a:r>
              <a:rPr lang="zh-TW" altLang="en-US" sz="2500" dirty="0">
                <a:solidFill>
                  <a:schemeClr val="bg1"/>
                </a:solidFill>
                <a:latin typeface="標楷體" panose="03000509000000000000" pitchFamily="65" charset="-120"/>
                <a:ea typeface="標楷體" panose="03000509000000000000" pitchFamily="65" charset="-120"/>
              </a:rPr>
              <a:t>         參考字帖</a:t>
            </a:r>
            <a:r>
              <a:rPr lang="en-US" altLang="zh-TW" sz="2500" dirty="0">
                <a:solidFill>
                  <a:schemeClr val="bg1"/>
                </a:solidFill>
                <a:latin typeface="標楷體" panose="03000509000000000000" pitchFamily="65" charset="-120"/>
                <a:ea typeface="標楷體" panose="03000509000000000000" pitchFamily="65" charset="-120"/>
              </a:rPr>
              <a:t>:</a:t>
            </a:r>
          </a:p>
          <a:p>
            <a:r>
              <a:rPr lang="zh-TW" altLang="en-US" sz="2500" dirty="0">
                <a:solidFill>
                  <a:schemeClr val="bg1"/>
                </a:solidFill>
                <a:latin typeface="標楷體" panose="03000509000000000000" pitchFamily="65" charset="-120"/>
                <a:ea typeface="標楷體" panose="03000509000000000000" pitchFamily="65" charset="-120"/>
              </a:rPr>
              <a:t>         張遷碑、石門頌、西狹、乙瑛、禮器等。</a:t>
            </a:r>
          </a:p>
          <a:p>
            <a:endParaRPr lang="zh-TW" altLang="en-US" sz="4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22572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82990" y="2155249"/>
            <a:ext cx="10021330" cy="3298339"/>
          </a:xfrm>
          <a:prstGeom prst="rect">
            <a:avLst/>
          </a:prstGeom>
          <a:noFill/>
        </p:spPr>
        <p:txBody>
          <a:bodyPr wrap="square" rtlCol="0">
            <a:spAutoFit/>
          </a:bodyPr>
          <a:lstStyle/>
          <a:p>
            <a:pPr algn="just">
              <a:lnSpc>
                <a:spcPts val="2000"/>
              </a:lnSpc>
            </a:pPr>
            <a:r>
              <a:rPr lang="zh-TW" altLang="en-US"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rPr>
              <a:t>特點：</a:t>
            </a:r>
            <a:endParaRPr lang="en-US" altLang="zh-TW"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endParaRPr>
          </a:p>
          <a:p>
            <a:pPr algn="just">
              <a:lnSpc>
                <a:spcPts val="2000"/>
              </a:lnSpc>
            </a:pPr>
            <a:endParaRPr lang="en-US" altLang="zh-TW"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endParaRPr lang="en-US" altLang="zh-TW"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筆畫是橫挑，為一個字的主筆，與捺畫相似，</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只是角度不同。幾乎沒有鉤，</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只有轉筆彎曲的形態。</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用筆可略帶篆意有古意忌以唐楷筆法摻入。</a:t>
            </a:r>
            <a:endParaRPr lang="zh-TW" altLang="zh-TW" sz="3500" kern="100" dirty="0">
              <a:solidFill>
                <a:schemeClr val="bg1">
                  <a:lumMod val="95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p:txBody>
      </p:sp>
      <p:cxnSp>
        <p:nvCxnSpPr>
          <p:cNvPr id="21" name="直接连接符 20"/>
          <p:cNvCxnSpPr>
            <a:cxnSpLocks/>
          </p:cNvCxnSpPr>
          <p:nvPr/>
        </p:nvCxnSpPr>
        <p:spPr>
          <a:xfrm>
            <a:off x="887680" y="293372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013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04564" y="794933"/>
            <a:ext cx="10041114" cy="5452775"/>
          </a:xfrm>
          <a:prstGeom prst="rect">
            <a:avLst/>
          </a:prstGeom>
          <a:noFill/>
        </p:spPr>
        <p:txBody>
          <a:bodyPr wrap="square" rtlCol="0">
            <a:spAutoFit/>
          </a:bodyPr>
          <a:lstStyle/>
          <a:p>
            <a:pPr algn="just">
              <a:lnSpc>
                <a:spcPts val="2000"/>
              </a:lnSpc>
            </a:pPr>
            <a:r>
              <a:rPr lang="zh-TW" altLang="en-US"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rPr>
              <a:t>表現手法：</a:t>
            </a:r>
            <a:endParaRPr lang="en-US" altLang="zh-TW"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endParaRPr>
          </a:p>
          <a:p>
            <a:pPr algn="just">
              <a:lnSpc>
                <a:spcPts val="2000"/>
              </a:lnSpc>
            </a:pPr>
            <a:endParaRPr lang="en-US" altLang="zh-TW"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用筆有行草意趣，結字變化大，自由開張。</a:t>
            </a: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漢簡字的大小不一，方圓、三角、不規則</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都有，竹簡是一簡一行地書寫木牘有一塊</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數行的，所以都行距大於字距，結體縱逸</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多姿的。</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endParaRPr lang="en-US" altLang="zh-TW"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endPar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endParaRPr lang="zh-TW" altLang="zh-TW" sz="3500" kern="100" dirty="0">
              <a:solidFill>
                <a:schemeClr val="bg1">
                  <a:lumMod val="95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p:txBody>
      </p:sp>
      <p:cxnSp>
        <p:nvCxnSpPr>
          <p:cNvPr id="21" name="直接连接符 20"/>
          <p:cNvCxnSpPr>
            <a:cxnSpLocks/>
          </p:cNvCxnSpPr>
          <p:nvPr/>
        </p:nvCxnSpPr>
        <p:spPr>
          <a:xfrm>
            <a:off x="2827690" y="285958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040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CA3A5AFB-B5B3-466C-AA89-85A0AF7AC78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22790" y="1197898"/>
            <a:ext cx="9046809" cy="4462203"/>
          </a:xfrm>
        </p:spPr>
      </p:pic>
    </p:spTree>
    <p:extLst>
      <p:ext uri="{BB962C8B-B14F-4D97-AF65-F5344CB8AC3E}">
        <p14:creationId xmlns:p14="http://schemas.microsoft.com/office/powerpoint/2010/main" val="138068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DD4883-9795-4015-B54C-27667BC5BBB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56458969-4F4C-4847-B311-5091407724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9787" y="2015331"/>
            <a:ext cx="7972425" cy="3971925"/>
          </a:xfrm>
        </p:spPr>
      </p:pic>
      <p:pic>
        <p:nvPicPr>
          <p:cNvPr id="7" name="圖片 6">
            <a:extLst>
              <a:ext uri="{FF2B5EF4-FFF2-40B4-BE49-F238E27FC236}">
                <a16:creationId xmlns:a16="http://schemas.microsoft.com/office/drawing/2014/main" id="{2C3188D4-9008-4C89-97EF-6D5AF02A8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4969"/>
            <a:ext cx="12192000" cy="5508061"/>
          </a:xfrm>
          <a:prstGeom prst="rect">
            <a:avLst/>
          </a:prstGeom>
        </p:spPr>
      </p:pic>
    </p:spTree>
    <p:extLst>
      <p:ext uri="{BB962C8B-B14F-4D97-AF65-F5344CB8AC3E}">
        <p14:creationId xmlns:p14="http://schemas.microsoft.com/office/powerpoint/2010/main" val="137220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04564" y="794933"/>
            <a:ext cx="10041114" cy="4401205"/>
          </a:xfrm>
          <a:prstGeom prst="rect">
            <a:avLst/>
          </a:prstGeom>
          <a:noFill/>
        </p:spPr>
        <p:txBody>
          <a:bodyPr wrap="square" rtlCol="0">
            <a:spAutoFit/>
          </a:bodyPr>
          <a:lstStyle/>
          <a:p>
            <a:pPr indent="304800" algn="just"/>
            <a:endParaRPr lang="en-US" altLang="zh-TW"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隸書是很典型的裝飾字，具有華麗、</a:t>
            </a:r>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美編的圖文效果。</a:t>
            </a:r>
          </a:p>
          <a:p>
            <a:pPr indent="304800" algn="just"/>
            <a:endPar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海報文宣的</a:t>
            </a:r>
            <a:r>
              <a:rPr lang="en-US" altLang="zh-TW"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P</a:t>
            </a:r>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ＯＰ以隸書字體書寫最為方便。</a:t>
            </a:r>
          </a:p>
          <a:p>
            <a:pPr indent="304800" algn="just"/>
            <a:r>
              <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rPr>
              <a:t>結構的穩定，不易看出美醜，怎麼寫都好看。</a:t>
            </a:r>
          </a:p>
          <a:p>
            <a:pPr indent="304800" algn="just"/>
            <a:endParaRPr lang="zh-TW" altLang="en-US" sz="3500" kern="100" dirty="0">
              <a:solidFill>
                <a:schemeClr val="bg1">
                  <a:lumMod val="95000"/>
                </a:schemeClr>
              </a:solidFill>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endParaRPr lang="zh-TW" altLang="zh-TW" sz="3500" kern="100" dirty="0">
              <a:solidFill>
                <a:schemeClr val="bg1">
                  <a:lumMod val="95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p:txBody>
      </p:sp>
      <p:cxnSp>
        <p:nvCxnSpPr>
          <p:cNvPr id="21" name="直接连接符 20"/>
          <p:cNvCxnSpPr>
            <a:cxnSpLocks/>
          </p:cNvCxnSpPr>
          <p:nvPr/>
        </p:nvCxnSpPr>
        <p:spPr>
          <a:xfrm>
            <a:off x="2827690" y="285958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755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36050" y="2755021"/>
            <a:ext cx="4626036" cy="1015663"/>
          </a:xfrm>
          <a:prstGeom prst="rect">
            <a:avLst/>
          </a:prstGeom>
          <a:noFill/>
        </p:spPr>
        <p:txBody>
          <a:bodyPr wrap="square" rtlCol="0">
            <a:spAutoFit/>
          </a:bodyPr>
          <a:lstStyle/>
          <a:p>
            <a:r>
              <a:rPr lang="zh-TW" altLang="en-US" sz="6000" dirty="0">
                <a:solidFill>
                  <a:schemeClr val="bg1"/>
                </a:solidFill>
                <a:latin typeface="標楷體" panose="03000509000000000000" pitchFamily="65" charset="-120"/>
                <a:ea typeface="標楷體" panose="03000509000000000000" pitchFamily="65" charset="-120"/>
              </a:rPr>
              <a:t>草      書</a:t>
            </a:r>
          </a:p>
        </p:txBody>
      </p:sp>
      <p:cxnSp>
        <p:nvCxnSpPr>
          <p:cNvPr id="21" name="直接连接符 20"/>
          <p:cNvCxnSpPr>
            <a:cxnSpLocks/>
          </p:cNvCxnSpPr>
          <p:nvPr/>
        </p:nvCxnSpPr>
        <p:spPr>
          <a:xfrm>
            <a:off x="3726283" y="451275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805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5679906" y="572371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3F311EB3-94E2-4F72-A5DA-090BA69BD136}"/>
              </a:ext>
            </a:extLst>
          </p:cNvPr>
          <p:cNvSpPr txBox="1"/>
          <p:nvPr/>
        </p:nvSpPr>
        <p:spPr>
          <a:xfrm>
            <a:off x="1029197" y="1617720"/>
            <a:ext cx="9893300" cy="4939814"/>
          </a:xfrm>
          <a:prstGeom prst="rect">
            <a:avLst/>
          </a:prstGeom>
          <a:noFill/>
        </p:spPr>
        <p:txBody>
          <a:bodyPr wrap="square">
            <a:spAutoFit/>
          </a:bodyPr>
          <a:lstStyle/>
          <a:p>
            <a:r>
              <a:rPr lang="en-US" altLang="zh-TW" sz="5000" dirty="0">
                <a:solidFill>
                  <a:schemeClr val="bg1"/>
                </a:solidFill>
                <a:latin typeface="標楷體" panose="03000509000000000000" pitchFamily="65" charset="-120"/>
                <a:ea typeface="標楷體" panose="03000509000000000000" pitchFamily="65" charset="-120"/>
              </a:rPr>
              <a:t>1.</a:t>
            </a:r>
            <a:r>
              <a:rPr lang="zh-TW" altLang="en-US" sz="5000" dirty="0">
                <a:solidFill>
                  <a:schemeClr val="bg1"/>
                </a:solidFill>
                <a:latin typeface="標楷體" panose="03000509000000000000" pitchFamily="65" charset="-120"/>
                <a:ea typeface="標楷體" panose="03000509000000000000" pitchFamily="65" charset="-120"/>
              </a:rPr>
              <a:t>章草</a:t>
            </a:r>
          </a:p>
          <a:p>
            <a:r>
              <a:rPr lang="zh-TW" altLang="en-US" sz="5000" dirty="0">
                <a:solidFill>
                  <a:schemeClr val="bg1"/>
                </a:solidFill>
                <a:latin typeface="標楷體" panose="03000509000000000000" pitchFamily="65" charset="-120"/>
                <a:ea typeface="標楷體" panose="03000509000000000000" pitchFamily="65" charset="-120"/>
              </a:rPr>
              <a:t>  偏向隸的草書</a:t>
            </a:r>
            <a:endParaRPr lang="en-US" altLang="zh-TW" sz="5000" dirty="0">
              <a:solidFill>
                <a:schemeClr val="bg1"/>
              </a:solidFill>
              <a:latin typeface="標楷體" panose="03000509000000000000" pitchFamily="65" charset="-120"/>
              <a:ea typeface="標楷體" panose="03000509000000000000" pitchFamily="65" charset="-120"/>
            </a:endParaRPr>
          </a:p>
          <a:p>
            <a:endParaRPr lang="zh-TW" altLang="en-US" sz="5000" dirty="0">
              <a:solidFill>
                <a:schemeClr val="bg1"/>
              </a:solidFill>
              <a:latin typeface="標楷體" panose="03000509000000000000" pitchFamily="65" charset="-120"/>
              <a:ea typeface="標楷體" panose="03000509000000000000" pitchFamily="65" charset="-120"/>
            </a:endParaRPr>
          </a:p>
          <a:p>
            <a:r>
              <a:rPr lang="en-US" altLang="zh-TW" sz="5000" dirty="0">
                <a:solidFill>
                  <a:schemeClr val="bg1"/>
                </a:solidFill>
                <a:latin typeface="標楷體" panose="03000509000000000000" pitchFamily="65" charset="-120"/>
                <a:ea typeface="標楷體" panose="03000509000000000000" pitchFamily="65" charset="-120"/>
              </a:rPr>
              <a:t>     --</a:t>
            </a:r>
            <a:r>
              <a:rPr lang="zh-TW" altLang="en-US" sz="5000" dirty="0">
                <a:solidFill>
                  <a:schemeClr val="bg1"/>
                </a:solidFill>
                <a:latin typeface="標楷體" panose="03000509000000000000" pitchFamily="65" charset="-120"/>
                <a:ea typeface="標楷體" panose="03000509000000000000" pitchFamily="65" charset="-120"/>
              </a:rPr>
              <a:t>西漢史游</a:t>
            </a:r>
            <a:r>
              <a:rPr lang="en-US" altLang="zh-TW" sz="5000" dirty="0">
                <a:solidFill>
                  <a:schemeClr val="bg1"/>
                </a:solidFill>
                <a:latin typeface="標楷體" panose="03000509000000000000" pitchFamily="65" charset="-120"/>
                <a:ea typeface="標楷體" panose="03000509000000000000" pitchFamily="65" charset="-120"/>
              </a:rPr>
              <a:t>《</a:t>
            </a:r>
            <a:r>
              <a:rPr lang="zh-TW" altLang="en-US" sz="5000" dirty="0">
                <a:solidFill>
                  <a:schemeClr val="bg1"/>
                </a:solidFill>
                <a:latin typeface="標楷體" panose="03000509000000000000" pitchFamily="65" charset="-120"/>
                <a:ea typeface="標楷體" panose="03000509000000000000" pitchFamily="65" charset="-120"/>
              </a:rPr>
              <a:t>急就章</a:t>
            </a:r>
            <a:r>
              <a:rPr lang="en-US" altLang="zh-TW" sz="5000" dirty="0">
                <a:solidFill>
                  <a:schemeClr val="bg1"/>
                </a:solidFill>
                <a:latin typeface="標楷體" panose="03000509000000000000" pitchFamily="65" charset="-120"/>
                <a:ea typeface="標楷體" panose="03000509000000000000" pitchFamily="65" charset="-120"/>
              </a:rPr>
              <a:t>)</a:t>
            </a:r>
          </a:p>
          <a:p>
            <a:r>
              <a:rPr lang="en-US" altLang="zh-TW" sz="5000" dirty="0">
                <a:solidFill>
                  <a:schemeClr val="bg1"/>
                </a:solidFill>
                <a:latin typeface="標楷體" panose="03000509000000000000" pitchFamily="65" charset="-120"/>
                <a:ea typeface="標楷體" panose="03000509000000000000" pitchFamily="65" charset="-120"/>
              </a:rPr>
              <a:t>      --《</a:t>
            </a:r>
            <a:r>
              <a:rPr lang="zh-TW" altLang="en-US" sz="5000" dirty="0">
                <a:solidFill>
                  <a:schemeClr val="bg1"/>
                </a:solidFill>
                <a:latin typeface="標楷體" panose="03000509000000000000" pitchFamily="65" charset="-120"/>
                <a:ea typeface="標楷體" panose="03000509000000000000" pitchFamily="65" charset="-120"/>
              </a:rPr>
              <a:t>居延漢簡</a:t>
            </a:r>
            <a:r>
              <a:rPr lang="en-US" altLang="zh-TW" sz="5000" dirty="0">
                <a:solidFill>
                  <a:schemeClr val="bg1"/>
                </a:solidFill>
                <a:latin typeface="標楷體" panose="03000509000000000000" pitchFamily="65" charset="-120"/>
                <a:ea typeface="標楷體" panose="03000509000000000000" pitchFamily="65" charset="-120"/>
              </a:rPr>
              <a:t>》</a:t>
            </a:r>
            <a:r>
              <a:rPr lang="zh-TW" altLang="en-US" sz="5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 </a:t>
            </a:r>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en-US" sz="2500" dirty="0">
                <a:solidFill>
                  <a:schemeClr val="bg1"/>
                </a:solidFill>
                <a:latin typeface="標楷體" panose="03000509000000000000" pitchFamily="65" charset="-120"/>
                <a:ea typeface="標楷體" panose="03000509000000000000" pitchFamily="65" charset="-120"/>
              </a:rPr>
              <a:t>          </a:t>
            </a:r>
            <a:endParaRPr lang="en-US" altLang="zh-TW" sz="5000" dirty="0">
              <a:solidFill>
                <a:schemeClr val="bg1"/>
              </a:solidFill>
              <a:latin typeface="標楷體" panose="03000509000000000000" pitchFamily="65" charset="-120"/>
              <a:ea typeface="標楷體" panose="03000509000000000000" pitchFamily="65" charset="-120"/>
            </a:endParaRPr>
          </a:p>
          <a:p>
            <a:endParaRPr lang="zh-TW" altLang="en-US" sz="4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68876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98785" y="2525952"/>
            <a:ext cx="10021330" cy="2221121"/>
          </a:xfrm>
          <a:prstGeom prst="rect">
            <a:avLst/>
          </a:prstGeom>
          <a:noFill/>
        </p:spPr>
        <p:txBody>
          <a:bodyPr wrap="square" rtlCol="0">
            <a:spAutoFit/>
          </a:bodyPr>
          <a:lstStyle/>
          <a:p>
            <a:pPr algn="just">
              <a:lnSpc>
                <a:spcPts val="2000"/>
              </a:lnSpc>
            </a:pPr>
            <a:r>
              <a:rPr lang="zh-TW" altLang="en-US"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rPr>
              <a:t>特點：</a:t>
            </a:r>
            <a:endParaRPr lang="en-US" altLang="zh-TW" sz="5000" kern="100" dirty="0">
              <a:solidFill>
                <a:schemeClr val="bg1">
                  <a:lumMod val="95000"/>
                </a:schemeClr>
              </a:solidFill>
              <a:latin typeface="Calibri" panose="020F0502020204030204" pitchFamily="34" charset="0"/>
              <a:ea typeface="標楷體" panose="03000509000000000000" pitchFamily="65" charset="-120"/>
              <a:cs typeface="Times New Roman" panose="02020603050405020304" pitchFamily="18" charset="0"/>
            </a:endParaRPr>
          </a:p>
          <a:p>
            <a:pPr algn="just">
              <a:lnSpc>
                <a:spcPts val="2000"/>
              </a:lnSpc>
            </a:pPr>
            <a:endParaRPr lang="en-US" altLang="zh-TW" sz="5000" kern="100" dirty="0">
              <a:solidFill>
                <a:schemeClr val="bg1">
                  <a:lumMod val="95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rPr>
              <a:t>字字獨立，筆畫圓轉如篆，點捺如隸。 字結筆</a:t>
            </a:r>
            <a:endParaRPr lang="en-US" altLang="zh-TW"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rPr>
              <a:t>畫間有映帶、線條粗細輕重變化大，有雁尾</a:t>
            </a:r>
            <a:r>
              <a:rPr lang="en-US" altLang="zh-TW"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rPr>
              <a:t>純</a:t>
            </a:r>
            <a:endParaRPr lang="en-US" altLang="zh-TW"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zh-TW" altLang="en-US"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rPr>
              <a:t>似隸書收筆。</a:t>
            </a:r>
            <a:endParaRPr lang="en-US" altLang="zh-TW" sz="3500" kern="100" dirty="0">
              <a:solidFill>
                <a:schemeClr val="bg1">
                  <a:lumMod val="9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p:cxnSp>
        <p:nvCxnSpPr>
          <p:cNvPr id="21" name="直接连接符 20"/>
          <p:cNvCxnSpPr>
            <a:cxnSpLocks/>
          </p:cNvCxnSpPr>
          <p:nvPr/>
        </p:nvCxnSpPr>
        <p:spPr>
          <a:xfrm>
            <a:off x="887680" y="293372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54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6571996" y="5672945"/>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495300" y="683226"/>
            <a:ext cx="8007927" cy="1938992"/>
          </a:xfrm>
          <a:prstGeom prst="rect">
            <a:avLst/>
          </a:prstGeom>
          <a:noFill/>
        </p:spPr>
        <p:txBody>
          <a:bodyPr wrap="square">
            <a:spAutoFit/>
          </a:bodyPr>
          <a:lstStyle/>
          <a:p>
            <a:r>
              <a:rPr lang="zh-TW" altLang="en-US" sz="4000" dirty="0">
                <a:solidFill>
                  <a:schemeClr val="bg1"/>
                </a:solidFill>
                <a:effectLst/>
                <a:ea typeface="標楷體" panose="03000509000000000000" pitchFamily="65" charset="-120"/>
                <a:cs typeface="Times New Roman" panose="02020603050405020304" pitchFamily="18" charset="0"/>
              </a:rPr>
              <a:t>尤</a:t>
            </a:r>
            <a:r>
              <a:rPr lang="zh-TW" altLang="zh-TW" sz="4000" dirty="0">
                <a:solidFill>
                  <a:schemeClr val="bg1"/>
                </a:solidFill>
                <a:effectLst/>
                <a:ea typeface="標楷體" panose="03000509000000000000" pitchFamily="65" charset="-120"/>
                <a:cs typeface="Times New Roman" panose="02020603050405020304" pitchFamily="18" charset="0"/>
              </a:rPr>
              <a:t>以與文學作品的互相輝映，</a:t>
            </a:r>
            <a:endParaRPr lang="en-US" altLang="zh-TW" sz="4000" dirty="0">
              <a:solidFill>
                <a:schemeClr val="bg1"/>
              </a:solidFill>
              <a:effectLst/>
              <a:ea typeface="標楷體" panose="03000509000000000000" pitchFamily="65" charset="-120"/>
              <a:cs typeface="Times New Roman" panose="02020603050405020304" pitchFamily="18" charset="0"/>
            </a:endParaRPr>
          </a:p>
          <a:p>
            <a:r>
              <a:rPr lang="zh-TW" altLang="zh-TW" sz="4000" dirty="0">
                <a:solidFill>
                  <a:schemeClr val="bg1"/>
                </a:solidFill>
                <a:effectLst/>
                <a:ea typeface="標楷體" panose="03000509000000000000" pitchFamily="65" charset="-120"/>
                <a:cs typeface="Times New Roman" panose="02020603050405020304" pitchFamily="18" charset="0"/>
              </a:rPr>
              <a:t>產生情感上的共鳴，</a:t>
            </a:r>
            <a:endParaRPr lang="en-US" altLang="zh-TW" sz="4000" dirty="0">
              <a:solidFill>
                <a:schemeClr val="bg1"/>
              </a:solidFill>
              <a:effectLst/>
              <a:ea typeface="標楷體" panose="03000509000000000000" pitchFamily="65" charset="-120"/>
              <a:cs typeface="Times New Roman" panose="02020603050405020304" pitchFamily="18" charset="0"/>
            </a:endParaRPr>
          </a:p>
          <a:p>
            <a:r>
              <a:rPr lang="zh-TW" altLang="zh-TW" sz="4000" dirty="0">
                <a:solidFill>
                  <a:schemeClr val="bg1"/>
                </a:solidFill>
                <a:effectLst/>
                <a:ea typeface="標楷體" panose="03000509000000000000" pitchFamily="65" charset="-120"/>
                <a:cs typeface="Times New Roman" panose="02020603050405020304" pitchFamily="18" charset="0"/>
              </a:rPr>
              <a:t>進而強化作品的張力</a:t>
            </a:r>
            <a:r>
              <a:rPr lang="zh-TW" altLang="en-US" sz="4000" dirty="0">
                <a:solidFill>
                  <a:schemeClr val="bg1"/>
                </a:solidFill>
                <a:effectLst/>
                <a:ea typeface="標楷體" panose="03000509000000000000" pitchFamily="65" charset="-120"/>
                <a:cs typeface="Times New Roman" panose="02020603050405020304" pitchFamily="18" charset="0"/>
              </a:rPr>
              <a:t>。</a:t>
            </a:r>
            <a:endParaRPr lang="zh-TW" altLang="en-US" sz="40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8AB698D4-B62A-4047-AECF-3229573B7B84}"/>
              </a:ext>
            </a:extLst>
          </p:cNvPr>
          <p:cNvSpPr txBox="1"/>
          <p:nvPr/>
        </p:nvSpPr>
        <p:spPr>
          <a:xfrm>
            <a:off x="5455227" y="4011289"/>
            <a:ext cx="6096000" cy="1138773"/>
          </a:xfrm>
          <a:prstGeom prst="rect">
            <a:avLst/>
          </a:prstGeom>
          <a:noFill/>
        </p:spPr>
        <p:txBody>
          <a:bodyPr wrap="square">
            <a:spAutoFit/>
          </a:bodyPr>
          <a:lstStyle/>
          <a:p>
            <a:r>
              <a:rPr lang="zh-TW" altLang="zh-TW" sz="1800" dirty="0">
                <a:effectLst/>
                <a:ea typeface="標楷體" panose="03000509000000000000" pitchFamily="65" charset="-120"/>
                <a:cs typeface="Times New Roman" panose="02020603050405020304" pitchFamily="18" charset="0"/>
              </a:rPr>
              <a:t>「</a:t>
            </a:r>
            <a:endParaRPr lang="en-US" altLang="zh-TW" sz="1800" dirty="0">
              <a:effectLst/>
              <a:ea typeface="標楷體" panose="03000509000000000000" pitchFamily="65" charset="-120"/>
              <a:cs typeface="Times New Roman" panose="02020603050405020304" pitchFamily="18" charset="0"/>
            </a:endParaRPr>
          </a:p>
          <a:p>
            <a:r>
              <a:rPr lang="zh-TW" altLang="en-US" sz="5000" dirty="0">
                <a:solidFill>
                  <a:schemeClr val="bg1"/>
                </a:solidFill>
                <a:ea typeface="標楷體" panose="03000509000000000000" pitchFamily="65" charset="-120"/>
                <a:cs typeface="Times New Roman" panose="02020603050405020304" pitchFamily="18" charset="0"/>
              </a:rPr>
              <a:t>一直以來</a:t>
            </a:r>
            <a:r>
              <a:rPr lang="zh-TW" altLang="en-US" sz="5000" dirty="0">
                <a:solidFill>
                  <a:schemeClr val="bg1"/>
                </a:solidFill>
                <a:effectLst/>
                <a:ea typeface="標楷體" panose="03000509000000000000" pitchFamily="65" charset="-120"/>
                <a:cs typeface="Times New Roman" panose="02020603050405020304" pitchFamily="18" charset="0"/>
              </a:rPr>
              <a:t>是</a:t>
            </a:r>
            <a:r>
              <a:rPr lang="en-US" altLang="zh-TW" sz="5000" dirty="0">
                <a:solidFill>
                  <a:schemeClr val="bg1"/>
                </a:solidFill>
                <a:effectLst/>
                <a:ea typeface="標楷體" panose="03000509000000000000" pitchFamily="65" charset="-120"/>
                <a:cs typeface="Times New Roman" panose="02020603050405020304" pitchFamily="18" charset="0"/>
              </a:rPr>
              <a:t>……</a:t>
            </a:r>
            <a:r>
              <a:rPr lang="en-US" altLang="zh-TW" sz="5000" dirty="0">
                <a:solidFill>
                  <a:schemeClr val="bg1"/>
                </a:solidFill>
                <a:ea typeface="標楷體" panose="03000509000000000000" pitchFamily="65" charset="-120"/>
                <a:cs typeface="Times New Roman" panose="02020603050405020304" pitchFamily="18" charset="0"/>
              </a:rPr>
              <a:t> </a:t>
            </a:r>
            <a:endParaRPr lang="zh-TW" altLang="en-US" sz="5000" dirty="0">
              <a:solidFill>
                <a:schemeClr val="bg1"/>
              </a:solidFill>
            </a:endParaRPr>
          </a:p>
        </p:txBody>
      </p:sp>
    </p:spTree>
    <p:extLst>
      <p:ext uri="{BB962C8B-B14F-4D97-AF65-F5344CB8AC3E}">
        <p14:creationId xmlns:p14="http://schemas.microsoft.com/office/powerpoint/2010/main" val="334880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1E3D6D-0D10-4FD2-9646-CE0EBCBA61EA}"/>
              </a:ext>
            </a:extLst>
          </p:cNvPr>
          <p:cNvSpPr>
            <a:spLocks noGrp="1"/>
          </p:cNvSpPr>
          <p:nvPr>
            <p:ph type="title"/>
          </p:nvPr>
        </p:nvSpPr>
        <p:spPr>
          <a:xfrm>
            <a:off x="7493000" y="2574101"/>
            <a:ext cx="3429000" cy="1325563"/>
          </a:xfrm>
        </p:spPr>
        <p:txBody>
          <a:bodyPr>
            <a:normAutofit/>
          </a:bodyPr>
          <a:lstStyle/>
          <a:p>
            <a:r>
              <a:rPr lang="zh-TW" altLang="en-US" dirty="0">
                <a:solidFill>
                  <a:schemeClr val="bg1"/>
                </a:solidFill>
                <a:latin typeface="標楷體" panose="03000509000000000000" pitchFamily="65" charset="-120"/>
                <a:ea typeface="標楷體" panose="03000509000000000000" pitchFamily="65" charset="-120"/>
              </a:rPr>
              <a:t>章草</a:t>
            </a:r>
            <a:br>
              <a:rPr lang="en-US" altLang="zh-TW" dirty="0">
                <a:solidFill>
                  <a:schemeClr val="bg1"/>
                </a:solidFill>
                <a:latin typeface="標楷體" panose="03000509000000000000" pitchFamily="65" charset="-120"/>
                <a:ea typeface="標楷體" panose="03000509000000000000" pitchFamily="65" charset="-120"/>
              </a:rPr>
            </a:br>
            <a:r>
              <a:rPr lang="en-US" altLang="zh-TW" dirty="0">
                <a:solidFill>
                  <a:schemeClr val="bg1"/>
                </a:solidFill>
                <a:latin typeface="標楷體" panose="03000509000000000000" pitchFamily="65" charset="-120"/>
                <a:ea typeface="標楷體" panose="03000509000000000000" pitchFamily="65" charset="-120"/>
              </a:rPr>
              <a:t>     </a:t>
            </a:r>
            <a:r>
              <a:rPr lang="zh-TW" altLang="en-US" dirty="0">
                <a:solidFill>
                  <a:schemeClr val="bg1"/>
                </a:solidFill>
                <a:latin typeface="標楷體" panose="03000509000000000000" pitchFamily="65" charset="-120"/>
                <a:ea typeface="標楷體" panose="03000509000000000000" pitchFamily="65" charset="-120"/>
              </a:rPr>
              <a:t>急就章</a:t>
            </a:r>
          </a:p>
        </p:txBody>
      </p:sp>
      <p:pic>
        <p:nvPicPr>
          <p:cNvPr id="5" name="內容版面配置區 4">
            <a:extLst>
              <a:ext uri="{FF2B5EF4-FFF2-40B4-BE49-F238E27FC236}">
                <a16:creationId xmlns:a16="http://schemas.microsoft.com/office/drawing/2014/main" id="{05B4EFB8-D18A-4F52-8570-8DF05E73526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50178" y="482600"/>
            <a:ext cx="4028322" cy="5816600"/>
          </a:xfrm>
        </p:spPr>
      </p:pic>
    </p:spTree>
    <p:extLst>
      <p:ext uri="{BB962C8B-B14F-4D97-AF65-F5344CB8AC3E}">
        <p14:creationId xmlns:p14="http://schemas.microsoft.com/office/powerpoint/2010/main" val="108799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2589992" y="2016687"/>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3F311EB3-94E2-4F72-A5DA-090BA69BD136}"/>
              </a:ext>
            </a:extLst>
          </p:cNvPr>
          <p:cNvSpPr txBox="1"/>
          <p:nvPr/>
        </p:nvSpPr>
        <p:spPr>
          <a:xfrm>
            <a:off x="766290" y="320574"/>
            <a:ext cx="9893300" cy="5786199"/>
          </a:xfrm>
          <a:prstGeom prst="rect">
            <a:avLst/>
          </a:prstGeom>
          <a:noFill/>
        </p:spPr>
        <p:txBody>
          <a:bodyPr wrap="square">
            <a:spAutoFit/>
          </a:bodyPr>
          <a:lstStyle/>
          <a:p>
            <a:r>
              <a:rPr lang="en-US" altLang="zh-TW" sz="5000" dirty="0">
                <a:solidFill>
                  <a:schemeClr val="bg1"/>
                </a:solidFill>
                <a:latin typeface="標楷體" panose="03000509000000000000" pitchFamily="65" charset="-120"/>
                <a:ea typeface="標楷體" panose="03000509000000000000" pitchFamily="65" charset="-120"/>
              </a:rPr>
              <a:t>2.</a:t>
            </a:r>
            <a:r>
              <a:rPr lang="zh-TW" altLang="en-US" sz="5000" dirty="0">
                <a:solidFill>
                  <a:schemeClr val="bg1"/>
                </a:solidFill>
                <a:latin typeface="標楷體" panose="03000509000000000000" pitchFamily="65" charset="-120"/>
                <a:ea typeface="標楷體" panose="03000509000000000000" pitchFamily="65" charset="-120"/>
              </a:rPr>
              <a:t>今草</a:t>
            </a:r>
            <a:r>
              <a:rPr lang="en-US" altLang="zh-TW" sz="5000" dirty="0">
                <a:solidFill>
                  <a:schemeClr val="bg1"/>
                </a:solidFill>
                <a:latin typeface="標楷體" panose="03000509000000000000" pitchFamily="65" charset="-120"/>
                <a:ea typeface="標楷體" panose="03000509000000000000" pitchFamily="65" charset="-120"/>
              </a:rPr>
              <a:t>(</a:t>
            </a:r>
            <a:r>
              <a:rPr lang="zh-TW" altLang="en-US" sz="5000" dirty="0">
                <a:solidFill>
                  <a:schemeClr val="bg1"/>
                </a:solidFill>
                <a:latin typeface="標楷體" panose="03000509000000000000" pitchFamily="65" charset="-120"/>
                <a:ea typeface="標楷體" panose="03000509000000000000" pitchFamily="65" charset="-120"/>
              </a:rPr>
              <a:t>小草</a:t>
            </a:r>
            <a:r>
              <a:rPr lang="en-US" altLang="zh-TW" sz="5000" dirty="0">
                <a:solidFill>
                  <a:schemeClr val="bg1"/>
                </a:solidFill>
                <a:latin typeface="標楷體" panose="03000509000000000000" pitchFamily="65" charset="-120"/>
                <a:ea typeface="標楷體" panose="03000509000000000000" pitchFamily="65" charset="-120"/>
              </a:rPr>
              <a:t>)</a:t>
            </a:r>
          </a:p>
          <a:p>
            <a:r>
              <a:rPr lang="zh-TW" altLang="en-US" sz="4000" dirty="0">
                <a:solidFill>
                  <a:schemeClr val="bg1"/>
                </a:solidFill>
                <a:latin typeface="標楷體" panose="03000509000000000000" pitchFamily="65" charset="-120"/>
                <a:ea typeface="標楷體" panose="03000509000000000000" pitchFamily="65" charset="-120"/>
              </a:rPr>
              <a:t>      偏向楷的草書</a:t>
            </a:r>
          </a:p>
          <a:p>
            <a:r>
              <a:rPr lang="en-US" altLang="zh-TW" sz="3000" dirty="0">
                <a:solidFill>
                  <a:schemeClr val="bg1"/>
                </a:solidFill>
                <a:latin typeface="標楷體" panose="03000509000000000000" pitchFamily="65" charset="-120"/>
                <a:ea typeface="標楷體" panose="03000509000000000000" pitchFamily="65" charset="-120"/>
              </a:rPr>
              <a:t>             </a:t>
            </a:r>
          </a:p>
          <a:p>
            <a:r>
              <a:rPr lang="en-US" altLang="zh-TW" sz="3000" dirty="0">
                <a:solidFill>
                  <a:schemeClr val="bg1"/>
                </a:solidFill>
                <a:latin typeface="標楷體" panose="03000509000000000000" pitchFamily="65" charset="-120"/>
                <a:ea typeface="標楷體" panose="03000509000000000000" pitchFamily="65" charset="-120"/>
              </a:rPr>
              <a:t>           --</a:t>
            </a:r>
            <a:r>
              <a:rPr lang="zh-TW" altLang="en-US" sz="3000" dirty="0">
                <a:solidFill>
                  <a:schemeClr val="bg1"/>
                </a:solidFill>
                <a:latin typeface="標楷體" panose="03000509000000000000" pitchFamily="65" charset="-120"/>
                <a:ea typeface="標楷體" panose="03000509000000000000" pitchFamily="65" charset="-120"/>
              </a:rPr>
              <a:t>王羲之</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宦遠帖</a:t>
            </a:r>
            <a:r>
              <a:rPr lang="en-US" altLang="zh-TW" sz="3000" dirty="0">
                <a:solidFill>
                  <a:schemeClr val="bg1"/>
                </a:solidFill>
                <a:latin typeface="標楷體" panose="03000509000000000000" pitchFamily="65" charset="-120"/>
                <a:ea typeface="標楷體" panose="03000509000000000000" pitchFamily="65" charset="-120"/>
              </a:rPr>
              <a:t>》</a:t>
            </a:r>
          </a:p>
          <a:p>
            <a:r>
              <a:rPr lang="en-US" altLang="zh-TW" sz="3000" dirty="0">
                <a:solidFill>
                  <a:schemeClr val="bg1"/>
                </a:solidFill>
                <a:latin typeface="標楷體" panose="03000509000000000000" pitchFamily="65" charset="-120"/>
                <a:ea typeface="標楷體" panose="03000509000000000000" pitchFamily="65" charset="-120"/>
              </a:rPr>
              <a:t>              -</a:t>
            </a:r>
            <a:r>
              <a:rPr lang="zh-TW" altLang="en-US" sz="3000" dirty="0">
                <a:solidFill>
                  <a:schemeClr val="bg1"/>
                </a:solidFill>
                <a:latin typeface="標楷體" panose="03000509000000000000" pitchFamily="65" charset="-120"/>
                <a:ea typeface="標楷體" panose="03000509000000000000" pitchFamily="65" charset="-120"/>
              </a:rPr>
              <a:t>王獻之</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送梨帖</a:t>
            </a:r>
            <a:r>
              <a:rPr lang="en-US" altLang="zh-TW" sz="3000" dirty="0">
                <a:solidFill>
                  <a:schemeClr val="bg1"/>
                </a:solidFill>
                <a:latin typeface="標楷體" panose="03000509000000000000" pitchFamily="65" charset="-120"/>
                <a:ea typeface="標楷體" panose="03000509000000000000" pitchFamily="65" charset="-120"/>
              </a:rPr>
              <a:t>》</a:t>
            </a:r>
          </a:p>
          <a:p>
            <a:r>
              <a:rPr lang="en-US" altLang="zh-TW" sz="3000" dirty="0">
                <a:solidFill>
                  <a:schemeClr val="bg1"/>
                </a:solidFill>
                <a:latin typeface="標楷體" panose="03000509000000000000" pitchFamily="65" charset="-120"/>
                <a:ea typeface="標楷體" panose="03000509000000000000" pitchFamily="65" charset="-120"/>
              </a:rPr>
              <a:t>               -</a:t>
            </a:r>
            <a:r>
              <a:rPr lang="zh-TW" altLang="en-US" sz="3000" dirty="0">
                <a:solidFill>
                  <a:schemeClr val="bg1"/>
                </a:solidFill>
                <a:latin typeface="標楷體" panose="03000509000000000000" pitchFamily="65" charset="-120"/>
                <a:ea typeface="標楷體" panose="03000509000000000000" pitchFamily="65" charset="-120"/>
              </a:rPr>
              <a:t>智永</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千字文</a:t>
            </a:r>
            <a:r>
              <a:rPr lang="en-US" altLang="zh-TW" sz="3000" dirty="0">
                <a:solidFill>
                  <a:schemeClr val="bg1"/>
                </a:solidFill>
                <a:latin typeface="標楷體" panose="03000509000000000000" pitchFamily="65" charset="-120"/>
                <a:ea typeface="標楷體" panose="03000509000000000000" pitchFamily="65" charset="-120"/>
              </a:rPr>
              <a:t>》</a:t>
            </a:r>
          </a:p>
          <a:p>
            <a:r>
              <a:rPr lang="en-US" altLang="zh-TW" sz="3000" dirty="0">
                <a:solidFill>
                  <a:schemeClr val="bg1"/>
                </a:solidFill>
                <a:latin typeface="標楷體" panose="03000509000000000000" pitchFamily="65" charset="-120"/>
                <a:ea typeface="標楷體" panose="03000509000000000000" pitchFamily="65" charset="-120"/>
              </a:rPr>
              <a:t>                -</a:t>
            </a:r>
            <a:r>
              <a:rPr lang="zh-TW" altLang="en-US" sz="3000" dirty="0">
                <a:solidFill>
                  <a:schemeClr val="bg1"/>
                </a:solidFill>
                <a:latin typeface="標楷體" panose="03000509000000000000" pitchFamily="65" charset="-120"/>
                <a:ea typeface="標楷體" panose="03000509000000000000" pitchFamily="65" charset="-120"/>
              </a:rPr>
              <a:t>孫過庭</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書譜</a:t>
            </a:r>
            <a:r>
              <a:rPr lang="en-US" altLang="zh-TW" sz="3000" dirty="0">
                <a:solidFill>
                  <a:schemeClr val="bg1"/>
                </a:solidFill>
                <a:latin typeface="標楷體" panose="03000509000000000000" pitchFamily="65" charset="-120"/>
                <a:ea typeface="標楷體" panose="03000509000000000000" pitchFamily="65" charset="-120"/>
              </a:rPr>
              <a:t>》</a:t>
            </a:r>
          </a:p>
          <a:p>
            <a:r>
              <a:rPr lang="en-US" altLang="zh-TW" sz="3000" dirty="0">
                <a:solidFill>
                  <a:schemeClr val="bg1"/>
                </a:solidFill>
                <a:latin typeface="標楷體" panose="03000509000000000000" pitchFamily="65" charset="-120"/>
                <a:ea typeface="標楷體" panose="03000509000000000000" pitchFamily="65" charset="-120"/>
              </a:rPr>
              <a:t>                 -</a:t>
            </a:r>
            <a:r>
              <a:rPr lang="zh-TW" altLang="en-US" sz="3000" dirty="0">
                <a:solidFill>
                  <a:schemeClr val="bg1"/>
                </a:solidFill>
                <a:latin typeface="標楷體" panose="03000509000000000000" pitchFamily="65" charset="-120"/>
                <a:ea typeface="標楷體" panose="03000509000000000000" pitchFamily="65" charset="-120"/>
              </a:rPr>
              <a:t>米芾</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論書帖</a:t>
            </a:r>
            <a:r>
              <a:rPr lang="en-US" altLang="zh-TW" sz="3000" dirty="0">
                <a:solidFill>
                  <a:schemeClr val="bg1"/>
                </a:solidFill>
                <a:latin typeface="標楷體" panose="03000509000000000000" pitchFamily="65" charset="-120"/>
                <a:ea typeface="標楷體" panose="03000509000000000000" pitchFamily="65" charset="-120"/>
              </a:rPr>
              <a:t>》</a:t>
            </a:r>
          </a:p>
          <a:p>
            <a:r>
              <a:rPr lang="en-US" altLang="zh-TW" sz="3000" dirty="0">
                <a:solidFill>
                  <a:schemeClr val="bg1"/>
                </a:solidFill>
                <a:latin typeface="標楷體" panose="03000509000000000000" pitchFamily="65" charset="-120"/>
                <a:ea typeface="標楷體" panose="03000509000000000000" pitchFamily="65" charset="-120"/>
              </a:rPr>
              <a:t>                  -</a:t>
            </a:r>
            <a:r>
              <a:rPr lang="zh-TW" altLang="en-US" sz="3000" dirty="0">
                <a:solidFill>
                  <a:schemeClr val="bg1"/>
                </a:solidFill>
                <a:latin typeface="標楷體" panose="03000509000000000000" pitchFamily="65" charset="-120"/>
                <a:ea typeface="標楷體" panose="03000509000000000000" pitchFamily="65" charset="-120"/>
              </a:rPr>
              <a:t>鮮于樞</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唐詩卷</a:t>
            </a:r>
            <a:r>
              <a:rPr lang="en-US" altLang="zh-TW" sz="3000" dirty="0">
                <a:solidFill>
                  <a:schemeClr val="bg1"/>
                </a:solidFill>
                <a:latin typeface="標楷體" panose="03000509000000000000" pitchFamily="65" charset="-120"/>
                <a:ea typeface="標楷體" panose="03000509000000000000" pitchFamily="65" charset="-120"/>
              </a:rPr>
              <a:t>》</a:t>
            </a:r>
          </a:p>
          <a:p>
            <a:r>
              <a:rPr lang="en-US" altLang="zh-TW" sz="3000" dirty="0">
                <a:solidFill>
                  <a:schemeClr val="bg1"/>
                </a:solidFill>
                <a:latin typeface="標楷體" panose="03000509000000000000" pitchFamily="65" charset="-120"/>
                <a:ea typeface="標楷體" panose="03000509000000000000" pitchFamily="65" charset="-120"/>
              </a:rPr>
              <a:t>                    -</a:t>
            </a:r>
            <a:r>
              <a:rPr lang="zh-TW" altLang="en-US" sz="3000" dirty="0">
                <a:solidFill>
                  <a:schemeClr val="bg1"/>
                </a:solidFill>
                <a:latin typeface="標楷體" panose="03000509000000000000" pitchFamily="65" charset="-120"/>
                <a:ea typeface="標楷體" panose="03000509000000000000" pitchFamily="65" charset="-120"/>
              </a:rPr>
              <a:t>文徵明</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草書詩軸</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          </a:t>
            </a:r>
            <a:endParaRPr lang="en-US" altLang="zh-TW" sz="3000" dirty="0">
              <a:solidFill>
                <a:schemeClr val="bg1"/>
              </a:solidFill>
              <a:latin typeface="標楷體" panose="03000509000000000000" pitchFamily="65" charset="-120"/>
              <a:ea typeface="標楷體" panose="03000509000000000000" pitchFamily="65" charset="-120"/>
            </a:endParaRPr>
          </a:p>
          <a:p>
            <a:endParaRPr lang="zh-TW" altLang="en-US" sz="4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37303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1393225" y="2303528"/>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1112108" y="2967335"/>
            <a:ext cx="10219038" cy="1938992"/>
          </a:xfrm>
          <a:prstGeom prst="rect">
            <a:avLst/>
          </a:prstGeom>
          <a:noFill/>
        </p:spPr>
        <p:txBody>
          <a:bodyPr wrap="square">
            <a:spAutoFit/>
          </a:bodyPr>
          <a:lstStyle/>
          <a:p>
            <a:r>
              <a:rPr lang="zh-TW" altLang="en-US" sz="4000" dirty="0">
                <a:solidFill>
                  <a:schemeClr val="bg1"/>
                </a:solidFill>
                <a:latin typeface="標楷體" panose="03000509000000000000" pitchFamily="65" charset="-120"/>
                <a:ea typeface="標楷體" panose="03000509000000000000" pitchFamily="65" charset="-120"/>
              </a:rPr>
              <a:t>是脫去章草中的波磔，收筆起筆相呼應，省筆留皮或去骨的偏旁相互假借，字型大小攲正的自由放縱，比章草更便利書寫。</a:t>
            </a:r>
          </a:p>
        </p:txBody>
      </p:sp>
      <p:sp>
        <p:nvSpPr>
          <p:cNvPr id="8" name="文字方塊 7">
            <a:extLst>
              <a:ext uri="{FF2B5EF4-FFF2-40B4-BE49-F238E27FC236}">
                <a16:creationId xmlns:a16="http://schemas.microsoft.com/office/drawing/2014/main" id="{43A4B711-B122-43FE-A2DE-855E77F2EA72}"/>
              </a:ext>
            </a:extLst>
          </p:cNvPr>
          <p:cNvSpPr txBox="1"/>
          <p:nvPr/>
        </p:nvSpPr>
        <p:spPr>
          <a:xfrm>
            <a:off x="1479722" y="1208835"/>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特點</a:t>
            </a:r>
            <a:endParaRPr lang="zh-TW" altLang="en-US" sz="5000" dirty="0"/>
          </a:p>
        </p:txBody>
      </p:sp>
    </p:spTree>
    <p:extLst>
      <p:ext uri="{BB962C8B-B14F-4D97-AF65-F5344CB8AC3E}">
        <p14:creationId xmlns:p14="http://schemas.microsoft.com/office/powerpoint/2010/main" val="4043397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96C238BB-D849-4D62-8BB2-99DCA95F62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9500" y="622300"/>
            <a:ext cx="4090070" cy="5376863"/>
          </a:xfrm>
        </p:spPr>
      </p:pic>
      <p:pic>
        <p:nvPicPr>
          <p:cNvPr id="7" name="圖片 6">
            <a:extLst>
              <a:ext uri="{FF2B5EF4-FFF2-40B4-BE49-F238E27FC236}">
                <a16:creationId xmlns:a16="http://schemas.microsoft.com/office/drawing/2014/main" id="{808F2A05-446C-493B-8081-5A99651908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92800" y="1723628"/>
            <a:ext cx="4612814" cy="3410744"/>
          </a:xfrm>
          <a:prstGeom prst="rect">
            <a:avLst/>
          </a:prstGeom>
        </p:spPr>
      </p:pic>
      <p:sp>
        <p:nvSpPr>
          <p:cNvPr id="9" name="文字方塊 8">
            <a:extLst>
              <a:ext uri="{FF2B5EF4-FFF2-40B4-BE49-F238E27FC236}">
                <a16:creationId xmlns:a16="http://schemas.microsoft.com/office/drawing/2014/main" id="{49BCCE1B-25F5-4F3C-932B-3A2837E55196}"/>
              </a:ext>
            </a:extLst>
          </p:cNvPr>
          <p:cNvSpPr txBox="1"/>
          <p:nvPr/>
        </p:nvSpPr>
        <p:spPr>
          <a:xfrm>
            <a:off x="7022432" y="5390634"/>
            <a:ext cx="3352800" cy="477054"/>
          </a:xfrm>
          <a:prstGeom prst="rect">
            <a:avLst/>
          </a:prstGeom>
          <a:noFill/>
        </p:spPr>
        <p:txBody>
          <a:bodyPr wrap="square">
            <a:spAutoFit/>
          </a:bodyPr>
          <a:lstStyle/>
          <a:p>
            <a:r>
              <a:rPr lang="zh-TW" altLang="en-US" sz="2500" dirty="0">
                <a:solidFill>
                  <a:schemeClr val="bg1"/>
                </a:solidFill>
                <a:latin typeface="標楷體" panose="03000509000000000000" pitchFamily="65" charset="-120"/>
                <a:ea typeface="標楷體" panose="03000509000000000000" pitchFamily="65" charset="-120"/>
              </a:rPr>
              <a:t>唐 孫過庭 書譜</a:t>
            </a:r>
          </a:p>
        </p:txBody>
      </p:sp>
      <p:sp>
        <p:nvSpPr>
          <p:cNvPr id="10" name="文字方塊 9">
            <a:extLst>
              <a:ext uri="{FF2B5EF4-FFF2-40B4-BE49-F238E27FC236}">
                <a16:creationId xmlns:a16="http://schemas.microsoft.com/office/drawing/2014/main" id="{BBDBD4A9-872C-46DB-AD0B-833D09E362B3}"/>
              </a:ext>
            </a:extLst>
          </p:cNvPr>
          <p:cNvSpPr txBox="1"/>
          <p:nvPr/>
        </p:nvSpPr>
        <p:spPr>
          <a:xfrm>
            <a:off x="1193800" y="6235700"/>
            <a:ext cx="3810000" cy="477054"/>
          </a:xfrm>
          <a:prstGeom prst="rect">
            <a:avLst/>
          </a:prstGeom>
          <a:noFill/>
        </p:spPr>
        <p:txBody>
          <a:bodyPr wrap="square">
            <a:spAutoFit/>
          </a:bodyPr>
          <a:lstStyle/>
          <a:p>
            <a:r>
              <a:rPr lang="zh-TW" altLang="en-US" sz="2500" dirty="0">
                <a:solidFill>
                  <a:schemeClr val="bg1"/>
                </a:solidFill>
                <a:latin typeface="標楷體" panose="03000509000000000000" pitchFamily="65" charset="-120"/>
                <a:ea typeface="標楷體" panose="03000509000000000000" pitchFamily="65" charset="-120"/>
              </a:rPr>
              <a:t>  隋唐 智永草書千字文</a:t>
            </a:r>
          </a:p>
        </p:txBody>
      </p:sp>
    </p:spTree>
    <p:extLst>
      <p:ext uri="{BB962C8B-B14F-4D97-AF65-F5344CB8AC3E}">
        <p14:creationId xmlns:p14="http://schemas.microsoft.com/office/powerpoint/2010/main" val="2620398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5679906" y="572371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3F311EB3-94E2-4F72-A5DA-090BA69BD136}"/>
              </a:ext>
            </a:extLst>
          </p:cNvPr>
          <p:cNvSpPr txBox="1"/>
          <p:nvPr/>
        </p:nvSpPr>
        <p:spPr>
          <a:xfrm>
            <a:off x="457201" y="740390"/>
            <a:ext cx="10886302" cy="6401753"/>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３</a:t>
            </a:r>
            <a:r>
              <a:rPr lang="en-US" altLang="zh-TW" sz="5000" dirty="0">
                <a:solidFill>
                  <a:schemeClr val="bg1"/>
                </a:solidFill>
                <a:latin typeface="標楷體" panose="03000509000000000000" pitchFamily="65" charset="-120"/>
                <a:ea typeface="標楷體" panose="03000509000000000000" pitchFamily="65" charset="-120"/>
              </a:rPr>
              <a:t>.</a:t>
            </a:r>
            <a:r>
              <a:rPr lang="zh-TW" altLang="en-US" sz="5000" dirty="0">
                <a:solidFill>
                  <a:schemeClr val="bg1"/>
                </a:solidFill>
                <a:latin typeface="標楷體" panose="03000509000000000000" pitchFamily="65" charset="-120"/>
                <a:ea typeface="標楷體" panose="03000509000000000000" pitchFamily="65" charset="-120"/>
              </a:rPr>
              <a:t>狂草</a:t>
            </a:r>
          </a:p>
          <a:p>
            <a:r>
              <a:rPr lang="zh-TW" altLang="en-US" sz="4000" dirty="0">
                <a:solidFill>
                  <a:schemeClr val="bg1"/>
                </a:solidFill>
                <a:latin typeface="標楷體" panose="03000509000000000000" pitchFamily="65" charset="-120"/>
                <a:ea typeface="標楷體" panose="03000509000000000000" pitchFamily="65" charset="-120"/>
              </a:rPr>
              <a:t>    三草中流行最廣，在多元的社會體系，  </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    文書上算是實用的一體，</a:t>
            </a:r>
            <a:endParaRPr lang="en-US" altLang="zh-TW" sz="4000" dirty="0">
              <a:solidFill>
                <a:schemeClr val="bg1"/>
              </a:solidFill>
              <a:latin typeface="標楷體" panose="03000509000000000000" pitchFamily="65" charset="-120"/>
              <a:ea typeface="標楷體" panose="03000509000000000000" pitchFamily="65" charset="-120"/>
            </a:endParaRPr>
          </a:p>
          <a:p>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其狂草出現於唐代。</a:t>
            </a:r>
            <a:endParaRPr lang="en-US" altLang="zh-TW" sz="4000" dirty="0">
              <a:solidFill>
                <a:schemeClr val="bg1"/>
              </a:solidFill>
              <a:latin typeface="標楷體" panose="03000509000000000000" pitchFamily="65" charset="-120"/>
              <a:ea typeface="標楷體" panose="03000509000000000000" pitchFamily="65" charset="-120"/>
            </a:endParaRPr>
          </a:p>
          <a:p>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筆勢章法狂放不羈。</a:t>
            </a:r>
            <a:endParaRPr lang="en-US" altLang="zh-TW" sz="4000" dirty="0">
              <a:solidFill>
                <a:schemeClr val="bg1"/>
              </a:solidFill>
              <a:latin typeface="標楷體" panose="03000509000000000000" pitchFamily="65" charset="-120"/>
              <a:ea typeface="標楷體" panose="03000509000000000000" pitchFamily="65" charset="-120"/>
            </a:endParaRPr>
          </a:p>
          <a:p>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是藝術創作，脫離實用。</a:t>
            </a:r>
          </a:p>
          <a:p>
            <a:r>
              <a:rPr lang="en-US" altLang="zh-TW" sz="4000" dirty="0">
                <a:solidFill>
                  <a:schemeClr val="bg1"/>
                </a:solidFill>
                <a:latin typeface="標楷體" panose="03000509000000000000" pitchFamily="65" charset="-120"/>
                <a:ea typeface="標楷體" panose="03000509000000000000" pitchFamily="65" charset="-120"/>
              </a:rPr>
              <a:t>                         </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張旭</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肚痛</a:t>
            </a:r>
            <a:r>
              <a:rPr lang="en-US" altLang="zh-TW" sz="3000" dirty="0">
                <a:solidFill>
                  <a:schemeClr val="bg1"/>
                </a:solidFill>
                <a:latin typeface="標楷體" panose="03000509000000000000" pitchFamily="65" charset="-120"/>
                <a:ea typeface="標楷體" panose="03000509000000000000" pitchFamily="65" charset="-120"/>
              </a:rPr>
              <a:t>》</a:t>
            </a:r>
          </a:p>
          <a:p>
            <a:r>
              <a:rPr lang="en-US" altLang="zh-TW" sz="3000" dirty="0">
                <a:solidFill>
                  <a:schemeClr val="bg1"/>
                </a:solidFill>
                <a:latin typeface="標楷體" panose="03000509000000000000" pitchFamily="65" charset="-120"/>
                <a:ea typeface="標楷體" panose="03000509000000000000" pitchFamily="65" charset="-120"/>
              </a:rPr>
              <a:t>                                 --</a:t>
            </a:r>
            <a:r>
              <a:rPr lang="zh-TW" altLang="en-US" sz="3000" dirty="0">
                <a:solidFill>
                  <a:schemeClr val="bg1"/>
                </a:solidFill>
                <a:latin typeface="標楷體" panose="03000509000000000000" pitchFamily="65" charset="-120"/>
                <a:ea typeface="標楷體" panose="03000509000000000000" pitchFamily="65" charset="-120"/>
              </a:rPr>
              <a:t>懷素</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自敘帖</a:t>
            </a:r>
            <a:r>
              <a:rPr lang="en-US" altLang="zh-TW" sz="3000" dirty="0">
                <a:solidFill>
                  <a:schemeClr val="bg1"/>
                </a:solidFill>
                <a:latin typeface="標楷體" panose="03000509000000000000" pitchFamily="65" charset="-120"/>
                <a:ea typeface="標楷體" panose="03000509000000000000" pitchFamily="65" charset="-120"/>
              </a:rPr>
              <a:t>》</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 </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          </a:t>
            </a:r>
            <a:endParaRPr lang="en-US" altLang="zh-TW" sz="4000" dirty="0">
              <a:solidFill>
                <a:schemeClr val="bg1"/>
              </a:solidFill>
              <a:latin typeface="標楷體" panose="03000509000000000000" pitchFamily="65" charset="-120"/>
              <a:ea typeface="標楷體" panose="03000509000000000000" pitchFamily="65" charset="-120"/>
            </a:endParaRPr>
          </a:p>
          <a:p>
            <a:endParaRPr lang="zh-TW" altLang="en-US" sz="4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33240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1393225" y="2303528"/>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1112108" y="2967335"/>
            <a:ext cx="10219038" cy="1938992"/>
          </a:xfrm>
          <a:prstGeom prst="rect">
            <a:avLst/>
          </a:prstGeom>
          <a:noFill/>
        </p:spPr>
        <p:txBody>
          <a:bodyPr wrap="square">
            <a:spAutoFit/>
          </a:bodyPr>
          <a:lstStyle/>
          <a:p>
            <a:r>
              <a:rPr lang="zh-TW" altLang="en-US" sz="4000" dirty="0">
                <a:solidFill>
                  <a:schemeClr val="bg1"/>
                </a:solidFill>
                <a:latin typeface="標楷體" panose="03000509000000000000" pitchFamily="65" charset="-120"/>
                <a:ea typeface="標楷體" panose="03000509000000000000" pitchFamily="65" charset="-120"/>
              </a:rPr>
              <a:t>以今草為基礎，將點畫連綿書寫。筆勢相連而圓轉，字形狂放多變，純藝術的視覺享受。有音樂性與舞蹈節奏，彈性速度因人而調頻。</a:t>
            </a:r>
          </a:p>
        </p:txBody>
      </p:sp>
      <p:sp>
        <p:nvSpPr>
          <p:cNvPr id="8" name="文字方塊 7">
            <a:extLst>
              <a:ext uri="{FF2B5EF4-FFF2-40B4-BE49-F238E27FC236}">
                <a16:creationId xmlns:a16="http://schemas.microsoft.com/office/drawing/2014/main" id="{43A4B711-B122-43FE-A2DE-855E77F2EA72}"/>
              </a:ext>
            </a:extLst>
          </p:cNvPr>
          <p:cNvSpPr txBox="1"/>
          <p:nvPr/>
        </p:nvSpPr>
        <p:spPr>
          <a:xfrm>
            <a:off x="1479722" y="1208835"/>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特點</a:t>
            </a:r>
            <a:endParaRPr lang="zh-TW" altLang="en-US" sz="5000" dirty="0"/>
          </a:p>
        </p:txBody>
      </p:sp>
    </p:spTree>
    <p:extLst>
      <p:ext uri="{BB962C8B-B14F-4D97-AF65-F5344CB8AC3E}">
        <p14:creationId xmlns:p14="http://schemas.microsoft.com/office/powerpoint/2010/main" val="2571619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753762" y="1537409"/>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986481" y="1370937"/>
            <a:ext cx="10219038" cy="6401753"/>
          </a:xfrm>
          <a:prstGeom prst="rect">
            <a:avLst/>
          </a:prstGeom>
          <a:noFill/>
        </p:spPr>
        <p:txBody>
          <a:bodyPr wrap="square">
            <a:spAutoFit/>
          </a:bodyPr>
          <a:lstStyle/>
          <a:p>
            <a:endParaRPr lang="zh-TW" altLang="en-US" sz="3000" dirty="0">
              <a:solidFill>
                <a:schemeClr val="bg1"/>
              </a:solidFill>
              <a:latin typeface="標楷體" panose="03000509000000000000" pitchFamily="65" charset="-120"/>
              <a:ea typeface="標楷體" panose="03000509000000000000" pitchFamily="65" charset="-120"/>
            </a:endParaRPr>
          </a:p>
          <a:p>
            <a:r>
              <a:rPr lang="zh-TW" altLang="en-US" sz="3000" dirty="0">
                <a:solidFill>
                  <a:schemeClr val="bg1"/>
                </a:solidFill>
                <a:latin typeface="標楷體" panose="03000509000000000000" pitchFamily="65" charset="-120"/>
                <a:ea typeface="標楷體" panose="03000509000000000000" pitchFamily="65" charset="-120"/>
              </a:rPr>
              <a:t>「書法是線條的藝術」在草書裡表露無遺。線條的安置有律動的方向性；用墨的疾澀、潤燥、字結的扁圓型、用筆的質感度、力度的輕重、字與字的穿插避讓、章法和諧統一，在在顯示草書作品如同連篇交響樂，其線條的變化婉約像是紙上芭蕾舞者。</a:t>
            </a:r>
          </a:p>
          <a:p>
            <a:r>
              <a:rPr lang="zh-TW" altLang="en-US" sz="3000" dirty="0">
                <a:solidFill>
                  <a:schemeClr val="bg1"/>
                </a:solidFill>
                <a:latin typeface="標楷體" panose="03000509000000000000" pitchFamily="65" charset="-120"/>
                <a:ea typeface="標楷體" panose="03000509000000000000" pitchFamily="65" charset="-120"/>
              </a:rPr>
              <a:t>表演性的視覺效果強。</a:t>
            </a:r>
          </a:p>
          <a:p>
            <a:r>
              <a:rPr lang="zh-TW" altLang="en-US" sz="3000" dirty="0">
                <a:solidFill>
                  <a:schemeClr val="bg1"/>
                </a:solidFill>
                <a:latin typeface="標楷體" panose="03000509000000000000" pitchFamily="65" charset="-120"/>
                <a:ea typeface="標楷體" panose="03000509000000000000" pitchFamily="65" charset="-120"/>
              </a:rPr>
              <a:t>    例如</a:t>
            </a:r>
            <a:r>
              <a:rPr lang="en-US" altLang="zh-TW" sz="3000" dirty="0">
                <a:solidFill>
                  <a:schemeClr val="bg1"/>
                </a:solidFill>
                <a:latin typeface="標楷體" panose="03000509000000000000" pitchFamily="65" charset="-120"/>
                <a:ea typeface="標楷體" panose="03000509000000000000" pitchFamily="65" charset="-120"/>
              </a:rPr>
              <a:t>:</a:t>
            </a:r>
          </a:p>
          <a:p>
            <a:r>
              <a:rPr lang="en-US" altLang="zh-TW" sz="3000" dirty="0">
                <a:solidFill>
                  <a:schemeClr val="bg1"/>
                </a:solidFill>
                <a:latin typeface="標楷體" panose="03000509000000000000" pitchFamily="65" charset="-120"/>
                <a:ea typeface="標楷體" panose="03000509000000000000" pitchFamily="65" charset="-120"/>
              </a:rPr>
              <a:t>    --</a:t>
            </a:r>
            <a:r>
              <a:rPr lang="zh-TW" altLang="en-US" sz="3000" dirty="0">
                <a:solidFill>
                  <a:schemeClr val="bg1"/>
                </a:solidFill>
                <a:latin typeface="標楷體" panose="03000509000000000000" pitchFamily="65" charset="-120"/>
                <a:ea typeface="標楷體" panose="03000509000000000000" pitchFamily="65" charset="-120"/>
              </a:rPr>
              <a:t>雲門舞集的</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行草三部曲</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，以舞者肢體律動為漢字   </a:t>
            </a:r>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en-US" sz="3000" dirty="0">
                <a:solidFill>
                  <a:schemeClr val="bg1"/>
                </a:solidFill>
                <a:latin typeface="標楷體" panose="03000509000000000000" pitchFamily="65" charset="-120"/>
                <a:ea typeface="標楷體" panose="03000509000000000000" pitchFamily="65" charset="-120"/>
              </a:rPr>
              <a:t>　　　書法，於奇縱變化間一次浪漫而徹底的釋放。</a:t>
            </a:r>
          </a:p>
          <a:p>
            <a:r>
              <a:rPr lang="zh-TW" altLang="en-US" sz="3000" dirty="0">
                <a:solidFill>
                  <a:schemeClr val="bg1"/>
                </a:solidFill>
                <a:latin typeface="標楷體" panose="03000509000000000000" pitchFamily="65" charset="-120"/>
                <a:ea typeface="標楷體" panose="03000509000000000000" pitchFamily="65" charset="-120"/>
              </a:rPr>
              <a:t> 　</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董陽孜</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騷</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騷</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騷</a:t>
            </a:r>
            <a:r>
              <a:rPr lang="en-US" altLang="zh-TW" sz="3000" dirty="0">
                <a:solidFill>
                  <a:schemeClr val="bg1"/>
                </a:solidFill>
                <a:latin typeface="標楷體" panose="03000509000000000000" pitchFamily="65" charset="-120"/>
                <a:ea typeface="標楷體" panose="03000509000000000000" pitchFamily="65" charset="-120"/>
              </a:rPr>
              <a:t>2016》</a:t>
            </a:r>
            <a:r>
              <a:rPr lang="zh-TW" altLang="en-US" sz="3000" dirty="0">
                <a:solidFill>
                  <a:schemeClr val="bg1"/>
                </a:solidFill>
                <a:latin typeface="標楷體" panose="03000509000000000000" pitchFamily="65" charset="-120"/>
                <a:ea typeface="標楷體" panose="03000509000000000000" pitchFamily="65" charset="-120"/>
              </a:rPr>
              <a:t>系列跨界劇場。</a:t>
            </a:r>
          </a:p>
          <a:p>
            <a:endParaRPr lang="zh-TW" altLang="en-US" sz="2000" dirty="0">
              <a:solidFill>
                <a:schemeClr val="bg1"/>
              </a:solidFill>
              <a:latin typeface="標楷體" panose="03000509000000000000" pitchFamily="65" charset="-120"/>
              <a:ea typeface="標楷體" panose="03000509000000000000" pitchFamily="65" charset="-120"/>
            </a:endParaRPr>
          </a:p>
          <a:p>
            <a:endParaRPr lang="zh-TW" altLang="en-US" sz="2000" dirty="0">
              <a:solidFill>
                <a:schemeClr val="bg1"/>
              </a:solidFill>
              <a:latin typeface="標楷體" panose="03000509000000000000" pitchFamily="65" charset="-120"/>
              <a:ea typeface="標楷體" panose="03000509000000000000" pitchFamily="65" charset="-120"/>
            </a:endParaRPr>
          </a:p>
          <a:p>
            <a:endParaRPr lang="zh-TW" altLang="en-US" sz="4000" dirty="0">
              <a:solidFill>
                <a:schemeClr val="bg1"/>
              </a:solidFill>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43A4B711-B122-43FE-A2DE-855E77F2EA72}"/>
              </a:ext>
            </a:extLst>
          </p:cNvPr>
          <p:cNvSpPr txBox="1"/>
          <p:nvPr/>
        </p:nvSpPr>
        <p:spPr>
          <a:xfrm>
            <a:off x="753762" y="368575"/>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表現手法：</a:t>
            </a:r>
            <a:endParaRPr lang="zh-TW" altLang="en-US" sz="5000" dirty="0"/>
          </a:p>
        </p:txBody>
      </p:sp>
    </p:spTree>
    <p:extLst>
      <p:ext uri="{BB962C8B-B14F-4D97-AF65-F5344CB8AC3E}">
        <p14:creationId xmlns:p14="http://schemas.microsoft.com/office/powerpoint/2010/main" val="590395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a:extLst>
              <a:ext uri="{FF2B5EF4-FFF2-40B4-BE49-F238E27FC236}">
                <a16:creationId xmlns:a16="http://schemas.microsoft.com/office/drawing/2014/main" id="{7AEE22F9-AAAF-4636-A39C-924CCC84C50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73417" y="281781"/>
            <a:ext cx="4793590" cy="5014119"/>
          </a:xfrm>
        </p:spPr>
      </p:pic>
      <p:pic>
        <p:nvPicPr>
          <p:cNvPr id="11" name="圖片 10">
            <a:extLst>
              <a:ext uri="{FF2B5EF4-FFF2-40B4-BE49-F238E27FC236}">
                <a16:creationId xmlns:a16="http://schemas.microsoft.com/office/drawing/2014/main" id="{3D7982AD-205F-4BEF-B5F0-1FABAF0C1C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32220" y="1756602"/>
            <a:ext cx="5340679" cy="4288597"/>
          </a:xfrm>
          <a:prstGeom prst="rect">
            <a:avLst/>
          </a:prstGeom>
        </p:spPr>
      </p:pic>
    </p:spTree>
    <p:extLst>
      <p:ext uri="{BB962C8B-B14F-4D97-AF65-F5344CB8AC3E}">
        <p14:creationId xmlns:p14="http://schemas.microsoft.com/office/powerpoint/2010/main" val="258954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36050" y="2755021"/>
            <a:ext cx="4626036" cy="1015663"/>
          </a:xfrm>
          <a:prstGeom prst="rect">
            <a:avLst/>
          </a:prstGeom>
          <a:noFill/>
        </p:spPr>
        <p:txBody>
          <a:bodyPr wrap="square" rtlCol="0">
            <a:spAutoFit/>
          </a:bodyPr>
          <a:lstStyle/>
          <a:p>
            <a:r>
              <a:rPr lang="zh-TW" altLang="en-US" sz="6000" dirty="0">
                <a:solidFill>
                  <a:schemeClr val="bg1"/>
                </a:solidFill>
                <a:latin typeface="標楷體" panose="03000509000000000000" pitchFamily="65" charset="-120"/>
                <a:ea typeface="標楷體" panose="03000509000000000000" pitchFamily="65" charset="-120"/>
              </a:rPr>
              <a:t>行      書</a:t>
            </a:r>
          </a:p>
        </p:txBody>
      </p:sp>
      <p:cxnSp>
        <p:nvCxnSpPr>
          <p:cNvPr id="21" name="直接连接符 20"/>
          <p:cNvCxnSpPr>
            <a:cxnSpLocks/>
          </p:cNvCxnSpPr>
          <p:nvPr/>
        </p:nvCxnSpPr>
        <p:spPr>
          <a:xfrm>
            <a:off x="3726283" y="451275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215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5679906" y="572371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3F311EB3-94E2-4F72-A5DA-090BA69BD136}"/>
              </a:ext>
            </a:extLst>
          </p:cNvPr>
          <p:cNvSpPr txBox="1"/>
          <p:nvPr/>
        </p:nvSpPr>
        <p:spPr>
          <a:xfrm>
            <a:off x="1029197" y="1617720"/>
            <a:ext cx="9893300" cy="3939540"/>
          </a:xfrm>
          <a:prstGeom prst="rect">
            <a:avLst/>
          </a:prstGeom>
          <a:noFill/>
        </p:spPr>
        <p:txBody>
          <a:bodyPr wrap="square">
            <a:spAutoFit/>
          </a:bodyPr>
          <a:lstStyle/>
          <a:p>
            <a:r>
              <a:rPr lang="en-US" altLang="zh-TW" sz="5000" dirty="0">
                <a:solidFill>
                  <a:schemeClr val="bg1"/>
                </a:solidFill>
                <a:latin typeface="標楷體" panose="03000509000000000000" pitchFamily="65" charset="-120"/>
                <a:ea typeface="標楷體" panose="03000509000000000000" pitchFamily="65" charset="-120"/>
              </a:rPr>
              <a:t>1.</a:t>
            </a:r>
            <a:r>
              <a:rPr lang="zh-TW" altLang="en-US" sz="5000" dirty="0">
                <a:solidFill>
                  <a:schemeClr val="bg1"/>
                </a:solidFill>
                <a:latin typeface="標楷體" panose="03000509000000000000" pitchFamily="65" charset="-120"/>
                <a:ea typeface="標楷體" panose="03000509000000000000" pitchFamily="65" charset="-120"/>
              </a:rPr>
              <a:t>行楷或楷行</a:t>
            </a:r>
            <a:endParaRPr lang="en-US" altLang="zh-TW" sz="5000" dirty="0">
              <a:solidFill>
                <a:schemeClr val="bg1"/>
              </a:solidFill>
              <a:latin typeface="標楷體" panose="03000509000000000000" pitchFamily="65" charset="-120"/>
              <a:ea typeface="標楷體" panose="03000509000000000000" pitchFamily="65" charset="-120"/>
            </a:endParaRPr>
          </a:p>
          <a:p>
            <a:endParaRPr lang="zh-TW" altLang="en-US" sz="4000" dirty="0">
              <a:solidFill>
                <a:schemeClr val="bg1"/>
              </a:solidFill>
              <a:latin typeface="標楷體" panose="03000509000000000000" pitchFamily="65" charset="-120"/>
              <a:ea typeface="標楷體" panose="03000509000000000000" pitchFamily="65" charset="-120"/>
            </a:endParaRPr>
          </a:p>
          <a:p>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王羲之</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蘭亭敘</a:t>
            </a:r>
            <a:r>
              <a:rPr lang="en-US" altLang="zh-TW" sz="3000" dirty="0">
                <a:solidFill>
                  <a:schemeClr val="bg1"/>
                </a:solidFill>
                <a:latin typeface="標楷體" panose="03000509000000000000" pitchFamily="65" charset="-120"/>
                <a:ea typeface="標楷體" panose="03000509000000000000" pitchFamily="65" charset="-120"/>
              </a:rPr>
              <a:t>》</a:t>
            </a:r>
          </a:p>
          <a:p>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趙孟頫</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前後赤壁賦</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閒居賦</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洛神賦</a:t>
            </a:r>
            <a:r>
              <a:rPr lang="en-US" altLang="zh-TW" sz="3000" dirty="0">
                <a:solidFill>
                  <a:schemeClr val="bg1"/>
                </a:solidFill>
                <a:latin typeface="標楷體" panose="03000509000000000000" pitchFamily="65" charset="-120"/>
                <a:ea typeface="標楷體" panose="03000509000000000000" pitchFamily="65" charset="-120"/>
              </a:rPr>
              <a:t>》</a:t>
            </a:r>
            <a:endParaRPr lang="zh-TW" altLang="en-US" sz="3000" dirty="0">
              <a:solidFill>
                <a:schemeClr val="bg1"/>
              </a:solidFill>
              <a:latin typeface="標楷體" panose="03000509000000000000" pitchFamily="65" charset="-120"/>
              <a:ea typeface="標楷體" panose="03000509000000000000" pitchFamily="65" charset="-120"/>
            </a:endParaRPr>
          </a:p>
          <a:p>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唐寅</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落花詩</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          </a:t>
            </a:r>
            <a:endParaRPr lang="en-US" altLang="zh-TW" sz="3000" dirty="0">
              <a:solidFill>
                <a:schemeClr val="bg1"/>
              </a:solidFill>
              <a:latin typeface="標楷體" panose="03000509000000000000" pitchFamily="65" charset="-120"/>
              <a:ea typeface="標楷體" panose="03000509000000000000" pitchFamily="65" charset="-120"/>
            </a:endParaRPr>
          </a:p>
          <a:p>
            <a:endParaRPr lang="zh-TW" altLang="en-US" sz="4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12862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F493EA-B431-4D0D-BE76-5C48CBE5F0EA}"/>
              </a:ext>
            </a:extLst>
          </p:cNvPr>
          <p:cNvSpPr>
            <a:spLocks noGrp="1"/>
          </p:cNvSpPr>
          <p:nvPr>
            <p:ph type="title"/>
          </p:nvPr>
        </p:nvSpPr>
        <p:spPr>
          <a:xfrm>
            <a:off x="838200" y="365125"/>
            <a:ext cx="10515600" cy="2682875"/>
          </a:xfrm>
        </p:spPr>
        <p:txBody>
          <a:bodyPr/>
          <a:lstStyle/>
          <a:p>
            <a:r>
              <a:rPr lang="zh-TW" altLang="en-US" dirty="0"/>
              <a:t>董陽孜，</a:t>
            </a:r>
            <a:r>
              <a:rPr lang="en-US" altLang="zh-TW" dirty="0"/>
              <a:t>《</a:t>
            </a:r>
            <a:r>
              <a:rPr lang="zh-TW" altLang="en-US" dirty="0"/>
              <a:t>大象無形</a:t>
            </a:r>
            <a:r>
              <a:rPr lang="en-US" altLang="zh-TW" dirty="0"/>
              <a:t>》</a:t>
            </a:r>
            <a:r>
              <a:rPr lang="zh-TW" altLang="en-US" dirty="0"/>
              <a:t>，墨、紙，</a:t>
            </a:r>
            <a:r>
              <a:rPr lang="en-US" altLang="zh-TW" dirty="0"/>
              <a:t>179×776 cm</a:t>
            </a:r>
            <a:r>
              <a:rPr lang="zh-TW" altLang="en-US" dirty="0"/>
              <a:t>，</a:t>
            </a:r>
            <a:r>
              <a:rPr lang="en-US" altLang="zh-TW" dirty="0"/>
              <a:t>2006</a:t>
            </a:r>
            <a:r>
              <a:rPr lang="zh-TW" altLang="en-US" dirty="0"/>
              <a:t>，藝術家自藏。</a:t>
            </a:r>
          </a:p>
        </p:txBody>
      </p:sp>
      <p:pic>
        <p:nvPicPr>
          <p:cNvPr id="5" name="內容版面配置區 4">
            <a:extLst>
              <a:ext uri="{FF2B5EF4-FFF2-40B4-BE49-F238E27FC236}">
                <a16:creationId xmlns:a16="http://schemas.microsoft.com/office/drawing/2014/main" id="{20C492A9-8BBA-4D7B-8C3A-14BB20C307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44900"/>
            <a:ext cx="3044840" cy="2847975"/>
          </a:xfrm>
        </p:spPr>
      </p:pic>
      <p:pic>
        <p:nvPicPr>
          <p:cNvPr id="7" name="圖片 6">
            <a:extLst>
              <a:ext uri="{FF2B5EF4-FFF2-40B4-BE49-F238E27FC236}">
                <a16:creationId xmlns:a16="http://schemas.microsoft.com/office/drawing/2014/main" id="{37C5A556-BDCA-417D-AE8D-AAB9171D8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0" y="1226784"/>
            <a:ext cx="8220307" cy="1903766"/>
          </a:xfrm>
          <a:prstGeom prst="rect">
            <a:avLst/>
          </a:prstGeom>
        </p:spPr>
      </p:pic>
      <p:sp>
        <p:nvSpPr>
          <p:cNvPr id="11" name="文字方塊 10">
            <a:extLst>
              <a:ext uri="{FF2B5EF4-FFF2-40B4-BE49-F238E27FC236}">
                <a16:creationId xmlns:a16="http://schemas.microsoft.com/office/drawing/2014/main" id="{0168FE3F-9683-47E7-9322-C5F2730F2839}"/>
              </a:ext>
            </a:extLst>
          </p:cNvPr>
          <p:cNvSpPr txBox="1"/>
          <p:nvPr/>
        </p:nvSpPr>
        <p:spPr>
          <a:xfrm>
            <a:off x="4521200" y="5492863"/>
            <a:ext cx="6921500" cy="923330"/>
          </a:xfrm>
          <a:prstGeom prst="rect">
            <a:avLst/>
          </a:prstGeom>
          <a:noFill/>
        </p:spPr>
        <p:txBody>
          <a:bodyPr wrap="square">
            <a:spAutoFit/>
          </a:bodyPr>
          <a:lstStyle/>
          <a:p>
            <a:r>
              <a:rPr lang="zh-TW" altLang="en-US" dirty="0">
                <a:solidFill>
                  <a:schemeClr val="bg1"/>
                </a:solidFill>
              </a:rPr>
              <a:t> </a:t>
            </a:r>
          </a:p>
          <a:p>
            <a:r>
              <a:rPr lang="zh-TW" altLang="en-US" dirty="0">
                <a:solidFill>
                  <a:schemeClr val="bg1"/>
                </a:solidFill>
              </a:rPr>
              <a:t>董陽孜，《滄海之滉漾浥勺水不足以削其廣》，墨、紙，81cm×86.5 cm，1973，藝術家自藏。</a:t>
            </a:r>
          </a:p>
        </p:txBody>
      </p:sp>
      <p:sp>
        <p:nvSpPr>
          <p:cNvPr id="13" name="文字方塊 12">
            <a:extLst>
              <a:ext uri="{FF2B5EF4-FFF2-40B4-BE49-F238E27FC236}">
                <a16:creationId xmlns:a16="http://schemas.microsoft.com/office/drawing/2014/main" id="{0767C4E1-3208-4776-834F-FF89769AEDD4}"/>
              </a:ext>
            </a:extLst>
          </p:cNvPr>
          <p:cNvSpPr txBox="1"/>
          <p:nvPr/>
        </p:nvSpPr>
        <p:spPr>
          <a:xfrm>
            <a:off x="4521200" y="3429000"/>
            <a:ext cx="7226300" cy="369332"/>
          </a:xfrm>
          <a:prstGeom prst="rect">
            <a:avLst/>
          </a:prstGeom>
          <a:noFill/>
        </p:spPr>
        <p:txBody>
          <a:bodyPr wrap="square">
            <a:spAutoFit/>
          </a:bodyPr>
          <a:lstStyle/>
          <a:p>
            <a:r>
              <a:rPr lang="zh-TW" altLang="en-US" dirty="0">
                <a:solidFill>
                  <a:schemeClr val="bg1"/>
                </a:solidFill>
              </a:rPr>
              <a:t>董陽孜，</a:t>
            </a:r>
            <a:r>
              <a:rPr lang="en-US" altLang="zh-TW" dirty="0">
                <a:solidFill>
                  <a:schemeClr val="bg1"/>
                </a:solidFill>
              </a:rPr>
              <a:t>《</a:t>
            </a:r>
            <a:r>
              <a:rPr lang="zh-TW" altLang="en-US" dirty="0">
                <a:solidFill>
                  <a:schemeClr val="bg1"/>
                </a:solidFill>
              </a:rPr>
              <a:t>大象無形</a:t>
            </a:r>
            <a:r>
              <a:rPr lang="en-US" altLang="zh-TW" dirty="0">
                <a:solidFill>
                  <a:schemeClr val="bg1"/>
                </a:solidFill>
              </a:rPr>
              <a:t>》</a:t>
            </a:r>
            <a:r>
              <a:rPr lang="zh-TW" altLang="en-US" dirty="0">
                <a:solidFill>
                  <a:schemeClr val="bg1"/>
                </a:solidFill>
              </a:rPr>
              <a:t>，墨、紙，</a:t>
            </a:r>
            <a:r>
              <a:rPr lang="en-US" altLang="zh-TW" dirty="0">
                <a:solidFill>
                  <a:schemeClr val="bg1"/>
                </a:solidFill>
              </a:rPr>
              <a:t>179×776 cm</a:t>
            </a:r>
            <a:r>
              <a:rPr lang="zh-TW" altLang="en-US" dirty="0">
                <a:solidFill>
                  <a:schemeClr val="bg1"/>
                </a:solidFill>
              </a:rPr>
              <a:t>，</a:t>
            </a:r>
            <a:r>
              <a:rPr lang="en-US" altLang="zh-TW" dirty="0">
                <a:solidFill>
                  <a:schemeClr val="bg1"/>
                </a:solidFill>
              </a:rPr>
              <a:t>2006</a:t>
            </a:r>
            <a:r>
              <a:rPr lang="zh-TW" altLang="en-US" dirty="0">
                <a:solidFill>
                  <a:schemeClr val="bg1"/>
                </a:solidFill>
              </a:rPr>
              <a:t>，藝術家自藏。</a:t>
            </a:r>
          </a:p>
        </p:txBody>
      </p:sp>
      <p:sp>
        <p:nvSpPr>
          <p:cNvPr id="14" name="文字方塊 13">
            <a:extLst>
              <a:ext uri="{FF2B5EF4-FFF2-40B4-BE49-F238E27FC236}">
                <a16:creationId xmlns:a16="http://schemas.microsoft.com/office/drawing/2014/main" id="{500495B6-EADA-43B1-AD73-0C9968176AF4}"/>
              </a:ext>
            </a:extLst>
          </p:cNvPr>
          <p:cNvSpPr txBox="1"/>
          <p:nvPr/>
        </p:nvSpPr>
        <p:spPr>
          <a:xfrm>
            <a:off x="1104900" y="-102489"/>
            <a:ext cx="6096000" cy="1138773"/>
          </a:xfrm>
          <a:prstGeom prst="rect">
            <a:avLst/>
          </a:prstGeom>
          <a:noFill/>
        </p:spPr>
        <p:txBody>
          <a:bodyPr wrap="square">
            <a:spAutoFit/>
          </a:bodyPr>
          <a:lstStyle/>
          <a:p>
            <a:r>
              <a:rPr lang="zh-TW" altLang="zh-TW" sz="1800" dirty="0">
                <a:effectLst/>
                <a:ea typeface="標楷體" panose="03000509000000000000" pitchFamily="65" charset="-120"/>
                <a:cs typeface="Times New Roman" panose="02020603050405020304" pitchFamily="18" charset="0"/>
              </a:rPr>
              <a:t>「</a:t>
            </a:r>
            <a:endParaRPr lang="en-US" altLang="zh-TW" sz="1800" dirty="0">
              <a:effectLst/>
              <a:ea typeface="標楷體" panose="03000509000000000000" pitchFamily="65" charset="-120"/>
              <a:cs typeface="Times New Roman" panose="02020603050405020304" pitchFamily="18" charset="0"/>
            </a:endParaRPr>
          </a:p>
          <a:p>
            <a:r>
              <a:rPr lang="zh-TW" altLang="zh-TW" sz="5000" dirty="0">
                <a:solidFill>
                  <a:schemeClr val="bg1"/>
                </a:solidFill>
                <a:effectLst/>
                <a:ea typeface="標楷體" panose="03000509000000000000" pitchFamily="65" charset="-120"/>
                <a:cs typeface="Times New Roman" panose="02020603050405020304" pitchFamily="18" charset="0"/>
              </a:rPr>
              <a:t>是「欣賞的藝術」</a:t>
            </a:r>
            <a:endParaRPr lang="zh-TW" altLang="en-US" sz="5000" dirty="0">
              <a:solidFill>
                <a:schemeClr val="bg1"/>
              </a:solidFill>
            </a:endParaRPr>
          </a:p>
        </p:txBody>
      </p:sp>
      <p:pic>
        <p:nvPicPr>
          <p:cNvPr id="1025" name="圖片 35">
            <a:extLst>
              <a:ext uri="{FF2B5EF4-FFF2-40B4-BE49-F238E27FC236}">
                <a16:creationId xmlns:a16="http://schemas.microsoft.com/office/drawing/2014/main" id="{9C851800-5C70-4714-9C95-BD995812E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14600" cy="161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62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B4416D63-D5F3-4084-B01A-729522AE5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325437"/>
            <a:ext cx="6781800" cy="4475163"/>
          </a:xfrm>
          <a:prstGeom prst="rect">
            <a:avLst/>
          </a:prstGeom>
        </p:spPr>
      </p:pic>
      <p:pic>
        <p:nvPicPr>
          <p:cNvPr id="14" name="圖片 13">
            <a:extLst>
              <a:ext uri="{FF2B5EF4-FFF2-40B4-BE49-F238E27FC236}">
                <a16:creationId xmlns:a16="http://schemas.microsoft.com/office/drawing/2014/main" id="{C0EA1E09-267D-48D8-BCC7-076F999BA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028154"/>
            <a:ext cx="6235700" cy="3728245"/>
          </a:xfrm>
          <a:prstGeom prst="rect">
            <a:avLst/>
          </a:prstGeom>
        </p:spPr>
      </p:pic>
    </p:spTree>
    <p:extLst>
      <p:ext uri="{BB962C8B-B14F-4D97-AF65-F5344CB8AC3E}">
        <p14:creationId xmlns:p14="http://schemas.microsoft.com/office/powerpoint/2010/main" val="351176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1393225" y="2303528"/>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1112108" y="2967335"/>
            <a:ext cx="10219038" cy="1938992"/>
          </a:xfrm>
          <a:prstGeom prst="rect">
            <a:avLst/>
          </a:prstGeom>
          <a:noFill/>
        </p:spPr>
        <p:txBody>
          <a:bodyPr wrap="square">
            <a:spAutoFit/>
          </a:bodyPr>
          <a:lstStyle/>
          <a:p>
            <a:r>
              <a:rPr lang="zh-TW" altLang="en-US" sz="4000" dirty="0">
                <a:solidFill>
                  <a:schemeClr val="bg1"/>
                </a:solidFill>
                <a:latin typeface="標楷體" panose="03000509000000000000" pitchFamily="65" charset="-120"/>
                <a:ea typeface="標楷體" panose="03000509000000000000" pitchFamily="65" charset="-120"/>
              </a:rPr>
              <a:t>因為筆畫映帶有了書寫上的速度增快。行楷字有正楷的嚴謹與方正和規矩的特點，線條的流美比正楷字活潑。</a:t>
            </a:r>
          </a:p>
        </p:txBody>
      </p:sp>
      <p:sp>
        <p:nvSpPr>
          <p:cNvPr id="8" name="文字方塊 7">
            <a:extLst>
              <a:ext uri="{FF2B5EF4-FFF2-40B4-BE49-F238E27FC236}">
                <a16:creationId xmlns:a16="http://schemas.microsoft.com/office/drawing/2014/main" id="{43A4B711-B122-43FE-A2DE-855E77F2EA72}"/>
              </a:ext>
            </a:extLst>
          </p:cNvPr>
          <p:cNvSpPr txBox="1"/>
          <p:nvPr/>
        </p:nvSpPr>
        <p:spPr>
          <a:xfrm>
            <a:off x="1479722" y="1208835"/>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特點</a:t>
            </a:r>
            <a:endParaRPr lang="zh-TW" altLang="en-US" sz="5000" dirty="0"/>
          </a:p>
        </p:txBody>
      </p:sp>
    </p:spTree>
    <p:extLst>
      <p:ext uri="{BB962C8B-B14F-4D97-AF65-F5344CB8AC3E}">
        <p14:creationId xmlns:p14="http://schemas.microsoft.com/office/powerpoint/2010/main" val="424137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6848306" y="463393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3F311EB3-94E2-4F72-A5DA-090BA69BD136}"/>
              </a:ext>
            </a:extLst>
          </p:cNvPr>
          <p:cNvSpPr txBox="1"/>
          <p:nvPr/>
        </p:nvSpPr>
        <p:spPr>
          <a:xfrm>
            <a:off x="1029196" y="1617720"/>
            <a:ext cx="10489704" cy="3016210"/>
          </a:xfrm>
          <a:prstGeom prst="rect">
            <a:avLst/>
          </a:prstGeom>
          <a:noFill/>
        </p:spPr>
        <p:txBody>
          <a:bodyPr wrap="square">
            <a:spAutoFit/>
          </a:bodyPr>
          <a:lstStyle/>
          <a:p>
            <a:r>
              <a:rPr lang="en-US" altLang="zh-TW" sz="5000" dirty="0">
                <a:solidFill>
                  <a:schemeClr val="bg1"/>
                </a:solidFill>
                <a:latin typeface="標楷體" panose="03000509000000000000" pitchFamily="65" charset="-120"/>
                <a:ea typeface="標楷體" panose="03000509000000000000" pitchFamily="65" charset="-120"/>
              </a:rPr>
              <a:t>2.</a:t>
            </a:r>
            <a:r>
              <a:rPr lang="zh-TW" altLang="en-US" sz="5000" dirty="0">
                <a:solidFill>
                  <a:schemeClr val="bg1"/>
                </a:solidFill>
                <a:latin typeface="標楷體" panose="03000509000000000000" pitchFamily="65" charset="-120"/>
                <a:ea typeface="標楷體" panose="03000509000000000000" pitchFamily="65" charset="-120"/>
              </a:rPr>
              <a:t>行草或草行</a:t>
            </a:r>
          </a:p>
          <a:p>
            <a:r>
              <a:rPr lang="en-US" altLang="zh-TW" sz="5000" dirty="0">
                <a:solidFill>
                  <a:schemeClr val="bg1"/>
                </a:solidFill>
                <a:latin typeface="標楷體" panose="03000509000000000000" pitchFamily="65" charset="-120"/>
                <a:ea typeface="標楷體" panose="03000509000000000000" pitchFamily="65" charset="-120"/>
              </a:rPr>
              <a:t>  --</a:t>
            </a:r>
            <a:r>
              <a:rPr lang="zh-TW" altLang="en-US" sz="5000" dirty="0">
                <a:solidFill>
                  <a:schemeClr val="bg1"/>
                </a:solidFill>
                <a:latin typeface="標楷體" panose="03000509000000000000" pitchFamily="65" charset="-120"/>
                <a:ea typeface="標楷體" panose="03000509000000000000" pitchFamily="65" charset="-120"/>
              </a:rPr>
              <a:t>文徵明</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行草千字文</a:t>
            </a:r>
            <a:r>
              <a:rPr lang="en-US" altLang="zh-TW" sz="3000" dirty="0">
                <a:solidFill>
                  <a:schemeClr val="bg1"/>
                </a:solidFill>
                <a:latin typeface="標楷體" panose="03000509000000000000" pitchFamily="65" charset="-120"/>
                <a:ea typeface="標楷體" panose="03000509000000000000" pitchFamily="65" charset="-120"/>
              </a:rPr>
              <a:t>》</a:t>
            </a:r>
          </a:p>
          <a:p>
            <a:r>
              <a:rPr lang="en-US" altLang="zh-TW" sz="5000" dirty="0">
                <a:solidFill>
                  <a:schemeClr val="bg1"/>
                </a:solidFill>
                <a:latin typeface="標楷體" panose="03000509000000000000" pitchFamily="65" charset="-120"/>
                <a:ea typeface="標楷體" panose="03000509000000000000" pitchFamily="65" charset="-120"/>
              </a:rPr>
              <a:t>  --</a:t>
            </a:r>
            <a:r>
              <a:rPr lang="zh-TW" altLang="en-US" sz="5000" dirty="0">
                <a:solidFill>
                  <a:schemeClr val="bg1"/>
                </a:solidFill>
                <a:latin typeface="標楷體" panose="03000509000000000000" pitchFamily="65" charset="-120"/>
                <a:ea typeface="標楷體" panose="03000509000000000000" pitchFamily="65" charset="-120"/>
              </a:rPr>
              <a:t>王鐸行</a:t>
            </a:r>
            <a:r>
              <a:rPr lang="zh-TW" altLang="en-US" sz="3000" dirty="0">
                <a:solidFill>
                  <a:schemeClr val="bg1"/>
                </a:solidFill>
                <a:latin typeface="標楷體" panose="03000509000000000000" pitchFamily="65" charset="-120"/>
                <a:ea typeface="標楷體" panose="03000509000000000000" pitchFamily="65" charset="-120"/>
              </a:rPr>
              <a:t>草書法手卷字帖</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求書帖</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歡呼帖詩稿墨跡</a:t>
            </a:r>
            <a:r>
              <a:rPr lang="en-US" altLang="zh-TW" sz="3000" dirty="0">
                <a:solidFill>
                  <a:schemeClr val="bg1"/>
                </a:solidFill>
                <a:latin typeface="標楷體" panose="03000509000000000000" pitchFamily="65" charset="-120"/>
                <a:ea typeface="標楷體" panose="03000509000000000000" pitchFamily="65" charset="-120"/>
              </a:rPr>
              <a:t>》</a:t>
            </a:r>
          </a:p>
          <a:p>
            <a:endParaRPr lang="zh-TW" altLang="en-US" sz="4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66051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1393225" y="2303528"/>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1112108" y="2967335"/>
            <a:ext cx="10219038" cy="1938992"/>
          </a:xfrm>
          <a:prstGeom prst="rect">
            <a:avLst/>
          </a:prstGeom>
          <a:noFill/>
        </p:spPr>
        <p:txBody>
          <a:bodyPr wrap="square">
            <a:spAutoFit/>
          </a:bodyPr>
          <a:lstStyle/>
          <a:p>
            <a:r>
              <a:rPr lang="zh-TW" altLang="en-US" sz="4000" dirty="0">
                <a:solidFill>
                  <a:schemeClr val="bg1"/>
                </a:solidFill>
                <a:latin typeface="標楷體" panose="03000509000000000000" pitchFamily="65" charset="-120"/>
                <a:ea typeface="標楷體" panose="03000509000000000000" pitchFamily="65" charset="-120"/>
              </a:rPr>
              <a:t>介於行書、草書之間的一種書體和風格，可以說是行書的草化或草書的行化。它是因彌補楷書的刻板和草書的難於辨認而產生的。</a:t>
            </a:r>
          </a:p>
        </p:txBody>
      </p:sp>
      <p:sp>
        <p:nvSpPr>
          <p:cNvPr id="8" name="文字方塊 7">
            <a:extLst>
              <a:ext uri="{FF2B5EF4-FFF2-40B4-BE49-F238E27FC236}">
                <a16:creationId xmlns:a16="http://schemas.microsoft.com/office/drawing/2014/main" id="{43A4B711-B122-43FE-A2DE-855E77F2EA72}"/>
              </a:ext>
            </a:extLst>
          </p:cNvPr>
          <p:cNvSpPr txBox="1"/>
          <p:nvPr/>
        </p:nvSpPr>
        <p:spPr>
          <a:xfrm>
            <a:off x="1479722" y="1208835"/>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特點</a:t>
            </a:r>
            <a:endParaRPr lang="zh-TW" altLang="en-US" sz="5000" dirty="0"/>
          </a:p>
        </p:txBody>
      </p:sp>
    </p:spTree>
    <p:extLst>
      <p:ext uri="{BB962C8B-B14F-4D97-AF65-F5344CB8AC3E}">
        <p14:creationId xmlns:p14="http://schemas.microsoft.com/office/powerpoint/2010/main" val="3335083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5D295854-26B1-4D0D-8002-56648FC24B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73800" y="182562"/>
            <a:ext cx="4622598" cy="6492875"/>
          </a:xfrm>
        </p:spPr>
      </p:pic>
      <p:pic>
        <p:nvPicPr>
          <p:cNvPr id="4" name="內容版面配置區 4">
            <a:extLst>
              <a:ext uri="{FF2B5EF4-FFF2-40B4-BE49-F238E27FC236}">
                <a16:creationId xmlns:a16="http://schemas.microsoft.com/office/drawing/2014/main" id="{63614AAE-1C96-480B-A2EF-5D5ED96CF0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58217" y="182562"/>
            <a:ext cx="3395567" cy="6492875"/>
          </a:xfrm>
          <a:prstGeom prst="rect">
            <a:avLst/>
          </a:prstGeom>
        </p:spPr>
      </p:pic>
    </p:spTree>
    <p:extLst>
      <p:ext uri="{BB962C8B-B14F-4D97-AF65-F5344CB8AC3E}">
        <p14:creationId xmlns:p14="http://schemas.microsoft.com/office/powerpoint/2010/main" val="1660682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753762" y="1230349"/>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986481" y="1472667"/>
            <a:ext cx="10219038" cy="5016758"/>
          </a:xfrm>
          <a:prstGeom prst="rect">
            <a:avLst/>
          </a:prstGeom>
          <a:noFill/>
        </p:spPr>
        <p:txBody>
          <a:bodyPr wrap="square">
            <a:spAutoFit/>
          </a:bodyPr>
          <a:lstStyle/>
          <a:p>
            <a:r>
              <a:rPr lang="zh-TW" altLang="en-US" sz="4000" dirty="0">
                <a:solidFill>
                  <a:schemeClr val="bg1"/>
                </a:solidFill>
                <a:latin typeface="標楷體" panose="03000509000000000000" pitchFamily="65" charset="-120"/>
                <a:ea typeface="標楷體" panose="03000509000000000000" pitchFamily="65" charset="-120"/>
              </a:rPr>
              <a:t>行書起心動念是</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以連筆的速度追求速率。</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字體的線條力度與粗細不失楷書之法度，成為五體之中最受歡迎的書體。</a:t>
            </a:r>
          </a:p>
          <a:p>
            <a:r>
              <a:rPr lang="zh-TW" altLang="en-US" sz="4000" dirty="0">
                <a:solidFill>
                  <a:schemeClr val="bg1"/>
                </a:solidFill>
                <a:latin typeface="標楷體" panose="03000509000000000000" pitchFamily="65" charset="-120"/>
                <a:ea typeface="標楷體" panose="03000509000000000000" pitchFamily="65" charset="-120"/>
              </a:rPr>
              <a:t>它具實用的價值，</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更具有視覺感官的藝術美，</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表現的手法很親民，</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歷代書壇中沒有一個書家不寫行書。</a:t>
            </a:r>
          </a:p>
        </p:txBody>
      </p:sp>
      <p:sp>
        <p:nvSpPr>
          <p:cNvPr id="8" name="文字方塊 7">
            <a:extLst>
              <a:ext uri="{FF2B5EF4-FFF2-40B4-BE49-F238E27FC236}">
                <a16:creationId xmlns:a16="http://schemas.microsoft.com/office/drawing/2014/main" id="{43A4B711-B122-43FE-A2DE-855E77F2EA72}"/>
              </a:ext>
            </a:extLst>
          </p:cNvPr>
          <p:cNvSpPr txBox="1"/>
          <p:nvPr/>
        </p:nvSpPr>
        <p:spPr>
          <a:xfrm>
            <a:off x="753762" y="368575"/>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表現手法：</a:t>
            </a:r>
            <a:endParaRPr lang="zh-TW" altLang="en-US" sz="5000" dirty="0"/>
          </a:p>
        </p:txBody>
      </p:sp>
    </p:spTree>
    <p:extLst>
      <p:ext uri="{BB962C8B-B14F-4D97-AF65-F5344CB8AC3E}">
        <p14:creationId xmlns:p14="http://schemas.microsoft.com/office/powerpoint/2010/main" val="329649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36050" y="2755021"/>
            <a:ext cx="4626036" cy="1015663"/>
          </a:xfrm>
          <a:prstGeom prst="rect">
            <a:avLst/>
          </a:prstGeom>
          <a:noFill/>
        </p:spPr>
        <p:txBody>
          <a:bodyPr wrap="square" rtlCol="0">
            <a:spAutoFit/>
          </a:bodyPr>
          <a:lstStyle/>
          <a:p>
            <a:r>
              <a:rPr lang="zh-TW" altLang="en-US" sz="6000" dirty="0">
                <a:solidFill>
                  <a:schemeClr val="bg1"/>
                </a:solidFill>
                <a:latin typeface="標楷體" panose="03000509000000000000" pitchFamily="65" charset="-120"/>
                <a:ea typeface="標楷體" panose="03000509000000000000" pitchFamily="65" charset="-120"/>
              </a:rPr>
              <a:t>楷      書</a:t>
            </a:r>
          </a:p>
        </p:txBody>
      </p:sp>
      <p:cxnSp>
        <p:nvCxnSpPr>
          <p:cNvPr id="21" name="直接连接符 20"/>
          <p:cNvCxnSpPr>
            <a:cxnSpLocks/>
          </p:cNvCxnSpPr>
          <p:nvPr/>
        </p:nvCxnSpPr>
        <p:spPr>
          <a:xfrm>
            <a:off x="3726283" y="451275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0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6518106" y="633331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3F311EB3-94E2-4F72-A5DA-090BA69BD136}"/>
              </a:ext>
            </a:extLst>
          </p:cNvPr>
          <p:cNvSpPr txBox="1"/>
          <p:nvPr/>
        </p:nvSpPr>
        <p:spPr>
          <a:xfrm>
            <a:off x="914896" y="0"/>
            <a:ext cx="10845303" cy="6555641"/>
          </a:xfrm>
          <a:prstGeom prst="rect">
            <a:avLst/>
          </a:prstGeom>
          <a:noFill/>
        </p:spPr>
        <p:txBody>
          <a:bodyPr wrap="square">
            <a:spAutoFit/>
          </a:bodyPr>
          <a:lstStyle/>
          <a:p>
            <a:r>
              <a:rPr lang="en-US" altLang="zh-TW" sz="3500" dirty="0">
                <a:solidFill>
                  <a:schemeClr val="bg1"/>
                </a:solidFill>
                <a:latin typeface="標楷體" panose="03000509000000000000" pitchFamily="65" charset="-120"/>
                <a:ea typeface="標楷體" panose="03000509000000000000" pitchFamily="65" charset="-120"/>
              </a:rPr>
              <a:t>1.</a:t>
            </a:r>
            <a:r>
              <a:rPr lang="zh-TW" altLang="en-US" sz="3500" dirty="0">
                <a:solidFill>
                  <a:schemeClr val="bg1"/>
                </a:solidFill>
                <a:latin typeface="標楷體" panose="03000509000000000000" pitchFamily="65" charset="-120"/>
                <a:ea typeface="標楷體" panose="03000509000000000000" pitchFamily="65" charset="-120"/>
              </a:rPr>
              <a:t>古楷</a:t>
            </a: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鍾繇</a:t>
            </a:r>
            <a:r>
              <a:rPr lang="en-US" altLang="zh-TW" sz="3500" dirty="0">
                <a:solidFill>
                  <a:schemeClr val="bg1"/>
                </a:solidFill>
                <a:latin typeface="標楷體" panose="03000509000000000000" pitchFamily="65" charset="-120"/>
                <a:ea typeface="標楷體" panose="03000509000000000000" pitchFamily="65" charset="-120"/>
              </a:rPr>
              <a:t>《</a:t>
            </a:r>
            <a:r>
              <a:rPr lang="zh-TW" altLang="en-US" sz="3500" dirty="0">
                <a:solidFill>
                  <a:schemeClr val="bg1"/>
                </a:solidFill>
                <a:latin typeface="標楷體" panose="03000509000000000000" pitchFamily="65" charset="-120"/>
                <a:ea typeface="標楷體" panose="03000509000000000000" pitchFamily="65" charset="-120"/>
              </a:rPr>
              <a:t>賀捷表</a:t>
            </a:r>
            <a:r>
              <a:rPr lang="en-US" altLang="zh-TW" sz="3500" dirty="0">
                <a:solidFill>
                  <a:schemeClr val="bg1"/>
                </a:solidFill>
                <a:latin typeface="標楷體" panose="03000509000000000000" pitchFamily="65" charset="-120"/>
                <a:ea typeface="標楷體" panose="03000509000000000000" pitchFamily="65" charset="-120"/>
              </a:rPr>
              <a:t>》《</a:t>
            </a:r>
            <a:r>
              <a:rPr lang="zh-TW" altLang="en-US" sz="3500" dirty="0">
                <a:solidFill>
                  <a:schemeClr val="bg1"/>
                </a:solidFill>
                <a:latin typeface="標楷體" panose="03000509000000000000" pitchFamily="65" charset="-120"/>
                <a:ea typeface="標楷體" panose="03000509000000000000" pitchFamily="65" charset="-120"/>
              </a:rPr>
              <a:t>宣示表</a:t>
            </a:r>
            <a:r>
              <a:rPr lang="en-US" altLang="zh-TW" sz="3500" dirty="0">
                <a:solidFill>
                  <a:schemeClr val="bg1"/>
                </a:solidFill>
                <a:latin typeface="標楷體" panose="03000509000000000000" pitchFamily="65" charset="-120"/>
                <a:ea typeface="標楷體" panose="03000509000000000000" pitchFamily="65" charset="-120"/>
              </a:rPr>
              <a:t>》</a:t>
            </a:r>
          </a:p>
          <a:p>
            <a:endParaRPr lang="en-US" altLang="zh-TW" sz="3500" dirty="0">
              <a:solidFill>
                <a:schemeClr val="bg1"/>
              </a:solidFill>
              <a:latin typeface="標楷體" panose="03000509000000000000" pitchFamily="65" charset="-120"/>
              <a:ea typeface="標楷體" panose="03000509000000000000" pitchFamily="65" charset="-120"/>
            </a:endParaRPr>
          </a:p>
          <a:p>
            <a:r>
              <a:rPr lang="en-US" altLang="zh-TW" sz="3500" dirty="0">
                <a:solidFill>
                  <a:schemeClr val="bg1"/>
                </a:solidFill>
                <a:latin typeface="標楷體" panose="03000509000000000000" pitchFamily="65" charset="-120"/>
                <a:ea typeface="標楷體" panose="03000509000000000000" pitchFamily="65" charset="-120"/>
              </a:rPr>
              <a:t>2.</a:t>
            </a:r>
            <a:r>
              <a:rPr lang="zh-TW" altLang="en-US" sz="3500" dirty="0">
                <a:solidFill>
                  <a:schemeClr val="bg1"/>
                </a:solidFill>
                <a:latin typeface="標楷體" panose="03000509000000000000" pitchFamily="65" charset="-120"/>
                <a:ea typeface="標楷體" panose="03000509000000000000" pitchFamily="65" charset="-120"/>
              </a:rPr>
              <a:t>魏碑</a:t>
            </a:r>
            <a:r>
              <a:rPr lang="en-US" altLang="zh-TW" sz="3500" dirty="0">
                <a:solidFill>
                  <a:schemeClr val="bg1"/>
                </a:solidFill>
                <a:latin typeface="標楷體" panose="03000509000000000000" pitchFamily="65" charset="-120"/>
                <a:ea typeface="標楷體" panose="03000509000000000000" pitchFamily="65" charset="-120"/>
              </a:rPr>
              <a:t>.</a:t>
            </a:r>
            <a:r>
              <a:rPr lang="zh-TW" altLang="en-US" sz="3500" dirty="0">
                <a:solidFill>
                  <a:schemeClr val="bg1"/>
                </a:solidFill>
                <a:latin typeface="標楷體" panose="03000509000000000000" pitchFamily="65" charset="-120"/>
                <a:ea typeface="標楷體" panose="03000509000000000000" pitchFamily="65" charset="-120"/>
              </a:rPr>
              <a:t>墓誌銘</a:t>
            </a: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張猛龍</a:t>
            </a:r>
            <a:r>
              <a:rPr lang="en-US" altLang="zh-TW" sz="3500" dirty="0">
                <a:solidFill>
                  <a:schemeClr val="bg1"/>
                </a:solidFill>
                <a:latin typeface="標楷體" panose="03000509000000000000" pitchFamily="65" charset="-120"/>
                <a:ea typeface="標楷體" panose="03000509000000000000" pitchFamily="65" charset="-120"/>
              </a:rPr>
              <a:t>》《</a:t>
            </a:r>
            <a:r>
              <a:rPr lang="zh-TW" altLang="en-US" sz="3500" dirty="0">
                <a:solidFill>
                  <a:schemeClr val="bg1"/>
                </a:solidFill>
                <a:latin typeface="標楷體" panose="03000509000000000000" pitchFamily="65" charset="-120"/>
                <a:ea typeface="標楷體" panose="03000509000000000000" pitchFamily="65" charset="-120"/>
              </a:rPr>
              <a:t>張黑女</a:t>
            </a:r>
            <a:r>
              <a:rPr lang="en-US" altLang="zh-TW" sz="3500" dirty="0">
                <a:solidFill>
                  <a:schemeClr val="bg1"/>
                </a:solidFill>
                <a:latin typeface="標楷體" panose="03000509000000000000" pitchFamily="65" charset="-120"/>
                <a:ea typeface="標楷體" panose="03000509000000000000" pitchFamily="65" charset="-120"/>
              </a:rPr>
              <a:t>》</a:t>
            </a:r>
          </a:p>
          <a:p>
            <a:endParaRPr lang="en-US" altLang="zh-TW" sz="3500" dirty="0">
              <a:solidFill>
                <a:schemeClr val="bg1"/>
              </a:solidFill>
              <a:latin typeface="標楷體" panose="03000509000000000000" pitchFamily="65" charset="-120"/>
              <a:ea typeface="標楷體" panose="03000509000000000000" pitchFamily="65" charset="-120"/>
            </a:endParaRPr>
          </a:p>
          <a:p>
            <a:r>
              <a:rPr lang="en-US" altLang="zh-TW" sz="3500" dirty="0">
                <a:solidFill>
                  <a:schemeClr val="bg1"/>
                </a:solidFill>
                <a:latin typeface="標楷體" panose="03000509000000000000" pitchFamily="65" charset="-120"/>
                <a:ea typeface="標楷體" panose="03000509000000000000" pitchFamily="65" charset="-120"/>
              </a:rPr>
              <a:t>3.</a:t>
            </a:r>
            <a:r>
              <a:rPr lang="zh-TW" altLang="en-US" sz="3500" dirty="0">
                <a:solidFill>
                  <a:schemeClr val="bg1"/>
                </a:solidFill>
                <a:latin typeface="標楷體" panose="03000509000000000000" pitchFamily="65" charset="-120"/>
                <a:ea typeface="標楷體" panose="03000509000000000000" pitchFamily="65" charset="-120"/>
              </a:rPr>
              <a:t>唐楷</a:t>
            </a: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虞世南</a:t>
            </a:r>
            <a:r>
              <a:rPr lang="en-US" altLang="zh-TW" sz="3500" dirty="0">
                <a:solidFill>
                  <a:schemeClr val="bg1"/>
                </a:solidFill>
                <a:latin typeface="標楷體" panose="03000509000000000000" pitchFamily="65" charset="-120"/>
                <a:ea typeface="標楷體" panose="03000509000000000000" pitchFamily="65" charset="-120"/>
              </a:rPr>
              <a:t>《</a:t>
            </a:r>
            <a:r>
              <a:rPr lang="zh-TW" altLang="en-US" sz="3500" dirty="0">
                <a:solidFill>
                  <a:schemeClr val="bg1"/>
                </a:solidFill>
                <a:latin typeface="標楷體" panose="03000509000000000000" pitchFamily="65" charset="-120"/>
                <a:ea typeface="標楷體" panose="03000509000000000000" pitchFamily="65" charset="-120"/>
              </a:rPr>
              <a:t>孔子廟堂碑</a:t>
            </a:r>
            <a:r>
              <a:rPr lang="en-US" altLang="zh-TW" sz="3500" dirty="0">
                <a:solidFill>
                  <a:schemeClr val="bg1"/>
                </a:solidFill>
                <a:latin typeface="標楷體" panose="03000509000000000000" pitchFamily="65" charset="-120"/>
                <a:ea typeface="標楷體" panose="03000509000000000000" pitchFamily="65" charset="-120"/>
              </a:rPr>
              <a:t>》</a:t>
            </a: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歐陽詢</a:t>
            </a:r>
            <a:r>
              <a:rPr lang="en-US" altLang="zh-TW" sz="3500" dirty="0">
                <a:solidFill>
                  <a:schemeClr val="bg1"/>
                </a:solidFill>
                <a:latin typeface="標楷體" panose="03000509000000000000" pitchFamily="65" charset="-120"/>
                <a:ea typeface="標楷體" panose="03000509000000000000" pitchFamily="65" charset="-120"/>
              </a:rPr>
              <a:t>《</a:t>
            </a:r>
            <a:r>
              <a:rPr lang="zh-TW" altLang="en-US" sz="3500" dirty="0">
                <a:solidFill>
                  <a:schemeClr val="bg1"/>
                </a:solidFill>
                <a:latin typeface="標楷體" panose="03000509000000000000" pitchFamily="65" charset="-120"/>
                <a:ea typeface="標楷體" panose="03000509000000000000" pitchFamily="65" charset="-120"/>
              </a:rPr>
              <a:t>九成宮</a:t>
            </a:r>
            <a:r>
              <a:rPr lang="en-US" altLang="zh-TW" sz="3500" dirty="0">
                <a:solidFill>
                  <a:schemeClr val="bg1"/>
                </a:solidFill>
                <a:latin typeface="標楷體" panose="03000509000000000000" pitchFamily="65" charset="-120"/>
                <a:ea typeface="標楷體" panose="03000509000000000000" pitchFamily="65" charset="-120"/>
              </a:rPr>
              <a:t>》</a:t>
            </a: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褚遂良</a:t>
            </a:r>
            <a:r>
              <a:rPr lang="en-US" altLang="zh-TW" sz="3500" dirty="0">
                <a:solidFill>
                  <a:schemeClr val="bg1"/>
                </a:solidFill>
                <a:latin typeface="標楷體" panose="03000509000000000000" pitchFamily="65" charset="-120"/>
                <a:ea typeface="標楷體" panose="03000509000000000000" pitchFamily="65" charset="-120"/>
              </a:rPr>
              <a:t>《</a:t>
            </a:r>
            <a:r>
              <a:rPr lang="zh-TW" altLang="en-US" sz="3500" dirty="0">
                <a:solidFill>
                  <a:schemeClr val="bg1"/>
                </a:solidFill>
                <a:latin typeface="標楷體" panose="03000509000000000000" pitchFamily="65" charset="-120"/>
                <a:ea typeface="標楷體" panose="03000509000000000000" pitchFamily="65" charset="-120"/>
              </a:rPr>
              <a:t>雁塔聖教序</a:t>
            </a:r>
            <a:r>
              <a:rPr lang="en-US" altLang="zh-TW" sz="3500" dirty="0">
                <a:solidFill>
                  <a:schemeClr val="bg1"/>
                </a:solidFill>
                <a:latin typeface="標楷體" panose="03000509000000000000" pitchFamily="65" charset="-120"/>
                <a:ea typeface="標楷體" panose="03000509000000000000" pitchFamily="65" charset="-120"/>
              </a:rPr>
              <a:t>》</a:t>
            </a: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顏真卿</a:t>
            </a:r>
            <a:r>
              <a:rPr lang="en-US" altLang="zh-TW" sz="3500" dirty="0">
                <a:solidFill>
                  <a:schemeClr val="bg1"/>
                </a:solidFill>
                <a:latin typeface="標楷體" panose="03000509000000000000" pitchFamily="65" charset="-120"/>
                <a:ea typeface="標楷體" panose="03000509000000000000" pitchFamily="65" charset="-120"/>
              </a:rPr>
              <a:t>《</a:t>
            </a:r>
            <a:r>
              <a:rPr lang="zh-TW" altLang="en-US" sz="3500" dirty="0">
                <a:solidFill>
                  <a:schemeClr val="bg1"/>
                </a:solidFill>
                <a:latin typeface="標楷體" panose="03000509000000000000" pitchFamily="65" charset="-120"/>
                <a:ea typeface="標楷體" panose="03000509000000000000" pitchFamily="65" charset="-120"/>
              </a:rPr>
              <a:t>多寶塔碑</a:t>
            </a:r>
            <a:r>
              <a:rPr lang="en-US" altLang="zh-TW" sz="3500" dirty="0">
                <a:solidFill>
                  <a:schemeClr val="bg1"/>
                </a:solidFill>
                <a:latin typeface="標楷體" panose="03000509000000000000" pitchFamily="65" charset="-120"/>
                <a:ea typeface="標楷體" panose="03000509000000000000" pitchFamily="65" charset="-120"/>
              </a:rPr>
              <a:t>》</a:t>
            </a: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柳公權</a:t>
            </a:r>
            <a:r>
              <a:rPr lang="en-US" altLang="zh-TW" sz="3500" dirty="0">
                <a:solidFill>
                  <a:schemeClr val="bg1"/>
                </a:solidFill>
                <a:latin typeface="標楷體" panose="03000509000000000000" pitchFamily="65" charset="-120"/>
                <a:ea typeface="標楷體" panose="03000509000000000000" pitchFamily="65" charset="-120"/>
              </a:rPr>
              <a:t>《</a:t>
            </a:r>
            <a:r>
              <a:rPr lang="zh-TW" altLang="en-US" sz="3500" dirty="0">
                <a:solidFill>
                  <a:schemeClr val="bg1"/>
                </a:solidFill>
                <a:latin typeface="標楷體" panose="03000509000000000000" pitchFamily="65" charset="-120"/>
                <a:ea typeface="標楷體" panose="03000509000000000000" pitchFamily="65" charset="-120"/>
              </a:rPr>
              <a:t>玄秘塔碑</a:t>
            </a:r>
            <a:r>
              <a:rPr lang="en-US" altLang="zh-TW" sz="3500" dirty="0">
                <a:solidFill>
                  <a:schemeClr val="bg1"/>
                </a:solidFill>
                <a:latin typeface="標楷體" panose="03000509000000000000" pitchFamily="65" charset="-120"/>
                <a:ea typeface="標楷體" panose="03000509000000000000" pitchFamily="65" charset="-120"/>
              </a:rPr>
              <a:t>》</a:t>
            </a:r>
            <a:endParaRPr lang="zh-TW" altLang="en-US" sz="35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06870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1634525" y="1415037"/>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538720" y="1672848"/>
            <a:ext cx="11114560" cy="5555367"/>
          </a:xfrm>
          <a:prstGeom prst="rect">
            <a:avLst/>
          </a:prstGeom>
          <a:noFill/>
        </p:spPr>
        <p:txBody>
          <a:bodyPr wrap="square">
            <a:spAutoFit/>
          </a:bodyPr>
          <a:lstStyle/>
          <a:p>
            <a:r>
              <a:rPr lang="zh-TW" altLang="en-US" sz="3500" dirty="0">
                <a:solidFill>
                  <a:schemeClr val="bg1"/>
                </a:solidFill>
                <a:latin typeface="標楷體" panose="03000509000000000000" pitchFamily="65" charset="-120"/>
                <a:ea typeface="標楷體" panose="03000509000000000000" pitchFamily="65" charset="-120"/>
              </a:rPr>
              <a:t>楷書也稱“真書”是端整的字體，由隸書直演而來。</a:t>
            </a:r>
            <a:endParaRPr lang="en-US" altLang="zh-TW" sz="3500" dirty="0">
              <a:solidFill>
                <a:schemeClr val="bg1"/>
              </a:solidFill>
              <a:latin typeface="標楷體" panose="03000509000000000000" pitchFamily="65" charset="-120"/>
              <a:ea typeface="標楷體" panose="03000509000000000000" pitchFamily="65" charset="-120"/>
            </a:endParaRPr>
          </a:p>
          <a:p>
            <a:r>
              <a:rPr lang="zh-TW" altLang="en-US" sz="3500" dirty="0">
                <a:solidFill>
                  <a:schemeClr val="bg1"/>
                </a:solidFill>
                <a:latin typeface="標楷體" panose="03000509000000000000" pitchFamily="65" charset="-120"/>
                <a:ea typeface="標楷體" panose="03000509000000000000" pitchFamily="65" charset="-120"/>
              </a:rPr>
              <a:t>魏碑是隸變楷的過渡期，是另一個系統。</a:t>
            </a:r>
            <a:endParaRPr lang="en-US" altLang="zh-TW" sz="3500" dirty="0">
              <a:solidFill>
                <a:schemeClr val="bg1"/>
              </a:solidFill>
              <a:latin typeface="標楷體" panose="03000509000000000000" pitchFamily="65" charset="-120"/>
              <a:ea typeface="標楷體" panose="03000509000000000000" pitchFamily="65" charset="-120"/>
            </a:endParaRPr>
          </a:p>
          <a:p>
            <a:endParaRPr lang="en-US" altLang="zh-TW" sz="3500" dirty="0">
              <a:solidFill>
                <a:schemeClr val="bg1"/>
              </a:solidFill>
              <a:latin typeface="標楷體" panose="03000509000000000000" pitchFamily="65" charset="-120"/>
              <a:ea typeface="標楷體" panose="03000509000000000000" pitchFamily="65" charset="-120"/>
            </a:endParaRPr>
          </a:p>
          <a:p>
            <a:r>
              <a:rPr lang="zh-TW" altLang="en-US" sz="3500" dirty="0">
                <a:solidFill>
                  <a:schemeClr val="bg1"/>
                </a:solidFill>
                <a:latin typeface="標楷體" panose="03000509000000000000" pitchFamily="65" charset="-120"/>
                <a:ea typeface="標楷體" panose="03000509000000000000" pitchFamily="65" charset="-120"/>
              </a:rPr>
              <a:t>去掉隸．書的“蠶頭雁尾”變為平直，字構由扁平為正。 </a:t>
            </a:r>
            <a:endParaRPr lang="en-US" altLang="zh-TW" sz="3500" dirty="0">
              <a:solidFill>
                <a:schemeClr val="bg1"/>
              </a:solidFill>
              <a:latin typeface="標楷體" panose="03000509000000000000" pitchFamily="65" charset="-120"/>
              <a:ea typeface="標楷體" panose="03000509000000000000" pitchFamily="65" charset="-120"/>
            </a:endParaRPr>
          </a:p>
          <a:p>
            <a:endParaRPr lang="en-US" altLang="zh-TW" sz="3500" dirty="0">
              <a:solidFill>
                <a:schemeClr val="bg1"/>
              </a:solidFill>
              <a:latin typeface="標楷體" panose="03000509000000000000" pitchFamily="65" charset="-120"/>
              <a:ea typeface="標楷體" panose="03000509000000000000" pitchFamily="65" charset="-120"/>
            </a:endParaRPr>
          </a:p>
          <a:p>
            <a:r>
              <a:rPr lang="zh-TW" altLang="en-US" sz="3500" dirty="0">
                <a:solidFill>
                  <a:schemeClr val="bg1"/>
                </a:solidFill>
                <a:latin typeface="標楷體" panose="03000509000000000000" pitchFamily="65" charset="-120"/>
                <a:ea typeface="標楷體" panose="03000509000000000000" pitchFamily="65" charset="-120"/>
              </a:rPr>
              <a:t>開始萌芽於漢末，盛行於魏晉南北朝，唐代鼎盛。</a:t>
            </a:r>
          </a:p>
          <a:p>
            <a:endParaRPr lang="en-US" altLang="zh-TW" sz="3500" dirty="0">
              <a:solidFill>
                <a:schemeClr val="bg1"/>
              </a:solidFill>
              <a:latin typeface="標楷體" panose="03000509000000000000" pitchFamily="65" charset="-120"/>
              <a:ea typeface="標楷體" panose="03000509000000000000" pitchFamily="65" charset="-120"/>
            </a:endParaRPr>
          </a:p>
          <a:p>
            <a:r>
              <a:rPr lang="zh-TW" altLang="en-US" sz="3500" dirty="0">
                <a:solidFill>
                  <a:schemeClr val="bg1"/>
                </a:solidFill>
                <a:latin typeface="標楷體" panose="03000509000000000000" pitchFamily="65" charset="-120"/>
                <a:ea typeface="標楷體" panose="03000509000000000000" pitchFamily="65" charset="-120"/>
              </a:rPr>
              <a:t>楷書因書家的性格又有不同的書風，承襲二王的左低右高之體勢，後為顏真卿以平整的走勢破法。</a:t>
            </a:r>
          </a:p>
          <a:p>
            <a:endParaRPr lang="zh-TW" altLang="en-US" sz="4000" dirty="0">
              <a:solidFill>
                <a:schemeClr val="bg1"/>
              </a:solidFill>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43A4B711-B122-43FE-A2DE-855E77F2EA72}"/>
              </a:ext>
            </a:extLst>
          </p:cNvPr>
          <p:cNvSpPr txBox="1"/>
          <p:nvPr/>
        </p:nvSpPr>
        <p:spPr>
          <a:xfrm>
            <a:off x="538720" y="438963"/>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特點</a:t>
            </a:r>
            <a:endParaRPr lang="zh-TW" altLang="en-US" sz="5000" dirty="0"/>
          </a:p>
        </p:txBody>
      </p:sp>
    </p:spTree>
    <p:extLst>
      <p:ext uri="{BB962C8B-B14F-4D97-AF65-F5344CB8AC3E}">
        <p14:creationId xmlns:p14="http://schemas.microsoft.com/office/powerpoint/2010/main" val="3982300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DB25345D-F04F-4711-90A7-EEB1E4225E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8600" y="341312"/>
            <a:ext cx="9814736" cy="6175375"/>
          </a:xfrm>
        </p:spPr>
      </p:pic>
    </p:spTree>
    <p:extLst>
      <p:ext uri="{BB962C8B-B14F-4D97-AF65-F5344CB8AC3E}">
        <p14:creationId xmlns:p14="http://schemas.microsoft.com/office/powerpoint/2010/main" val="7708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9E4E1D5-B62D-41F7-BCEF-A6ADE13AFE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28488" y="1463815"/>
            <a:ext cx="6654801" cy="3727174"/>
          </a:xfrm>
        </p:spPr>
      </p:pic>
      <p:sp>
        <p:nvSpPr>
          <p:cNvPr id="6" name="標題 5">
            <a:extLst>
              <a:ext uri="{FF2B5EF4-FFF2-40B4-BE49-F238E27FC236}">
                <a16:creationId xmlns:a16="http://schemas.microsoft.com/office/drawing/2014/main" id="{8DD55EC0-0ADE-4979-B813-973EB69AEE7A}"/>
              </a:ext>
            </a:extLst>
          </p:cNvPr>
          <p:cNvSpPr txBox="1">
            <a:spLocks noGrp="1"/>
          </p:cNvSpPr>
          <p:nvPr>
            <p:ph type="title"/>
          </p:nvPr>
        </p:nvSpPr>
        <p:spPr>
          <a:xfrm>
            <a:off x="5537200" y="2599109"/>
            <a:ext cx="5505174" cy="3942618"/>
          </a:xfrm>
          <a:prstGeom prst="rect">
            <a:avLst/>
          </a:prstGeom>
          <a:noFill/>
        </p:spPr>
        <p:txBody>
          <a:bodyPr wrap="square">
            <a:spAutoFit/>
          </a:bodyPr>
          <a:lstStyle/>
          <a:p>
            <a:r>
              <a:rPr lang="zh-TW" altLang="zh-TW" sz="1800" dirty="0">
                <a:effectLst/>
                <a:ea typeface="標楷體" panose="03000509000000000000" pitchFamily="65" charset="-120"/>
                <a:cs typeface="Times New Roman" panose="02020603050405020304" pitchFamily="18" charset="0"/>
              </a:rPr>
              <a:t>「</a:t>
            </a:r>
            <a:endParaRPr lang="en-US" altLang="zh-TW" sz="1800" dirty="0">
              <a:effectLst/>
              <a:ea typeface="標楷體" panose="03000509000000000000" pitchFamily="65" charset="-120"/>
              <a:cs typeface="Times New Roman" panose="02020603050405020304" pitchFamily="18" charset="0"/>
            </a:endParaRPr>
          </a:p>
          <a:p>
            <a:r>
              <a:rPr lang="zh-TW" altLang="en-US" sz="5000" dirty="0">
                <a:solidFill>
                  <a:schemeClr val="bg1"/>
                </a:solidFill>
                <a:effectLst/>
                <a:ea typeface="標楷體" panose="03000509000000000000" pitchFamily="65" charset="-120"/>
                <a:cs typeface="Times New Roman" panose="02020603050405020304" pitchFamily="18" charset="0"/>
              </a:rPr>
              <a:t>是</a:t>
            </a:r>
            <a:r>
              <a:rPr lang="zh-TW" altLang="zh-TW" sz="5000" dirty="0">
                <a:solidFill>
                  <a:schemeClr val="bg1"/>
                </a:solidFill>
                <a:effectLst/>
                <a:ea typeface="標楷體" panose="03000509000000000000" pitchFamily="65" charset="-120"/>
                <a:cs typeface="Times New Roman" panose="02020603050405020304" pitchFamily="18" charset="0"/>
              </a:rPr>
              <a:t>「閱讀的藝術」</a:t>
            </a:r>
            <a:endParaRPr lang="en-US" altLang="zh-TW" sz="5000" dirty="0">
              <a:solidFill>
                <a:schemeClr val="bg1"/>
              </a:solidFill>
              <a:effectLst/>
              <a:ea typeface="標楷體" panose="03000509000000000000" pitchFamily="65" charset="-120"/>
              <a:cs typeface="Times New Roman" panose="02020603050405020304" pitchFamily="18" charset="0"/>
            </a:endParaRPr>
          </a:p>
          <a:p>
            <a:br>
              <a:rPr lang="en-US" altLang="zh-TW" sz="2000" dirty="0">
                <a:solidFill>
                  <a:schemeClr val="bg1"/>
                </a:solidFill>
                <a:ea typeface="標楷體" panose="03000509000000000000" pitchFamily="65" charset="-120"/>
                <a:cs typeface="Times New Roman" panose="02020603050405020304" pitchFamily="18" charset="0"/>
              </a:rPr>
            </a:br>
            <a:br>
              <a:rPr lang="en-US" altLang="zh-TW" sz="2000" dirty="0">
                <a:solidFill>
                  <a:schemeClr val="bg1"/>
                </a:solidFill>
                <a:ea typeface="標楷體" panose="03000509000000000000" pitchFamily="65" charset="-120"/>
                <a:cs typeface="Times New Roman" panose="02020603050405020304" pitchFamily="18" charset="0"/>
              </a:rPr>
            </a:br>
            <a:br>
              <a:rPr lang="en-US" altLang="zh-TW" sz="2000" dirty="0">
                <a:solidFill>
                  <a:schemeClr val="bg1"/>
                </a:solidFill>
                <a:ea typeface="標楷體" panose="03000509000000000000" pitchFamily="65" charset="-120"/>
                <a:cs typeface="Times New Roman" panose="02020603050405020304" pitchFamily="18" charset="0"/>
              </a:rPr>
            </a:br>
            <a:br>
              <a:rPr lang="en-US" altLang="zh-TW" sz="2000" dirty="0">
                <a:solidFill>
                  <a:schemeClr val="bg1"/>
                </a:solidFill>
                <a:ea typeface="標楷體" panose="03000509000000000000" pitchFamily="65" charset="-120"/>
                <a:cs typeface="Times New Roman" panose="02020603050405020304" pitchFamily="18" charset="0"/>
              </a:rPr>
            </a:br>
            <a:br>
              <a:rPr lang="en-US" altLang="zh-TW" sz="2000" dirty="0">
                <a:solidFill>
                  <a:schemeClr val="bg1"/>
                </a:solidFill>
                <a:ea typeface="標楷體" panose="03000509000000000000" pitchFamily="65" charset="-120"/>
                <a:cs typeface="Times New Roman" panose="02020603050405020304" pitchFamily="18" charset="0"/>
              </a:rPr>
            </a:br>
            <a:br>
              <a:rPr lang="en-US" altLang="zh-TW" sz="2000" dirty="0">
                <a:solidFill>
                  <a:schemeClr val="bg1"/>
                </a:solidFill>
                <a:ea typeface="標楷體" panose="03000509000000000000" pitchFamily="65" charset="-120"/>
                <a:cs typeface="Times New Roman" panose="02020603050405020304" pitchFamily="18" charset="0"/>
              </a:rPr>
            </a:br>
            <a:br>
              <a:rPr lang="en-US" altLang="zh-TW" sz="2000" dirty="0">
                <a:solidFill>
                  <a:schemeClr val="bg1"/>
                </a:solidFill>
                <a:ea typeface="標楷體" panose="03000509000000000000" pitchFamily="65" charset="-120"/>
                <a:cs typeface="Times New Roman" panose="02020603050405020304" pitchFamily="18" charset="0"/>
              </a:rPr>
            </a:br>
            <a:r>
              <a:rPr lang="zh-TW" altLang="en-US" sz="2000" dirty="0">
                <a:solidFill>
                  <a:schemeClr val="bg1"/>
                </a:solidFill>
                <a:ea typeface="標楷體" panose="03000509000000000000" pitchFamily="65" charset="-120"/>
                <a:cs typeface="Times New Roman" panose="02020603050405020304" pitchFamily="18" charset="0"/>
              </a:rPr>
              <a:t>林子琪，魏碑，</a:t>
            </a:r>
            <a:r>
              <a:rPr lang="en-US" altLang="zh-TW" sz="2000" dirty="0">
                <a:solidFill>
                  <a:schemeClr val="bg1"/>
                </a:solidFill>
                <a:ea typeface="標楷體" panose="03000509000000000000" pitchFamily="65" charset="-120"/>
                <a:cs typeface="Times New Roman" panose="02020603050405020304" pitchFamily="18" charset="0"/>
              </a:rPr>
              <a:t>《</a:t>
            </a:r>
            <a:r>
              <a:rPr lang="zh-TW" altLang="en-US" sz="2000" dirty="0">
                <a:solidFill>
                  <a:schemeClr val="bg1"/>
                </a:solidFill>
                <a:ea typeface="標楷體" panose="03000509000000000000" pitchFamily="65" charset="-120"/>
                <a:cs typeface="Times New Roman" panose="02020603050405020304" pitchFamily="18" charset="0"/>
              </a:rPr>
              <a:t>武侯誡子書</a:t>
            </a:r>
            <a:r>
              <a:rPr lang="en-US" altLang="zh-TW" sz="2000" dirty="0">
                <a:solidFill>
                  <a:schemeClr val="bg1"/>
                </a:solidFill>
                <a:ea typeface="標楷體" panose="03000509000000000000" pitchFamily="65" charset="-120"/>
                <a:cs typeface="Times New Roman" panose="02020603050405020304" pitchFamily="18" charset="0"/>
              </a:rPr>
              <a:t>》</a:t>
            </a:r>
            <a:r>
              <a:rPr lang="zh-TW" altLang="en-US" sz="2000" dirty="0">
                <a:solidFill>
                  <a:schemeClr val="bg1"/>
                </a:solidFill>
                <a:ea typeface="標楷體" panose="03000509000000000000" pitchFamily="65" charset="-120"/>
                <a:cs typeface="Times New Roman" panose="02020603050405020304" pitchFamily="18" charset="0"/>
              </a:rPr>
              <a:t>，</a:t>
            </a:r>
            <a:br>
              <a:rPr lang="en-US" altLang="zh-TW" sz="2000" dirty="0">
                <a:solidFill>
                  <a:schemeClr val="bg1"/>
                </a:solidFill>
                <a:ea typeface="標楷體" panose="03000509000000000000" pitchFamily="65" charset="-120"/>
                <a:cs typeface="Times New Roman" panose="02020603050405020304" pitchFamily="18" charset="0"/>
              </a:rPr>
            </a:br>
            <a:r>
              <a:rPr lang="en-US" altLang="zh-TW" sz="2000" dirty="0">
                <a:solidFill>
                  <a:schemeClr val="bg1"/>
                </a:solidFill>
                <a:ea typeface="標楷體" panose="03000509000000000000" pitchFamily="65" charset="-120"/>
                <a:cs typeface="Times New Roman" panose="02020603050405020304" pitchFamily="18" charset="0"/>
              </a:rPr>
              <a:t>70cm×135cm</a:t>
            </a:r>
            <a:r>
              <a:rPr lang="zh-TW" altLang="en-US" sz="2000" dirty="0">
                <a:solidFill>
                  <a:schemeClr val="bg1"/>
                </a:solidFill>
                <a:ea typeface="標楷體" panose="03000509000000000000" pitchFamily="65" charset="-120"/>
                <a:cs typeface="Times New Roman" panose="02020603050405020304" pitchFamily="18" charset="0"/>
              </a:rPr>
              <a:t>，中堂</a:t>
            </a:r>
            <a:r>
              <a:rPr lang="en-US" altLang="zh-TW" sz="2000" dirty="0">
                <a:solidFill>
                  <a:schemeClr val="bg1"/>
                </a:solidFill>
                <a:ea typeface="標楷體" panose="03000509000000000000" pitchFamily="65" charset="-120"/>
                <a:cs typeface="Times New Roman" panose="02020603050405020304" pitchFamily="18" charset="0"/>
              </a:rPr>
              <a:t>2020</a:t>
            </a:r>
            <a:r>
              <a:rPr lang="zh-TW" altLang="en-US" sz="2000" dirty="0">
                <a:solidFill>
                  <a:schemeClr val="bg1"/>
                </a:solidFill>
                <a:ea typeface="標楷體" panose="03000509000000000000" pitchFamily="65" charset="-120"/>
                <a:cs typeface="Times New Roman" panose="02020603050405020304" pitchFamily="18" charset="0"/>
              </a:rPr>
              <a:t>，白墨臘宣</a:t>
            </a:r>
            <a:r>
              <a:rPr lang="zh-TW" altLang="en-US" sz="5000" dirty="0">
                <a:solidFill>
                  <a:schemeClr val="bg1"/>
                </a:solidFill>
                <a:ea typeface="標楷體" panose="03000509000000000000" pitchFamily="65" charset="-120"/>
                <a:cs typeface="Times New Roman" panose="02020603050405020304" pitchFamily="18" charset="0"/>
              </a:rPr>
              <a:t>。</a:t>
            </a:r>
            <a:endParaRPr lang="zh-TW" altLang="en-US" sz="5000" dirty="0">
              <a:solidFill>
                <a:schemeClr val="bg1"/>
              </a:solidFill>
            </a:endParaRPr>
          </a:p>
        </p:txBody>
      </p:sp>
    </p:spTree>
    <p:extLst>
      <p:ext uri="{BB962C8B-B14F-4D97-AF65-F5344CB8AC3E}">
        <p14:creationId xmlns:p14="http://schemas.microsoft.com/office/powerpoint/2010/main" val="3779027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B8BFED9-6680-4164-B6A7-5C55F99E5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24282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753762" y="1230349"/>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986481" y="1472667"/>
            <a:ext cx="10219038" cy="5016758"/>
          </a:xfrm>
          <a:prstGeom prst="rect">
            <a:avLst/>
          </a:prstGeom>
          <a:noFill/>
        </p:spPr>
        <p:txBody>
          <a:bodyPr wrap="square">
            <a:spAutoFit/>
          </a:bodyPr>
          <a:lstStyle/>
          <a:p>
            <a:r>
              <a:rPr lang="zh-TW" altLang="en-US" sz="4000" dirty="0">
                <a:solidFill>
                  <a:schemeClr val="bg1"/>
                </a:solidFill>
                <a:latin typeface="標楷體" panose="03000509000000000000" pitchFamily="65" charset="-120"/>
                <a:ea typeface="標楷體" panose="03000509000000000000" pitchFamily="65" charset="-120"/>
              </a:rPr>
              <a:t>楷書的筆法嚴謹，結構間架皆有所安排，寫一個楷字就猶如蓋一棟房子，每一個環節都要全面觀照，筆筆到位，練楷書可以讓人專心，也是學好温良恭儉讓的最佳字體，人們學習書法必須練好的基本功。工筆性大於藝術性。力求篇幅的工整、習字的專注、字體結構的穩健、心性的陶冶均能從楷書中得到多功能的養成。</a:t>
            </a:r>
          </a:p>
        </p:txBody>
      </p:sp>
      <p:sp>
        <p:nvSpPr>
          <p:cNvPr id="8" name="文字方塊 7">
            <a:extLst>
              <a:ext uri="{FF2B5EF4-FFF2-40B4-BE49-F238E27FC236}">
                <a16:creationId xmlns:a16="http://schemas.microsoft.com/office/drawing/2014/main" id="{43A4B711-B122-43FE-A2DE-855E77F2EA72}"/>
              </a:ext>
            </a:extLst>
          </p:cNvPr>
          <p:cNvSpPr txBox="1"/>
          <p:nvPr/>
        </p:nvSpPr>
        <p:spPr>
          <a:xfrm>
            <a:off x="753762" y="368575"/>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表現手法：</a:t>
            </a:r>
            <a:endParaRPr lang="zh-TW" altLang="en-US" sz="5000" dirty="0"/>
          </a:p>
        </p:txBody>
      </p:sp>
    </p:spTree>
    <p:extLst>
      <p:ext uri="{BB962C8B-B14F-4D97-AF65-F5344CB8AC3E}">
        <p14:creationId xmlns:p14="http://schemas.microsoft.com/office/powerpoint/2010/main" val="321985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73291474-69AD-446A-92DF-FA50D0426A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000" y="671512"/>
            <a:ext cx="10692501" cy="5514975"/>
          </a:xfrm>
        </p:spPr>
      </p:pic>
    </p:spTree>
    <p:extLst>
      <p:ext uri="{BB962C8B-B14F-4D97-AF65-F5344CB8AC3E}">
        <p14:creationId xmlns:p14="http://schemas.microsoft.com/office/powerpoint/2010/main" val="272797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464550" y="2589921"/>
            <a:ext cx="5577850" cy="1015663"/>
          </a:xfrm>
          <a:prstGeom prst="rect">
            <a:avLst/>
          </a:prstGeom>
          <a:noFill/>
        </p:spPr>
        <p:txBody>
          <a:bodyPr wrap="square" rtlCol="0">
            <a:spAutoFit/>
          </a:bodyPr>
          <a:lstStyle/>
          <a:p>
            <a:r>
              <a:rPr lang="zh-TW" altLang="en-US" sz="6000" dirty="0">
                <a:solidFill>
                  <a:schemeClr val="bg1"/>
                </a:solidFill>
                <a:latin typeface="標楷體" panose="03000509000000000000" pitchFamily="65" charset="-120"/>
                <a:ea typeface="標楷體" panose="03000509000000000000" pitchFamily="65" charset="-120"/>
              </a:rPr>
              <a:t>合體字</a:t>
            </a:r>
            <a:r>
              <a:rPr lang="en-US" altLang="zh-TW" sz="6000" dirty="0">
                <a:solidFill>
                  <a:schemeClr val="bg1"/>
                </a:solidFill>
                <a:latin typeface="標楷體" panose="03000509000000000000" pitchFamily="65" charset="-120"/>
                <a:ea typeface="標楷體" panose="03000509000000000000" pitchFamily="65" charset="-120"/>
              </a:rPr>
              <a:t>(</a:t>
            </a:r>
            <a:r>
              <a:rPr lang="zh-TW" altLang="en-US" sz="6000" dirty="0">
                <a:solidFill>
                  <a:schemeClr val="bg1"/>
                </a:solidFill>
                <a:latin typeface="標楷體" panose="03000509000000000000" pitchFamily="65" charset="-120"/>
                <a:ea typeface="標楷體" panose="03000509000000000000" pitchFamily="65" charset="-120"/>
              </a:rPr>
              <a:t>變奏體</a:t>
            </a:r>
            <a:r>
              <a:rPr lang="en-US" altLang="zh-TW" sz="6000" dirty="0">
                <a:solidFill>
                  <a:schemeClr val="bg1"/>
                </a:solidFill>
                <a:latin typeface="標楷體" panose="03000509000000000000" pitchFamily="65" charset="-120"/>
                <a:ea typeface="標楷體" panose="03000509000000000000" pitchFamily="65" charset="-120"/>
              </a:rPr>
              <a:t>)</a:t>
            </a:r>
            <a:endParaRPr lang="zh-TW" altLang="en-US" sz="6000" dirty="0">
              <a:solidFill>
                <a:schemeClr val="bg1"/>
              </a:solidFill>
              <a:latin typeface="標楷體" panose="03000509000000000000" pitchFamily="65" charset="-120"/>
              <a:ea typeface="標楷體" panose="03000509000000000000" pitchFamily="65" charset="-120"/>
            </a:endParaRPr>
          </a:p>
        </p:txBody>
      </p:sp>
      <p:cxnSp>
        <p:nvCxnSpPr>
          <p:cNvPr id="21" name="直接连接符 20"/>
          <p:cNvCxnSpPr>
            <a:cxnSpLocks/>
          </p:cNvCxnSpPr>
          <p:nvPr/>
        </p:nvCxnSpPr>
        <p:spPr>
          <a:xfrm>
            <a:off x="3726283" y="4512750"/>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487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1247606" y="1888314"/>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3F311EB3-94E2-4F72-A5DA-090BA69BD136}"/>
              </a:ext>
            </a:extLst>
          </p:cNvPr>
          <p:cNvSpPr txBox="1"/>
          <p:nvPr/>
        </p:nvSpPr>
        <p:spPr>
          <a:xfrm>
            <a:off x="394196" y="1219200"/>
            <a:ext cx="10845303" cy="5478423"/>
          </a:xfrm>
          <a:prstGeom prst="rect">
            <a:avLst/>
          </a:prstGeom>
          <a:noFill/>
        </p:spPr>
        <p:txBody>
          <a:bodyPr wrap="square">
            <a:spAutoFit/>
          </a:bodyPr>
          <a:lstStyle/>
          <a:p>
            <a:r>
              <a:rPr lang="zh-TW" altLang="en-US" sz="3500" dirty="0">
                <a:solidFill>
                  <a:schemeClr val="bg1"/>
                </a:solidFill>
                <a:latin typeface="標楷體" panose="03000509000000000000" pitchFamily="65" charset="-120"/>
                <a:ea typeface="標楷體" panose="03000509000000000000" pitchFamily="65" charset="-120"/>
              </a:rPr>
              <a:t>篆隸草行楷合為一體</a:t>
            </a:r>
          </a:p>
          <a:p>
            <a:r>
              <a:rPr lang="zh-TW" altLang="en-US" sz="3500" dirty="0">
                <a:solidFill>
                  <a:schemeClr val="bg1"/>
                </a:solidFill>
                <a:latin typeface="標楷體" panose="03000509000000000000" pitchFamily="65" charset="-120"/>
                <a:ea typeface="標楷體" panose="03000509000000000000" pitchFamily="65" charset="-120"/>
              </a:rPr>
              <a:t>  </a:t>
            </a:r>
            <a:endParaRPr lang="en-US" altLang="zh-TW" sz="3500" dirty="0">
              <a:solidFill>
                <a:schemeClr val="bg1"/>
              </a:solidFill>
              <a:latin typeface="標楷體" panose="03000509000000000000" pitchFamily="65" charset="-120"/>
              <a:ea typeface="標楷體" panose="03000509000000000000" pitchFamily="65" charset="-120"/>
            </a:endParaRP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書法的多體混合是近代的流行字體。</a:t>
            </a:r>
            <a:endParaRPr lang="en-US" altLang="zh-TW" sz="3500" dirty="0">
              <a:solidFill>
                <a:schemeClr val="bg1"/>
              </a:solidFill>
              <a:latin typeface="標楷體" panose="03000509000000000000" pitchFamily="65" charset="-120"/>
              <a:ea typeface="標楷體" panose="03000509000000000000" pitchFamily="65" charset="-120"/>
            </a:endParaRP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就是以多種書體的筆法合體或分體</a:t>
            </a:r>
            <a:endParaRPr lang="en-US" altLang="zh-TW" sz="3500" dirty="0">
              <a:solidFill>
                <a:schemeClr val="bg1"/>
              </a:solidFill>
              <a:latin typeface="標楷體" panose="03000509000000000000" pitchFamily="65" charset="-120"/>
              <a:ea typeface="標楷體" panose="03000509000000000000" pitchFamily="65" charset="-120"/>
            </a:endParaRP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置入於一幅作之中，</a:t>
            </a:r>
            <a:endParaRPr lang="en-US" altLang="zh-TW" sz="3500" dirty="0">
              <a:solidFill>
                <a:schemeClr val="bg1"/>
              </a:solidFill>
              <a:latin typeface="標楷體" panose="03000509000000000000" pitchFamily="65" charset="-120"/>
              <a:ea typeface="標楷體" panose="03000509000000000000" pitchFamily="65" charset="-120"/>
            </a:endParaRP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流行於明清以來的金石復興。</a:t>
            </a:r>
            <a:endParaRPr lang="en-US" altLang="zh-TW" sz="3500" dirty="0">
              <a:solidFill>
                <a:schemeClr val="bg1"/>
              </a:solidFill>
              <a:latin typeface="標楷體" panose="03000509000000000000" pitchFamily="65" charset="-120"/>
              <a:ea typeface="標楷體" panose="03000509000000000000" pitchFamily="65" charset="-120"/>
            </a:endParaRP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會有如此的流變乃是在於當書體已成定型後</a:t>
            </a:r>
            <a:endParaRPr lang="en-US" altLang="zh-TW" sz="3500" dirty="0">
              <a:solidFill>
                <a:schemeClr val="bg1"/>
              </a:solidFill>
              <a:latin typeface="標楷體" panose="03000509000000000000" pitchFamily="65" charset="-120"/>
              <a:ea typeface="標楷體" panose="03000509000000000000" pitchFamily="65" charset="-120"/>
            </a:endParaRP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唐代之後便無新的字體再創。</a:t>
            </a:r>
            <a:endParaRPr lang="en-US" altLang="zh-TW" sz="3500" dirty="0">
              <a:solidFill>
                <a:schemeClr val="bg1"/>
              </a:solidFill>
              <a:latin typeface="標楷體" panose="03000509000000000000" pitchFamily="65" charset="-120"/>
              <a:ea typeface="標楷體" panose="03000509000000000000" pitchFamily="65" charset="-120"/>
            </a:endParaRPr>
          </a:p>
          <a:p>
            <a:r>
              <a:rPr lang="en-US" altLang="zh-TW" sz="3500" dirty="0">
                <a:solidFill>
                  <a:schemeClr val="bg1"/>
                </a:solidFill>
                <a:latin typeface="標楷體" panose="03000509000000000000" pitchFamily="65" charset="-120"/>
                <a:ea typeface="標楷體" panose="03000509000000000000" pitchFamily="65" charset="-120"/>
              </a:rPr>
              <a:t>       </a:t>
            </a:r>
            <a:r>
              <a:rPr lang="zh-TW" altLang="en-US" sz="3500" dirty="0">
                <a:solidFill>
                  <a:schemeClr val="bg1"/>
                </a:solidFill>
                <a:latin typeface="標楷體" panose="03000509000000000000" pitchFamily="65" charset="-120"/>
                <a:ea typeface="標楷體" panose="03000509000000000000" pitchFamily="65" charset="-120"/>
              </a:rPr>
              <a:t>所以合體就成以為一個時代感的新秀。</a:t>
            </a:r>
          </a:p>
          <a:p>
            <a:endParaRPr lang="zh-TW" altLang="en-US" sz="35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9093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780020" y="1427737"/>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538720" y="1672848"/>
            <a:ext cx="11424680" cy="5016758"/>
          </a:xfrm>
          <a:prstGeom prst="rect">
            <a:avLst/>
          </a:prstGeom>
          <a:noFill/>
        </p:spPr>
        <p:txBody>
          <a:bodyPr wrap="square">
            <a:spAutoFit/>
          </a:bodyPr>
          <a:lstStyle/>
          <a:p>
            <a:r>
              <a:rPr lang="zh-TW" altLang="en-US" sz="4000" dirty="0">
                <a:solidFill>
                  <a:schemeClr val="bg1"/>
                </a:solidFill>
                <a:latin typeface="標楷體" panose="03000509000000000000" pitchFamily="65" charset="-120"/>
                <a:ea typeface="標楷體" panose="03000509000000000000" pitchFamily="65" charset="-120"/>
              </a:rPr>
              <a:t>以原體求變再變，以同質性相通的字體混搭。</a:t>
            </a:r>
            <a:endParaRPr lang="en-US" altLang="zh-TW" sz="4000" dirty="0">
              <a:solidFill>
                <a:schemeClr val="bg1"/>
              </a:solidFill>
              <a:latin typeface="標楷體" panose="03000509000000000000" pitchFamily="65" charset="-120"/>
              <a:ea typeface="標楷體" panose="03000509000000000000" pitchFamily="65" charset="-120"/>
            </a:endParaRPr>
          </a:p>
          <a:p>
            <a:r>
              <a:rPr lang="en-US" altLang="zh-TW" sz="4000" dirty="0">
                <a:solidFill>
                  <a:schemeClr val="bg1"/>
                </a:solidFill>
                <a:latin typeface="標楷體" panose="03000509000000000000" pitchFamily="65" charset="-120"/>
                <a:ea typeface="標楷體" panose="03000509000000000000" pitchFamily="65" charset="-120"/>
              </a:rPr>
              <a:t> </a:t>
            </a:r>
          </a:p>
          <a:p>
            <a:r>
              <a:rPr lang="zh-TW" altLang="en-US" sz="4000" dirty="0">
                <a:solidFill>
                  <a:schemeClr val="bg1"/>
                </a:solidFill>
                <a:latin typeface="標楷體" panose="03000509000000000000" pitchFamily="65" charset="-120"/>
                <a:ea typeface="標楷體" panose="03000509000000000000" pitchFamily="65" charset="-120"/>
              </a:rPr>
              <a:t>例如「篆隸合體」、「篆體草化」、「楷結行意」</a:t>
            </a:r>
            <a:endParaRPr lang="en-US" altLang="zh-TW" sz="4000" dirty="0">
              <a:solidFill>
                <a:schemeClr val="bg1"/>
              </a:solidFill>
              <a:latin typeface="標楷體" panose="03000509000000000000" pitchFamily="65" charset="-120"/>
              <a:ea typeface="標楷體" panose="03000509000000000000" pitchFamily="65" charset="-120"/>
            </a:endParaRPr>
          </a:p>
          <a:p>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以</a:t>
            </a:r>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分合</a:t>
            </a:r>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為藝術創作的變動規律。</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再以個人的美學靈感造就藝術的多元性。</a:t>
            </a:r>
          </a:p>
          <a:p>
            <a:endParaRPr lang="zh-TW" altLang="en-US" sz="4000" dirty="0">
              <a:solidFill>
                <a:schemeClr val="bg1"/>
              </a:solidFill>
              <a:latin typeface="標楷體" panose="03000509000000000000" pitchFamily="65" charset="-120"/>
              <a:ea typeface="標楷體" panose="03000509000000000000" pitchFamily="65" charset="-120"/>
            </a:endParaRPr>
          </a:p>
          <a:p>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金農漆書</a:t>
            </a:r>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鄭板橋的六分半</a:t>
            </a:r>
          </a:p>
        </p:txBody>
      </p:sp>
      <p:sp>
        <p:nvSpPr>
          <p:cNvPr id="8" name="文字方塊 7">
            <a:extLst>
              <a:ext uri="{FF2B5EF4-FFF2-40B4-BE49-F238E27FC236}">
                <a16:creationId xmlns:a16="http://schemas.microsoft.com/office/drawing/2014/main" id="{43A4B711-B122-43FE-A2DE-855E77F2EA72}"/>
              </a:ext>
            </a:extLst>
          </p:cNvPr>
          <p:cNvSpPr txBox="1"/>
          <p:nvPr/>
        </p:nvSpPr>
        <p:spPr>
          <a:xfrm>
            <a:off x="780020" y="326190"/>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特點</a:t>
            </a:r>
            <a:endParaRPr lang="zh-TW" altLang="en-US" sz="5000" dirty="0"/>
          </a:p>
        </p:txBody>
      </p:sp>
    </p:spTree>
    <p:extLst>
      <p:ext uri="{BB962C8B-B14F-4D97-AF65-F5344CB8AC3E}">
        <p14:creationId xmlns:p14="http://schemas.microsoft.com/office/powerpoint/2010/main" val="800807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753762" y="1230349"/>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986481" y="1472667"/>
            <a:ext cx="10219038" cy="5016758"/>
          </a:xfrm>
          <a:prstGeom prst="rect">
            <a:avLst/>
          </a:prstGeom>
          <a:noFill/>
        </p:spPr>
        <p:txBody>
          <a:bodyPr wrap="square">
            <a:spAutoFit/>
          </a:bodyPr>
          <a:lstStyle/>
          <a:p>
            <a:r>
              <a:rPr lang="zh-TW" altLang="en-US" sz="4000" dirty="0">
                <a:solidFill>
                  <a:schemeClr val="bg1"/>
                </a:solidFill>
                <a:latin typeface="標楷體" panose="03000509000000000000" pitchFamily="65" charset="-120"/>
                <a:ea typeface="標楷體" panose="03000509000000000000" pitchFamily="65" charset="-120"/>
              </a:rPr>
              <a:t>筆法以隸寫篆或以隸改造楷，</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用改造篆或隸，</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或一個行書體有很多其他各體的筆法</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成就了雜書體，改良後</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又因個人心性與審美角置入</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有了不同的面貌。</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近年來簡帛的出土發現，</a:t>
            </a:r>
            <a:endParaRPr lang="en-US" altLang="zh-TW" sz="4000" dirty="0">
              <a:solidFill>
                <a:schemeClr val="bg1"/>
              </a:solidFill>
              <a:latin typeface="標楷體" panose="03000509000000000000" pitchFamily="65" charset="-120"/>
              <a:ea typeface="標楷體" panose="03000509000000000000" pitchFamily="65" charset="-120"/>
            </a:endParaRPr>
          </a:p>
          <a:p>
            <a:r>
              <a:rPr lang="zh-TW" altLang="en-US" sz="4000" dirty="0">
                <a:solidFill>
                  <a:schemeClr val="bg1"/>
                </a:solidFill>
                <a:latin typeface="標楷體" panose="03000509000000000000" pitchFamily="65" charset="-120"/>
                <a:ea typeface="標楷體" panose="03000509000000000000" pitchFamily="65" charset="-120"/>
              </a:rPr>
              <a:t>將之融合並用，增添字元的多姿。</a:t>
            </a:r>
          </a:p>
        </p:txBody>
      </p:sp>
      <p:sp>
        <p:nvSpPr>
          <p:cNvPr id="8" name="文字方塊 7">
            <a:extLst>
              <a:ext uri="{FF2B5EF4-FFF2-40B4-BE49-F238E27FC236}">
                <a16:creationId xmlns:a16="http://schemas.microsoft.com/office/drawing/2014/main" id="{43A4B711-B122-43FE-A2DE-855E77F2EA72}"/>
              </a:ext>
            </a:extLst>
          </p:cNvPr>
          <p:cNvSpPr txBox="1"/>
          <p:nvPr/>
        </p:nvSpPr>
        <p:spPr>
          <a:xfrm>
            <a:off x="753762" y="368575"/>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表現手法：</a:t>
            </a:r>
            <a:endParaRPr lang="zh-TW" altLang="en-US" sz="5000" dirty="0"/>
          </a:p>
        </p:txBody>
      </p:sp>
    </p:spTree>
    <p:extLst>
      <p:ext uri="{BB962C8B-B14F-4D97-AF65-F5344CB8AC3E}">
        <p14:creationId xmlns:p14="http://schemas.microsoft.com/office/powerpoint/2010/main" val="1963689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753762" y="1230349"/>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1492FC6-CF3D-4D80-8A3A-449052FAA8BB}"/>
              </a:ext>
            </a:extLst>
          </p:cNvPr>
          <p:cNvSpPr txBox="1"/>
          <p:nvPr/>
        </p:nvSpPr>
        <p:spPr>
          <a:xfrm>
            <a:off x="1026640" y="1587500"/>
            <a:ext cx="10138719" cy="5016758"/>
          </a:xfrm>
          <a:prstGeom prst="rect">
            <a:avLst/>
          </a:prstGeom>
          <a:noFill/>
        </p:spPr>
        <p:txBody>
          <a:bodyPr wrap="square">
            <a:spAutoFit/>
          </a:bodyPr>
          <a:lstStyle/>
          <a:p>
            <a:r>
              <a:rPr lang="zh-TW"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以玩性學書法，會從中得到養心養性的陪伴藝術，雖然黑白略顯單寡，線條又只有一條，但</a:t>
            </a:r>
            <a:r>
              <a:rPr lang="zh-TW" altLang="en-US"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長期習字</a:t>
            </a:r>
            <a:r>
              <a:rPr lang="zh-TW"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的確可以從書寫中得到慰藉，具有調氣的功能與心靜的沉澱，</a:t>
            </a:r>
            <a:r>
              <a:rPr lang="zh-TW" altLang="en-US"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與古人對話</a:t>
            </a:r>
            <a:r>
              <a:rPr lang="zh-TW" altLang="en-US" sz="3500"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聚匯元素，以個人的學</a:t>
            </a:r>
            <a:r>
              <a:rPr lang="zh-TW" altLang="en-US" sz="3500"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養</a:t>
            </a:r>
            <a:r>
              <a:rPr lang="zh-TW"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寫</a:t>
            </a:r>
            <a:r>
              <a:rPr lang="zh-TW" altLang="en-US"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傳統</a:t>
            </a:r>
            <a:r>
              <a:rPr lang="zh-TW"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玩創作，不局限於即有的框架，定調於古典書法的不斷學習，變調於潮流書藝的創作，無限的未來和可能性就有賴於今人的開發，後人的傳承。讓書法活絡在每個人的</a:t>
            </a:r>
            <a:r>
              <a:rPr lang="zh-TW" altLang="en-US"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休明</a:t>
            </a:r>
            <a:r>
              <a:rPr lang="zh-TW" altLang="zh-TW" sz="3500" kern="100" dirty="0">
                <a:solidFill>
                  <a:schemeClr val="bg1"/>
                </a:solidFill>
                <a:effectLst/>
                <a:latin typeface="Calibri" panose="020F0502020204030204" pitchFamily="34" charset="0"/>
                <a:ea typeface="標楷體" panose="03000509000000000000" pitchFamily="65" charset="-120"/>
                <a:cs typeface="Times New Roman" panose="02020603050405020304" pitchFamily="18" charset="0"/>
              </a:rPr>
              <a:t>中。</a:t>
            </a:r>
            <a:endParaRPr lang="zh-TW" altLang="zh-TW" sz="3500" kern="100" dirty="0">
              <a:solidFill>
                <a:schemeClr val="bg1"/>
              </a:solidFill>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sz="4000" dirty="0">
              <a:solidFill>
                <a:schemeClr val="bg1"/>
              </a:solidFill>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43A4B711-B122-43FE-A2DE-855E77F2EA72}"/>
              </a:ext>
            </a:extLst>
          </p:cNvPr>
          <p:cNvSpPr txBox="1"/>
          <p:nvPr/>
        </p:nvSpPr>
        <p:spPr>
          <a:xfrm>
            <a:off x="753762" y="368575"/>
            <a:ext cx="6098058" cy="861774"/>
          </a:xfrm>
          <a:prstGeom prst="rect">
            <a:avLst/>
          </a:prstGeom>
          <a:noFill/>
        </p:spPr>
        <p:txBody>
          <a:bodyPr wrap="square">
            <a:spAutoFit/>
          </a:bodyPr>
          <a:lstStyle/>
          <a:p>
            <a:r>
              <a:rPr lang="zh-TW" altLang="en-US" sz="5000" dirty="0">
                <a:solidFill>
                  <a:schemeClr val="bg1"/>
                </a:solidFill>
                <a:latin typeface="標楷體" panose="03000509000000000000" pitchFamily="65" charset="-120"/>
                <a:ea typeface="標楷體" panose="03000509000000000000" pitchFamily="65" charset="-120"/>
              </a:rPr>
              <a:t>語重心長：</a:t>
            </a:r>
            <a:endParaRPr lang="zh-TW" altLang="en-US" sz="5000" dirty="0"/>
          </a:p>
        </p:txBody>
      </p:sp>
    </p:spTree>
    <p:extLst>
      <p:ext uri="{BB962C8B-B14F-4D97-AF65-F5344CB8AC3E}">
        <p14:creationId xmlns:p14="http://schemas.microsoft.com/office/powerpoint/2010/main" val="2666439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FFBB1B51-4C71-4FA8-87CB-B5D999FA1F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300" y="696118"/>
            <a:ext cx="3537157" cy="5730082"/>
          </a:xfrm>
        </p:spPr>
      </p:pic>
      <p:pic>
        <p:nvPicPr>
          <p:cNvPr id="7" name="圖片 6">
            <a:extLst>
              <a:ext uri="{FF2B5EF4-FFF2-40B4-BE49-F238E27FC236}">
                <a16:creationId xmlns:a16="http://schemas.microsoft.com/office/drawing/2014/main" id="{CFA93E77-340B-4EB5-B68B-4FBD41223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852815"/>
            <a:ext cx="5067300" cy="5152367"/>
          </a:xfrm>
          <a:prstGeom prst="rect">
            <a:avLst/>
          </a:prstGeom>
        </p:spPr>
      </p:pic>
    </p:spTree>
    <p:extLst>
      <p:ext uri="{BB962C8B-B14F-4D97-AF65-F5344CB8AC3E}">
        <p14:creationId xmlns:p14="http://schemas.microsoft.com/office/powerpoint/2010/main" val="604329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3C78E2-EBD0-42EC-95DD-79D68613C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0155" y="524319"/>
            <a:ext cx="2474869" cy="4351338"/>
          </a:xfrm>
        </p:spPr>
      </p:pic>
      <p:pic>
        <p:nvPicPr>
          <p:cNvPr id="7" name="圖片 6">
            <a:extLst>
              <a:ext uri="{FF2B5EF4-FFF2-40B4-BE49-F238E27FC236}">
                <a16:creationId xmlns:a16="http://schemas.microsoft.com/office/drawing/2014/main" id="{9CBD264D-D521-49ED-8225-3AF39C6A5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976" y="1907031"/>
            <a:ext cx="2474869" cy="4461244"/>
          </a:xfrm>
          <a:prstGeom prst="rect">
            <a:avLst/>
          </a:prstGeom>
        </p:spPr>
      </p:pic>
      <p:pic>
        <p:nvPicPr>
          <p:cNvPr id="9" name="圖片 8">
            <a:extLst>
              <a:ext uri="{FF2B5EF4-FFF2-40B4-BE49-F238E27FC236}">
                <a16:creationId xmlns:a16="http://schemas.microsoft.com/office/drawing/2014/main" id="{E6FBAC3E-072E-4305-AE91-F19AC791B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6674" y="977125"/>
            <a:ext cx="2910876" cy="5391150"/>
          </a:xfrm>
          <a:prstGeom prst="rect">
            <a:avLst/>
          </a:prstGeom>
        </p:spPr>
      </p:pic>
      <p:pic>
        <p:nvPicPr>
          <p:cNvPr id="11" name="圖片 10">
            <a:extLst>
              <a:ext uri="{FF2B5EF4-FFF2-40B4-BE49-F238E27FC236}">
                <a16:creationId xmlns:a16="http://schemas.microsoft.com/office/drawing/2014/main" id="{6F7A6BD1-6434-4694-902E-93050DC7E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50" y="317499"/>
            <a:ext cx="2885950" cy="5549901"/>
          </a:xfrm>
          <a:prstGeom prst="rect">
            <a:avLst/>
          </a:prstGeom>
        </p:spPr>
      </p:pic>
    </p:spTree>
    <p:extLst>
      <p:ext uri="{BB962C8B-B14F-4D97-AF65-F5344CB8AC3E}">
        <p14:creationId xmlns:p14="http://schemas.microsoft.com/office/powerpoint/2010/main" val="159299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cxnSpLocks/>
          </p:cNvCxnSpPr>
          <p:nvPr/>
        </p:nvCxnSpPr>
        <p:spPr>
          <a:xfrm>
            <a:off x="7061523" y="6108208"/>
            <a:ext cx="4202565" cy="0"/>
          </a:xfrm>
          <a:prstGeom prst="line">
            <a:avLst/>
          </a:prstGeom>
          <a:ln>
            <a:gradFill flip="none" rotWithShape="1">
              <a:gsLst>
                <a:gs pos="38500">
                  <a:srgbClr val="E1E1E2"/>
                </a:gs>
                <a:gs pos="20000">
                  <a:schemeClr val="tx1">
                    <a:lumMod val="50000"/>
                    <a:lumOff val="50000"/>
                  </a:schemeClr>
                </a:gs>
                <a:gs pos="0">
                  <a:schemeClr val="accent1">
                    <a:lumMod val="5000"/>
                    <a:lumOff val="95000"/>
                  </a:schemeClr>
                </a:gs>
                <a:gs pos="85500">
                  <a:schemeClr val="tx1">
                    <a:lumMod val="65000"/>
                    <a:lumOff val="35000"/>
                  </a:schemeClr>
                </a:gs>
                <a:gs pos="71000">
                  <a:schemeClr val="bg1">
                    <a:lumMod val="75000"/>
                  </a:schemeClr>
                </a:gs>
                <a:gs pos="54000">
                  <a:schemeClr val="bg1">
                    <a:lumMod val="85000"/>
                  </a:schemeClr>
                </a:gs>
                <a:gs pos="0">
                  <a:srgbClr val="232524"/>
                </a:gs>
                <a:gs pos="99000">
                  <a:srgbClr val="2C2C2C"/>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0846FA5-A7A0-4AF1-A562-A80527C6E92B}"/>
              </a:ext>
            </a:extLst>
          </p:cNvPr>
          <p:cNvSpPr txBox="1"/>
          <p:nvPr/>
        </p:nvSpPr>
        <p:spPr>
          <a:xfrm>
            <a:off x="317500" y="1566952"/>
            <a:ext cx="10807700" cy="4493538"/>
          </a:xfrm>
          <a:prstGeom prst="rect">
            <a:avLst/>
          </a:prstGeom>
          <a:noFill/>
        </p:spPr>
        <p:txBody>
          <a:bodyPr wrap="square">
            <a:spAutoFit/>
          </a:bodyPr>
          <a:lstStyle/>
          <a:p>
            <a:r>
              <a:rPr lang="zh-TW" altLang="zh-TW" sz="5000" dirty="0">
                <a:solidFill>
                  <a:schemeClr val="bg1"/>
                </a:solidFill>
                <a:effectLst/>
                <a:ea typeface="標楷體" panose="03000509000000000000" pitchFamily="65" charset="-120"/>
                <a:cs typeface="Times New Roman" panose="02020603050405020304" pitchFamily="18" charset="0"/>
              </a:rPr>
              <a:t>然而在資訊業發達的今天</a:t>
            </a:r>
            <a:endParaRPr lang="en-US" altLang="zh-TW" sz="5000" dirty="0">
              <a:solidFill>
                <a:schemeClr val="bg1"/>
              </a:solidFill>
              <a:latin typeface="標楷體" panose="03000509000000000000" pitchFamily="65" charset="-120"/>
              <a:ea typeface="標楷體" panose="03000509000000000000" pitchFamily="65" charset="-120"/>
            </a:endParaRPr>
          </a:p>
          <a:p>
            <a:endParaRPr lang="en-US" altLang="zh-TW" sz="5000" dirty="0">
              <a:solidFill>
                <a:schemeClr val="bg1"/>
              </a:solidFill>
              <a:effectLst/>
              <a:ea typeface="標楷體" panose="03000509000000000000" pitchFamily="65" charset="-120"/>
              <a:cs typeface="Times New Roman" panose="02020603050405020304" pitchFamily="18" charset="0"/>
            </a:endParaRPr>
          </a:p>
          <a:p>
            <a:r>
              <a:rPr lang="en-US" altLang="zh-TW" sz="5000" dirty="0">
                <a:solidFill>
                  <a:schemeClr val="bg1"/>
                </a:solidFill>
                <a:effectLst/>
                <a:ea typeface="標楷體" panose="03000509000000000000" pitchFamily="65" charset="-120"/>
                <a:cs typeface="Times New Roman" panose="02020603050405020304" pitchFamily="18" charset="0"/>
              </a:rPr>
              <a:t>  </a:t>
            </a:r>
            <a:r>
              <a:rPr lang="zh-TW" altLang="zh-TW" sz="5000" dirty="0">
                <a:solidFill>
                  <a:schemeClr val="bg1"/>
                </a:solidFill>
                <a:effectLst/>
                <a:ea typeface="標楷體" panose="03000509000000000000" pitchFamily="65" charset="-120"/>
                <a:cs typeface="Times New Roman" panose="02020603050405020304" pitchFamily="18" charset="0"/>
              </a:rPr>
              <a:t>書法的傳統藝術不再滿足現代人</a:t>
            </a:r>
            <a:endParaRPr lang="en-US" altLang="zh-TW" sz="5000" dirty="0">
              <a:solidFill>
                <a:schemeClr val="bg1"/>
              </a:solidFill>
              <a:effectLst/>
              <a:ea typeface="標楷體" panose="03000509000000000000" pitchFamily="65" charset="-120"/>
              <a:cs typeface="Times New Roman" panose="02020603050405020304" pitchFamily="18" charset="0"/>
            </a:endParaRPr>
          </a:p>
          <a:p>
            <a:endParaRPr lang="en-US" altLang="zh-TW" sz="5000" dirty="0">
              <a:solidFill>
                <a:schemeClr val="bg1"/>
              </a:solidFill>
              <a:ea typeface="標楷體" panose="03000509000000000000" pitchFamily="65" charset="-120"/>
              <a:cs typeface="Times New Roman" panose="02020603050405020304" pitchFamily="18" charset="0"/>
            </a:endParaRPr>
          </a:p>
          <a:p>
            <a:r>
              <a:rPr lang="en-US" altLang="zh-TW" sz="5000" dirty="0">
                <a:solidFill>
                  <a:schemeClr val="bg1"/>
                </a:solidFill>
                <a:effectLst/>
                <a:ea typeface="標楷體" panose="03000509000000000000" pitchFamily="65" charset="-120"/>
                <a:cs typeface="Times New Roman" panose="02020603050405020304" pitchFamily="18" charset="0"/>
              </a:rPr>
              <a:t>      </a:t>
            </a:r>
            <a:r>
              <a:rPr lang="zh-TW" altLang="zh-TW" sz="5000" dirty="0">
                <a:solidFill>
                  <a:schemeClr val="bg1"/>
                </a:solidFill>
                <a:effectLst/>
                <a:ea typeface="標楷體" panose="03000509000000000000" pitchFamily="65" charset="-120"/>
                <a:cs typeface="Times New Roman" panose="02020603050405020304" pitchFamily="18" charset="0"/>
              </a:rPr>
              <a:t>的視覺或者心靈啟迪的感受</a:t>
            </a:r>
            <a:endParaRPr lang="zh-TW" altLang="en-US" sz="5000" dirty="0">
              <a:solidFill>
                <a:schemeClr val="bg1"/>
              </a:solidFill>
              <a:latin typeface="標楷體" panose="03000509000000000000" pitchFamily="65" charset="-120"/>
              <a:ea typeface="標楷體" panose="03000509000000000000" pitchFamily="65" charset="-120"/>
            </a:endParaRPr>
          </a:p>
          <a:p>
            <a:endParaRPr lang="zh-TW" altLang="en-US" sz="36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09436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invX="1"/>
      </p:transition>
    </mc:Choice>
    <mc:Fallback xmlns="">
      <p:transition spd="slow" advClick="0" advTm="4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801591" y="2368587"/>
            <a:ext cx="4588821" cy="1015663"/>
          </a:xfrm>
          <a:prstGeom prst="rect">
            <a:avLst/>
          </a:prstGeom>
          <a:noFill/>
        </p:spPr>
        <p:txBody>
          <a:bodyPr wrap="none" rtlCol="0">
            <a:spAutoFit/>
          </a:bodyPr>
          <a:lstStyle/>
          <a:p>
            <a:pPr algn="ctr"/>
            <a:r>
              <a:rPr lang="en-US" altLang="zh-CN" sz="6000" dirty="0">
                <a:solidFill>
                  <a:schemeClr val="bg1">
                    <a:lumMod val="85000"/>
                  </a:schemeClr>
                </a:solidFill>
                <a:latin typeface="Segoe UI" panose="020B0502040204020203" pitchFamily="34" charset="0"/>
                <a:cs typeface="Segoe UI" panose="020B0502040204020203" pitchFamily="34" charset="0"/>
              </a:rPr>
              <a:t>THANK  </a:t>
            </a:r>
            <a:r>
              <a:rPr lang="en-US" altLang="zh-CN" sz="6000" dirty="0">
                <a:solidFill>
                  <a:srgbClr val="E0B07E"/>
                </a:solidFill>
                <a:latin typeface="Segoe UI" panose="020B0502040204020203" pitchFamily="34" charset="0"/>
                <a:cs typeface="Segoe UI" panose="020B0502040204020203" pitchFamily="34" charset="0"/>
              </a:rPr>
              <a:t>YOU</a:t>
            </a:r>
            <a:endParaRPr lang="zh-CN" altLang="en-US" sz="6000" dirty="0">
              <a:solidFill>
                <a:srgbClr val="E0B07E"/>
              </a:solidFill>
              <a:latin typeface="Segoe UI" panose="020B0502040204020203" pitchFamily="34" charset="0"/>
              <a:cs typeface="Segoe UI" panose="020B0502040204020203" pitchFamily="34" charset="0"/>
            </a:endParaRPr>
          </a:p>
        </p:txBody>
      </p:sp>
      <p:pic>
        <p:nvPicPr>
          <p:cNvPr id="3" name="月河片尾">
            <a:hlinkClick r:id="" action="ppaction://media"/>
            <a:extLst>
              <a:ext uri="{FF2B5EF4-FFF2-40B4-BE49-F238E27FC236}">
                <a16:creationId xmlns:a16="http://schemas.microsoft.com/office/drawing/2014/main" id="{1E725AF0-B560-48CA-A353-C8EFA2F099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2318" y="4048125"/>
            <a:ext cx="487363" cy="487363"/>
          </a:xfrm>
          <a:prstGeom prst="rect">
            <a:avLst/>
          </a:prstGeom>
        </p:spPr>
      </p:pic>
    </p:spTree>
    <p:extLst>
      <p:ext uri="{BB962C8B-B14F-4D97-AF65-F5344CB8AC3E}">
        <p14:creationId xmlns:p14="http://schemas.microsoft.com/office/powerpoint/2010/main" val="4063836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drap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2093</TotalTime>
  <Words>3334</Words>
  <Application>Microsoft Office PowerPoint</Application>
  <PresentationFormat>寬螢幕</PresentationFormat>
  <Paragraphs>351</Paragraphs>
  <Slides>90</Slides>
  <Notes>0</Notes>
  <HiddenSlides>0</HiddenSlides>
  <MMClips>4</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90</vt:i4>
      </vt:variant>
    </vt:vector>
  </HeadingPairs>
  <TitlesOfParts>
    <vt:vector size="97" baseType="lpstr">
      <vt:lpstr>等线</vt:lpstr>
      <vt:lpstr>等线 Light</vt:lpstr>
      <vt:lpstr>標楷體</vt:lpstr>
      <vt:lpstr>Arial</vt:lpstr>
      <vt:lpstr>Calibri</vt:lpstr>
      <vt:lpstr>Segoe UI</vt:lpstr>
      <vt:lpstr>Office 主题​​</vt:lpstr>
      <vt:lpstr>PowerPoint 簡報</vt:lpstr>
      <vt:lpstr>PowerPoint 簡報</vt:lpstr>
      <vt:lpstr>PowerPoint 簡報</vt:lpstr>
      <vt:lpstr>PowerPoint 簡報</vt:lpstr>
      <vt:lpstr>PowerPoint 簡報</vt:lpstr>
      <vt:lpstr>PowerPoint 簡報</vt:lpstr>
      <vt:lpstr>董陽孜，《大象無形》，墨、紙，179×776 cm，2006，藝術家自藏。</vt:lpstr>
      <vt:lpstr>「 是「閱讀的藝術」        林子琪，魏碑，《武侯誡子書》， 70cm×135cm，中堂2020，白墨臘宣。</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216.10.15日本來台參訪～～書法交流（日本美麗的書法老師）  她用雙筆勾勒龍鳳二個字   寫之前用泥金先灑在紙面上  為龍為鳳做造型變化   她揮灑自如的肢體語言是  全場的熱點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台北市仁愛國小三年級表藝課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章草      急就章</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貴三 賴</cp:lastModifiedBy>
  <cp:revision>130</cp:revision>
  <dcterms:created xsi:type="dcterms:W3CDTF">2017-03-18T02:52:12Z</dcterms:created>
  <dcterms:modified xsi:type="dcterms:W3CDTF">2025-09-24T23:15:52Z</dcterms:modified>
</cp:coreProperties>
</file>