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57" r:id="rId4"/>
    <p:sldId id="261" r:id="rId5"/>
    <p:sldId id="263" r:id="rId6"/>
    <p:sldId id="268" r:id="rId7"/>
    <p:sldId id="265" r:id="rId8"/>
    <p:sldId id="269" r:id="rId9"/>
    <p:sldId id="270" r:id="rId10"/>
    <p:sldId id="271" r:id="rId11"/>
    <p:sldId id="272" r:id="rId12"/>
    <p:sldId id="266" r:id="rId13"/>
    <p:sldId id="273" r:id="rId14"/>
    <p:sldId id="274" r:id="rId15"/>
    <p:sldId id="275" r:id="rId16"/>
    <p:sldId id="276" r:id="rId17"/>
    <p:sldId id="267" r:id="rId18"/>
    <p:sldId id="277" r:id="rId19"/>
    <p:sldId id="278" r:id="rId20"/>
    <p:sldId id="279" r:id="rId21"/>
    <p:sldId id="282" r:id="rId22"/>
    <p:sldId id="280" r:id="rId23"/>
    <p:sldId id="281" r:id="rId24"/>
    <p:sldId id="283" r:id="rId25"/>
    <p:sldId id="284" r:id="rId26"/>
    <p:sldId id="285" r:id="rId27"/>
    <p:sldId id="264" r:id="rId28"/>
    <p:sldId id="286" r:id="rId29"/>
    <p:sldId id="287" r:id="rId30"/>
    <p:sldId id="289" r:id="rId31"/>
    <p:sldId id="288" r:id="rId32"/>
    <p:sldId id="290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標楷體" panose="03000509000000000000" pitchFamily="65" charset="-120"/>
      <p:regular r:id="rId4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520-497B-42CD-BE6B-121E22E81A3D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302E-462F-4896-8D0B-A113610D5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1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9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43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2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23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A60C394-F715-A471-785D-A5C83C6C1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DD61798-E1C8-641C-7A6A-19BB65FC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967AF9-C554-B9CE-A204-BEE3A285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78E13-B62A-73C6-D8D9-148CF2D7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7A6016-9115-5E3A-566D-67ADEB46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219503-7704-7658-CF20-0DD0DCEF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868843-EDDD-3F71-18C4-CB69FAF3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570B68-7FEB-9214-9AB8-3B750C9A0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E691C1-48A9-9D9C-A9C9-2416EF7D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39FA10-1707-3542-5B37-0EB09ACD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D9590D-7100-556C-D7BA-13B54606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3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BDE9667-7F19-F817-9C4D-7A749DD8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432926-E52F-932F-2B92-5040936B3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FAFE11-A9DB-2480-70B7-48FDF4CF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A738A-603E-FD41-AB65-AA044BBF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B28D34-224A-504F-FB36-8FB78E5D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4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5A49A68F-8D02-597E-EEC5-A95785077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92BB47C-300A-AEFF-69DA-02DCC6AE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4" y="365125"/>
            <a:ext cx="10364585" cy="1325563"/>
          </a:xfrm>
        </p:spPr>
        <p:txBody>
          <a:bodyPr/>
          <a:lstStyle>
            <a:lvl1pPr>
              <a:defRPr>
                <a:ea typeface="超研澤粗魏碑" panose="0201060901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04693-5BF2-DEE6-46C8-CD7D2C9D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4" y="1825625"/>
            <a:ext cx="10364586" cy="435133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BC36A1-CD10-D18E-881F-7901E8FF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D8B52B-B6C0-789B-0793-2EC7EC2C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CD7293-0513-1817-0ACB-78A0528E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2C970B0D-F6D3-8BBD-DF86-8120768BCF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05" y="515937"/>
            <a:ext cx="1843087" cy="1023937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BA199C82-120D-BDAB-377B-120EFF50C5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356" y="0"/>
            <a:ext cx="939644" cy="68580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745EE84-64D3-2C8C-3CA4-8CF133AF6B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09100" y="3095882"/>
            <a:ext cx="3965800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5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1D45B-FD68-536F-70CD-8FA3EBB9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355B86-1528-7AAE-FEB5-D2AE9138C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7C64E1-0C1C-030E-84A1-51485C16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85EB54-5CA3-8C15-7449-3CB248D5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F3919-3B32-743E-A7E9-FC917787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A4C74723-652E-A8FC-7B7F-52337788B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44D7CC-9AE1-8ED3-4956-E663627D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546410-23E5-0B46-05E0-6FF42D121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EF97C6-F4F6-C2E0-F10C-059FF8D1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612729-D282-02B3-B3D9-714FCE71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5E08F-3E12-DF0D-B5F6-4FD49F96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EBC322-C433-14AB-FDDF-24D0D5C8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23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246AEB-7C83-59A7-CBE0-C99D4377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88B573-1BB3-604B-B27E-4F85547DF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938079-BB01-DFEA-DED9-FD551E2FE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96C67C1-6980-0895-9945-7FD293323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D396B6-590B-9521-CCAC-33F39B53A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C2B20BC-510B-65AC-7CAA-A20860E5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0506FC9-EB3D-CEE3-E2A0-B9B3C430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E3864AE-75D6-F752-01AE-09703C18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93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EB960-2027-E1BD-033E-8F74F906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3B73A62-E47F-F311-496B-0F0A5DC8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615C28-23E8-D417-B67D-D2CA9FDA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99B034-35CC-B315-6323-858EF54F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20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6736098-669D-E3C6-8146-DA35F3EA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D44EC46-CB9E-B726-6FEC-EBF9AD85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33AD72-C177-0C44-7EEA-B7167C6F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92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78F122-0A3F-F309-4836-8B463AD5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96E26E-758E-1CD3-07DF-A19746EE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57F9FD7-9123-2677-8598-1E3458709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AAAFE9-33D7-B7CC-CC36-1E3D783B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DED9A8-8F1C-BDCB-8EC7-38BE0D3C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4BA133-B52B-0758-79A1-0EA11D08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4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036325-6CC2-40B2-F80C-67E4A22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E8AACB-DE4F-BF13-DC6B-0B2BBCB06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B86B05-CDE5-C62B-949C-812BF5DA6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6FE1EB-5E69-9B35-A9DF-310793B7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9BDA73-93DD-9A10-FBCE-78F726C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8BE9A3-15E9-5CD6-A7DB-1D4E2E80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23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2322CA51-6176-5086-00CF-13CA0D516E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0FED8F-ECC7-3153-5682-8759116E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206929-2678-D28E-7705-022DFD1B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499277-EADA-5C81-0E6A-7479B37DC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97D7-5A85-4723-A0D7-593403CEE29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2BB487-EFCE-DA69-83B4-8D64641A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54F79B-F70A-25AC-D705-3107E4D6B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C219-79EF-4B9B-87C4-153A0B4D1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0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53A5D1F2-F294-E584-AE2B-55CA0A78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2343150"/>
            <a:ext cx="6249160" cy="520518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8D0B7331-55BD-017D-A6BF-E8D38E536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0373" y="0"/>
            <a:ext cx="3342643" cy="46863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9AE07F6E-F13D-0F74-CA67-7AE29B9FC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955" y="4241800"/>
            <a:ext cx="2129045" cy="2616200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AC1A4D58-E1B6-D34E-9F2F-D71D69583CC5}"/>
              </a:ext>
            </a:extLst>
          </p:cNvPr>
          <p:cNvGrpSpPr/>
          <p:nvPr/>
        </p:nvGrpSpPr>
        <p:grpSpPr>
          <a:xfrm>
            <a:off x="4169166" y="388150"/>
            <a:ext cx="6154014" cy="6081700"/>
            <a:chOff x="4169166" y="388150"/>
            <a:chExt cx="6154014" cy="6081700"/>
          </a:xfrm>
        </p:grpSpPr>
        <p:cxnSp>
          <p:nvCxnSpPr>
            <p:cNvPr id="8" name="直接连接符 17">
              <a:extLst>
                <a:ext uri="{FF2B5EF4-FFF2-40B4-BE49-F238E27FC236}">
                  <a16:creationId xmlns:a16="http://schemas.microsoft.com/office/drawing/2014/main" id="{9EA6DB0D-F16C-3C72-C0BC-64F171C9AA42}"/>
                </a:ext>
              </a:extLst>
            </p:cNvPr>
            <p:cNvCxnSpPr/>
            <p:nvPr/>
          </p:nvCxnSpPr>
          <p:spPr>
            <a:xfrm flipV="1">
              <a:off x="6699249" y="858156"/>
              <a:ext cx="0" cy="1428750"/>
            </a:xfrm>
            <a:prstGeom prst="line">
              <a:avLst/>
            </a:prstGeom>
            <a:ln w="28575">
              <a:gradFill>
                <a:gsLst>
                  <a:gs pos="30000">
                    <a:srgbClr val="AB8D6F"/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9">
              <a:extLst>
                <a:ext uri="{FF2B5EF4-FFF2-40B4-BE49-F238E27FC236}">
                  <a16:creationId xmlns:a16="http://schemas.microsoft.com/office/drawing/2014/main" id="{FE011B4C-2458-B023-72E5-9A9560543E3E}"/>
                </a:ext>
              </a:extLst>
            </p:cNvPr>
            <p:cNvCxnSpPr/>
            <p:nvPr/>
          </p:nvCxnSpPr>
          <p:spPr>
            <a:xfrm>
              <a:off x="6699249" y="870401"/>
              <a:ext cx="2882901" cy="0"/>
            </a:xfrm>
            <a:prstGeom prst="line">
              <a:avLst/>
            </a:prstGeom>
            <a:ln w="28575">
              <a:solidFill>
                <a:srgbClr val="AB8D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1">
              <a:extLst>
                <a:ext uri="{FF2B5EF4-FFF2-40B4-BE49-F238E27FC236}">
                  <a16:creationId xmlns:a16="http://schemas.microsoft.com/office/drawing/2014/main" id="{975E5128-0FBD-F078-36E2-F116E318C7DE}"/>
                </a:ext>
              </a:extLst>
            </p:cNvPr>
            <p:cNvCxnSpPr/>
            <p:nvPr/>
          </p:nvCxnSpPr>
          <p:spPr>
            <a:xfrm>
              <a:off x="9575800" y="858156"/>
              <a:ext cx="0" cy="1543050"/>
            </a:xfrm>
            <a:prstGeom prst="line">
              <a:avLst/>
            </a:prstGeom>
            <a:ln w="28575">
              <a:gradFill>
                <a:gsLst>
                  <a:gs pos="73000">
                    <a:srgbClr val="AB8D6F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29">
              <a:extLst>
                <a:ext uri="{FF2B5EF4-FFF2-40B4-BE49-F238E27FC236}">
                  <a16:creationId xmlns:a16="http://schemas.microsoft.com/office/drawing/2014/main" id="{A61B714C-4989-8C83-21FC-6AA7953437DF}"/>
                </a:ext>
              </a:extLst>
            </p:cNvPr>
            <p:cNvCxnSpPr/>
            <p:nvPr/>
          </p:nvCxnSpPr>
          <p:spPr>
            <a:xfrm flipV="1">
              <a:off x="6692898" y="4608297"/>
              <a:ext cx="0" cy="1428750"/>
            </a:xfrm>
            <a:prstGeom prst="line">
              <a:avLst/>
            </a:prstGeom>
            <a:ln w="28575">
              <a:gradFill>
                <a:gsLst>
                  <a:gs pos="73000">
                    <a:srgbClr val="684233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30">
              <a:extLst>
                <a:ext uri="{FF2B5EF4-FFF2-40B4-BE49-F238E27FC236}">
                  <a16:creationId xmlns:a16="http://schemas.microsoft.com/office/drawing/2014/main" id="{F813028E-8A0E-4684-0A31-6E0EBA2574A3}"/>
                </a:ext>
              </a:extLst>
            </p:cNvPr>
            <p:cNvCxnSpPr/>
            <p:nvPr/>
          </p:nvCxnSpPr>
          <p:spPr>
            <a:xfrm flipV="1">
              <a:off x="6788149" y="972456"/>
              <a:ext cx="0" cy="1428750"/>
            </a:xfrm>
            <a:prstGeom prst="line">
              <a:avLst/>
            </a:prstGeom>
            <a:ln w="19050">
              <a:gradFill flip="none" rotWithShape="1">
                <a:gsLst>
                  <a:gs pos="38000">
                    <a:srgbClr val="AB8D6F"/>
                  </a:gs>
                  <a:gs pos="0">
                    <a:srgbClr val="F6F4F3"/>
                  </a:gs>
                </a:gsLst>
                <a:lin ang="54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31">
              <a:extLst>
                <a:ext uri="{FF2B5EF4-FFF2-40B4-BE49-F238E27FC236}">
                  <a16:creationId xmlns:a16="http://schemas.microsoft.com/office/drawing/2014/main" id="{49FCF83D-9540-7CBF-E67A-B28A4A334247}"/>
                </a:ext>
              </a:extLst>
            </p:cNvPr>
            <p:cNvCxnSpPr/>
            <p:nvPr/>
          </p:nvCxnSpPr>
          <p:spPr>
            <a:xfrm>
              <a:off x="6788149" y="972456"/>
              <a:ext cx="2705100" cy="0"/>
            </a:xfrm>
            <a:prstGeom prst="line">
              <a:avLst/>
            </a:prstGeom>
            <a:ln w="19050">
              <a:solidFill>
                <a:srgbClr val="AB8D6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34">
              <a:extLst>
                <a:ext uri="{FF2B5EF4-FFF2-40B4-BE49-F238E27FC236}">
                  <a16:creationId xmlns:a16="http://schemas.microsoft.com/office/drawing/2014/main" id="{97B96E4C-35AC-F776-B9AF-BA8DBD515C4F}"/>
                </a:ext>
              </a:extLst>
            </p:cNvPr>
            <p:cNvCxnSpPr/>
            <p:nvPr/>
          </p:nvCxnSpPr>
          <p:spPr>
            <a:xfrm flipV="1">
              <a:off x="9493249" y="972456"/>
              <a:ext cx="0" cy="1428750"/>
            </a:xfrm>
            <a:prstGeom prst="line">
              <a:avLst/>
            </a:prstGeom>
            <a:ln w="19050">
              <a:gradFill flip="none" rotWithShape="1">
                <a:gsLst>
                  <a:gs pos="33000">
                    <a:srgbClr val="AB8D6F"/>
                  </a:gs>
                  <a:gs pos="0">
                    <a:srgbClr val="F6F4F3"/>
                  </a:gs>
                </a:gsLst>
                <a:lin ang="54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35">
              <a:extLst>
                <a:ext uri="{FF2B5EF4-FFF2-40B4-BE49-F238E27FC236}">
                  <a16:creationId xmlns:a16="http://schemas.microsoft.com/office/drawing/2014/main" id="{DD8902D7-72E8-5E97-11A3-AD87FE2EF45A}"/>
                </a:ext>
              </a:extLst>
            </p:cNvPr>
            <p:cNvCxnSpPr/>
            <p:nvPr/>
          </p:nvCxnSpPr>
          <p:spPr>
            <a:xfrm flipV="1">
              <a:off x="9582150" y="4544797"/>
              <a:ext cx="0" cy="1260009"/>
            </a:xfrm>
            <a:prstGeom prst="line">
              <a:avLst/>
            </a:prstGeom>
            <a:ln w="28575">
              <a:gradFill>
                <a:gsLst>
                  <a:gs pos="73000">
                    <a:srgbClr val="684233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36">
              <a:extLst>
                <a:ext uri="{FF2B5EF4-FFF2-40B4-BE49-F238E27FC236}">
                  <a16:creationId xmlns:a16="http://schemas.microsoft.com/office/drawing/2014/main" id="{D58A5BAE-1079-1D66-B41D-EB1FF2E34122}"/>
                </a:ext>
              </a:extLst>
            </p:cNvPr>
            <p:cNvCxnSpPr/>
            <p:nvPr/>
          </p:nvCxnSpPr>
          <p:spPr>
            <a:xfrm>
              <a:off x="6699249" y="6037047"/>
              <a:ext cx="2315211" cy="0"/>
            </a:xfrm>
            <a:prstGeom prst="line">
              <a:avLst/>
            </a:prstGeom>
            <a:ln w="28575">
              <a:solidFill>
                <a:srgbClr val="684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37">
              <a:extLst>
                <a:ext uri="{FF2B5EF4-FFF2-40B4-BE49-F238E27FC236}">
                  <a16:creationId xmlns:a16="http://schemas.microsoft.com/office/drawing/2014/main" id="{18FA131C-59D6-0D09-0528-7F5A80E58A31}"/>
                </a:ext>
              </a:extLst>
            </p:cNvPr>
            <p:cNvCxnSpPr/>
            <p:nvPr/>
          </p:nvCxnSpPr>
          <p:spPr>
            <a:xfrm flipV="1">
              <a:off x="6788149" y="4538447"/>
              <a:ext cx="0" cy="1428750"/>
            </a:xfrm>
            <a:prstGeom prst="line">
              <a:avLst/>
            </a:prstGeom>
            <a:ln w="19050">
              <a:gradFill flip="none" rotWithShape="1">
                <a:gsLst>
                  <a:gs pos="70000">
                    <a:srgbClr val="684233"/>
                  </a:gs>
                  <a:gs pos="100000">
                    <a:srgbClr val="F6F4F3"/>
                  </a:gs>
                </a:gsLst>
                <a:lin ang="54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38">
              <a:extLst>
                <a:ext uri="{FF2B5EF4-FFF2-40B4-BE49-F238E27FC236}">
                  <a16:creationId xmlns:a16="http://schemas.microsoft.com/office/drawing/2014/main" id="{8EEA9757-9FA5-74D5-205E-A12F16E76E25}"/>
                </a:ext>
              </a:extLst>
            </p:cNvPr>
            <p:cNvCxnSpPr/>
            <p:nvPr/>
          </p:nvCxnSpPr>
          <p:spPr>
            <a:xfrm>
              <a:off x="6788149" y="5959577"/>
              <a:ext cx="2205832" cy="0"/>
            </a:xfrm>
            <a:prstGeom prst="line">
              <a:avLst/>
            </a:prstGeom>
            <a:ln w="19050">
              <a:solidFill>
                <a:srgbClr val="6842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39">
              <a:extLst>
                <a:ext uri="{FF2B5EF4-FFF2-40B4-BE49-F238E27FC236}">
                  <a16:creationId xmlns:a16="http://schemas.microsoft.com/office/drawing/2014/main" id="{8CD04E3E-F20C-26FD-AFF2-FA63DBDD81FF}"/>
                </a:ext>
              </a:extLst>
            </p:cNvPr>
            <p:cNvCxnSpPr/>
            <p:nvPr/>
          </p:nvCxnSpPr>
          <p:spPr>
            <a:xfrm flipV="1">
              <a:off x="9493249" y="4538447"/>
              <a:ext cx="0" cy="1266359"/>
            </a:xfrm>
            <a:prstGeom prst="line">
              <a:avLst/>
            </a:prstGeom>
            <a:ln w="19050">
              <a:gradFill flip="none" rotWithShape="1">
                <a:gsLst>
                  <a:gs pos="70000">
                    <a:srgbClr val="684233"/>
                  </a:gs>
                  <a:gs pos="100000">
                    <a:srgbClr val="F6F4F3"/>
                  </a:gs>
                </a:gsLst>
                <a:lin ang="54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43">
              <a:extLst>
                <a:ext uri="{FF2B5EF4-FFF2-40B4-BE49-F238E27FC236}">
                  <a16:creationId xmlns:a16="http://schemas.microsoft.com/office/drawing/2014/main" id="{F8260FB9-DDED-CA5F-4684-2B10D0CD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3300" y="388150"/>
              <a:ext cx="2051345" cy="1023937"/>
            </a:xfrm>
            <a:prstGeom prst="rect">
              <a:avLst/>
            </a:prstGeom>
          </p:spPr>
        </p:pic>
        <p:pic>
          <p:nvPicPr>
            <p:cNvPr id="21" name="图片 45">
              <a:extLst>
                <a:ext uri="{FF2B5EF4-FFF2-40B4-BE49-F238E27FC236}">
                  <a16:creationId xmlns:a16="http://schemas.microsoft.com/office/drawing/2014/main" id="{F9DDC26C-DE5F-9C9B-9058-8AFA4E82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4467" y="5317917"/>
              <a:ext cx="1843087" cy="1023937"/>
            </a:xfrm>
            <a:prstGeom prst="rect">
              <a:avLst/>
            </a:prstGeom>
          </p:spPr>
        </p:pic>
        <p:pic>
          <p:nvPicPr>
            <p:cNvPr id="22" name="图片 47">
              <a:extLst>
                <a:ext uri="{FF2B5EF4-FFF2-40B4-BE49-F238E27FC236}">
                  <a16:creationId xmlns:a16="http://schemas.microsoft.com/office/drawing/2014/main" id="{7DC6D716-A9BE-D533-C1F0-99534DF4F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2487" y="1481189"/>
              <a:ext cx="2482875" cy="1239337"/>
            </a:xfrm>
            <a:prstGeom prst="rect">
              <a:avLst/>
            </a:prstGeom>
          </p:spPr>
        </p:pic>
        <p:sp>
          <p:nvSpPr>
            <p:cNvPr id="23" name="矩形 39">
              <a:extLst>
                <a:ext uri="{FF2B5EF4-FFF2-40B4-BE49-F238E27FC236}">
                  <a16:creationId xmlns:a16="http://schemas.microsoft.com/office/drawing/2014/main" id="{21CB7D52-FB22-2701-F299-ABCFA4EF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1781" y="1377448"/>
              <a:ext cx="873316" cy="509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5000"/>
                </a:lnSpc>
                <a:spcBef>
                  <a:spcPts val="1000"/>
                </a:spcBef>
              </a:pPr>
              <a:r>
                <a:rPr lang="zh-TW" altLang="en-US" sz="5400" b="1" spc="300" dirty="0">
                  <a:latin typeface="華康行書體" panose="03000509000000000000" pitchFamily="65" charset="-120"/>
                  <a:ea typeface="華康行書體" panose="03000509000000000000" pitchFamily="65" charset="-120"/>
                  <a:cs typeface="+mn-ea"/>
                  <a:sym typeface="+mn-lt"/>
                </a:rPr>
                <a:t>中國古文書</a:t>
              </a:r>
              <a:endParaRPr lang="zh-CN" altLang="en-US" sz="5400" b="1" spc="300" dirty="0">
                <a:latin typeface="華康行書體" panose="03000509000000000000" pitchFamily="65" charset="-120"/>
                <a:ea typeface="華康行書體" panose="03000509000000000000" pitchFamily="65" charset="-120"/>
                <a:cs typeface="+mn-ea"/>
                <a:sym typeface="+mn-lt"/>
              </a:endParaRPr>
            </a:p>
          </p:txBody>
        </p:sp>
        <p:pic>
          <p:nvPicPr>
            <p:cNvPr id="24" name="图片 55">
              <a:extLst>
                <a:ext uri="{FF2B5EF4-FFF2-40B4-BE49-F238E27FC236}">
                  <a16:creationId xmlns:a16="http://schemas.microsoft.com/office/drawing/2014/main" id="{D23885C9-9A96-FCF6-AFA9-6DC34F582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2889" y="5589066"/>
              <a:ext cx="1720291" cy="825180"/>
            </a:xfrm>
            <a:prstGeom prst="rect">
              <a:avLst/>
            </a:prstGeom>
          </p:spPr>
        </p:pic>
        <p:sp>
          <p:nvSpPr>
            <p:cNvPr id="25" name="矩形 39">
              <a:extLst>
                <a:ext uri="{FF2B5EF4-FFF2-40B4-BE49-F238E27FC236}">
                  <a16:creationId xmlns:a16="http://schemas.microsoft.com/office/drawing/2014/main" id="{2E5DBFE9-8A38-21B8-5628-4B6734548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681" y="3029431"/>
              <a:ext cx="825867" cy="31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5000"/>
                </a:lnSpc>
                <a:spcBef>
                  <a:spcPts val="1000"/>
                </a:spcBef>
              </a:pPr>
              <a:endParaRPr lang="zh-CN" altLang="en-US" sz="2400" b="1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64">
              <a:extLst>
                <a:ext uri="{FF2B5EF4-FFF2-40B4-BE49-F238E27FC236}">
                  <a16:creationId xmlns:a16="http://schemas.microsoft.com/office/drawing/2014/main" id="{0B8FBE38-F7CB-42B5-41D2-5919D7EFD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9166" y="1108135"/>
              <a:ext cx="1284118" cy="746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07512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15216-BB21-0D77-3489-2BED84FB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紙張載體的大小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64977E-5440-0CA0-160D-7E7FA4C9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894" y="1825625"/>
            <a:ext cx="6210024" cy="4351338"/>
          </a:xfrm>
        </p:spPr>
        <p:txBody>
          <a:bodyPr/>
          <a:lstStyle/>
          <a:p>
            <a:r>
              <a:rPr lang="zh-TW" altLang="en-US" dirty="0"/>
              <a:t>唐宋時期文書紙式每幅約高</a:t>
            </a:r>
            <a:r>
              <a:rPr lang="en-US" altLang="zh-TW" dirty="0"/>
              <a:t>30-40</a:t>
            </a:r>
            <a:r>
              <a:rPr lang="zh-TW" altLang="en-US" dirty="0"/>
              <a:t>釐米，寬為高的</a:t>
            </a:r>
            <a:r>
              <a:rPr lang="en-US" altLang="zh-TW" dirty="0"/>
              <a:t>2</a:t>
            </a:r>
            <a:r>
              <a:rPr lang="zh-TW" altLang="en-US" dirty="0"/>
              <a:t>倍，一幅不敷用，由左側粘紙接寫。</a:t>
            </a:r>
            <a:endParaRPr lang="en-US" altLang="zh-TW" dirty="0"/>
          </a:p>
          <a:p>
            <a:r>
              <a:rPr lang="zh-TW" altLang="en-US" dirty="0"/>
              <a:t>明代大多用高過於寬的單幅紙，</a:t>
            </a:r>
            <a:r>
              <a:rPr lang="zh-TW" altLang="en-US" dirty="0">
                <a:solidFill>
                  <a:srgbClr val="C00000"/>
                </a:solidFill>
              </a:rPr>
              <a:t>以紙的張幅大小來區別文書的尊卑等級</a:t>
            </a:r>
            <a:r>
              <a:rPr lang="zh-TW" altLang="en-US" dirty="0"/>
              <a:t>，張幅大的高、寬</a:t>
            </a:r>
            <a:r>
              <a:rPr lang="en-US" altLang="zh-TW" dirty="0"/>
              <a:t>1</a:t>
            </a:r>
            <a:r>
              <a:rPr lang="zh-TW" altLang="en-US" dirty="0"/>
              <a:t>米有餘，地方官府文書用紙約高</a:t>
            </a:r>
            <a:r>
              <a:rPr lang="en-US" altLang="zh-TW" dirty="0"/>
              <a:t>80</a:t>
            </a:r>
            <a:r>
              <a:rPr lang="zh-TW" altLang="en-US" dirty="0"/>
              <a:t>釐米、寬</a:t>
            </a:r>
            <a:r>
              <a:rPr lang="en-US" altLang="zh-TW" dirty="0"/>
              <a:t>60</a:t>
            </a:r>
            <a:r>
              <a:rPr lang="zh-TW" altLang="en-US" dirty="0"/>
              <a:t>釐米。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4D9A6D8-A958-1E1B-6949-C57110CBF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8659"/>
            <a:ext cx="4224894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282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F86CE-08F7-40B9-DB2E-FE65EF23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折疊式紙張的使用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68A683-93BC-2390-9583-F9D691DC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紙張載體用折疊式從</a:t>
            </a:r>
            <a:r>
              <a:rPr lang="zh-TW" altLang="en-US" dirty="0">
                <a:solidFill>
                  <a:srgbClr val="C00000"/>
                </a:solidFill>
              </a:rPr>
              <a:t>元代</a:t>
            </a:r>
            <a:r>
              <a:rPr lang="zh-TW" altLang="en-US" dirty="0"/>
              <a:t>開始。</a:t>
            </a:r>
            <a:endParaRPr lang="en-US" altLang="zh-TW" dirty="0"/>
          </a:p>
          <a:p>
            <a:r>
              <a:rPr lang="zh-TW" altLang="en-US" dirty="0"/>
              <a:t>元代的</a:t>
            </a:r>
            <a:r>
              <a:rPr lang="zh-TW" altLang="en-US" dirty="0">
                <a:solidFill>
                  <a:srgbClr val="C00000"/>
                </a:solidFill>
              </a:rPr>
              <a:t>表章用折式</a:t>
            </a:r>
            <a:r>
              <a:rPr lang="zh-TW" altLang="en-US" dirty="0"/>
              <a:t>，即把橫寬的紙折疊起來，摹仿佛教折疊經卷的形式。</a:t>
            </a:r>
            <a:endParaRPr lang="en-US" altLang="zh-TW" dirty="0"/>
          </a:p>
          <a:p>
            <a:r>
              <a:rPr lang="zh-TW" altLang="en-US" dirty="0"/>
              <a:t>明代的</a:t>
            </a:r>
            <a:r>
              <a:rPr lang="zh-TW" altLang="en-US" dirty="0">
                <a:solidFill>
                  <a:srgbClr val="C00000"/>
                </a:solidFill>
              </a:rPr>
              <a:t>奏疏</a:t>
            </a:r>
            <a:r>
              <a:rPr lang="zh-TW" altLang="en-US" dirty="0"/>
              <a:t>沿用折疊式，稱為</a:t>
            </a:r>
            <a:r>
              <a:rPr lang="zh-TW" altLang="en-US" dirty="0">
                <a:solidFill>
                  <a:srgbClr val="C00000"/>
                </a:solidFill>
              </a:rPr>
              <a:t>本</a:t>
            </a:r>
            <a:r>
              <a:rPr lang="zh-TW" altLang="en-US" dirty="0"/>
              <a:t>，如奏本、啟本、題本等，其餘用單幅紙；作為官員身份憑證的誥命文書用卷軸式。</a:t>
            </a:r>
            <a:endParaRPr lang="en-US" altLang="zh-TW" dirty="0"/>
          </a:p>
          <a:p>
            <a:r>
              <a:rPr lang="zh-TW" altLang="en-US" dirty="0"/>
              <a:t>清初紙式仍沿明制，中葉以後除詔令文書和個別下行文種外，都改用折式。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7EAABD-4296-1B22-D29C-A397D0F9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64" y="145976"/>
            <a:ext cx="3003283" cy="20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7435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293" y="3372216"/>
            <a:ext cx="2836707" cy="3485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3251202" cy="3510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55" y="0"/>
            <a:ext cx="939644" cy="6858000"/>
          </a:xfrm>
          <a:prstGeom prst="rect">
            <a:avLst/>
          </a:prstGeom>
        </p:spPr>
      </p:pic>
      <p:sp>
        <p:nvSpPr>
          <p:cNvPr id="11" name="文本框 30"/>
          <p:cNvSpPr txBox="1">
            <a:spLocks noChangeArrowheads="1"/>
          </p:cNvSpPr>
          <p:nvPr/>
        </p:nvSpPr>
        <p:spPr bwMode="auto">
          <a:xfrm>
            <a:off x="6389601" y="1428837"/>
            <a:ext cx="4524991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6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華康新篆體" panose="030F0509000000000000" pitchFamily="65" charset="-120"/>
                <a:ea typeface="華康新篆體" panose="030F0509000000000000" pitchFamily="65" charset="-120"/>
                <a:cs typeface="+mn-ea"/>
                <a:sym typeface="+mn-lt"/>
              </a:rPr>
              <a:t>參</a:t>
            </a:r>
            <a:endParaRPr lang="en-US" altLang="zh-CN" sz="6600" b="1" spc="600" dirty="0">
              <a:solidFill>
                <a:prstClr val="black">
                  <a:lumMod val="85000"/>
                  <a:lumOff val="15000"/>
                </a:prstClr>
              </a:solidFill>
              <a:latin typeface="華康新篆體" panose="030F0509000000000000" pitchFamily="65" charset="-120"/>
              <a:ea typeface="華康新篆體" panose="030F0509000000000000" pitchFamily="65" charset="-120"/>
              <a:cs typeface="+mn-ea"/>
              <a:sym typeface="+mn-lt"/>
            </a:endParaRPr>
          </a:p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3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古文書的文種</a:t>
            </a:r>
            <a:endParaRPr lang="zh-CN" altLang="en-US" sz="3600" b="1" spc="600" dirty="0">
              <a:solidFill>
                <a:prstClr val="black">
                  <a:lumMod val="85000"/>
                  <a:lumOff val="1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9693" y="1056170"/>
            <a:ext cx="3732245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58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F0638-54C1-29AA-19E6-9BB43FBE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秦代以前統稱為書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D599-A1D5-E5CF-A692-3D8B4EC8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1825625"/>
            <a:ext cx="7324164" cy="4351338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秦代</a:t>
            </a:r>
            <a:r>
              <a:rPr lang="zh-TW" altLang="en-US" dirty="0"/>
              <a:t>以前沒有專門的文種名稱，統稱為</a:t>
            </a:r>
            <a:r>
              <a:rPr lang="zh-TW" altLang="en-US" dirty="0">
                <a:solidFill>
                  <a:srgbClr val="FF0000"/>
                </a:solidFill>
              </a:rPr>
              <a:t>書</a:t>
            </a:r>
            <a:r>
              <a:rPr lang="zh-TW" altLang="en-US" dirty="0"/>
              <a:t>，通常用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文書載體的名稱來區別它們的重要程度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重要的文書用長簡，一般的用短簡。最長的稱為</a:t>
            </a:r>
            <a:r>
              <a:rPr lang="zh-TW" altLang="en-US" dirty="0">
                <a:solidFill>
                  <a:srgbClr val="FF0000"/>
                </a:solidFill>
              </a:rPr>
              <a:t>簡</a:t>
            </a:r>
            <a:r>
              <a:rPr lang="zh-TW" altLang="en-US" dirty="0"/>
              <a:t>，長</a:t>
            </a:r>
            <a:r>
              <a:rPr lang="en-US" altLang="zh-TW" dirty="0"/>
              <a:t>3</a:t>
            </a:r>
            <a:r>
              <a:rPr lang="zh-TW" altLang="en-US" dirty="0"/>
              <a:t>（周</a:t>
            </a:r>
            <a:r>
              <a:rPr lang="en-US" altLang="zh-TW" dirty="0"/>
              <a:t>)</a:t>
            </a:r>
            <a:r>
              <a:rPr lang="zh-TW" altLang="en-US" dirty="0"/>
              <a:t>尺；其次稱為</a:t>
            </a:r>
            <a:r>
              <a:rPr lang="zh-TW" altLang="en-US" dirty="0">
                <a:solidFill>
                  <a:srgbClr val="FF0000"/>
                </a:solidFill>
              </a:rPr>
              <a:t>檄</a:t>
            </a:r>
            <a:r>
              <a:rPr lang="zh-TW" altLang="en-US" dirty="0"/>
              <a:t>，長 </a:t>
            </a:r>
            <a:r>
              <a:rPr lang="en-US" altLang="zh-TW" dirty="0"/>
              <a:t>2</a:t>
            </a:r>
            <a:r>
              <a:rPr lang="zh-TW" altLang="en-US" dirty="0"/>
              <a:t>（周</a:t>
            </a:r>
            <a:r>
              <a:rPr lang="en-US" altLang="zh-TW" dirty="0"/>
              <a:t>)</a:t>
            </a:r>
            <a:r>
              <a:rPr lang="zh-TW" altLang="en-US" dirty="0"/>
              <a:t>尺；最短的稱為</a:t>
            </a:r>
            <a:r>
              <a:rPr lang="zh-TW" altLang="en-US" dirty="0">
                <a:solidFill>
                  <a:srgbClr val="FF0000"/>
                </a:solidFill>
              </a:rPr>
              <a:t>牒</a:t>
            </a:r>
            <a:r>
              <a:rPr lang="zh-TW" altLang="en-US" dirty="0"/>
              <a:t>，又稱為</a:t>
            </a:r>
            <a:r>
              <a:rPr lang="zh-TW" altLang="en-US" dirty="0">
                <a:solidFill>
                  <a:srgbClr val="FF0000"/>
                </a:solidFill>
              </a:rPr>
              <a:t>劄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文字較多，一簡書寫不完的，接續用簡書寫，編連起來，稱為</a:t>
            </a:r>
            <a:r>
              <a:rPr lang="zh-TW" altLang="en-US" dirty="0">
                <a:solidFill>
                  <a:srgbClr val="FF0000"/>
                </a:solidFill>
              </a:rPr>
              <a:t>冊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方</a:t>
            </a:r>
            <a:r>
              <a:rPr lang="zh-TW" altLang="en-US" dirty="0"/>
              <a:t>，是方形的薄木板，又稱為</a:t>
            </a:r>
            <a:r>
              <a:rPr lang="zh-TW" altLang="en-US" dirty="0">
                <a:solidFill>
                  <a:srgbClr val="FF0000"/>
                </a:solidFill>
              </a:rPr>
              <a:t>版</a:t>
            </a:r>
            <a:r>
              <a:rPr lang="zh-TW" altLang="en-US" dirty="0"/>
              <a:t>。</a:t>
            </a:r>
          </a:p>
        </p:txBody>
      </p:sp>
      <p:pic>
        <p:nvPicPr>
          <p:cNvPr id="4" name="图片 21">
            <a:extLst>
              <a:ext uri="{FF2B5EF4-FFF2-40B4-BE49-F238E27FC236}">
                <a16:creationId xmlns:a16="http://schemas.microsoft.com/office/drawing/2014/main" id="{88CF3DA4-0642-C5BE-FA0B-123F535E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9395"/>
            <a:ext cx="4143529" cy="413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102157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DF8E74-FC45-5DBC-73B4-984CDA20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春秋戰國時期的文種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1F6B38-5F2E-E8F9-E0F4-0EF34431B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按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使用目的</a:t>
            </a:r>
            <a:r>
              <a:rPr lang="zh-TW" altLang="en-US" dirty="0"/>
              <a:t>加上的籠統稱謂。</a:t>
            </a:r>
            <a:endParaRPr lang="en-US" altLang="zh-TW" dirty="0"/>
          </a:p>
          <a:p>
            <a:r>
              <a:rPr lang="zh-TW" altLang="en-US" dirty="0"/>
              <a:t>刑法典稱為</a:t>
            </a:r>
            <a:r>
              <a:rPr lang="zh-TW" altLang="en-US" dirty="0">
                <a:solidFill>
                  <a:srgbClr val="FF0000"/>
                </a:solidFill>
              </a:rPr>
              <a:t>刑書</a:t>
            </a:r>
            <a:r>
              <a:rPr lang="zh-TW" altLang="en-US" dirty="0"/>
              <a:t>；結盟文書稱為</a:t>
            </a:r>
            <a:r>
              <a:rPr lang="zh-TW" altLang="en-US" dirty="0">
                <a:solidFill>
                  <a:srgbClr val="FF0000"/>
                </a:solidFill>
              </a:rPr>
              <a:t>盟書</a:t>
            </a:r>
            <a:r>
              <a:rPr lang="zh-TW" altLang="en-US" dirty="0"/>
              <a:t>，或稱</a:t>
            </a:r>
            <a:r>
              <a:rPr lang="zh-TW" altLang="en-US" dirty="0">
                <a:solidFill>
                  <a:srgbClr val="FF0000"/>
                </a:solidFill>
              </a:rPr>
              <a:t>載書</a:t>
            </a:r>
            <a:r>
              <a:rPr lang="zh-TW" altLang="en-US" dirty="0"/>
              <a:t>；君王發佈命令的文書稱為</a:t>
            </a:r>
            <a:r>
              <a:rPr lang="zh-TW" altLang="en-US" dirty="0">
                <a:solidFill>
                  <a:srgbClr val="FF0000"/>
                </a:solidFill>
              </a:rPr>
              <a:t>命書</a:t>
            </a:r>
            <a:r>
              <a:rPr lang="zh-TW" altLang="en-US" dirty="0"/>
              <a:t>；上級官員告誡屬下的文書稱為</a:t>
            </a:r>
            <a:r>
              <a:rPr lang="zh-TW" altLang="en-US" dirty="0">
                <a:solidFill>
                  <a:srgbClr val="FF0000"/>
                </a:solidFill>
              </a:rPr>
              <a:t>語書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F6417963-398D-B580-BAC8-33392A0F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2" y="3644271"/>
            <a:ext cx="3213729" cy="32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0456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51248-6E51-D27F-B60A-C0827F8B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秦、漢以後形成的文種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F4AE9F-8533-B768-8186-B097A1FD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070" y="1825625"/>
            <a:ext cx="8337177" cy="4351338"/>
          </a:xfrm>
        </p:spPr>
        <p:txBody>
          <a:bodyPr/>
          <a:lstStyle/>
          <a:p>
            <a:r>
              <a:rPr lang="zh-TW" altLang="en-US" dirty="0"/>
              <a:t>秦統一六國後，開始制定按不同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檔責任者的身份等級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行文目的</a:t>
            </a:r>
            <a:r>
              <a:rPr lang="zh-TW" altLang="en-US" dirty="0"/>
              <a:t>使用文書的專名，使文書區分為許多不同的種類，稱為</a:t>
            </a:r>
            <a:r>
              <a:rPr lang="zh-TW" altLang="en-US" dirty="0">
                <a:solidFill>
                  <a:srgbClr val="FF0000"/>
                </a:solidFill>
              </a:rPr>
              <a:t>文種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皇帝使用的各文種，稱為</a:t>
            </a:r>
            <a:r>
              <a:rPr lang="zh-TW" altLang="en-US" dirty="0">
                <a:solidFill>
                  <a:srgbClr val="FF0000"/>
                </a:solidFill>
              </a:rPr>
              <a:t>詔令文書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臣僚上書皇帝使用的各文種，稱為</a:t>
            </a:r>
            <a:r>
              <a:rPr lang="zh-TW" altLang="en-US" dirty="0">
                <a:solidFill>
                  <a:srgbClr val="FF0000"/>
                </a:solidFill>
              </a:rPr>
              <a:t>奏疏</a:t>
            </a:r>
            <a:r>
              <a:rPr lang="zh-TW" altLang="en-US" dirty="0"/>
              <a:t>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各官府相互行文使用的各文種，稱為</a:t>
            </a:r>
            <a:r>
              <a:rPr lang="zh-TW" altLang="en-US" dirty="0">
                <a:solidFill>
                  <a:srgbClr val="FF0000"/>
                </a:solidFill>
              </a:rPr>
              <a:t>官府往來文書</a:t>
            </a:r>
            <a:r>
              <a:rPr lang="zh-TW" altLang="en-US" dirty="0"/>
              <a:t>。</a:t>
            </a:r>
          </a:p>
        </p:txBody>
      </p:sp>
      <p:pic>
        <p:nvPicPr>
          <p:cNvPr id="4" name="图片 28">
            <a:extLst>
              <a:ext uri="{FF2B5EF4-FFF2-40B4-BE49-F238E27FC236}">
                <a16:creationId xmlns:a16="http://schemas.microsoft.com/office/drawing/2014/main" id="{32F6C3B7-BC0B-BDC7-EE86-4B3889EED4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575" y="4169863"/>
            <a:ext cx="2960156" cy="29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72074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A6D3D-594B-DE0A-069F-5BFD7C1C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文種名稱的明定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28E6F-2CD9-EC30-B513-B4527E20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788" y="1825625"/>
            <a:ext cx="7180730" cy="4351338"/>
          </a:xfrm>
        </p:spPr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>
                <a:solidFill>
                  <a:srgbClr val="FF0000"/>
                </a:solidFill>
              </a:rPr>
              <a:t>唐代</a:t>
            </a:r>
            <a:r>
              <a:rPr lang="zh-TW" altLang="en-US" dirty="0"/>
              <a:t>開始，國家對文種名稱作出明確的規定，以後宋、元、明、清各代也都有新的規定。</a:t>
            </a:r>
            <a:endParaRPr lang="en-US" altLang="zh-TW" dirty="0"/>
          </a:p>
          <a:p>
            <a:r>
              <a:rPr lang="zh-TW" altLang="en-US" dirty="0"/>
              <a:t>各朝代的文種名稱，對前代有沿襲亦有調整。例如清代的詔令文書文種名稱有詔、誥、敕，是沿襲明代繼續使用的；制書在明代是文種名稱，清代則只作為發佈詔令的一種文體。</a:t>
            </a:r>
            <a:endParaRPr lang="en-US" altLang="zh-TW" dirty="0"/>
          </a:p>
          <a:p>
            <a:r>
              <a:rPr lang="zh-TW" altLang="en-US" dirty="0"/>
              <a:t>文種名稱還要表現出檔責任者和受文者各自的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身份等級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5C6197ED-4562-92EF-0E63-D8270EB19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75243" y="249277"/>
            <a:ext cx="4813104" cy="55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1505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293" y="3372216"/>
            <a:ext cx="2836707" cy="3485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3251202" cy="3510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55" y="0"/>
            <a:ext cx="939644" cy="6858000"/>
          </a:xfrm>
          <a:prstGeom prst="rect">
            <a:avLst/>
          </a:prstGeom>
        </p:spPr>
      </p:pic>
      <p:sp>
        <p:nvSpPr>
          <p:cNvPr id="11" name="文本框 30"/>
          <p:cNvSpPr txBox="1">
            <a:spLocks noChangeArrowheads="1"/>
          </p:cNvSpPr>
          <p:nvPr/>
        </p:nvSpPr>
        <p:spPr bwMode="auto">
          <a:xfrm>
            <a:off x="6389601" y="1428837"/>
            <a:ext cx="4524991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6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華康新篆體" panose="030F0509000000000000" pitchFamily="65" charset="-120"/>
                <a:ea typeface="華康新篆體" panose="030F0509000000000000" pitchFamily="65" charset="-120"/>
                <a:cs typeface="+mn-ea"/>
                <a:sym typeface="+mn-lt"/>
              </a:rPr>
              <a:t>肆</a:t>
            </a:r>
            <a:endParaRPr lang="en-US" altLang="zh-CN" sz="6600" b="1" spc="600" dirty="0">
              <a:solidFill>
                <a:prstClr val="black">
                  <a:lumMod val="85000"/>
                  <a:lumOff val="15000"/>
                </a:prstClr>
              </a:solidFill>
              <a:latin typeface="華康新篆體" panose="030F0509000000000000" pitchFamily="65" charset="-120"/>
              <a:ea typeface="華康新篆體" panose="030F0509000000000000" pitchFamily="65" charset="-120"/>
              <a:cs typeface="+mn-ea"/>
              <a:sym typeface="+mn-lt"/>
            </a:endParaRPr>
          </a:p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3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古文書的程式</a:t>
            </a:r>
            <a:endParaRPr lang="zh-CN" altLang="en-US" sz="3600" b="1" spc="600" dirty="0">
              <a:solidFill>
                <a:prstClr val="black">
                  <a:lumMod val="85000"/>
                  <a:lumOff val="1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9693" y="1056170"/>
            <a:ext cx="3732245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64876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A3D67-FAFD-3519-D947-F1787AF6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古文書的程式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364929-E35F-959D-38A4-FA6E6848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對檔形式、書寫格式以及用語等方面作出規定。</a:t>
            </a:r>
            <a:endParaRPr lang="en-US" altLang="zh-TW" dirty="0"/>
          </a:p>
          <a:p>
            <a:r>
              <a:rPr lang="zh-TW" altLang="en-US" dirty="0"/>
              <a:t>撰稿人可以按照程式填寫檔的各專案，受文者也易於瞭解來文的要點，可以節省許多時間。</a:t>
            </a:r>
            <a:endParaRPr lang="en-US" altLang="zh-TW" dirty="0"/>
          </a:p>
          <a:p>
            <a:r>
              <a:rPr lang="zh-TW" altLang="en-US" dirty="0"/>
              <a:t>在稱謂、用語等各方面都貫穿著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等級制精神</a:t>
            </a:r>
            <a:r>
              <a:rPr lang="zh-TW" altLang="en-US" dirty="0"/>
              <a:t>，也是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封建禮儀</a:t>
            </a:r>
            <a:r>
              <a:rPr lang="zh-TW" altLang="en-US" dirty="0"/>
              <a:t>的重要組成部分。</a:t>
            </a:r>
            <a:endParaRPr lang="en-US" altLang="zh-TW" dirty="0"/>
          </a:p>
          <a:p>
            <a:r>
              <a:rPr lang="zh-TW" altLang="en-US" dirty="0"/>
              <a:t>司馬光把當時人們應該遵循的各種禮儀彙集起來編成</a:t>
            </a:r>
            <a:r>
              <a:rPr lang="en-US" altLang="zh-TW" dirty="0"/>
              <a:t>《</a:t>
            </a:r>
            <a:r>
              <a:rPr lang="zh-TW" altLang="en-US" dirty="0"/>
              <a:t>書儀</a:t>
            </a:r>
            <a:r>
              <a:rPr lang="en-US" altLang="zh-TW" dirty="0"/>
              <a:t>》10</a:t>
            </a:r>
            <a:r>
              <a:rPr lang="zh-TW" altLang="en-US" dirty="0"/>
              <a:t>卷，把</a:t>
            </a:r>
            <a:r>
              <a:rPr lang="zh-TW" altLang="en-US" dirty="0">
                <a:solidFill>
                  <a:srgbClr val="7030A0"/>
                </a:solidFill>
              </a:rPr>
              <a:t>文書程式列在首位</a:t>
            </a:r>
            <a:r>
              <a:rPr lang="zh-TW" altLang="en-US" dirty="0"/>
              <a:t>。</a:t>
            </a:r>
          </a:p>
        </p:txBody>
      </p:sp>
      <p:pic>
        <p:nvPicPr>
          <p:cNvPr id="4" name="图片 28">
            <a:extLst>
              <a:ext uri="{FF2B5EF4-FFF2-40B4-BE49-F238E27FC236}">
                <a16:creationId xmlns:a16="http://schemas.microsoft.com/office/drawing/2014/main" id="{06CF8B6F-C7EB-DDB7-FF13-7116029B30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575" y="5047129"/>
            <a:ext cx="2087269" cy="2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9591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31790-B0FF-20A8-3A9C-E01D281E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古文書的程式的出現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C068D1-DCBF-1313-B951-8462E100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258" y="1825625"/>
            <a:ext cx="7288307" cy="4351338"/>
          </a:xfrm>
        </p:spPr>
        <p:txBody>
          <a:bodyPr/>
          <a:lstStyle/>
          <a:p>
            <a:r>
              <a:rPr lang="zh-TW" altLang="en-US" dirty="0"/>
              <a:t>文書程式的規定，據史書記載，秦、漢時期已存在。</a:t>
            </a:r>
          </a:p>
          <a:p>
            <a:r>
              <a:rPr lang="zh-TW" altLang="en-US" dirty="0"/>
              <a:t>比較完全的官方規定，是南宋寧宗嘉泰三年（</a:t>
            </a:r>
            <a:r>
              <a:rPr lang="en-US" altLang="zh-TW" dirty="0"/>
              <a:t>1203)</a:t>
            </a:r>
            <a:r>
              <a:rPr lang="zh-TW" altLang="en-US" dirty="0"/>
              <a:t>頒行的</a:t>
            </a:r>
            <a:r>
              <a:rPr lang="en-US" altLang="zh-TW" dirty="0"/>
              <a:t>〈</a:t>
            </a:r>
            <a:r>
              <a:rPr lang="zh-TW" altLang="en-US" dirty="0"/>
              <a:t>慶元條法事類</a:t>
            </a:r>
            <a:r>
              <a:rPr lang="en-US" altLang="zh-TW" dirty="0"/>
              <a:t>〉</a:t>
            </a:r>
            <a:r>
              <a:rPr lang="zh-TW" altLang="en-US" dirty="0"/>
              <a:t>所載的宋代文書程式和</a:t>
            </a:r>
            <a:r>
              <a:rPr lang="en-US" altLang="zh-TW" dirty="0"/>
              <a:t>《</a:t>
            </a:r>
            <a:r>
              <a:rPr lang="zh-TW" altLang="en-US" dirty="0"/>
              <a:t>明會典</a:t>
            </a:r>
            <a:r>
              <a:rPr lang="en-US" altLang="zh-TW" dirty="0"/>
              <a:t>》</a:t>
            </a:r>
            <a:r>
              <a:rPr lang="zh-TW" altLang="en-US" dirty="0"/>
              <a:t>所載的明代文書程式。</a:t>
            </a:r>
          </a:p>
        </p:txBody>
      </p:sp>
      <p:pic>
        <p:nvPicPr>
          <p:cNvPr id="4" name="图片 21">
            <a:extLst>
              <a:ext uri="{FF2B5EF4-FFF2-40B4-BE49-F238E27FC236}">
                <a16:creationId xmlns:a16="http://schemas.microsoft.com/office/drawing/2014/main" id="{C4040692-5F86-B2A0-5BA4-868A7F957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" y="3138690"/>
            <a:ext cx="4143529" cy="413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39630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3145565"/>
            <a:ext cx="6858000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356" y="0"/>
            <a:ext cx="939644" cy="6858000"/>
          </a:xfrm>
          <a:prstGeom prst="rect">
            <a:avLst/>
          </a:prstGeom>
        </p:spPr>
      </p:pic>
      <p:sp>
        <p:nvSpPr>
          <p:cNvPr id="5" name="文本框 30"/>
          <p:cNvSpPr txBox="1">
            <a:spLocks noChangeArrowheads="1"/>
          </p:cNvSpPr>
          <p:nvPr/>
        </p:nvSpPr>
        <p:spPr bwMode="auto">
          <a:xfrm>
            <a:off x="1571008" y="-142026"/>
            <a:ext cx="4524991" cy="9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CN" altLang="en-US" sz="44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  <a:cs typeface="+mn-ea"/>
                <a:sym typeface="+mn-lt"/>
              </a:rPr>
              <a:t>中國古文書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09100" y="3095882"/>
            <a:ext cx="3965800" cy="5246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218" y="-62197"/>
            <a:ext cx="1843087" cy="1023937"/>
          </a:xfrm>
          <a:prstGeom prst="rect">
            <a:avLst/>
          </a:prstGeom>
        </p:spPr>
      </p:pic>
      <p:sp>
        <p:nvSpPr>
          <p:cNvPr id="9" name="任意多边形 116"/>
          <p:cNvSpPr/>
          <p:nvPr/>
        </p:nvSpPr>
        <p:spPr bwMode="auto">
          <a:xfrm>
            <a:off x="5019739" y="1627300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AF857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  <a:cs typeface="+mn-ea"/>
                <a:sym typeface="+mn-lt"/>
              </a:rPr>
              <a:t>壹</a:t>
            </a:r>
          </a:p>
        </p:txBody>
      </p:sp>
      <p:sp>
        <p:nvSpPr>
          <p:cNvPr id="10" name="矩形 9"/>
          <p:cNvSpPr/>
          <p:nvPr/>
        </p:nvSpPr>
        <p:spPr>
          <a:xfrm>
            <a:off x="6140569" y="1772217"/>
            <a:ext cx="4704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類別</a:t>
            </a:r>
            <a:endParaRPr lang="zh-TW" altLang="zh-TW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詔令文書；奏疏；官府往來文書</a:t>
            </a:r>
          </a:p>
        </p:txBody>
      </p:sp>
      <p:sp>
        <p:nvSpPr>
          <p:cNvPr id="11" name="任意多边形 121"/>
          <p:cNvSpPr/>
          <p:nvPr/>
        </p:nvSpPr>
        <p:spPr bwMode="auto">
          <a:xfrm>
            <a:off x="5019739" y="3305261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AF857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  <a:cs typeface="+mn-ea"/>
                <a:sym typeface="+mn-lt"/>
              </a:rPr>
              <a:t>貳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華康隸書體W5" panose="03000509000000000000" pitchFamily="65" charset="-120"/>
              <a:ea typeface="華康隸書體W5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0569" y="3450178"/>
            <a:ext cx="396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最早文書</a:t>
            </a:r>
            <a:endParaRPr lang="en-US" altLang="zh-TW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虞書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任意多边形 124"/>
          <p:cNvSpPr/>
          <p:nvPr/>
        </p:nvSpPr>
        <p:spPr bwMode="auto">
          <a:xfrm>
            <a:off x="5019739" y="509432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AF857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  <a:cs typeface="+mn-ea"/>
                <a:sym typeface="+mn-lt"/>
              </a:rPr>
              <a:t>參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華康隸書體W5" panose="03000509000000000000" pitchFamily="65" charset="-120"/>
              <a:ea typeface="華康隸書體W5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40569" y="5239244"/>
            <a:ext cx="396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年代</a:t>
            </a:r>
            <a:endParaRPr lang="zh-TW" altLang="zh-TW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上古到清代末年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1" y="1568417"/>
            <a:ext cx="4386408" cy="488833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1B11B-8C69-9EC9-5A13-26C8287E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明、清兩代的文書程式規範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725F2D-DA33-B35D-A066-B7FFCB88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4" y="1825624"/>
            <a:ext cx="9472598" cy="5032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rgbClr val="C00000"/>
                </a:solidFill>
              </a:rPr>
              <a:t>檔責任者的官銜、姓名</a:t>
            </a:r>
            <a:r>
              <a:rPr lang="zh-TW" altLang="en-US" dirty="0"/>
              <a:t>：列出檔責任者的官銜，上行文須接寫姓名，下行文和平行文只寫姓，不具名。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rgbClr val="C00000"/>
                </a:solidFill>
              </a:rPr>
              <a:t>事由</a:t>
            </a:r>
            <a:r>
              <a:rPr lang="zh-TW" altLang="en-US" dirty="0"/>
              <a:t>：用一句短語說明行文目的，略似現代的文件標題，程式作「為某事」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rgbClr val="C00000"/>
                </a:solidFill>
              </a:rPr>
              <a:t>正文</a:t>
            </a:r>
            <a:r>
              <a:rPr lang="zh-TW" altLang="en-US" dirty="0"/>
              <a:t>：由兩部分組成，前部分敘述案情，後部分提出自己的處理意見。</a:t>
            </a:r>
            <a:endParaRPr lang="en-US" altLang="zh-TW" dirty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>
                <a:solidFill>
                  <a:srgbClr val="C00000"/>
                </a:solidFill>
              </a:rPr>
              <a:t>結束語</a:t>
            </a:r>
            <a:r>
              <a:rPr lang="zh-TW" altLang="en-US" dirty="0"/>
              <a:t>：多為固定的套語。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9106420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C8C00C-1087-8385-200D-3804ACD8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明、清兩代的文書程式規範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41957F-29C1-9F9F-7D0B-C60BFB21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4" y="1825625"/>
            <a:ext cx="9589139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>
                <a:solidFill>
                  <a:srgbClr val="C00000"/>
                </a:solidFill>
              </a:rPr>
              <a:t>受文者官府名稱</a:t>
            </a:r>
            <a:r>
              <a:rPr lang="zh-TW" altLang="en-US" dirty="0"/>
              <a:t>：下行文作「右下某准此」；平行文和上行文用文種名稱作動詞，作「右咨某官府」和「右申某官府」。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dirty="0">
                <a:solidFill>
                  <a:srgbClr val="C00000"/>
                </a:solidFill>
              </a:rPr>
              <a:t>行文年月日</a:t>
            </a:r>
            <a:r>
              <a:rPr lang="zh-TW" altLang="en-US" dirty="0"/>
              <a:t>：下行文和平行文另作一行書寫；最後一行頂格大字標明文種名稱，下面寫檔責任者姓，不書名而畫花押。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dirty="0">
                <a:solidFill>
                  <a:srgbClr val="C00000"/>
                </a:solidFill>
              </a:rPr>
              <a:t>文種名稱和檔責任者簽押</a:t>
            </a:r>
            <a:r>
              <a:rPr lang="en-US" altLang="zh-TW" dirty="0">
                <a:solidFill>
                  <a:srgbClr val="C00000"/>
                </a:solidFill>
              </a:rPr>
              <a:t>:</a:t>
            </a:r>
            <a:r>
              <a:rPr lang="zh-TW" altLang="en-US" dirty="0"/>
              <a:t>奏疏的文種名寫在本面上，一般上行文不另標文種名稱。</a:t>
            </a:r>
          </a:p>
        </p:txBody>
      </p:sp>
    </p:spTree>
    <p:extLst>
      <p:ext uri="{BB962C8B-B14F-4D97-AF65-F5344CB8AC3E}">
        <p14:creationId xmlns:p14="http://schemas.microsoft.com/office/powerpoint/2010/main" val="3195772249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5B322A-E9C8-FF50-876A-4936071D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受文者官府名稱和結束語中「照驗施行」句的書寫位置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667F8B-BE77-9BB3-2633-42E968D0B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4" y="1825625"/>
            <a:ext cx="4204447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受文者的位置</a:t>
            </a:r>
            <a:r>
              <a:rPr lang="zh-TW" altLang="en-US" dirty="0"/>
              <a:t>，下行文另行由行中間起向下書寫；上行、平行文則須另作雙行書寫。</a:t>
            </a:r>
            <a:endParaRPr lang="en-US" altLang="zh-TW" dirty="0"/>
          </a:p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「照驗施行」句</a:t>
            </a:r>
            <a:r>
              <a:rPr lang="zh-TW" altLang="en-US" dirty="0"/>
              <a:t>下行文緊接前文順行書寫；上行、平行文則須另行頂格書寫。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2050" name="Picture 2" descr="大元聖政國朝典章&gt;大汗的世紀">
            <a:extLst>
              <a:ext uri="{FF2B5EF4-FFF2-40B4-BE49-F238E27FC236}">
                <a16:creationId xmlns:a16="http://schemas.microsoft.com/office/drawing/2014/main" id="{0C6CB80C-5F53-BD40-89FC-EA2B8FEFA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10301" r="8533" b="10092"/>
          <a:stretch/>
        </p:blipFill>
        <p:spPr bwMode="auto">
          <a:xfrm>
            <a:off x="4897673" y="1577024"/>
            <a:ext cx="6305113" cy="50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A66A8C-7A8E-17E9-766F-B0EF33FB5E99}"/>
              </a:ext>
            </a:extLst>
          </p:cNvPr>
          <p:cNvSpPr/>
          <p:nvPr/>
        </p:nvSpPr>
        <p:spPr>
          <a:xfrm>
            <a:off x="6212541" y="4509247"/>
            <a:ext cx="170329" cy="591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88059720-BD6F-E805-4178-4182BB3347DB}"/>
              </a:ext>
            </a:extLst>
          </p:cNvPr>
          <p:cNvSpPr/>
          <p:nvPr/>
        </p:nvSpPr>
        <p:spPr>
          <a:xfrm>
            <a:off x="5943600" y="4688541"/>
            <a:ext cx="268941" cy="2330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095114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E9165A-1996-021C-BD0F-72D5B83E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抬頭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673965-3F00-7F51-F271-58E5B1BB6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06" y="1825625"/>
            <a:ext cx="6606988" cy="4351338"/>
          </a:xfrm>
        </p:spPr>
        <p:txBody>
          <a:bodyPr/>
          <a:lstStyle/>
          <a:p>
            <a:r>
              <a:rPr lang="zh-TW" altLang="en-US" dirty="0"/>
              <a:t>另行書寫方式，是表示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對受文者的行為、稱謂的崇敬</a:t>
            </a:r>
            <a:r>
              <a:rPr lang="zh-TW" altLang="en-US" dirty="0"/>
              <a:t>，稱為</a:t>
            </a:r>
            <a:r>
              <a:rPr lang="zh-TW" altLang="en-US" dirty="0">
                <a:solidFill>
                  <a:srgbClr val="FF0000"/>
                </a:solidFill>
              </a:rPr>
              <a:t>提行</a:t>
            </a:r>
            <a:r>
              <a:rPr lang="zh-TW" altLang="en-US" dirty="0"/>
              <a:t>，或稱</a:t>
            </a:r>
            <a:r>
              <a:rPr lang="zh-TW" altLang="en-US" dirty="0">
                <a:solidFill>
                  <a:srgbClr val="FF0000"/>
                </a:solidFill>
              </a:rPr>
              <a:t>跳行、抬寫</a:t>
            </a:r>
            <a:r>
              <a:rPr lang="zh-TW" altLang="en-US" dirty="0"/>
              <a:t>，清代多稱為</a:t>
            </a:r>
            <a:r>
              <a:rPr lang="zh-TW" altLang="en-US" dirty="0">
                <a:solidFill>
                  <a:srgbClr val="FF0000"/>
                </a:solidFill>
              </a:rPr>
              <a:t>抬頭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抬頭制度始于</a:t>
            </a:r>
            <a:r>
              <a:rPr lang="zh-TW" altLang="en-US" dirty="0">
                <a:solidFill>
                  <a:srgbClr val="FF0000"/>
                </a:solidFill>
              </a:rPr>
              <a:t>秦代</a:t>
            </a:r>
            <a:r>
              <a:rPr lang="zh-TW" altLang="en-US" dirty="0"/>
              <a:t>，以後各代續有發展。</a:t>
            </a:r>
            <a:endParaRPr lang="en-US" altLang="zh-TW" dirty="0"/>
          </a:p>
          <a:p>
            <a:r>
              <a:rPr lang="zh-TW" altLang="en-US" dirty="0"/>
              <a:t>除回行書寫外，又有回行高出平行一、二格的。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DCD84CC6-70D7-62EA-B287-84DDACA2C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3756"/>
            <a:ext cx="3687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2069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8C5AC6-E7DB-12D2-713F-18325E68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清代的抬頭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00F25D-00BF-25DE-3FC6-2F4B8331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9" y="2067672"/>
            <a:ext cx="6893860" cy="4351338"/>
          </a:xfrm>
        </p:spPr>
        <p:txBody>
          <a:bodyPr/>
          <a:lstStyle/>
          <a:p>
            <a:r>
              <a:rPr lang="zh-TW" altLang="en-US" dirty="0"/>
              <a:t>最高的是天</a:t>
            </a:r>
            <a:r>
              <a:rPr lang="en-US" altLang="zh-TW" dirty="0"/>
              <a:t>(</a:t>
            </a:r>
            <a:r>
              <a:rPr lang="zh-TW" altLang="en-US" dirty="0"/>
              <a:t>神</a:t>
            </a:r>
            <a:r>
              <a:rPr lang="en-US" altLang="zh-TW" dirty="0"/>
              <a:t>)</a:t>
            </a:r>
            <a:r>
              <a:rPr lang="zh-TW" altLang="en-US" dirty="0"/>
              <a:t>、地</a:t>
            </a:r>
            <a:r>
              <a:rPr lang="en-US" altLang="zh-TW" dirty="0"/>
              <a:t>(</a:t>
            </a:r>
            <a:r>
              <a:rPr lang="zh-TW" altLang="en-US" dirty="0"/>
              <a:t>神</a:t>
            </a:r>
            <a:r>
              <a:rPr lang="en-US" altLang="zh-TW" dirty="0"/>
              <a:t>)</a:t>
            </a:r>
            <a:r>
              <a:rPr lang="zh-TW" altLang="en-US" dirty="0"/>
              <a:t>、皇帝的列祖列宗等等，都要回行抬高三格，稱為</a:t>
            </a:r>
            <a:r>
              <a:rPr lang="zh-TW" altLang="en-US" dirty="0">
                <a:solidFill>
                  <a:srgbClr val="7030A0"/>
                </a:solidFill>
              </a:rPr>
              <a:t>三抬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皇上、聖主以及他們的言行如詔旨、御書、欽定等字樣都要抬高二格，稱為</a:t>
            </a:r>
            <a:r>
              <a:rPr lang="zh-TW" altLang="en-US" dirty="0">
                <a:solidFill>
                  <a:srgbClr val="7030A0"/>
                </a:solidFill>
              </a:rPr>
              <a:t>雙抬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朝廷、國朝以及宮、殿、門名等抬高一格，稱為</a:t>
            </a:r>
            <a:r>
              <a:rPr lang="zh-TW" altLang="en-US" dirty="0">
                <a:solidFill>
                  <a:srgbClr val="7030A0"/>
                </a:solidFill>
              </a:rPr>
              <a:t>單抬</a:t>
            </a:r>
            <a:r>
              <a:rPr lang="zh-TW" altLang="en-US" dirty="0"/>
              <a:t>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F6AC3990-76B4-3C31-92A5-12BF41B92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1458305"/>
            <a:ext cx="4224894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8854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36C428-55A2-CB9B-763D-457164C1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清代的抬頭的規定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381663-8A4D-DC97-D46D-E50424E6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對皇帝有關的字樣，分別用單抬、雙抬、三抬以至四抬。</a:t>
            </a:r>
            <a:endParaRPr lang="en-US" altLang="zh-TW" dirty="0"/>
          </a:p>
          <a:p>
            <a:r>
              <a:rPr lang="zh-TW" altLang="en-US" dirty="0"/>
              <a:t>平抬的字樣，沒有明確的規定，寫法很不一致，多數都使用平抬或雙抬。</a:t>
            </a:r>
            <a:endParaRPr lang="en-US" altLang="zh-TW" dirty="0"/>
          </a:p>
          <a:p>
            <a:r>
              <a:rPr lang="zh-TW" altLang="en-US" dirty="0"/>
              <a:t>由於文書載體的限制，行文中有時不便回行抬寫，則在每行中用空格表示，稱為</a:t>
            </a:r>
            <a:r>
              <a:rPr lang="zh-TW" altLang="en-US" dirty="0">
                <a:solidFill>
                  <a:srgbClr val="7030A0"/>
                </a:solidFill>
              </a:rPr>
              <a:t>空抬</a:t>
            </a:r>
            <a:r>
              <a:rPr lang="zh-TW" altLang="en-US" dirty="0"/>
              <a:t>。通常空一格至四格不等，空格越多，表示尊敬的程度越高。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C59EF94D-8E10-69A5-FEFA-2C264CF0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" y="4215923"/>
            <a:ext cx="2642077" cy="26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071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F0275-4906-844D-07B1-6C67DD7F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標朱制度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953BF9-D2D4-14A0-4797-276F9C1C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明、清文書程式中上級官員對下級行文，為了表示權威，所行的制度。</a:t>
            </a:r>
            <a:endParaRPr lang="en-US" altLang="zh-TW" dirty="0"/>
          </a:p>
          <a:p>
            <a:r>
              <a:rPr lang="zh-TW" altLang="en-US" dirty="0"/>
              <a:t>用</a:t>
            </a:r>
            <a:r>
              <a:rPr lang="zh-TW" altLang="en-US" dirty="0">
                <a:solidFill>
                  <a:srgbClr val="FF0000"/>
                </a:solidFill>
              </a:rPr>
              <a:t>紅筆</a:t>
            </a:r>
            <a:r>
              <a:rPr lang="zh-TW" altLang="en-US" dirty="0"/>
              <a:t>填寫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行文日期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在受文的下級官府名稱</a:t>
            </a:r>
            <a:r>
              <a:rPr lang="zh-TW" altLang="en-US" dirty="0"/>
              <a:t>上直畫一紅線或加一紅點，在文中的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關鍵字樣上用紅筆圈點勾勒</a:t>
            </a:r>
            <a:r>
              <a:rPr lang="zh-TW" altLang="en-US" dirty="0"/>
              <a:t>，用以提示下級注意。有時也在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檔空白處用紅筆添加數語</a:t>
            </a:r>
            <a:r>
              <a:rPr lang="zh-TW" altLang="en-US" dirty="0"/>
              <a:t>，表示要屬下特別注意，稱為</a:t>
            </a:r>
            <a:r>
              <a:rPr lang="zh-TW" altLang="en-US" dirty="0">
                <a:solidFill>
                  <a:srgbClr val="7030A0"/>
                </a:solidFill>
              </a:rPr>
              <a:t>加標</a:t>
            </a:r>
            <a:r>
              <a:rPr lang="zh-TW" altLang="en-US" dirty="0"/>
              <a:t>。</a:t>
            </a:r>
          </a:p>
        </p:txBody>
      </p:sp>
      <p:pic>
        <p:nvPicPr>
          <p:cNvPr id="3074" name="Picture 2" descr="奏摺檔案 百年揭密">
            <a:extLst>
              <a:ext uri="{FF2B5EF4-FFF2-40B4-BE49-F238E27FC236}">
                <a16:creationId xmlns:a16="http://schemas.microsoft.com/office/drawing/2014/main" id="{DE0947E7-268A-BD14-93E6-E4A6589F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5" y="4116907"/>
            <a:ext cx="3558988" cy="26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94343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293" y="3372216"/>
            <a:ext cx="2836707" cy="3485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3251202" cy="3510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55" y="0"/>
            <a:ext cx="939644" cy="6858000"/>
          </a:xfrm>
          <a:prstGeom prst="rect">
            <a:avLst/>
          </a:prstGeom>
        </p:spPr>
      </p:pic>
      <p:sp>
        <p:nvSpPr>
          <p:cNvPr id="11" name="文本框 30"/>
          <p:cNvSpPr txBox="1">
            <a:spLocks noChangeArrowheads="1"/>
          </p:cNvSpPr>
          <p:nvPr/>
        </p:nvSpPr>
        <p:spPr bwMode="auto">
          <a:xfrm>
            <a:off x="6389601" y="1428837"/>
            <a:ext cx="4524991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6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華康新篆體" panose="030F0509000000000000" pitchFamily="65" charset="-120"/>
                <a:ea typeface="華康新篆體" panose="030F0509000000000000" pitchFamily="65" charset="-120"/>
                <a:cs typeface="+mn-ea"/>
                <a:sym typeface="+mn-lt"/>
              </a:rPr>
              <a:t>伍</a:t>
            </a:r>
            <a:endParaRPr lang="en-US" altLang="zh-CN" sz="6600" b="1" spc="600" dirty="0">
              <a:solidFill>
                <a:prstClr val="black">
                  <a:lumMod val="85000"/>
                  <a:lumOff val="15000"/>
                </a:prstClr>
              </a:solidFill>
              <a:latin typeface="華康新篆體" panose="030F0509000000000000" pitchFamily="65" charset="-120"/>
              <a:ea typeface="華康新篆體" panose="030F0509000000000000" pitchFamily="65" charset="-120"/>
              <a:cs typeface="+mn-ea"/>
              <a:sym typeface="+mn-lt"/>
            </a:endParaRPr>
          </a:p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3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古文書的印章</a:t>
            </a:r>
            <a:endParaRPr lang="zh-CN" altLang="en-US" sz="3600" b="1" spc="600" dirty="0">
              <a:solidFill>
                <a:prstClr val="black">
                  <a:lumMod val="85000"/>
                  <a:lumOff val="1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9693" y="1056170"/>
            <a:ext cx="3732245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85095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8253E-74DD-1B9B-83A5-95CA399E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印章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30CC94-07B7-91C3-1A74-8D14600B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141" y="1825625"/>
            <a:ext cx="6893860" cy="4351338"/>
          </a:xfrm>
        </p:spPr>
        <p:txBody>
          <a:bodyPr/>
          <a:lstStyle/>
          <a:p>
            <a:r>
              <a:rPr lang="zh-TW" altLang="en-US" dirty="0"/>
              <a:t>檔責任者在文書的某個部位鈐蓋印章，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作為檔生效的標誌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文書鈐蓋印章，見於記載最早的是西元前</a:t>
            </a:r>
            <a:r>
              <a:rPr lang="en-US" altLang="zh-TW" dirty="0"/>
              <a:t>6</a:t>
            </a:r>
            <a:r>
              <a:rPr lang="zh-TW" altLang="en-US" dirty="0"/>
              <a:t>世紀春秋時期中葉，當時稱為</a:t>
            </a:r>
            <a:r>
              <a:rPr lang="zh-TW" altLang="en-US" dirty="0">
                <a:solidFill>
                  <a:srgbClr val="FF0000"/>
                </a:solidFill>
              </a:rPr>
              <a:t>璽書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皇帝、諸侯王、王太后的印章稱為</a:t>
            </a:r>
            <a:r>
              <a:rPr lang="zh-TW" altLang="en-US" dirty="0">
                <a:solidFill>
                  <a:srgbClr val="FF0000"/>
                </a:solidFill>
              </a:rPr>
              <a:t>璽</a:t>
            </a:r>
            <a:r>
              <a:rPr lang="zh-TW" altLang="en-US" dirty="0"/>
              <a:t>，其餘官員的印章稱為</a:t>
            </a:r>
            <a:r>
              <a:rPr lang="zh-TW" altLang="en-US" dirty="0">
                <a:solidFill>
                  <a:srgbClr val="FF0000"/>
                </a:solidFill>
              </a:rPr>
              <a:t>印</a:t>
            </a:r>
            <a:r>
              <a:rPr lang="zh-TW" altLang="en-US" dirty="0"/>
              <a:t>，或稱為</a:t>
            </a:r>
            <a:r>
              <a:rPr lang="zh-TW" altLang="en-US" dirty="0">
                <a:solidFill>
                  <a:srgbClr val="FF0000"/>
                </a:solidFill>
              </a:rPr>
              <a:t>章</a:t>
            </a:r>
            <a:r>
              <a:rPr lang="zh-TW" altLang="en-US" dirty="0"/>
              <a:t>。</a:t>
            </a: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BAE6EBD3-2701-ADE8-0B31-12ACDA5F67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881"/>
            <a:ext cx="3965800" cy="524691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CAA8B76-8105-C4F4-F2B9-02992C62A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06" y="2618292"/>
            <a:ext cx="1284118" cy="7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8220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73167-B080-6EB0-40B2-39E36E84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印泥與字體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52912B-C247-2A3B-010A-F6372E532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文書載體使用竹、木簡時代，文字寫好之後，用稱為檢的木板蓋好，用繩捆縛，繩結上敷以膠泥，</a:t>
            </a:r>
            <a:r>
              <a:rPr lang="zh-TW" altLang="en-US" dirty="0">
                <a:solidFill>
                  <a:srgbClr val="C00000"/>
                </a:solidFill>
              </a:rPr>
              <a:t>在膠泥上蓋印</a:t>
            </a:r>
            <a:r>
              <a:rPr lang="zh-TW" altLang="en-US" dirty="0"/>
              <a:t>，待泥乾後發出，方法略似近代用火漆加封。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字用陰文</a:t>
            </a:r>
            <a:r>
              <a:rPr lang="zh-TW" altLang="en-US" dirty="0"/>
              <a:t>，也稱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白文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文書載體用紙以後，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字跡改用陽文</a:t>
            </a:r>
            <a:r>
              <a:rPr lang="zh-TW" altLang="en-US" dirty="0"/>
              <a:t>，也稱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朱文</a:t>
            </a:r>
            <a:r>
              <a:rPr lang="zh-TW" altLang="en-US" dirty="0"/>
              <a:t>，顯示印跡的材料用</a:t>
            </a:r>
            <a:r>
              <a:rPr lang="zh-TW" altLang="en-US" dirty="0">
                <a:solidFill>
                  <a:srgbClr val="C00000"/>
                </a:solidFill>
              </a:rPr>
              <a:t>朱紅印泥</a:t>
            </a:r>
            <a:r>
              <a:rPr lang="zh-TW" altLang="en-US" dirty="0"/>
              <a:t>，印在紙上顯示出來的是紅色印跡。</a:t>
            </a:r>
            <a:endParaRPr lang="en-US" altLang="zh-TW" dirty="0"/>
          </a:p>
          <a:p>
            <a:r>
              <a:rPr lang="zh-TW" altLang="en-US" dirty="0"/>
              <a:t>現存最早的朱文官印印跡是南齊的「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永興郡印</a:t>
            </a:r>
            <a:r>
              <a:rPr lang="zh-TW" altLang="en-US" dirty="0"/>
              <a:t>」，</a:t>
            </a:r>
            <a:r>
              <a:rPr lang="en-US" altLang="zh-TW" dirty="0"/>
              <a:t>5</a:t>
            </a:r>
            <a:r>
              <a:rPr lang="zh-TW" altLang="en-US" dirty="0"/>
              <a:t>釐米見方。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AutoShape 4" descr="古代印章永興郡印鉛印銅器古玩雜項青銅- Taobao">
            <a:extLst>
              <a:ext uri="{FF2B5EF4-FFF2-40B4-BE49-F238E27FC236}">
                <a16:creationId xmlns:a16="http://schemas.microsoft.com/office/drawing/2014/main" id="{3D24845B-8BFE-AA1B-1690-B53B98582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0235" y="5410199"/>
            <a:ext cx="1757083" cy="17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2" name="Picture 6" descr="篆刻入門：「九疊篆」印章是怎麼回事？ - 每日頭條">
            <a:extLst>
              <a:ext uri="{FF2B5EF4-FFF2-40B4-BE49-F238E27FC236}">
                <a16:creationId xmlns:a16="http://schemas.microsoft.com/office/drawing/2014/main" id="{E20DA5B9-FFAE-57EE-494E-ACA90DEC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9" y="470254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5889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78723-1388-7578-0FC1-99B349DD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410" y="365125"/>
            <a:ext cx="9533389" cy="1325563"/>
          </a:xfrm>
        </p:spPr>
        <p:txBody>
          <a:bodyPr/>
          <a:lstStyle/>
          <a:p>
            <a:r>
              <a:rPr lang="zh-TW" altLang="en-US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3FB1CA-0AF0-A647-705C-64B01D1D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58" y="1825625"/>
            <a:ext cx="6597242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/>
              <a:t>一、內容簡介</a:t>
            </a:r>
          </a:p>
          <a:p>
            <a:pPr marL="0" indent="0">
              <a:buNone/>
            </a:pPr>
            <a:r>
              <a:rPr lang="zh-TW" altLang="en-US" sz="4000" dirty="0"/>
              <a:t>二、古文書的載體</a:t>
            </a:r>
          </a:p>
          <a:p>
            <a:pPr marL="0" indent="0">
              <a:buNone/>
            </a:pPr>
            <a:r>
              <a:rPr lang="zh-TW" altLang="en-US" sz="4000" dirty="0"/>
              <a:t>三、古文書的文種</a:t>
            </a:r>
          </a:p>
          <a:p>
            <a:pPr marL="0" indent="0">
              <a:buNone/>
            </a:pPr>
            <a:r>
              <a:rPr lang="zh-TW" altLang="en-US" sz="4000" dirty="0"/>
              <a:t>四、古文書的程式</a:t>
            </a:r>
          </a:p>
          <a:p>
            <a:pPr marL="0" indent="0">
              <a:buNone/>
            </a:pPr>
            <a:r>
              <a:rPr lang="zh-TW" altLang="en-US" sz="4000" dirty="0"/>
              <a:t>五、古文書的印章</a:t>
            </a:r>
          </a:p>
          <a:p>
            <a:endParaRPr lang="zh-TW" altLang="en-US" dirty="0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56144D8C-821A-5FC0-EE06-0CFBA39EEE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939644" cy="6858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255064E-3294-9BE4-EB3E-D4066354D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44" y="-114453"/>
            <a:ext cx="3660894" cy="222567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0083F2D4-3702-5E3B-3B15-0E0677FDFB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881"/>
            <a:ext cx="3965800" cy="52469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A85516-0A50-434A-BAE1-BF69917E1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06" y="2618292"/>
            <a:ext cx="1284118" cy="7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3741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5329E-3655-B7B3-B120-37D457EA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印章的字體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81B464-C480-EDD9-C9E8-4D8F9679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秦代開始用小篆，以後各代官印都用</a:t>
            </a:r>
            <a:r>
              <a:rPr lang="zh-TW" altLang="en-US" dirty="0">
                <a:solidFill>
                  <a:srgbClr val="FF0000"/>
                </a:solidFill>
              </a:rPr>
              <a:t>小篆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清代官印文字的特點是滿、漢字並用，滿文居左，漢文居右。滿文先是用手寫體，乾隆十三年（</a:t>
            </a:r>
            <a:r>
              <a:rPr lang="en-US" altLang="zh-TW" dirty="0"/>
              <a:t>1748)</a:t>
            </a:r>
            <a:r>
              <a:rPr lang="zh-TW" altLang="en-US" dirty="0"/>
              <a:t>也改用篆體。</a:t>
            </a:r>
          </a:p>
        </p:txBody>
      </p:sp>
      <p:pic>
        <p:nvPicPr>
          <p:cNvPr id="5122" name="Picture 2" descr="清代印章图片大全,清代印章设计素材,清代印章模板下载,清代印章图库_昵图网soso.nipic.com">
            <a:extLst>
              <a:ext uri="{FF2B5EF4-FFF2-40B4-BE49-F238E27FC236}">
                <a16:creationId xmlns:a16="http://schemas.microsoft.com/office/drawing/2014/main" id="{CEC1A1D0-E0C8-A8DB-A78E-C7759867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40" y="3429000"/>
            <a:ext cx="6419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94048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C22B3-975A-1C6B-1B6B-16E04CF9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清代的印章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3219D2-AE6F-8DD7-3D4E-4F2A2377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341" y="1825625"/>
            <a:ext cx="7754472" cy="4351338"/>
          </a:xfrm>
        </p:spPr>
        <p:txBody>
          <a:bodyPr/>
          <a:lstStyle/>
          <a:p>
            <a:r>
              <a:rPr lang="zh-TW" altLang="en-US" dirty="0"/>
              <a:t>除皇帝印章之外，自皇太后、皇后、親王以至大小官員印章的名稱、尺寸大小、所用質料等都有規定。</a:t>
            </a:r>
            <a:endParaRPr lang="en-US" altLang="zh-TW" dirty="0"/>
          </a:p>
          <a:p>
            <a:r>
              <a:rPr lang="zh-TW" altLang="en-US" dirty="0"/>
              <a:t>清初所有印、關防、條記、鈐記都由禮部鑄印局鑄造，乾隆中葉，地方低級的佐貳、雜職官所用鈐記改用木質，由各省布政使司刻給。</a:t>
            </a:r>
            <a:endParaRPr lang="en-US" altLang="zh-TW" dirty="0"/>
          </a:p>
          <a:p>
            <a:r>
              <a:rPr lang="zh-TW" altLang="en-US" dirty="0"/>
              <a:t>朱印的邊線最初與文字筆劃的寬窄相同，金、元以後印邊逐漸加寬，清代所有印章都用寬邊。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0D3310A-1488-D8A5-D95B-55554760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3525" y="365125"/>
            <a:ext cx="4813104" cy="55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2931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C982E3-0E2C-9D5A-AC5A-4B7F2CD0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清代的用印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4E8642-416D-4DBF-4837-BF0AB37E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清代文書鈐蓋印章，主要是蓋在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文末年月上面</a:t>
            </a:r>
            <a:r>
              <a:rPr lang="zh-TW" altLang="en-US" dirty="0"/>
              <a:t>，此外有些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折式文書的折面</a:t>
            </a:r>
            <a:r>
              <a:rPr lang="zh-TW" altLang="en-US" dirty="0"/>
              <a:t>上也要蓋印。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文書如粘連附件</a:t>
            </a:r>
            <a:r>
              <a:rPr lang="zh-TW" altLang="en-US" dirty="0"/>
              <a:t>以及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紙張接縫處</a:t>
            </a:r>
            <a:r>
              <a:rPr lang="zh-TW" altLang="en-US" dirty="0"/>
              <a:t>也必須蓋印。</a:t>
            </a:r>
            <a:endParaRPr lang="en-US" altLang="zh-TW" dirty="0"/>
          </a:p>
          <a:p>
            <a:r>
              <a:rPr lang="zh-TW" altLang="en-US" dirty="0"/>
              <a:t>一些遞送物件的包裹需要加封，不便蓋印，則用事先蓋好印的紙片按印章大小剪裁下來，貼在加封處，這種紙片稱為</a:t>
            </a:r>
            <a:r>
              <a:rPr lang="zh-TW" altLang="en-US" dirty="0">
                <a:solidFill>
                  <a:srgbClr val="FF0000"/>
                </a:solidFill>
              </a:rPr>
              <a:t>印花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清代官府每年冬末到次年春初，有一個月時間停辦普通公務，印章要封存起來，這種制度稱為</a:t>
            </a:r>
            <a:r>
              <a:rPr lang="zh-TW" altLang="en-US" dirty="0">
                <a:solidFill>
                  <a:srgbClr val="FF0000"/>
                </a:solidFill>
              </a:rPr>
              <a:t>封印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奏摺在雍正朝以後成為奏疏中最重要的文種，原是由私信轉化而來，所以文本上不蓋印章，只在遞送奏摺的包裹外面貼上印花以為憑證，這是特例。</a:t>
            </a:r>
          </a:p>
        </p:txBody>
      </p:sp>
    </p:spTree>
    <p:extLst>
      <p:ext uri="{BB962C8B-B14F-4D97-AF65-F5344CB8AC3E}">
        <p14:creationId xmlns:p14="http://schemas.microsoft.com/office/powerpoint/2010/main" val="292340265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293" y="3372216"/>
            <a:ext cx="2836707" cy="3485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3251202" cy="3510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55" y="0"/>
            <a:ext cx="939644" cy="6858000"/>
          </a:xfrm>
          <a:prstGeom prst="rect">
            <a:avLst/>
          </a:prstGeom>
        </p:spPr>
      </p:pic>
      <p:sp>
        <p:nvSpPr>
          <p:cNvPr id="11" name="文本框 30"/>
          <p:cNvSpPr txBox="1">
            <a:spLocks noChangeArrowheads="1"/>
          </p:cNvSpPr>
          <p:nvPr/>
        </p:nvSpPr>
        <p:spPr bwMode="auto">
          <a:xfrm>
            <a:off x="6389601" y="1428837"/>
            <a:ext cx="4524991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6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華康新篆體" panose="030F0509000000000000" pitchFamily="65" charset="-120"/>
                <a:ea typeface="華康新篆體" panose="030F0509000000000000" pitchFamily="65" charset="-120"/>
                <a:cs typeface="+mn-ea"/>
                <a:sym typeface="+mn-lt"/>
              </a:rPr>
              <a:t>壹</a:t>
            </a:r>
            <a:endParaRPr lang="en-US" altLang="zh-CN" sz="6600" b="1" spc="600" dirty="0">
              <a:solidFill>
                <a:prstClr val="black">
                  <a:lumMod val="85000"/>
                  <a:lumOff val="15000"/>
                </a:prstClr>
              </a:solidFill>
              <a:latin typeface="華康新篆體" panose="030F0509000000000000" pitchFamily="65" charset="-120"/>
              <a:ea typeface="華康新篆體" panose="030F0509000000000000" pitchFamily="65" charset="-120"/>
              <a:cs typeface="+mn-ea"/>
              <a:sym typeface="+mn-lt"/>
            </a:endParaRPr>
          </a:p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CN" altLang="en-US" sz="3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內容簡介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9693" y="1056170"/>
            <a:ext cx="3732245" cy="373224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A3BC68-775B-4FB9-5E90-BA3F28C1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最早的古文書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56D098-344F-F0CB-5593-95451C83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988" y="1825625"/>
            <a:ext cx="6804212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中國古代最早的文書</a:t>
            </a:r>
            <a:r>
              <a:rPr lang="zh-TW" altLang="en-US" dirty="0"/>
              <a:t>是西元前</a:t>
            </a:r>
            <a:r>
              <a:rPr lang="en-US" altLang="zh-TW" dirty="0"/>
              <a:t>2000</a:t>
            </a:r>
            <a:r>
              <a:rPr lang="zh-TW" altLang="en-US" dirty="0"/>
              <a:t>年前帝舜時期史官所記的</a:t>
            </a:r>
            <a:r>
              <a:rPr lang="en-US" altLang="zh-TW" dirty="0">
                <a:solidFill>
                  <a:srgbClr val="FF0000"/>
                </a:solidFill>
              </a:rPr>
              <a:t>〈</a:t>
            </a:r>
            <a:r>
              <a:rPr lang="zh-TW" altLang="en-US" dirty="0">
                <a:solidFill>
                  <a:srgbClr val="FF0000"/>
                </a:solidFill>
              </a:rPr>
              <a:t>虞書</a:t>
            </a:r>
            <a:r>
              <a:rPr lang="en-US" altLang="zh-TW" dirty="0">
                <a:solidFill>
                  <a:srgbClr val="FF0000"/>
                </a:solidFill>
              </a:rPr>
              <a:t>〉</a:t>
            </a:r>
            <a:r>
              <a:rPr lang="zh-TW" altLang="en-US" dirty="0"/>
              <a:t>，但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原件早已不存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現存最早的古文書</a:t>
            </a:r>
            <a:r>
              <a:rPr lang="zh-TW" altLang="en-US" dirty="0"/>
              <a:t>是清末開始在安陽出土的</a:t>
            </a:r>
            <a:r>
              <a:rPr lang="zh-TW" altLang="en-US" dirty="0">
                <a:solidFill>
                  <a:srgbClr val="FF0000"/>
                </a:solidFill>
              </a:rPr>
              <a:t>甲骨刻辭</a:t>
            </a:r>
            <a:r>
              <a:rPr lang="zh-TW" altLang="en-US" dirty="0"/>
              <a:t>，是殷王室占卜時所刻的文字。占卜在當時是國家大事，所以甲骨刻辭的性質屬於公務文書。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36930259-342B-1908-0910-E90FC55EF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195" y="2942487"/>
            <a:ext cx="5079365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5052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33DFD-0A6A-8FD5-498E-BDEED5F6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殷商古文書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4D28A2-3613-1E55-057E-88299888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史書記載商代的文書還有冊和典，是簡的集合體。</a:t>
            </a:r>
            <a:endParaRPr lang="en-US" altLang="zh-TW" dirty="0"/>
          </a:p>
          <a:p>
            <a:r>
              <a:rPr lang="zh-TW" altLang="en-US" dirty="0">
                <a:solidFill>
                  <a:srgbClr val="7030A0"/>
                </a:solidFill>
              </a:rPr>
              <a:t>簡</a:t>
            </a:r>
            <a:r>
              <a:rPr lang="zh-TW" altLang="en-US" dirty="0"/>
              <a:t>是專門用為文書載體的狹長竹、木片，書寫方式是用毛筆自上而下，根據文書內容可用一簡或數簡。</a:t>
            </a:r>
            <a:endParaRPr lang="en-US" altLang="zh-TW" dirty="0"/>
          </a:p>
          <a:p>
            <a:r>
              <a:rPr lang="zh-TW" altLang="en-US" dirty="0">
                <a:solidFill>
                  <a:srgbClr val="7030A0"/>
                </a:solidFill>
              </a:rPr>
              <a:t>冊</a:t>
            </a:r>
            <a:r>
              <a:rPr lang="zh-TW" altLang="en-US" dirty="0"/>
              <a:t>字原是象形字，像上下兩道編連起來長短不齊的簡。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7030A0"/>
                </a:solidFill>
              </a:rPr>
              <a:t>典</a:t>
            </a:r>
            <a:r>
              <a:rPr lang="zh-TW" altLang="en-US" dirty="0"/>
              <a:t>也是象形字，像兩手把冊放在几上的形狀，是保存起來的冊。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E91C7BA-E517-D174-E7EE-6D84509B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743" y="-364659"/>
            <a:ext cx="2381250" cy="23812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8574CA0-BD1E-13C3-17C8-8087FEC9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873" y="2746375"/>
            <a:ext cx="1081087" cy="10810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BC5A4F4-5381-B153-78D2-C671253DD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654" y="5287031"/>
            <a:ext cx="1255339" cy="125533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628B01D7-5443-7FEE-3327-F70E1C969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049" y="4358136"/>
            <a:ext cx="2328098" cy="36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65702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293" y="3372216"/>
            <a:ext cx="2836707" cy="3485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3251202" cy="3510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55" y="0"/>
            <a:ext cx="939644" cy="6858000"/>
          </a:xfrm>
          <a:prstGeom prst="rect">
            <a:avLst/>
          </a:prstGeom>
        </p:spPr>
      </p:pic>
      <p:sp>
        <p:nvSpPr>
          <p:cNvPr id="11" name="文本框 30"/>
          <p:cNvSpPr txBox="1">
            <a:spLocks noChangeArrowheads="1"/>
          </p:cNvSpPr>
          <p:nvPr/>
        </p:nvSpPr>
        <p:spPr bwMode="auto">
          <a:xfrm>
            <a:off x="6389601" y="1428837"/>
            <a:ext cx="4524991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6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華康新篆體" panose="030F0509000000000000" pitchFamily="65" charset="-120"/>
                <a:ea typeface="華康新篆體" panose="030F0509000000000000" pitchFamily="65" charset="-120"/>
                <a:cs typeface="+mn-ea"/>
                <a:sym typeface="+mn-lt"/>
              </a:rPr>
              <a:t>貳</a:t>
            </a:r>
            <a:endParaRPr lang="en-US" altLang="zh-CN" sz="6600" b="1" spc="600" dirty="0">
              <a:solidFill>
                <a:prstClr val="black">
                  <a:lumMod val="85000"/>
                  <a:lumOff val="15000"/>
                </a:prstClr>
              </a:solidFill>
              <a:latin typeface="華康新篆體" panose="030F0509000000000000" pitchFamily="65" charset="-120"/>
              <a:ea typeface="華康新篆體" panose="030F0509000000000000" pitchFamily="65" charset="-120"/>
              <a:cs typeface="+mn-ea"/>
              <a:sym typeface="+mn-lt"/>
            </a:endParaRPr>
          </a:p>
          <a:p>
            <a:pPr lvl="0">
              <a:lnSpc>
                <a:spcPts val="8000"/>
              </a:lnSpc>
              <a:spcBef>
                <a:spcPts val="0"/>
              </a:spcBef>
              <a:buNone/>
              <a:defRPr/>
            </a:pPr>
            <a:r>
              <a:rPr lang="zh-TW" altLang="en-US" sz="3600" b="1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古文書的載體</a:t>
            </a:r>
            <a:endParaRPr lang="zh-CN" altLang="en-US" sz="3600" b="1" spc="600" dirty="0">
              <a:solidFill>
                <a:prstClr val="black">
                  <a:lumMod val="85000"/>
                  <a:lumOff val="1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9693" y="1056170"/>
            <a:ext cx="3732245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8475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B7254-FAB8-2CDD-1BE3-0DAC6FA2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文書載體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66356B-1AD7-735C-E3A0-8EE3A31F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35" y="1825625"/>
            <a:ext cx="7073154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東晉後期</a:t>
            </a:r>
            <a:r>
              <a:rPr lang="zh-TW" altLang="en-US" dirty="0"/>
              <a:t>，造紙技術日益進步，</a:t>
            </a:r>
            <a:r>
              <a:rPr lang="zh-TW" altLang="en-US" dirty="0">
                <a:solidFill>
                  <a:srgbClr val="C00000"/>
                </a:solidFill>
              </a:rPr>
              <a:t>紙張</a:t>
            </a:r>
            <a:r>
              <a:rPr lang="zh-TW" altLang="en-US" dirty="0"/>
              <a:t>的優越性充分顯示出來，它作為文書載體遠較竹、木簡輕便，並且每張可以容納較多的字數，所以首先被用作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官府往來文書的載體</a:t>
            </a:r>
            <a:r>
              <a:rPr lang="zh-TW" altLang="en-US" dirty="0"/>
              <a:t>，而</a:t>
            </a:r>
            <a:r>
              <a:rPr lang="zh-TW" altLang="en-US" dirty="0">
                <a:solidFill>
                  <a:srgbClr val="C00000"/>
                </a:solidFill>
              </a:rPr>
              <a:t>詔令文書和重要奏疏</a:t>
            </a:r>
            <a:r>
              <a:rPr lang="zh-TW" altLang="en-US" dirty="0"/>
              <a:t>的載體仍用</a:t>
            </a:r>
            <a:r>
              <a:rPr lang="zh-TW" altLang="en-US" dirty="0">
                <a:solidFill>
                  <a:srgbClr val="C00000"/>
                </a:solidFill>
              </a:rPr>
              <a:t>竹、木簡</a:t>
            </a:r>
            <a:r>
              <a:rPr lang="zh-TW" altLang="en-US" dirty="0"/>
              <a:t>，到隋代才基本廢棄不用。</a:t>
            </a:r>
            <a:endParaRPr lang="en-US" altLang="zh-TW" dirty="0"/>
          </a:p>
          <a:p>
            <a:r>
              <a:rPr lang="zh-TW" altLang="en-US" dirty="0"/>
              <a:t>從周代到清末，文書載體還曾使用金、玉、銅、鐵、石、縑帛等物，是為了長期保存或在某些特殊情況下使用。</a:t>
            </a:r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2560EC22-C365-1760-1FC3-6B7542AF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3756"/>
            <a:ext cx="3687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3994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A1221B-B5B0-E883-2FDD-27F029CB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紙張載體的顏色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0B1D7B-8E50-CB14-C0AC-5E3A3EC1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4" y="1825625"/>
            <a:ext cx="5698457" cy="4351338"/>
          </a:xfrm>
        </p:spPr>
        <p:txBody>
          <a:bodyPr/>
          <a:lstStyle/>
          <a:p>
            <a:r>
              <a:rPr lang="zh-TW" altLang="en-US" dirty="0"/>
              <a:t>文書載體用紙以後，</a:t>
            </a:r>
            <a:r>
              <a:rPr lang="zh-TW" altLang="en-US" dirty="0">
                <a:solidFill>
                  <a:srgbClr val="C00000"/>
                </a:solidFill>
              </a:rPr>
              <a:t>詔書用染黃紙</a:t>
            </a:r>
            <a:r>
              <a:rPr lang="zh-TW" altLang="en-US" dirty="0"/>
              <a:t>，是沿襲以前詔版塗成黃色的習慣，直到清末。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重要文書也用黃紙</a:t>
            </a:r>
            <a:r>
              <a:rPr lang="zh-TW" altLang="en-US" dirty="0"/>
              <a:t>，如賀表之類。</a:t>
            </a:r>
            <a:endParaRPr lang="en-US" altLang="zh-TW" dirty="0"/>
          </a:p>
          <a:p>
            <a:r>
              <a:rPr lang="zh-TW" altLang="en-US" dirty="0"/>
              <a:t>明、清時期向上級官員</a:t>
            </a:r>
            <a:r>
              <a:rPr lang="zh-TW" altLang="en-US" dirty="0">
                <a:solidFill>
                  <a:srgbClr val="C00000"/>
                </a:solidFill>
              </a:rPr>
              <a:t>祝賀的稟啟用紅紙</a:t>
            </a:r>
            <a:r>
              <a:rPr lang="zh-TW" altLang="en-US" dirty="0"/>
              <a:t>，一般文書都用白紙。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BD982E50-5286-7AE4-8806-BACAE4AA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480" y="1423390"/>
            <a:ext cx="3762118" cy="37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3722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2209</Words>
  <Application>Microsoft Office PowerPoint</Application>
  <PresentationFormat>寬螢幕</PresentationFormat>
  <Paragraphs>124</Paragraphs>
  <Slides>32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華康隸書體W5</vt:lpstr>
      <vt:lpstr>華康古印體</vt:lpstr>
      <vt:lpstr>Arial</vt:lpstr>
      <vt:lpstr>華康鋼筆體W2</vt:lpstr>
      <vt:lpstr>Calibri</vt:lpstr>
      <vt:lpstr>Calibri Light</vt:lpstr>
      <vt:lpstr>標楷體</vt:lpstr>
      <vt:lpstr>華康行書體</vt:lpstr>
      <vt:lpstr>華康新篆體</vt:lpstr>
      <vt:lpstr>Office 佈景主題</vt:lpstr>
      <vt:lpstr>PowerPoint 簡報</vt:lpstr>
      <vt:lpstr>PowerPoint 簡報</vt:lpstr>
      <vt:lpstr>目錄</vt:lpstr>
      <vt:lpstr>PowerPoint 簡報</vt:lpstr>
      <vt:lpstr>最早的古文書</vt:lpstr>
      <vt:lpstr>殷商古文書</vt:lpstr>
      <vt:lpstr>PowerPoint 簡報</vt:lpstr>
      <vt:lpstr>文書載體</vt:lpstr>
      <vt:lpstr>紙張載體的顏色</vt:lpstr>
      <vt:lpstr>紙張載體的大小</vt:lpstr>
      <vt:lpstr>折疊式紙張的使用</vt:lpstr>
      <vt:lpstr>PowerPoint 簡報</vt:lpstr>
      <vt:lpstr>秦代以前統稱為書</vt:lpstr>
      <vt:lpstr>春秋戰國時期的文種</vt:lpstr>
      <vt:lpstr>秦、漢以後形成的文種</vt:lpstr>
      <vt:lpstr>文種名稱的明定</vt:lpstr>
      <vt:lpstr>PowerPoint 簡報</vt:lpstr>
      <vt:lpstr>古文書的程式</vt:lpstr>
      <vt:lpstr>古文書的程式的出現</vt:lpstr>
      <vt:lpstr>明、清兩代的文書程式規範</vt:lpstr>
      <vt:lpstr>明、清兩代的文書程式規範</vt:lpstr>
      <vt:lpstr>受文者官府名稱和結束語中「照驗施行」句的書寫位置</vt:lpstr>
      <vt:lpstr>抬頭</vt:lpstr>
      <vt:lpstr>清代的抬頭</vt:lpstr>
      <vt:lpstr>清代的抬頭的規定</vt:lpstr>
      <vt:lpstr>標朱制度</vt:lpstr>
      <vt:lpstr>PowerPoint 簡報</vt:lpstr>
      <vt:lpstr>印章</vt:lpstr>
      <vt:lpstr>印泥與字體</vt:lpstr>
      <vt:lpstr>印章的字體</vt:lpstr>
      <vt:lpstr>清代的印章</vt:lpstr>
      <vt:lpstr>清代的用印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中國古文書</dc:title>
  <dc:creator>珮瑜 曾</dc:creator>
  <cp:lastModifiedBy>貴三 賴</cp:lastModifiedBy>
  <cp:revision>20</cp:revision>
  <dcterms:created xsi:type="dcterms:W3CDTF">2023-07-04T06:50:34Z</dcterms:created>
  <dcterms:modified xsi:type="dcterms:W3CDTF">2025-09-25T16:44:42Z</dcterms:modified>
</cp:coreProperties>
</file>