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  <a:srgbClr val="378161"/>
    <a:srgbClr val="2F5597"/>
    <a:srgbClr val="9DC3E6"/>
    <a:srgbClr val="663300"/>
    <a:srgbClr val="BF9000"/>
    <a:srgbClr val="A2545D"/>
    <a:srgbClr val="AF656E"/>
    <a:srgbClr val="B97981"/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2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55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36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61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69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8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69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89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17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74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89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BFD2-998C-4498-A8F6-78A57BB4A2A6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84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7000" r="-20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84729" y="1122363"/>
            <a:ext cx="9854024" cy="2387600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清．章學誠</a:t>
            </a:r>
            <a:r>
              <a:rPr lang="zh-TW" altLang="en-US" sz="5400" dirty="0">
                <a:solidFill>
                  <a:srgbClr val="37816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sz="5400" dirty="0">
                <a:solidFill>
                  <a:srgbClr val="37816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1738-1801</a:t>
            </a:r>
            <a:r>
              <a:rPr lang="zh-TW" altLang="en-US" sz="5400" dirty="0">
                <a:solidFill>
                  <a:srgbClr val="37816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及其</a:t>
            </a:r>
            <a:b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文史通義</a:t>
            </a:r>
            <a:r>
              <a:rPr lang="en-US" altLang="zh-TW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428891"/>
            <a:ext cx="9144000" cy="1655762"/>
          </a:xfrm>
        </p:spPr>
        <p:txBody>
          <a:bodyPr/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賴貴三</a:t>
            </a: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國立臺灣師範大學國文學系 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358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416630" y="919216"/>
            <a:ext cx="9318171" cy="4266030"/>
            <a:chOff x="2231572" y="388906"/>
            <a:chExt cx="9318171" cy="4266030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主張特色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33800" y="407619"/>
              <a:ext cx="7815943" cy="42473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要求根據以史學的觀點來探討六經中的有關人倫日用、典章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制度的“自然之道”，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使人通過這種學術研究和經史教育，知其治道之所以然，然後有爲世用。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章學誠主張以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實事求是的精神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，正確對待六經，即既要研究六經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以考察古代事物之道，知古今道之變化的必然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，同時又必須看到六經皆史，道在歷史現實之中，所以應當把主要精力用於對現世人倫日用事物的研究上。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如：章學誠言道「彼舍天下事物人倫日用，而守六籍以言道，則固不足與言夫道矣。」、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原學篇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：「教也者，教人自知適當其可之准，非教之舍己而從我也。」、「求其前言往行，所以處夫窮變通久而多識之。而後有以自得所謂成象者，而善其效法也。故效法者，必見於行事。詩、書誦讀，所以求效法之資，而非即爲效法也。」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2707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155374" y="3154658"/>
            <a:ext cx="9331776" cy="2939266"/>
            <a:chOff x="2231572" y="334828"/>
            <a:chExt cx="9331776" cy="2939266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學思主張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29392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原學篇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指出：“古人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之學，不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遺事物”。“諸子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百家之言，起於徒思而不學也，是以其旨皆有所承禀，而不能無敝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耳。”“諸子百家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之患，起於思而不學；世儒之患，起於學而不思。蓋官師分而學不同於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古人也”。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思是學者的事，隻有獨立思考，才有學術上的建樹。然而，這種建樹所需的獨立思考，如果偏離了人倫日用事物，它所促發形成的學術則是空言性理的東西。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章學誠認爲中國的諸子百家學術是源於官師治教的分離，學術的原型整體裂變出的百家之言，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不是由於“行”的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結果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，而是“思”的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產物。離行而獨思的學術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3034394" y="686296"/>
            <a:ext cx="6123213" cy="2266131"/>
            <a:chOff x="1964874" y="686296"/>
            <a:chExt cx="6123213" cy="2266131"/>
          </a:xfrm>
        </p:grpSpPr>
        <p:sp>
          <p:nvSpPr>
            <p:cNvPr id="2" name="圓角矩形 1"/>
            <p:cNvSpPr/>
            <p:nvPr/>
          </p:nvSpPr>
          <p:spPr>
            <a:xfrm>
              <a:off x="2841171" y="686297"/>
              <a:ext cx="957943" cy="44581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博</a:t>
              </a:r>
            </a:p>
          </p:txBody>
        </p:sp>
        <p:sp>
          <p:nvSpPr>
            <p:cNvPr id="16" name="圓角矩形 15"/>
            <p:cNvSpPr/>
            <p:nvPr/>
          </p:nvSpPr>
          <p:spPr>
            <a:xfrm>
              <a:off x="3984173" y="686297"/>
              <a:ext cx="957943" cy="44581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約</a:t>
              </a:r>
            </a:p>
          </p:txBody>
        </p:sp>
        <p:sp>
          <p:nvSpPr>
            <p:cNvPr id="23" name="圓角矩形 22"/>
            <p:cNvSpPr/>
            <p:nvPr/>
          </p:nvSpPr>
          <p:spPr>
            <a:xfrm>
              <a:off x="5976256" y="686296"/>
              <a:ext cx="957943" cy="445817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</a:t>
              </a:r>
            </a:p>
          </p:txBody>
        </p:sp>
        <p:sp>
          <p:nvSpPr>
            <p:cNvPr id="24" name="圓角矩形 23"/>
            <p:cNvSpPr/>
            <p:nvPr/>
          </p:nvSpPr>
          <p:spPr>
            <a:xfrm>
              <a:off x="7119258" y="703969"/>
              <a:ext cx="957943" cy="445817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</a:t>
              </a:r>
            </a:p>
          </p:txBody>
        </p:sp>
        <p:cxnSp>
          <p:nvCxnSpPr>
            <p:cNvPr id="8" name="直線接點 7"/>
            <p:cNvCxnSpPr/>
            <p:nvPr/>
          </p:nvCxnSpPr>
          <p:spPr>
            <a:xfrm>
              <a:off x="2928258" y="2079668"/>
              <a:ext cx="515982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文字方塊 8"/>
            <p:cNvSpPr txBox="1"/>
            <p:nvPr/>
          </p:nvSpPr>
          <p:spPr>
            <a:xfrm>
              <a:off x="1964874" y="1436404"/>
              <a:ext cx="669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孔子</a:t>
              </a: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1964874" y="2569848"/>
              <a:ext cx="669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章氏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4463144" y="1421224"/>
              <a:ext cx="20313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講學習原則或方法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4166835" y="2583095"/>
              <a:ext cx="27238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作爲學風與教育改革問題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4064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177145" y="574744"/>
            <a:ext cx="9331776" cy="4016484"/>
            <a:chOff x="2231572" y="334828"/>
            <a:chExt cx="9331776" cy="4016484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學思主張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40164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原學篇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指出：“古人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之學，不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遺事物”。“諸子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百家之言，起於徒思而不學也，是以其旨皆有所承禀，而不能無敝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耳。”“諸子百家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之患，起於思而不學；世儒之患，起於學而不思。蓋官師分而學不同於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古人也”。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思是學者的事，隻有獨立思考，才有學術上的建樹。然而，這種建樹所需的獨立思考，如果偏離了人倫日用事物，它所促發形成的學術則是空言性理的東西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章學誠認爲中國的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諸子百家學術是源於官師治教的分離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，學術的原型整體裂變出的百家之言，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不是由於“行”的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結果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，而是“思”的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產物。離行而獨思的學術。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主張官師治教合一的學術和「從事於學」的教育。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思與學，貴在創造立新，對「道」有所新的發現，開拓出新的學術風氣。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0301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177145" y="574744"/>
            <a:ext cx="9331776" cy="4324261"/>
            <a:chOff x="2231572" y="334828"/>
            <a:chExt cx="9331776" cy="4324261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博約主張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43242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要對學術有所創新，這就要求處理好博與約的關係。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博約篇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指出，廣博地求知是必要的，故有博學強識之說。但是博學強識，如果不以創造立新爲學問目的，則是陋儒的擧業學問。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「學術貴博而厭雜，貴約而患於自封」，如疲精勞神於經史子史，而終身無所得於學，或囿於一家之言，而「肄習惟資簡策，道不著於器物，事不守於職業」，都不是博約之學所要求的，更非爲學「功力」之所在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章學誠悖傳統的「道精業博」觀點而論之，說： 「道欲通方，而業須專一」 。以爲不能要求義理、制數、文辭兼而並習，必須有所取舍，因爲不是學習什麼業，才可以歸於道。學道要廣博，術業要精專。如果想天下事物件件皆知，或以爲一物不知即爲恥，博雜於知識見聞，結果「物而不化」 ，終身不能「知道」 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1175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264230" y="1061388"/>
            <a:ext cx="9331776" cy="4401205"/>
            <a:chOff x="2231572" y="334828"/>
            <a:chExt cx="9331776" cy="4401205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為學之道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44012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讀書時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勤作讀書劄記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一方面對某一類問題的由來、發展、變化作系統的了解，另一方面對該問題的全面了解之後，一要有“己立”，即要在前人的基礎之上將學術推陳出新，這就是博識強記與開拓創新，亦即由博返約的重要方法之一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劄記是學問的功力，是不可以示於人的，更不應以此作爲著作遺於後世。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文史通義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雜說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篇中，章學誠指出：「學問生於神智，而神智又出於學問也。制度生於聰明，而聰明又啟悟於制度者。神以知來，學者之才識是也；知以藏往，學者之記誦是也。」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章學誠的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文史通義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所倡導博約與學思，是在於改革學風，開辟風氣，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以求經世致用之實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在學術批評方面也存在許多局限性，此外它對於考據學的評價也有偏頗之處，多見其短而輕忽其長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2264230" y="388906"/>
            <a:ext cx="94596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博約、學思思想基礎上，章學誠在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書中，論述了許多具體的爲學之道</a:t>
            </a:r>
          </a:p>
        </p:txBody>
      </p:sp>
    </p:spTree>
    <p:extLst>
      <p:ext uri="{BB962C8B-B14F-4D97-AF65-F5344CB8AC3E}">
        <p14:creationId xmlns:p14="http://schemas.microsoft.com/office/powerpoint/2010/main" val="1374955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2231572" y="947732"/>
            <a:ext cx="9416141" cy="1200329"/>
            <a:chOff x="2231572" y="316360"/>
            <a:chExt cx="9416141" cy="1200329"/>
          </a:xfrm>
        </p:grpSpPr>
        <p:sp>
          <p:nvSpPr>
            <p:cNvPr id="17" name="五邊形 16"/>
            <p:cNvSpPr/>
            <p:nvPr/>
          </p:nvSpPr>
          <p:spPr>
            <a:xfrm>
              <a:off x="2231572" y="388906"/>
              <a:ext cx="1143000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內容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3603171" y="316360"/>
              <a:ext cx="804454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此書要爲著作之林校讎得失，品藻流别，進而討論筆削大旨，故皆用辯駁評論的體裁爲寫作方法，而其中心則側重於史。由於它是“文”“史”通義，綜合討論文史理論問題，因而其内容就不像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史通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主要論史，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文心雕龍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主要論文那麼單一。</a:t>
              </a:r>
              <a:endParaRPr lang="zh-TW" altLang="en-US" dirty="0"/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2231572" y="2313840"/>
            <a:ext cx="9416141" cy="3139321"/>
            <a:chOff x="2231572" y="316360"/>
            <a:chExt cx="9416141" cy="3139321"/>
          </a:xfrm>
        </p:grpSpPr>
        <p:sp>
          <p:nvSpPr>
            <p:cNvPr id="23" name="五邊形 22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學術貢獻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3603170" y="316360"/>
              <a:ext cx="8044543" cy="31393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章學誠在學術貢獻上最能體現其“成一家之言”精神的有三個方面；一是史學理論上的突破，二是方志學的奠基，三是校讎學的系統與完善。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重視史義的研究，並從理論上強調其重要性，這在古代史家當中章學誠是第一人。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提出史家必須具備史德，劉知幾提出良史必備才、學、識三長，千百年來一直成爲衡量優秀史家標准，章氏在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史德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篇中對此首先加以肯定，又指出根據他的研究，單具“三長”還不足以稱良史，作爲史家，還必須具備“史德”。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對“六經皆史”思想的大發揮。“六經皆史”說不是章氏首先提出，但他對這一思想發揮得最全面、最徹底。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爲我國方志學奠基。該書外篇四至六都是方志論文。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217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2113534" y="186820"/>
            <a:ext cx="215636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章學誠 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1738-1801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1965150" y="3887975"/>
            <a:ext cx="5749569" cy="2406303"/>
            <a:chOff x="2051706" y="2027780"/>
            <a:chExt cx="5749569" cy="2406303"/>
          </a:xfrm>
        </p:grpSpPr>
        <p:cxnSp>
          <p:nvCxnSpPr>
            <p:cNvPr id="46" name="直線接點 45"/>
            <p:cNvCxnSpPr/>
            <p:nvPr/>
          </p:nvCxnSpPr>
          <p:spPr>
            <a:xfrm flipV="1">
              <a:off x="2284348" y="2534053"/>
              <a:ext cx="5516927" cy="5793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字方塊 46"/>
            <p:cNvSpPr txBox="1"/>
            <p:nvPr/>
          </p:nvSpPr>
          <p:spPr>
            <a:xfrm>
              <a:off x="2051706" y="2027780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39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48" name="直線接點 47"/>
            <p:cNvCxnSpPr/>
            <p:nvPr/>
          </p:nvCxnSpPr>
          <p:spPr>
            <a:xfrm>
              <a:off x="2742632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橢圓 49"/>
            <p:cNvSpPr/>
            <p:nvPr/>
          </p:nvSpPr>
          <p:spPr>
            <a:xfrm>
              <a:off x="2693174" y="2491355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6032336" y="2040068"/>
              <a:ext cx="7518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43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2126960" y="3099410"/>
              <a:ext cx="137708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39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歲時任國子監典籍</a:t>
              </a:r>
            </a:p>
          </p:txBody>
        </p:sp>
        <p:cxnSp>
          <p:nvCxnSpPr>
            <p:cNvPr id="53" name="直線接點 52"/>
            <p:cNvCxnSpPr/>
            <p:nvPr/>
          </p:nvCxnSpPr>
          <p:spPr>
            <a:xfrm>
              <a:off x="6428535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矩形 54"/>
            <p:cNvSpPr/>
            <p:nvPr/>
          </p:nvSpPr>
          <p:spPr>
            <a:xfrm>
              <a:off x="5467760" y="3110644"/>
              <a:ext cx="1921549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到河南謀事。事未謀成，卻中途遇盜，行李及平生著作盡失。暫回直隸肥鄉縣主講清漳書院</a:t>
              </a:r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3770325" y="3092074"/>
              <a:ext cx="1623881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40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歲時才中顺天鄉試擧人，次年成進士。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他以爲與時俗不合，不願做官，</a:t>
              </a:r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3930537" y="2040068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40-41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70" name="直線接點 69"/>
            <p:cNvCxnSpPr/>
            <p:nvPr/>
          </p:nvCxnSpPr>
          <p:spPr>
            <a:xfrm>
              <a:off x="4621463" y="2503643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橢圓 70"/>
            <p:cNvSpPr/>
            <p:nvPr/>
          </p:nvSpPr>
          <p:spPr>
            <a:xfrm>
              <a:off x="4572005" y="250364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橢圓 104"/>
            <p:cNvSpPr/>
            <p:nvPr/>
          </p:nvSpPr>
          <p:spPr>
            <a:xfrm>
              <a:off x="6379035" y="250364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69" name="群組 168"/>
          <p:cNvGrpSpPr/>
          <p:nvPr/>
        </p:nvGrpSpPr>
        <p:grpSpPr>
          <a:xfrm>
            <a:off x="2043692" y="684588"/>
            <a:ext cx="9622046" cy="3122391"/>
            <a:chOff x="2051706" y="1978718"/>
            <a:chExt cx="9622046" cy="3122391"/>
          </a:xfrm>
        </p:grpSpPr>
        <p:cxnSp>
          <p:nvCxnSpPr>
            <p:cNvPr id="170" name="直線接點 169"/>
            <p:cNvCxnSpPr/>
            <p:nvPr/>
          </p:nvCxnSpPr>
          <p:spPr>
            <a:xfrm>
              <a:off x="2284348" y="2539846"/>
              <a:ext cx="9389404" cy="0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文字方塊 170"/>
            <p:cNvSpPr txBox="1"/>
            <p:nvPr/>
          </p:nvSpPr>
          <p:spPr>
            <a:xfrm>
              <a:off x="2051706" y="2027780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2" name="直線接點 171"/>
            <p:cNvCxnSpPr/>
            <p:nvPr/>
          </p:nvCxnSpPr>
          <p:spPr>
            <a:xfrm>
              <a:off x="2742632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橢圓 172"/>
            <p:cNvSpPr/>
            <p:nvPr/>
          </p:nvSpPr>
          <p:spPr>
            <a:xfrm>
              <a:off x="2693174" y="2491355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4" name="文字方塊 173"/>
            <p:cNvSpPr txBox="1"/>
            <p:nvPr/>
          </p:nvSpPr>
          <p:spPr>
            <a:xfrm>
              <a:off x="6032336" y="2040068"/>
              <a:ext cx="7518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21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5" name="文字方塊 174"/>
            <p:cNvSpPr txBox="1"/>
            <p:nvPr/>
          </p:nvSpPr>
          <p:spPr>
            <a:xfrm>
              <a:off x="2126960" y="3099410"/>
              <a:ext cx="1377081" cy="18158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父章鑣擧進士，未做官，在家鄉教書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年之久，教導章學誠，奠定良好基礎。</a:t>
              </a:r>
            </a:p>
          </p:txBody>
        </p:sp>
        <p:cxnSp>
          <p:nvCxnSpPr>
            <p:cNvPr id="176" name="直線接點 175"/>
            <p:cNvCxnSpPr/>
            <p:nvPr/>
          </p:nvCxnSpPr>
          <p:spPr>
            <a:xfrm>
              <a:off x="6428535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矩形 176"/>
            <p:cNvSpPr/>
            <p:nvPr/>
          </p:nvSpPr>
          <p:spPr>
            <a:xfrm>
              <a:off x="5883698" y="3100720"/>
              <a:ext cx="1213771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21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歲以後，學識見長，縱覽群書，尤好史部。</a:t>
              </a:r>
            </a:p>
          </p:txBody>
        </p:sp>
        <p:sp>
          <p:nvSpPr>
            <p:cNvPr id="178" name="文字方塊 177"/>
            <p:cNvSpPr txBox="1"/>
            <p:nvPr/>
          </p:nvSpPr>
          <p:spPr>
            <a:xfrm>
              <a:off x="3701142" y="3099410"/>
              <a:ext cx="1939698" cy="18158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父至湖北應城任知縣，亦隨父到應城，並拜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柯紹庚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爲師。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章學誠幼時並不聰明，且身體多病，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14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尚未卒業。</a:t>
              </a:r>
            </a:p>
          </p:txBody>
        </p:sp>
        <p:sp>
          <p:nvSpPr>
            <p:cNvPr id="179" name="文字方塊 178"/>
            <p:cNvSpPr txBox="1"/>
            <p:nvPr/>
          </p:nvSpPr>
          <p:spPr>
            <a:xfrm>
              <a:off x="3930537" y="2040068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14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0" name="直線接點 179"/>
            <p:cNvCxnSpPr/>
            <p:nvPr/>
          </p:nvCxnSpPr>
          <p:spPr>
            <a:xfrm>
              <a:off x="4621463" y="2503643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橢圓 180"/>
            <p:cNvSpPr/>
            <p:nvPr/>
          </p:nvSpPr>
          <p:spPr>
            <a:xfrm>
              <a:off x="4572005" y="250364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2" name="橢圓 181"/>
            <p:cNvSpPr/>
            <p:nvPr/>
          </p:nvSpPr>
          <p:spPr>
            <a:xfrm>
              <a:off x="6379035" y="250364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3" name="文字方塊 182"/>
            <p:cNvSpPr txBox="1"/>
            <p:nvPr/>
          </p:nvSpPr>
          <p:spPr>
            <a:xfrm>
              <a:off x="7092305" y="2040068"/>
              <a:ext cx="10875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23-26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4" name="直線接點 183"/>
            <p:cNvCxnSpPr/>
            <p:nvPr/>
          </p:nvCxnSpPr>
          <p:spPr>
            <a:xfrm>
              <a:off x="7660684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矩形 184"/>
            <p:cNvSpPr/>
            <p:nvPr/>
          </p:nvSpPr>
          <p:spPr>
            <a:xfrm>
              <a:off x="7328402" y="3094877"/>
              <a:ext cx="66456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落榜</a:t>
              </a:r>
            </a:p>
          </p:txBody>
        </p:sp>
        <p:sp>
          <p:nvSpPr>
            <p:cNvPr id="186" name="橢圓 185"/>
            <p:cNvSpPr/>
            <p:nvPr/>
          </p:nvSpPr>
          <p:spPr>
            <a:xfrm>
              <a:off x="7611184" y="250364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8478315" y="2009170"/>
              <a:ext cx="8334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27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92" name="直線接點 191"/>
            <p:cNvCxnSpPr/>
            <p:nvPr/>
          </p:nvCxnSpPr>
          <p:spPr>
            <a:xfrm>
              <a:off x="8874514" y="2482229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矩形 192"/>
            <p:cNvSpPr/>
            <p:nvPr/>
          </p:nvSpPr>
          <p:spPr>
            <a:xfrm>
              <a:off x="8154668" y="3159315"/>
              <a:ext cx="1643424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三上京師應順天鄉試，又落第。但他被同考官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沈業富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看重，被聘到家中當塾師，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開始他的教學生涯。</a:t>
              </a:r>
            </a:p>
          </p:txBody>
        </p:sp>
        <p:sp>
          <p:nvSpPr>
            <p:cNvPr id="194" name="橢圓 193"/>
            <p:cNvSpPr/>
            <p:nvPr/>
          </p:nvSpPr>
          <p:spPr>
            <a:xfrm>
              <a:off x="8825014" y="2472744"/>
              <a:ext cx="123653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10040684" y="1978718"/>
              <a:ext cx="7518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34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96" name="直線接點 195"/>
            <p:cNvCxnSpPr/>
            <p:nvPr/>
          </p:nvCxnSpPr>
          <p:spPr>
            <a:xfrm>
              <a:off x="10436883" y="2451777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矩形 196"/>
            <p:cNvSpPr/>
            <p:nvPr/>
          </p:nvSpPr>
          <p:spPr>
            <a:xfrm>
              <a:off x="9947391" y="3039006"/>
              <a:ext cx="1482556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34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歲時，朱筠爲安徽學政，章學誠與邵晉涵、洪亮吉、黄景仁等人皆從之游。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是年他開始撰寫</a:t>
              </a:r>
              <a:r>
                <a:rPr lang="en-US" altLang="zh-TW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文史通義</a:t>
              </a:r>
              <a:r>
                <a:rPr lang="en-US" altLang="zh-TW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zh-TW" altLang="en-US" sz="1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8" name="橢圓 197"/>
            <p:cNvSpPr/>
            <p:nvPr/>
          </p:nvSpPr>
          <p:spPr>
            <a:xfrm>
              <a:off x="10387383" y="244229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1" name="矩形 10"/>
          <p:cNvSpPr/>
          <p:nvPr/>
        </p:nvSpPr>
        <p:spPr>
          <a:xfrm>
            <a:off x="7804238" y="3926212"/>
            <a:ext cx="3454772" cy="1338828"/>
          </a:xfrm>
          <a:prstGeom prst="rect">
            <a:avLst/>
          </a:prstGeom>
          <a:ln w="19050">
            <a:solidFill>
              <a:srgbClr val="2F5597"/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自此以後，他或受聘編寫縣志，或主講書院，以講學著述爲業，並持續撰寫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4" name="群組 5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57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58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59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6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6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6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6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6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65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33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>
            <a:off x="2113533" y="248661"/>
            <a:ext cx="1228381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</a:p>
        </p:txBody>
      </p:sp>
      <p:sp>
        <p:nvSpPr>
          <p:cNvPr id="3" name="矩形 2"/>
          <p:cNvSpPr/>
          <p:nvPr/>
        </p:nvSpPr>
        <p:spPr>
          <a:xfrm>
            <a:off x="2113533" y="1207146"/>
            <a:ext cx="814081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</a:t>
            </a:r>
            <a:r>
              <a:rPr lang="zh-TW" altLang="en-US" kern="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章學誠探討古今學術、文史、教育等文章和論學書的匯編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是章學誠自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歲時始著之書，經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20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餘年的精心探討，竭思盡力，積文而成。故它凝結了章學誠的畢生精力和思想精華，可以說是章學誠的代表作。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原無固定體例，章學誠生前也沒有編成定本。今所見的最早刻本，爲道光十二年（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1832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）在開封的刻本，亦稱大梁本，其中内篇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卷，另有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校讎通義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卷，收錄的文章不完備。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章學誠之子章華紱在序文中說：「尚有雜篇及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湖北通志檢存稿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並文集等若幹卷，當俟校定，再爲續刊。」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1920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年吳興劉承於所刻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章氏遣書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中的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卷。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1956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年古籍出版社出版標點排印本的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》11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卷，其中内篇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卷、外篇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卷、補遺與續補遺各一卷。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1985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年中華書局出版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1948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年葉瑛的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文史通義校注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本亦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11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卷，其中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卷。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校讎通義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卷。該版本與大梁本的内容大致相同。</a:t>
            </a:r>
            <a:endParaRPr lang="en-US" altLang="zh-TW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3" name="群組 12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14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15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16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17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18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19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20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21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537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直接连接符 60"/>
          <p:cNvCxnSpPr/>
          <p:nvPr/>
        </p:nvCxnSpPr>
        <p:spPr>
          <a:xfrm flipV="1">
            <a:off x="4127346" y="2775029"/>
            <a:ext cx="1480888" cy="5816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58"/>
          <p:cNvCxnSpPr/>
          <p:nvPr/>
        </p:nvCxnSpPr>
        <p:spPr>
          <a:xfrm>
            <a:off x="8959402" y="4136613"/>
            <a:ext cx="3707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60"/>
          <p:cNvCxnSpPr/>
          <p:nvPr/>
        </p:nvCxnSpPr>
        <p:spPr>
          <a:xfrm flipV="1">
            <a:off x="6171465" y="5360842"/>
            <a:ext cx="1480888" cy="5816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73"/>
          <p:cNvGrpSpPr/>
          <p:nvPr/>
        </p:nvGrpSpPr>
        <p:grpSpPr>
          <a:xfrm>
            <a:off x="5003697" y="1248127"/>
            <a:ext cx="1167768" cy="262006"/>
            <a:chOff x="4470269" y="1661160"/>
            <a:chExt cx="1290451" cy="262890"/>
          </a:xfrm>
        </p:grpSpPr>
        <p:cxnSp>
          <p:nvCxnSpPr>
            <p:cNvPr id="20" name="直接连接符 74"/>
            <p:cNvCxnSpPr/>
            <p:nvPr/>
          </p:nvCxnSpPr>
          <p:spPr>
            <a:xfrm flipH="1" flipV="1">
              <a:off x="5410200" y="1661160"/>
              <a:ext cx="350520" cy="26289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75"/>
            <p:cNvCxnSpPr/>
            <p:nvPr/>
          </p:nvCxnSpPr>
          <p:spPr>
            <a:xfrm flipH="1">
              <a:off x="4470269" y="1663541"/>
              <a:ext cx="942312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76"/>
          <p:cNvGrpSpPr/>
          <p:nvPr/>
        </p:nvGrpSpPr>
        <p:grpSpPr>
          <a:xfrm>
            <a:off x="7086341" y="2256837"/>
            <a:ext cx="1349828" cy="1048016"/>
            <a:chOff x="6842760" y="2637270"/>
            <a:chExt cx="1203960" cy="1051560"/>
          </a:xfrm>
          <a:solidFill>
            <a:schemeClr val="accent4">
              <a:lumMod val="50000"/>
            </a:schemeClr>
          </a:solidFill>
        </p:grpSpPr>
        <p:sp>
          <p:nvSpPr>
            <p:cNvPr id="23" name="六边形 77"/>
            <p:cNvSpPr/>
            <p:nvPr/>
          </p:nvSpPr>
          <p:spPr>
            <a:xfrm>
              <a:off x="6842760" y="2637270"/>
              <a:ext cx="1203960" cy="1051560"/>
            </a:xfrm>
            <a:prstGeom prst="hexagon">
              <a:avLst/>
            </a:prstGeom>
            <a:solidFill>
              <a:srgbClr val="5D3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4" name="文本框 78"/>
            <p:cNvSpPr txBox="1"/>
            <p:nvPr/>
          </p:nvSpPr>
          <p:spPr>
            <a:xfrm>
              <a:off x="7024263" y="2809107"/>
              <a:ext cx="8207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dirty="0">
                  <a:solidFill>
                    <a:srgbClr val="E7E7E7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02</a:t>
              </a:r>
              <a:endParaRPr lang="zh-CN" altLang="en-US" sz="4000" baseline="-3000" dirty="0">
                <a:solidFill>
                  <a:srgbClr val="E7E7E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5" name="组合 79"/>
          <p:cNvGrpSpPr/>
          <p:nvPr/>
        </p:nvGrpSpPr>
        <p:grpSpPr>
          <a:xfrm>
            <a:off x="5769433" y="1498646"/>
            <a:ext cx="1349828" cy="1048018"/>
            <a:chOff x="5525852" y="1879080"/>
            <a:chExt cx="1203960" cy="1051560"/>
          </a:xfrm>
        </p:grpSpPr>
        <p:sp>
          <p:nvSpPr>
            <p:cNvPr id="26" name="六边形 80"/>
            <p:cNvSpPr/>
            <p:nvPr/>
          </p:nvSpPr>
          <p:spPr>
            <a:xfrm>
              <a:off x="5525852" y="1879080"/>
              <a:ext cx="1203960" cy="1051560"/>
            </a:xfrm>
            <a:prstGeom prst="hexagon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7" name="文本框 87"/>
            <p:cNvSpPr txBox="1"/>
            <p:nvPr/>
          </p:nvSpPr>
          <p:spPr>
            <a:xfrm>
              <a:off x="5686669" y="1989362"/>
              <a:ext cx="882327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01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8" name="组合 88"/>
          <p:cNvGrpSpPr/>
          <p:nvPr/>
        </p:nvGrpSpPr>
        <p:grpSpPr>
          <a:xfrm>
            <a:off x="7070509" y="3612606"/>
            <a:ext cx="1349828" cy="1048018"/>
            <a:chOff x="6842760" y="4008870"/>
            <a:chExt cx="1203960" cy="1051560"/>
          </a:xfrm>
          <a:solidFill>
            <a:srgbClr val="00B0F0"/>
          </a:solidFill>
        </p:grpSpPr>
        <p:sp>
          <p:nvSpPr>
            <p:cNvPr id="29" name="六边形 90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30" name="文本框 92"/>
            <p:cNvSpPr txBox="1"/>
            <p:nvPr/>
          </p:nvSpPr>
          <p:spPr>
            <a:xfrm>
              <a:off x="6981635" y="4119152"/>
              <a:ext cx="926211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03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31" name="六边形 94"/>
          <p:cNvSpPr/>
          <p:nvPr/>
        </p:nvSpPr>
        <p:spPr>
          <a:xfrm>
            <a:off x="4449818" y="3628439"/>
            <a:ext cx="1349828" cy="1048018"/>
          </a:xfrm>
          <a:prstGeom prst="hexagon">
            <a:avLst/>
          </a:prstGeom>
          <a:solidFill>
            <a:srgbClr val="7030A0"/>
          </a:solidFill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2" name="文本框 109"/>
          <p:cNvSpPr txBox="1"/>
          <p:nvPr/>
        </p:nvSpPr>
        <p:spPr>
          <a:xfrm>
            <a:off x="4664651" y="3738235"/>
            <a:ext cx="92016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endParaRPr lang="zh-CN" altLang="en-US" sz="4000" baseline="-3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3" name="六边形 111"/>
          <p:cNvSpPr/>
          <p:nvPr/>
        </p:nvSpPr>
        <p:spPr>
          <a:xfrm>
            <a:off x="4449818" y="2256837"/>
            <a:ext cx="1349828" cy="1048016"/>
          </a:xfrm>
          <a:prstGeom prst="hexagon">
            <a:avLst/>
          </a:prstGeom>
          <a:solidFill>
            <a:srgbClr val="378161"/>
          </a:solidFill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4" name="文本框 112"/>
          <p:cNvSpPr txBox="1"/>
          <p:nvPr/>
        </p:nvSpPr>
        <p:spPr>
          <a:xfrm>
            <a:off x="4654537" y="2428095"/>
            <a:ext cx="920160" cy="7055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6</a:t>
            </a:r>
            <a:endParaRPr lang="zh-CN" altLang="en-US" sz="4000" baseline="-3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8" name="六边形 114"/>
          <p:cNvSpPr/>
          <p:nvPr/>
        </p:nvSpPr>
        <p:spPr>
          <a:xfrm>
            <a:off x="5769433" y="4318642"/>
            <a:ext cx="1349828" cy="1048016"/>
          </a:xfrm>
          <a:prstGeom prst="hexagon">
            <a:avLst/>
          </a:prstGeom>
          <a:solidFill>
            <a:schemeClr val="accent1"/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2116310" y="859180"/>
            <a:ext cx="3271816" cy="70549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開卷便宣稱「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六經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皆史也」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8658962" y="1478562"/>
            <a:ext cx="3435650" cy="1625708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浙東學術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中，進一步闡述：「三代學術，知有史而不知有經，切人事也；後人貴經術，以其即三代之史耳。」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8847677" y="3862071"/>
            <a:ext cx="3236156" cy="70549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他之前王守仁已提出「五經亦史」的見解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679804" y="4819665"/>
            <a:ext cx="4250939" cy="1631208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在乾嘉時期，針對「漢學」注重「舍今求古」的考據和「宋學」專尚「空談性天」的兩個極端，「六經皆史」提出學術必須「切合當時人事」，在客觀上卻有着積極的意義。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49" name="组合 132"/>
          <p:cNvGrpSpPr/>
          <p:nvPr/>
        </p:nvGrpSpPr>
        <p:grpSpPr>
          <a:xfrm flipH="1">
            <a:off x="8037561" y="2006526"/>
            <a:ext cx="991228" cy="262006"/>
            <a:chOff x="4255294" y="1661160"/>
            <a:chExt cx="1505426" cy="262890"/>
          </a:xfrm>
        </p:grpSpPr>
        <p:cxnSp>
          <p:nvCxnSpPr>
            <p:cNvPr id="50" name="直接连接符 133"/>
            <p:cNvCxnSpPr/>
            <p:nvPr/>
          </p:nvCxnSpPr>
          <p:spPr>
            <a:xfrm flipH="1" flipV="1">
              <a:off x="5410200" y="1661160"/>
              <a:ext cx="350520" cy="26289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134"/>
            <p:cNvCxnSpPr/>
            <p:nvPr/>
          </p:nvCxnSpPr>
          <p:spPr>
            <a:xfrm flipH="1">
              <a:off x="4255294" y="1663541"/>
              <a:ext cx="1157287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组合 135"/>
          <p:cNvGrpSpPr/>
          <p:nvPr/>
        </p:nvGrpSpPr>
        <p:grpSpPr>
          <a:xfrm>
            <a:off x="5571604" y="2624921"/>
            <a:ext cx="1718229" cy="1511692"/>
            <a:chOff x="5960549" y="3186401"/>
            <a:chExt cx="1887055" cy="1592580"/>
          </a:xfrm>
          <a:solidFill>
            <a:srgbClr val="B4C7E7"/>
          </a:solidFill>
        </p:grpSpPr>
        <p:sp>
          <p:nvSpPr>
            <p:cNvPr id="53" name="六边形 136"/>
            <p:cNvSpPr/>
            <p:nvPr/>
          </p:nvSpPr>
          <p:spPr>
            <a:xfrm>
              <a:off x="5960549" y="3186401"/>
              <a:ext cx="1887055" cy="159258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5" name="文本框 137"/>
            <p:cNvSpPr txBox="1"/>
            <p:nvPr/>
          </p:nvSpPr>
          <p:spPr>
            <a:xfrm>
              <a:off x="6162282" y="3611820"/>
              <a:ext cx="153305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六經皆史論</a:t>
              </a:r>
              <a:endPara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58" name="文本框 115"/>
          <p:cNvSpPr txBox="1"/>
          <p:nvPr/>
        </p:nvSpPr>
        <p:spPr>
          <a:xfrm>
            <a:off x="6030974" y="4535496"/>
            <a:ext cx="920160" cy="7055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04</a:t>
            </a:r>
            <a:endParaRPr lang="zh-CN" altLang="en-US" sz="4000" baseline="-3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44746" y="4603845"/>
            <a:ext cx="19352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源自章氏史學「經世」的思想</a:t>
            </a:r>
          </a:p>
        </p:txBody>
      </p:sp>
      <p:sp>
        <p:nvSpPr>
          <p:cNvPr id="9" name="矩形 8"/>
          <p:cNvSpPr/>
          <p:nvPr/>
        </p:nvSpPr>
        <p:spPr>
          <a:xfrm>
            <a:off x="1859787" y="2076877"/>
            <a:ext cx="2355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不但將史學的產生上溯至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之前，而且擴大了古史研究的範圍，對先秦史學史和史料學的研究作出了貢獻。</a:t>
            </a:r>
          </a:p>
        </p:txBody>
      </p:sp>
      <p:cxnSp>
        <p:nvCxnSpPr>
          <p:cNvPr id="88" name="直接连接符 60"/>
          <p:cNvCxnSpPr/>
          <p:nvPr/>
        </p:nvCxnSpPr>
        <p:spPr>
          <a:xfrm flipV="1">
            <a:off x="3790047" y="4665695"/>
            <a:ext cx="1480888" cy="5816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群組 89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91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92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93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94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95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96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97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98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99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477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/>
      <p:bldP spid="38" grpId="0" animBg="1"/>
      <p:bldP spid="45" grpId="0"/>
      <p:bldP spid="46" grpId="0"/>
      <p:bldP spid="47" grpId="0"/>
      <p:bldP spid="48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231572" y="947732"/>
            <a:ext cx="7467599" cy="646331"/>
            <a:chOff x="2231572" y="316360"/>
            <a:chExt cx="7467599" cy="646331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143000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出處</a:t>
              </a:r>
              <a:endParaRPr lang="zh-TW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3603171" y="316360"/>
              <a:ext cx="6096000" cy="64633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散見於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史德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說林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書教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答客問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原道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釋通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古文十弊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諸篇中。</a:t>
              </a:r>
              <a:endParaRPr lang="zh-TW" altLang="en-US" dirty="0"/>
            </a:p>
          </p:txBody>
        </p:sp>
      </p:grpSp>
      <p:grpSp>
        <p:nvGrpSpPr>
          <p:cNvPr id="45" name="群組 44"/>
          <p:cNvGrpSpPr/>
          <p:nvPr/>
        </p:nvGrpSpPr>
        <p:grpSpPr>
          <a:xfrm>
            <a:off x="2231572" y="1891687"/>
            <a:ext cx="9416141" cy="923330"/>
            <a:chOff x="2231572" y="316360"/>
            <a:chExt cx="9416141" cy="923330"/>
          </a:xfrm>
        </p:grpSpPr>
        <p:sp>
          <p:nvSpPr>
            <p:cNvPr id="46" name="五邊形 45"/>
            <p:cNvSpPr/>
            <p:nvPr/>
          </p:nvSpPr>
          <p:spPr>
            <a:xfrm>
              <a:off x="2231572" y="388906"/>
              <a:ext cx="1143000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理論</a:t>
              </a:r>
              <a:endParaRPr lang="zh-TW" altLang="en-US" dirty="0"/>
            </a:p>
          </p:txBody>
        </p:sp>
        <p:sp>
          <p:nvSpPr>
            <p:cNvPr id="47" name="矩形 46"/>
            <p:cNvSpPr/>
            <p:nvPr/>
          </p:nvSpPr>
          <p:spPr>
            <a:xfrm>
              <a:off x="3603170" y="316360"/>
              <a:ext cx="804454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章氏發展劉知幾的史學理論，於「才、學、識」之外，提出「史德」問題。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章氏認爲，「能具史識者，必知史德；德者何？謂著書者之心術也。」這是說，史家治史要有尊重歷史真實的基本態度。</a:t>
              </a:r>
            </a:p>
          </p:txBody>
        </p:sp>
      </p:grpSp>
      <p:grpSp>
        <p:nvGrpSpPr>
          <p:cNvPr id="48" name="群組 47"/>
          <p:cNvGrpSpPr/>
          <p:nvPr/>
        </p:nvGrpSpPr>
        <p:grpSpPr>
          <a:xfrm>
            <a:off x="2231572" y="2843543"/>
            <a:ext cx="9416141" cy="1200329"/>
            <a:chOff x="2231572" y="316360"/>
            <a:chExt cx="9416141" cy="1200329"/>
          </a:xfrm>
        </p:grpSpPr>
        <p:sp>
          <p:nvSpPr>
            <p:cNvPr id="49" name="五邊形 48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分析古書</a:t>
              </a:r>
              <a:endParaRPr lang="zh-TW" altLang="en-US" dirty="0"/>
            </a:p>
          </p:txBody>
        </p:sp>
        <p:sp>
          <p:nvSpPr>
            <p:cNvPr id="50" name="矩形 49"/>
            <p:cNvSpPr/>
            <p:nvPr/>
          </p:nvSpPr>
          <p:spPr>
            <a:xfrm>
              <a:off x="3603170" y="316360"/>
              <a:ext cx="804454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在章氏看來，古來史書就其性質而言，基本可分爲兩大類，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即所謂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撰述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和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記注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書教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），或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稱爲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著述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與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比類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報黄大俞先生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），又稱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之爲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著述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與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纂輯</a:t>
              </a:r>
              <a:r>
                <a:rPr lang="en-US" altLang="zh-TW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博約中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前者指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史家的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獨斷之學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即史學著作；後者屬文獻資料匯編，即史料纂輯。</a:t>
              </a:r>
            </a:p>
          </p:txBody>
        </p:sp>
      </p:grpSp>
      <p:grpSp>
        <p:nvGrpSpPr>
          <p:cNvPr id="51" name="群組 50"/>
          <p:cNvGrpSpPr/>
          <p:nvPr/>
        </p:nvGrpSpPr>
        <p:grpSpPr>
          <a:xfrm>
            <a:off x="2231572" y="4471370"/>
            <a:ext cx="9416141" cy="1200329"/>
            <a:chOff x="2231572" y="316360"/>
            <a:chExt cx="9416141" cy="1200329"/>
          </a:xfrm>
        </p:grpSpPr>
        <p:sp>
          <p:nvSpPr>
            <p:cNvPr id="52" name="五邊形 51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推崇體例</a:t>
              </a:r>
              <a:endParaRPr lang="zh-TW" altLang="en-US" dirty="0"/>
            </a:p>
          </p:txBody>
        </p:sp>
        <p:sp>
          <p:nvSpPr>
            <p:cNvPr id="53" name="矩形 52"/>
            <p:cNvSpPr/>
            <p:nvPr/>
          </p:nvSpPr>
          <p:spPr>
            <a:xfrm>
              <a:off x="3603170" y="316360"/>
              <a:ext cx="804454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</a:t>
              </a:r>
              <a:r>
                <a:rPr lang="zh-TW" altLang="en-US" kern="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推崇通史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，以爲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通史具有“六便”。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撰述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通志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這種專門的學者。對於紀事本末體，章學誠亦備加讚許，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以爲“文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省於紀傳，事豁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於編年”，“決斷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去取，體圓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用神”（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書教下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</a:t>
              </a:r>
              <a:r>
                <a:rPr lang="zh-TW" altLang="en-US" kern="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兼有紀傳史和編年史所不具備的優點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235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231572" y="700373"/>
            <a:ext cx="9187541" cy="1000274"/>
            <a:chOff x="2231572" y="177861"/>
            <a:chExt cx="9187541" cy="1000274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方志起源</a:t>
              </a:r>
              <a:endParaRPr lang="zh-TW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3603170" y="177861"/>
              <a:ext cx="7815943" cy="10002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我國方志起源很早，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周官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載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外史掌“四方之志”，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就是指當時的地方志。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自宋元以來，纂修方志之風日盛，清初修志之風更加盛行。</a:t>
              </a:r>
              <a:endParaRPr lang="zh-TW" altLang="en-US" dirty="0"/>
            </a:p>
          </p:txBody>
        </p:sp>
      </p:grpSp>
      <p:grpSp>
        <p:nvGrpSpPr>
          <p:cNvPr id="45" name="群組 44"/>
          <p:cNvGrpSpPr/>
          <p:nvPr/>
        </p:nvGrpSpPr>
        <p:grpSpPr>
          <a:xfrm>
            <a:off x="2231572" y="1891687"/>
            <a:ext cx="9416141" cy="1631216"/>
            <a:chOff x="2231572" y="316360"/>
            <a:chExt cx="9416141" cy="1631216"/>
          </a:xfrm>
        </p:grpSpPr>
        <p:sp>
          <p:nvSpPr>
            <p:cNvPr id="46" name="五邊形 45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方志性質</a:t>
              </a:r>
              <a:endParaRPr lang="zh-TW" altLang="en-US" dirty="0"/>
            </a:p>
          </p:txBody>
        </p:sp>
        <p:sp>
          <p:nvSpPr>
            <p:cNvPr id="47" name="矩形 46"/>
            <p:cNvSpPr/>
            <p:nvPr/>
          </p:nvSpPr>
          <p:spPr>
            <a:xfrm>
              <a:off x="3603170" y="316360"/>
              <a:ext cx="8044543" cy="16312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章氏不但對方志的性質、内容、體例等問題有獨到的見解，而且將其主張貫徹於具體的編修方志的工作中。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章學誠認爲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，方志“乃史體”，</a:t>
              </a:r>
              <a:r>
                <a:rPr lang="zh-TW" altLang="en-US" kern="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與地理不同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。而“地理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之學，自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有專門”（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跋湖北通志檢存稿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），二者不能混淆。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章氏的有關方志的論述，如今仍保存在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文史通義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和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章氏遺書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中。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 47"/>
          <p:cNvGrpSpPr/>
          <p:nvPr/>
        </p:nvGrpSpPr>
        <p:grpSpPr>
          <a:xfrm>
            <a:off x="2231572" y="3674377"/>
            <a:ext cx="9416141" cy="923330"/>
            <a:chOff x="2231572" y="316360"/>
            <a:chExt cx="9416141" cy="923330"/>
          </a:xfrm>
        </p:grpSpPr>
        <p:sp>
          <p:nvSpPr>
            <p:cNvPr id="49" name="五邊形 48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主張</a:t>
              </a:r>
              <a:endParaRPr lang="zh-TW" altLang="en-US" dirty="0"/>
            </a:p>
          </p:txBody>
        </p:sp>
        <p:sp>
          <p:nvSpPr>
            <p:cNvPr id="50" name="矩形 49"/>
            <p:cNvSpPr/>
            <p:nvPr/>
          </p:nvSpPr>
          <p:spPr>
            <a:xfrm>
              <a:off x="3603170" y="316360"/>
              <a:ext cx="804454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在體例上，他主張方志立三書，即記載大事記和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人物的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通志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記載典章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制度的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掌故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記載文獻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詩文的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文征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以及作爲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附錄的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叢談</a:t>
              </a:r>
              <a:r>
                <a:rPr lang="en-US" altLang="zh-TW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爲了征集文獻資料，便於編修方志，章學誠還提出了各州縣建立志科的主張。</a:t>
              </a:r>
            </a:p>
          </p:txBody>
        </p:sp>
      </p:grpSp>
      <p:grpSp>
        <p:nvGrpSpPr>
          <p:cNvPr id="51" name="群組 50"/>
          <p:cNvGrpSpPr/>
          <p:nvPr/>
        </p:nvGrpSpPr>
        <p:grpSpPr>
          <a:xfrm>
            <a:off x="2231572" y="4852374"/>
            <a:ext cx="9416141" cy="1277273"/>
            <a:chOff x="2231572" y="316360"/>
            <a:chExt cx="9416141" cy="1277273"/>
          </a:xfrm>
        </p:grpSpPr>
        <p:sp>
          <p:nvSpPr>
            <p:cNvPr id="52" name="五邊形 51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缺點</a:t>
              </a:r>
              <a:endParaRPr lang="zh-TW" altLang="en-US" dirty="0"/>
            </a:p>
          </p:txBody>
        </p:sp>
        <p:sp>
          <p:nvSpPr>
            <p:cNvPr id="53" name="矩形 52"/>
            <p:cNvSpPr/>
            <p:nvPr/>
          </p:nvSpPr>
          <p:spPr>
            <a:xfrm>
              <a:off x="3603170" y="316360"/>
              <a:ext cx="8044543" cy="12772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是封建社會末期史家，在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文史通義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中，有其高於前人的評論，但也擺脱不了宣颺綱常禮教之例，如他把謗君和怨悱的人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說成“亂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臣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贼子”、“名教罪人”。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對於曆代史學名著的評論，其觀點仍有值得商榷之處。</a:t>
              </a:r>
              <a:endPara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書中所論史實，也存在錯誤的地方，如全祖望。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7278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2318658" y="1387028"/>
            <a:ext cx="9405255" cy="3379526"/>
            <a:chOff x="2231572" y="862599"/>
            <a:chExt cx="9405255" cy="3379526"/>
          </a:xfrm>
        </p:grpSpPr>
        <p:grpSp>
          <p:nvGrpSpPr>
            <p:cNvPr id="7" name="群組 6"/>
            <p:cNvGrpSpPr/>
            <p:nvPr/>
          </p:nvGrpSpPr>
          <p:grpSpPr>
            <a:xfrm>
              <a:off x="2231572" y="862599"/>
              <a:ext cx="9318171" cy="501240"/>
              <a:chOff x="2231572" y="388906"/>
              <a:chExt cx="9318171" cy="501240"/>
            </a:xfrm>
          </p:grpSpPr>
          <p:sp>
            <p:nvSpPr>
              <p:cNvPr id="5" name="五邊形 4"/>
              <p:cNvSpPr/>
              <p:nvPr/>
            </p:nvSpPr>
            <p:spPr>
              <a:xfrm>
                <a:off x="2231572" y="388906"/>
                <a:ext cx="1262742" cy="50124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史學家</a:t>
                </a:r>
                <a:endParaRPr lang="zh-TW" altLang="en-US" dirty="0"/>
              </a:p>
            </p:txBody>
          </p:sp>
          <p:sp>
            <p:nvSpPr>
              <p:cNvPr id="6" name="矩形 5"/>
              <p:cNvSpPr/>
              <p:nvPr/>
            </p:nvSpPr>
            <p:spPr>
              <a:xfrm>
                <a:off x="3733800" y="407619"/>
                <a:ext cx="78159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以爲它是研究文史的名著</a:t>
                </a:r>
              </a:p>
            </p:txBody>
          </p:sp>
        </p:grpSp>
        <p:grpSp>
          <p:nvGrpSpPr>
            <p:cNvPr id="28" name="群組 27"/>
            <p:cNvGrpSpPr/>
            <p:nvPr/>
          </p:nvGrpSpPr>
          <p:grpSpPr>
            <a:xfrm>
              <a:off x="2231572" y="1841600"/>
              <a:ext cx="9405255" cy="501240"/>
              <a:chOff x="2231572" y="388906"/>
              <a:chExt cx="9405255" cy="501240"/>
            </a:xfrm>
          </p:grpSpPr>
          <p:sp>
            <p:nvSpPr>
              <p:cNvPr id="29" name="五邊形 28"/>
              <p:cNvSpPr/>
              <p:nvPr/>
            </p:nvSpPr>
            <p:spPr>
              <a:xfrm>
                <a:off x="2231572" y="388906"/>
                <a:ext cx="1502228" cy="50124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文化史學者</a:t>
                </a:r>
                <a:endParaRPr lang="zh-TW" altLang="en-US" dirty="0"/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3820884" y="428177"/>
                <a:ext cx="78159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以爲它是文化史專著</a:t>
                </a:r>
              </a:p>
            </p:txBody>
          </p:sp>
        </p:grpSp>
        <p:grpSp>
          <p:nvGrpSpPr>
            <p:cNvPr id="31" name="群組 30"/>
            <p:cNvGrpSpPr/>
            <p:nvPr/>
          </p:nvGrpSpPr>
          <p:grpSpPr>
            <a:xfrm>
              <a:off x="2231572" y="2767587"/>
              <a:ext cx="9405255" cy="501240"/>
              <a:chOff x="2231572" y="388906"/>
              <a:chExt cx="9405255" cy="501240"/>
            </a:xfrm>
          </p:grpSpPr>
          <p:sp>
            <p:nvSpPr>
              <p:cNvPr id="32" name="五邊形 31"/>
              <p:cNvSpPr/>
              <p:nvPr/>
            </p:nvSpPr>
            <p:spPr>
              <a:xfrm>
                <a:off x="2231572" y="388906"/>
                <a:ext cx="1502228" cy="50124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思想史學者</a:t>
                </a:r>
                <a:endParaRPr lang="zh-TW" altLang="en-US" dirty="0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3820884" y="428177"/>
                <a:ext cx="78159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視其思想史專著</a:t>
                </a:r>
              </a:p>
            </p:txBody>
          </p:sp>
        </p:grpSp>
        <p:grpSp>
          <p:nvGrpSpPr>
            <p:cNvPr id="34" name="群組 33"/>
            <p:cNvGrpSpPr/>
            <p:nvPr/>
          </p:nvGrpSpPr>
          <p:grpSpPr>
            <a:xfrm>
              <a:off x="2231572" y="3534239"/>
              <a:ext cx="9405255" cy="707886"/>
              <a:chOff x="2231572" y="285583"/>
              <a:chExt cx="9405255" cy="707886"/>
            </a:xfrm>
          </p:grpSpPr>
          <p:sp>
            <p:nvSpPr>
              <p:cNvPr id="38" name="五邊形 37"/>
              <p:cNvSpPr/>
              <p:nvPr/>
            </p:nvSpPr>
            <p:spPr>
              <a:xfrm>
                <a:off x="2231572" y="388906"/>
                <a:ext cx="1502228" cy="501240"/>
              </a:xfrm>
              <a:prstGeom prst="homePlat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教育學論之</a:t>
                </a:r>
                <a:endParaRPr lang="zh-TW" altLang="en-US" dirty="0"/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3820884" y="285583"/>
                <a:ext cx="781594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一部基於文史淵流的探究和學術評品之上的，刻意矯正學風以倡導經世致用教育的學術著作，其討論問題的主要内容和歸宿點是教育</a:t>
                </a:r>
              </a:p>
            </p:txBody>
          </p:sp>
        </p:grpSp>
      </p:grpSp>
      <p:sp>
        <p:nvSpPr>
          <p:cNvPr id="8" name="矩形 7"/>
          <p:cNvSpPr/>
          <p:nvPr/>
        </p:nvSpPr>
        <p:spPr>
          <a:xfrm>
            <a:off x="2046514" y="687194"/>
            <a:ext cx="906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一書，究竟是一部什麼樣的學術著作？曆來仁者見仁，智者見智。</a:t>
            </a:r>
          </a:p>
        </p:txBody>
      </p:sp>
    </p:spTree>
    <p:extLst>
      <p:ext uri="{BB962C8B-B14F-4D97-AF65-F5344CB8AC3E}">
        <p14:creationId xmlns:p14="http://schemas.microsoft.com/office/powerpoint/2010/main" val="144615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318658" y="1387028"/>
            <a:ext cx="9318171" cy="726599"/>
            <a:chOff x="2231572" y="388906"/>
            <a:chExt cx="9318171" cy="726599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針對時局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33800" y="407619"/>
              <a:ext cx="781594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旨在救當時經學以訓詁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考據的“求道”的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流弊，要求經學及經學教育要轉移到經世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實用的“實學”上來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2318658" y="2277339"/>
            <a:ext cx="9405255" cy="3247043"/>
            <a:chOff x="2231572" y="300216"/>
            <a:chExt cx="9405255" cy="3247043"/>
          </a:xfrm>
        </p:grpSpPr>
        <p:sp>
          <p:nvSpPr>
            <p:cNvPr id="29" name="五邊形 28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章氏觀點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3820884" y="300216"/>
              <a:ext cx="7815943" cy="32470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經既然是作爲古代禮法制度的記實，不是聖人有意要立言垂教的，因此學習六經，如果只把它看作空言道理的東西，或只看作離開事實與事理的文章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，則“是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以文爲擊帨繡之玩，而學爲計奇射覆之資，不複計其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實用也”。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注重文字與訓詁，使史實與事理被遺棄，道隱法無，故其學問文章不足爲國家之用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經即史，學習六經但又不是教人去效法古人，而是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通過經書的學習與理解，從根本精神上認識社會的發展需要其相應的文化變革和制度變革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，質言之，經只提供人們一種歷史意識和歷史上的治世經驗，它不能解決當前的社會問題，要解決當前的社會問題，必須從現實客觀着手</a:t>
              </a:r>
            </a:p>
          </p:txBody>
        </p:sp>
      </p:grpSp>
      <p:sp>
        <p:nvSpPr>
          <p:cNvPr id="8" name="矩形 7"/>
          <p:cNvSpPr/>
          <p:nvPr/>
        </p:nvSpPr>
        <p:spPr>
          <a:xfrm>
            <a:off x="2046514" y="687194"/>
            <a:ext cx="906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指出“六經皆史”。“六經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皆先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王之政典”。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904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成書過程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專門的學問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經與史的關係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教育思想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318658" y="1387028"/>
            <a:ext cx="9318171" cy="726599"/>
            <a:chOff x="2231572" y="388906"/>
            <a:chExt cx="9318171" cy="726599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針對時局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33800" y="407619"/>
              <a:ext cx="781594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章學誠把理與事的關係比作水與器的關係，批評當時學者離事而言理，猶舍器而言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水之“挹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注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盈虛”，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以爲這種學風是不足取的，</a:t>
              </a: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2318658" y="2277339"/>
            <a:ext cx="9405255" cy="2631490"/>
            <a:chOff x="2231572" y="300216"/>
            <a:chExt cx="9405255" cy="2631490"/>
          </a:xfrm>
        </p:grpSpPr>
        <p:sp>
          <p:nvSpPr>
            <p:cNvPr id="29" name="五邊形 28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考據態度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3820884" y="300216"/>
              <a:ext cx="7815943" cy="26314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清代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崇考據學的風氣很濃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。考據學主要是對經書文字章句的考訂，辨别其正誤訛謬，探本求真。自顧炎武到戴震，這種學風日漸影響了學術界和教育實踐。章學誠對顧氏和戴氏的考據訓詁之學的目的是充分肯定的。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但章學誠認爲時人受其學風影響，貴博雅考訂，見其訓詁名物有合時好，就以爲考據訓詁即是經學；天下的教育亦受其風氣影響，以崇尚訓詁考據爲真學問，遺經義而求文字之表，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從而離卻了事物，不知學問爲何用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2068285" y="426740"/>
            <a:ext cx="906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一書，反複強調六經是言事的，其理蘊於事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中，“古人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未嚐離事而言理，六經皆先王之政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典也”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9" name="群組 18"/>
          <p:cNvGrpSpPr/>
          <p:nvPr/>
        </p:nvGrpSpPr>
        <p:grpSpPr>
          <a:xfrm>
            <a:off x="2318658" y="4946066"/>
            <a:ext cx="9318171" cy="1726873"/>
            <a:chOff x="2231572" y="388906"/>
            <a:chExt cx="9318171" cy="1726873"/>
          </a:xfrm>
        </p:grpSpPr>
        <p:sp>
          <p:nvSpPr>
            <p:cNvPr id="20" name="五邊形 19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3733800" y="407619"/>
              <a:ext cx="7815943" cy="1708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要求以浙東學派的重史學風來補救之，提倡學者打破門戶之見，以經史之學來補救考據之學的流弊，摒棄單純的離經義而偏考據的治學態度，使經學教育切實不務空疏，而落實到現實人事政治上來。</a:t>
              </a:r>
            </a:p>
            <a:p>
              <a:pPr>
                <a:spcBef>
                  <a:spcPts val="600"/>
                </a:spcBef>
              </a:pPr>
              <a:endPara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7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4285</TotalTime>
  <Words>4030</Words>
  <Application>Microsoft Office PowerPoint</Application>
  <PresentationFormat>寬螢幕</PresentationFormat>
  <Paragraphs>270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4" baseType="lpstr">
      <vt:lpstr>微软雅黑</vt:lpstr>
      <vt:lpstr>微軟正黑體</vt:lpstr>
      <vt:lpstr>微軟正黑體 Light</vt:lpstr>
      <vt:lpstr>標楷體</vt:lpstr>
      <vt:lpstr>Arial</vt:lpstr>
      <vt:lpstr>Calibri</vt:lpstr>
      <vt:lpstr>Calibri Light</vt:lpstr>
      <vt:lpstr>Times New Roman</vt:lpstr>
      <vt:lpstr>Office 佈景主題</vt:lpstr>
      <vt:lpstr>清．章學誠（1738-1801）及其 《文史通義》簡介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戰後臺灣高等院校《易》學課程 與教育的回顧與展望</dc:title>
  <dc:creator>pcuser</dc:creator>
  <cp:lastModifiedBy>貴三 賴</cp:lastModifiedBy>
  <cp:revision>223</cp:revision>
  <dcterms:created xsi:type="dcterms:W3CDTF">2018-05-30T06:15:53Z</dcterms:created>
  <dcterms:modified xsi:type="dcterms:W3CDTF">2025-09-23T23:21:35Z</dcterms:modified>
</cp:coreProperties>
</file>