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7" r:id="rId3"/>
    <p:sldId id="259" r:id="rId4"/>
    <p:sldId id="260" r:id="rId5"/>
    <p:sldId id="258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6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62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embeddedFontLst>
    <p:embeddedFont>
      <p:font typeface="微软雅黑" panose="020B0503020204020204" pitchFamily="34" charset="-122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標楷體" panose="03000509000000000000" pitchFamily="65" charset="-120"/>
      <p:regular r:id="rId5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FB6B1-BDE2-407A-AFA0-04760D6FB8C2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900BB-9DB2-4F6E-ADAB-2766129F31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0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04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4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8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2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5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51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6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21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6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38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26272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89745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75170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51060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1806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01476" y="5369076"/>
            <a:ext cx="2408238" cy="1605492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154657" y="-287956"/>
            <a:ext cx="3146200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468246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020970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406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76827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5356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77413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90542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2307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79127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4059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9154657" y="-287956"/>
            <a:ext cx="3146200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35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24484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640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9079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55992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8908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4371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7641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7350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8765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8315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01476" y="5369076"/>
            <a:ext cx="2408238" cy="16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6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1485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03528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0496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190906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03840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563427710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81160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1140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02844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788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878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5567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1194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6173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92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98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93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F8CAE-AC0D-4A46-B8B6-00BBA6D0EA53}" type="datetimeFigureOut">
              <a:rPr lang="zh-TW" altLang="en-US" smtClean="0"/>
              <a:t>2023/7/10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48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1" r:id="rId3"/>
    <p:sldLayoutId id="214748370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fld id="{55C6322B-7171-4C96-9ECE-D901F9FA2389}" type="datetimeFigureOut">
              <a:rPr lang="zh-CN" altLang="en-US" smtClean="0"/>
              <a:t>2023/7/10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fld id="{AB346AB5-3854-4E4A-804A-B2F928BBDA7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7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 advClick="0" advTm="4000">
    <p:fade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97231" y="3458086"/>
            <a:ext cx="2659883" cy="23077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6441"/>
            <a:ext cx="2685173" cy="27715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259255" y="114300"/>
            <a:ext cx="3932745" cy="5651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1693" y="4639500"/>
            <a:ext cx="1749407" cy="6826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479" y="1822137"/>
            <a:ext cx="1767694" cy="572977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410832" y="2427755"/>
            <a:ext cx="889987" cy="277155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lnSpc>
                <a:spcPts val="3000"/>
              </a:lnSpc>
            </a:pPr>
            <a:endParaRPr lang="zh-CN" altLang="en-US" u="sng" dirty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华文新魏"/>
              <a:sym typeface="微软雅黑"/>
            </a:endParaRPr>
          </a:p>
          <a:p>
            <a:pPr lvl="0" defTabSz="1218565">
              <a:lnSpc>
                <a:spcPts val="2500"/>
              </a:lnSpc>
            </a:pPr>
            <a:endParaRPr lang="zh-CN" altLang="en-US" u="sng" dirty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华文新魏"/>
              <a:sym typeface="微软雅黑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5176" y="2995567"/>
            <a:ext cx="862111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TW" altLang="zh-TW" sz="4000" dirty="0">
                <a:solidFill>
                  <a:schemeClr val="accent2">
                    <a:lumMod val="50000"/>
                  </a:schemeClr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《十三經注疏》的匯集、校刻與整理</a:t>
            </a:r>
            <a:endParaRPr lang="en-US" altLang="zh-TW" sz="4000" dirty="0">
              <a:solidFill>
                <a:schemeClr val="accent2">
                  <a:lumMod val="50000"/>
                </a:schemeClr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作者：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 鍔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979753"/>
      </p:ext>
    </p:extLst>
  </p:cSld>
  <p:clrMapOvr>
    <a:masterClrMapping/>
  </p:clrMapOvr>
  <p:transition advClick="0" advTm="4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宋代注疏本共有三類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2848" y="1825625"/>
            <a:ext cx="8001000" cy="4351338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九經三傳沿革例</a:t>
            </a:r>
            <a:r>
              <a:rPr lang="en-US" altLang="zh-TW" dirty="0"/>
              <a:t>》</a:t>
            </a:r>
            <a:r>
              <a:rPr lang="zh-TW" altLang="en-US" dirty="0"/>
              <a:t>記載注疏本有「</a:t>
            </a:r>
            <a:r>
              <a:rPr lang="zh-TW" altLang="en-US" dirty="0">
                <a:solidFill>
                  <a:srgbClr val="FF0000"/>
                </a:solidFill>
              </a:rPr>
              <a:t>越中舊本注疏、建本有音釋注疏、蜀注疏</a:t>
            </a:r>
            <a:r>
              <a:rPr lang="zh-TW" altLang="en-US" dirty="0"/>
              <a:t>」三類。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越中舊本注疏即八行本，建本有音釋注疏即宋十行本，蜀注疏流傳很少。</a:t>
            </a:r>
            <a:endParaRPr lang="en-US" altLang="zh-TW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dirty="0"/>
              <a:t>八行本不附釋文，宋十行本附釋文，體例是經文</a:t>
            </a:r>
            <a:r>
              <a:rPr lang="en-US" altLang="zh-TW" dirty="0"/>
              <a:t>+</a:t>
            </a:r>
            <a:r>
              <a:rPr lang="zh-TW" altLang="en-US" dirty="0"/>
              <a:t>注文</a:t>
            </a:r>
            <a:r>
              <a:rPr lang="en-US" altLang="zh-TW" dirty="0"/>
              <a:t>+</a:t>
            </a:r>
            <a:r>
              <a:rPr lang="zh-TW" altLang="en-US" dirty="0"/>
              <a:t>釋文</a:t>
            </a:r>
            <a:r>
              <a:rPr lang="en-US" altLang="zh-TW" dirty="0"/>
              <a:t>+</a:t>
            </a:r>
            <a:r>
              <a:rPr lang="zh-TW" altLang="en-US" dirty="0"/>
              <a:t>疏文，蜀注疏本</a:t>
            </a:r>
            <a:r>
              <a:rPr lang="en-US" altLang="zh-TW" dirty="0"/>
              <a:t>《</a:t>
            </a:r>
            <a:r>
              <a:rPr lang="zh-TW" altLang="en-US" dirty="0"/>
              <a:t>論語注疏</a:t>
            </a:r>
            <a:r>
              <a:rPr lang="en-US" altLang="zh-TW" dirty="0"/>
              <a:t>》</a:t>
            </a:r>
            <a:r>
              <a:rPr lang="zh-TW" altLang="en-US" dirty="0"/>
              <a:t>亦附釋文，附入形式與宋十行本略異，且於釋文前圓圈「釋」字提示，形式獨特。</a:t>
            </a:r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1396117"/>
            <a:ext cx="2186545" cy="49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646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宋代經書注疏合刻</a:t>
            </a:r>
            <a:r>
              <a:rPr lang="zh-TW" altLang="en-US" dirty="0"/>
              <a:t>的價值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4474464" cy="4351338"/>
          </a:xfrm>
        </p:spPr>
        <p:txBody>
          <a:bodyPr/>
          <a:lstStyle/>
          <a:p>
            <a:r>
              <a:rPr lang="zh-TW" altLang="zh-TW" dirty="0"/>
              <a:t>宋代經書注疏合刻始於南宋初期，就注疏本流傳和今存者看，</a:t>
            </a: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</a:rPr>
              <a:t>八行本、宋十行本是有計劃的匯集刊刻，對元代以來經書注疏的校刻，影響巨大</a:t>
            </a:r>
            <a:r>
              <a:rPr lang="zh-TW" altLang="zh-TW" dirty="0"/>
              <a:t>。至於蜀注疏和魏縣尉宅究竟刊刻了多少種經書，有待於新資料的發現。</a:t>
            </a:r>
            <a:endParaRPr lang="zh-TW" altLang="en-US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55873" y="2301654"/>
            <a:ext cx="5236377" cy="5302410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69562" y="4659774"/>
            <a:ext cx="1282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139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13929" y="1764792"/>
            <a:ext cx="1846659" cy="3719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元明清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《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十三經注疏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》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的校刻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貳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6318"/>
      </p:ext>
    </p:extLst>
  </p:cSld>
  <p:clrMapOvr>
    <a:masterClrMapping/>
  </p:clrMapOvr>
  <p:transition advClick="0" advTm="4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元代以後的刻本皆仿效宋十行本的體例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宋十行本</a:t>
            </a:r>
            <a:r>
              <a:rPr lang="en-US" altLang="zh-TW" dirty="0"/>
              <a:t>《</a:t>
            </a:r>
            <a:r>
              <a:rPr lang="zh-TW" altLang="en-US" dirty="0"/>
              <a:t>周禮注疏</a:t>
            </a:r>
            <a:r>
              <a:rPr lang="en-US" altLang="zh-TW" dirty="0"/>
              <a:t>》</a:t>
            </a:r>
            <a:r>
              <a:rPr lang="zh-TW" altLang="en-US" dirty="0"/>
              <a:t>四十二卷，</a:t>
            </a:r>
            <a:r>
              <a:rPr lang="en-US" altLang="zh-TW" dirty="0"/>
              <a:t>《</a:t>
            </a:r>
            <a:r>
              <a:rPr lang="zh-TW" altLang="en-US" dirty="0"/>
              <a:t>禮記注疏</a:t>
            </a:r>
            <a:r>
              <a:rPr lang="en-US" altLang="zh-TW" dirty="0"/>
              <a:t>》</a:t>
            </a:r>
            <a:r>
              <a:rPr lang="zh-TW" altLang="en-US" dirty="0"/>
              <a:t>六十三卷，較之八行本</a:t>
            </a:r>
            <a:r>
              <a:rPr lang="en-US" altLang="zh-TW" dirty="0"/>
              <a:t>《</a:t>
            </a:r>
            <a:r>
              <a:rPr lang="zh-TW" altLang="en-US" dirty="0"/>
              <a:t>周禮疏</a:t>
            </a:r>
            <a:r>
              <a:rPr lang="en-US" altLang="zh-TW" dirty="0"/>
              <a:t>》</a:t>
            </a:r>
            <a:r>
              <a:rPr lang="zh-TW" altLang="en-US" dirty="0"/>
              <a:t>五十卷、</a:t>
            </a:r>
            <a:r>
              <a:rPr lang="en-US" altLang="zh-TW" dirty="0"/>
              <a:t>《</a:t>
            </a:r>
            <a:r>
              <a:rPr lang="zh-TW" altLang="en-US" dirty="0"/>
              <a:t>禮記正義</a:t>
            </a:r>
            <a:r>
              <a:rPr lang="en-US" altLang="zh-TW" dirty="0"/>
              <a:t>》</a:t>
            </a:r>
            <a:r>
              <a:rPr lang="zh-TW" altLang="en-US" dirty="0"/>
              <a:t>七十卷，照顧經書內容，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盡可能將某篇分在一卷或數卷之中，且附有釋文，方便閱讀</a:t>
            </a:r>
            <a:r>
              <a:rPr lang="zh-TW" altLang="en-US" dirty="0"/>
              <a:t>，備受讀者青睞。所以，</a:t>
            </a:r>
            <a:r>
              <a:rPr lang="zh-TW" altLang="en-US" dirty="0">
                <a:solidFill>
                  <a:srgbClr val="C00000"/>
                </a:solidFill>
              </a:rPr>
              <a:t>自元代以來，元十行本、閩本、監本、毛本、武英殿本、</a:t>
            </a:r>
            <a:r>
              <a:rPr lang="en-US" altLang="zh-TW" dirty="0">
                <a:solidFill>
                  <a:srgbClr val="C00000"/>
                </a:solidFill>
              </a:rPr>
              <a:t>《</a:t>
            </a:r>
            <a:r>
              <a:rPr lang="zh-TW" altLang="en-US" dirty="0">
                <a:solidFill>
                  <a:srgbClr val="C00000"/>
                </a:solidFill>
              </a:rPr>
              <a:t>四庫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r>
              <a:rPr lang="zh-TW" altLang="en-US" dirty="0">
                <a:solidFill>
                  <a:srgbClr val="C00000"/>
                </a:solidFill>
              </a:rPr>
              <a:t>本和阮刻本</a:t>
            </a:r>
            <a:r>
              <a:rPr lang="en-US" altLang="zh-TW" dirty="0">
                <a:solidFill>
                  <a:srgbClr val="C00000"/>
                </a:solidFill>
              </a:rPr>
              <a:t>《</a:t>
            </a:r>
            <a:r>
              <a:rPr lang="zh-TW" altLang="en-US" dirty="0">
                <a:solidFill>
                  <a:srgbClr val="C00000"/>
                </a:solidFill>
              </a:rPr>
              <a:t>十三經注疏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r>
              <a:rPr lang="zh-TW" altLang="en-US" dirty="0">
                <a:solidFill>
                  <a:srgbClr val="C00000"/>
                </a:solidFill>
              </a:rPr>
              <a:t>，皆仿效宋十行本的體例，校勘刊刻</a:t>
            </a:r>
            <a:r>
              <a:rPr lang="zh-TW" altLang="en-US" dirty="0"/>
              <a:t>。</a:t>
            </a:r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429"/>
            <a:ext cx="5532066" cy="24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696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元十行本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572735"/>
            <a:ext cx="10515600" cy="3604228"/>
          </a:xfrm>
        </p:spPr>
        <p:txBody>
          <a:bodyPr/>
          <a:lstStyle/>
          <a:p>
            <a:r>
              <a:rPr lang="zh-TW" altLang="en-US" dirty="0"/>
              <a:t>元代泰定（</a:t>
            </a:r>
            <a:r>
              <a:rPr lang="en-US" altLang="zh-TW" dirty="0"/>
              <a:t>1324-1328</a:t>
            </a:r>
            <a:r>
              <a:rPr lang="zh-TW" altLang="en-US" dirty="0"/>
              <a:t>）前後，翻刻宋十行注疏本，即</a:t>
            </a:r>
            <a:r>
              <a:rPr lang="zh-TW" altLang="en-US" dirty="0">
                <a:solidFill>
                  <a:srgbClr val="FF0000"/>
                </a:solidFill>
              </a:rPr>
              <a:t>元十行本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元十行本與宋十行本，在內容體例、板式行款、字體特徵等方面，非常相似，但也有明顯的區别：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書口爲細黑口而非白口。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版心下不刻刻工姓名。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版心上不刻大小字數，疏文出文與疏文正文之間無小圓圈標識。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多用簡體字等。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390" y="0"/>
            <a:ext cx="537713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458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元十行本與宋十行本的關係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7100" y="2386583"/>
            <a:ext cx="6481572" cy="3790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宋刻十行本與元刻十行本之間有直接的繼承關係，後者是根據前者翻刻的。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宋刻十行本與元刻十行本確爲兩個不同時期的刻本，兩者不可混爲一談。</a:t>
            </a:r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7759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zh-TW" dirty="0"/>
              <a:t>元刻十行本書板傳至明代正德、嘉靖年間，遞經修補，補版版心刻正德六年刊、正德十二年刊、嘉靖三年刊等文字，與原版有明顯區别，後人稱之爲「十行本」「正德本」，甚者長期被誤認爲宋刻本，我們稱之爲「</a:t>
            </a:r>
            <a:r>
              <a:rPr lang="zh-TW" altLang="zh-TW" dirty="0">
                <a:solidFill>
                  <a:srgbClr val="FF0000"/>
                </a:solidFill>
              </a:rPr>
              <a:t>元刻明修十行本</a:t>
            </a:r>
            <a:r>
              <a:rPr lang="zh-TW" altLang="zh-TW" dirty="0"/>
              <a:t>」</a:t>
            </a:r>
            <a:endParaRPr lang="en-US" altLang="zh-TW" dirty="0"/>
          </a:p>
          <a:p>
            <a:r>
              <a:rPr lang="zh-TW" altLang="zh-TW" dirty="0"/>
              <a:t>《周易兼義》九卷《音義》一卷《略例》一卷、《附釋音尚書注疏》二十卷、《附釋音毛詩注疏》二十卷、《附釋音周禮注疏》四十二卷、《儀禮》十七卷《儀禮圖》十七卷《旁通圖》一卷、《附釋音禮記注疏》六十三卷、《附釋音春秋左傳注疏》六十卷、《監本附音春秋公羊注疏》二十八卷、《監本附音春秋穀梁注疏》二十卷、《孝經注疏》九卷、《論語注疏解經》二十卷、《孟子注疏解經》十四卷、《爾雅注疏》十一卷，名爲「十三經注疏」，其實缺《儀禮注疏》，用《儀禮》十七卷《儀禮圖》十七卷《旁通圖》一卷替代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02776540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的價值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25625"/>
            <a:ext cx="7327392" cy="4351338"/>
          </a:xfrm>
        </p:spPr>
        <p:txBody>
          <a:bodyPr/>
          <a:lstStyle/>
          <a:p>
            <a:r>
              <a:rPr lang="zh-TW" altLang="zh-TW" dirty="0"/>
              <a:t>元刻明修十行本較之宋十行本，匯集經書注疏多至十二部經書，雖不完備，然已初具規模，</a:t>
            </a:r>
            <a:r>
              <a:rPr lang="zh-TW" altLang="zh-TW" dirty="0">
                <a:solidFill>
                  <a:srgbClr val="C00000"/>
                </a:solidFill>
              </a:rPr>
              <a:t>成爲明清翻刻《十三經注疏》的祖本</a:t>
            </a:r>
            <a:r>
              <a:rPr lang="zh-TW" altLang="zh-TW" dirty="0"/>
              <a:t>。</a:t>
            </a:r>
          </a:p>
          <a:p>
            <a:endParaRPr lang="zh-TW" altLang="en-US" dirty="0"/>
          </a:p>
        </p:txBody>
      </p:sp>
      <p:grpSp>
        <p:nvGrpSpPr>
          <p:cNvPr id="6" name="组合 6"/>
          <p:cNvGrpSpPr/>
          <p:nvPr/>
        </p:nvGrpSpPr>
        <p:grpSpPr>
          <a:xfrm>
            <a:off x="0" y="3197190"/>
            <a:ext cx="5814440" cy="4498550"/>
            <a:chOff x="0" y="984342"/>
            <a:chExt cx="5814440" cy="4498550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84342"/>
              <a:ext cx="3276600" cy="4097195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5203">
              <a:off x="2331356" y="1127501"/>
              <a:ext cx="3483084" cy="4355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68078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7778" y="2110155"/>
            <a:ext cx="4837452" cy="3516922"/>
          </a:xfrm>
          <a:prstGeom prst="rect">
            <a:avLst/>
          </a:prstGeom>
        </p:spPr>
      </p:pic>
      <p:pic>
        <p:nvPicPr>
          <p:cNvPr id="1026" name="Picture 2" descr="图片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6" y="2110155"/>
            <a:ext cx="4801061" cy="35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5862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的缺失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從《中華再造善本》影印的元刻明修十行本《十三經注疏》來看，存在板片修補、缺頁、倒裝、墨釘和文字錯誤諸多缺陷。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就缺頁而言，分沒有此頁、因版頁重複而缺頁、有版頁無文字、因誤裝而缺頁等情況。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92534" y="6166731"/>
            <a:ext cx="570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第七頁沒有文字，惟見版心刻「記疏三十卷」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「七」，當是正德補版，未見文字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11" name="內容版面配置區 10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09" y="1825625"/>
            <a:ext cx="556755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38796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8" y="1069057"/>
            <a:ext cx="1777778" cy="47873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1104898" y="1085800"/>
            <a:ext cx="2222388" cy="5000373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854941" y="1339854"/>
            <a:ext cx="861774" cy="765573"/>
            <a:chOff x="4027818" y="944393"/>
            <a:chExt cx="861774" cy="7655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096621" y="944393"/>
              <a:ext cx="781676" cy="76557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027818" y="962816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壹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14126" y="3121251"/>
            <a:ext cx="861774" cy="765573"/>
            <a:chOff x="5975708" y="944393"/>
            <a:chExt cx="861774" cy="765573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996621" y="944393"/>
              <a:ext cx="781676" cy="76557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975708" y="987551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貳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854941" y="4900821"/>
            <a:ext cx="861774" cy="765573"/>
            <a:chOff x="7713666" y="957068"/>
            <a:chExt cx="861774" cy="7655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53715" y="957068"/>
              <a:ext cx="781676" cy="76557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13666" y="997011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參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 rot="16200000">
            <a:off x="7586275" y="764614"/>
            <a:ext cx="722074" cy="546737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 rot="16200000">
            <a:off x="7422505" y="2738119"/>
            <a:ext cx="722074" cy="51398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6890389" y="-315163"/>
            <a:ext cx="722074" cy="4075606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http://www.1ppt.com/hangye/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313173" y="140460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宋代經書注疏的匯集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61539" y="3202281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元明清《十三經注疏》的校刻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44370" y="5011083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現代《十三經注疏》的整理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3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9549873" y="1097633"/>
            <a:ext cx="721818" cy="1243106"/>
          </a:xfrm>
          <a:prstGeom prst="rect">
            <a:avLst/>
          </a:prstGeom>
        </p:spPr>
      </p:pic>
      <p:pic>
        <p:nvPicPr>
          <p:cNvPr id="54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0644852" y="4655866"/>
            <a:ext cx="721818" cy="1243106"/>
          </a:xfrm>
          <a:prstGeom prst="rect">
            <a:avLst/>
          </a:prstGeom>
        </p:spPr>
      </p:pic>
      <p:pic>
        <p:nvPicPr>
          <p:cNvPr id="55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0954547" y="2873115"/>
            <a:ext cx="721818" cy="12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66673"/>
      </p:ext>
    </p:extLst>
  </p:cSld>
  <p:clrMapOvr>
    <a:masterClrMapping/>
  </p:clrMapOvr>
  <p:transition advClick="0" advTm="4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的缺失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/>
              <a:t>墨釘是古籍版頁中方形或長方形的黑塊，表示缺文。元刻明修十行本《十三經注疏》多墨釘，《附釋音禮記注疏》尤爲突出</a:t>
            </a:r>
            <a:r>
              <a:rPr lang="zh-TW" altLang="en-US" dirty="0"/>
              <a:t>。</a:t>
            </a:r>
          </a:p>
        </p:txBody>
      </p:sp>
      <p:pic>
        <p:nvPicPr>
          <p:cNvPr id="5" name="內容版面配置區 4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5625"/>
            <a:ext cx="5964115" cy="4671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51733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閩本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明嘉靖十五至十七年間（</a:t>
            </a:r>
            <a:r>
              <a:rPr lang="en-US" altLang="zh-TW" dirty="0"/>
              <a:t>1536-1538</a:t>
            </a:r>
            <a:r>
              <a:rPr lang="zh-TW" altLang="zh-TW" dirty="0"/>
              <a:t>），李元陽以御史巡按福建，與同年福建提學僉事江以達以元十行本爲底本，重刻《十三經注疏》，簡稱「</a:t>
            </a:r>
            <a:r>
              <a:rPr lang="zh-TW" altLang="zh-TW" dirty="0">
                <a:solidFill>
                  <a:srgbClr val="FF0000"/>
                </a:solidFill>
              </a:rPr>
              <a:t>閩本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嘉靖本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李元陽本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閩本與元刻明修十行本相比，有三個特點：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用《儀禮注疏》十七卷替換原《儀禮》十七卷《儀禮圖》十七卷《儀禮旁通圖》一卷，這是真正意義上的第一部《十三經注疏》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閩本改板式半頁十行爲九行，注文中字，單行居中，初刻本每卷首頁皆有「明御史李元陽、提學僉事江以達校刊」等十五字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在沿襲元十行本訛脫衍倒缺外，間有訂補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2625699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閩本文字增補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9192" y="1408176"/>
            <a:ext cx="7168896" cy="5577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9322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119616" cy="4351338"/>
          </a:xfrm>
        </p:spPr>
        <p:txBody>
          <a:bodyPr/>
          <a:lstStyle/>
          <a:p>
            <a:r>
              <a:rPr lang="zh-TW" altLang="zh-TW" dirty="0"/>
              <a:t>明萬曆十四年（</a:t>
            </a:r>
            <a:r>
              <a:rPr lang="en-US" altLang="zh-TW" dirty="0"/>
              <a:t>1586</a:t>
            </a:r>
            <a:r>
              <a:rPr lang="zh-TW" altLang="zh-TW" dirty="0"/>
              <a:t>），北京國子監依據閩本奉敕校刻《十三經注疏》，萬曆二十一年竣工，簡稱「</a:t>
            </a:r>
            <a:r>
              <a:rPr lang="zh-TW" altLang="zh-TW" dirty="0">
                <a:solidFill>
                  <a:srgbClr val="FF0000"/>
                </a:solidFill>
              </a:rPr>
              <a:t>監本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北監本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萬曆本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監本與閩本差異有三：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監本是第一部由國家倡導、奉敕校刻的《十三經注疏》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改注文爲小字單行，空左偏右，與閩本居中者小異，版心單魚尾，上刻「萬曆十六年刊」等文字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國子監組織學人校勘，對閩本多有訂補。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556615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監本</a:t>
            </a:r>
            <a:endParaRPr lang="zh-TW" altLang="en-US" dirty="0"/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77" y="1899138"/>
            <a:ext cx="6137031" cy="4730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02575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8891016" cy="5032375"/>
          </a:xfrm>
        </p:spPr>
        <p:txBody>
          <a:bodyPr>
            <a:normAutofit/>
          </a:bodyPr>
          <a:lstStyle/>
          <a:p>
            <a:r>
              <a:rPr lang="zh-TW" altLang="zh-TW" dirty="0"/>
              <a:t>崇禎元年（</a:t>
            </a:r>
            <a:r>
              <a:rPr lang="en-US" altLang="zh-TW" dirty="0"/>
              <a:t>1628</a:t>
            </a:r>
            <a:r>
              <a:rPr lang="zh-TW" altLang="zh-TW" dirty="0"/>
              <a:t>），毛晉依據監本校刻《十三經注疏》，完成於十三年除夕，簡稱「</a:t>
            </a:r>
            <a:r>
              <a:rPr lang="zh-TW" altLang="zh-TW" dirty="0">
                <a:solidFill>
                  <a:srgbClr val="FF0000"/>
                </a:solidFill>
              </a:rPr>
              <a:t>毛本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崇禎本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汲古閣本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毛本與監本的區别有三：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這是明代第一部私人校刻的《十三經注疏》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改變板式，注文中字，單行居中，白口，版心由上至下鐫有禮記疏、卷之幾、頁數、汲古閣等，匾方字體，橫細豎粗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校補訛缺，毛本沿襲元十行本、閩本、監本之訛誤不少，亦有訂正者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645944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毛本《禮記注疏》</a:t>
            </a:r>
            <a:r>
              <a:rPr lang="zh-TW" altLang="en-US" dirty="0"/>
              <a:t>增補監本缺漏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31" y="1793630"/>
            <a:ext cx="7086600" cy="5064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379746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毛本《禮記注疏》</a:t>
            </a:r>
            <a:r>
              <a:rPr lang="zh-TW" altLang="en-US" dirty="0"/>
              <a:t>校訂監本訛誤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93" y="1600200"/>
            <a:ext cx="6646984" cy="5134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383749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殿本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86784" y="1825624"/>
            <a:ext cx="5586984" cy="5032375"/>
          </a:xfrm>
        </p:spPr>
        <p:txBody>
          <a:bodyPr>
            <a:normAutofit/>
          </a:bodyPr>
          <a:lstStyle/>
          <a:p>
            <a:r>
              <a:rPr lang="zh-TW" altLang="zh-TW" dirty="0"/>
              <a:t>清乾隆三年（</a:t>
            </a:r>
            <a:r>
              <a:rPr lang="en-US" altLang="zh-TW" dirty="0"/>
              <a:t>1738</a:t>
            </a:r>
            <a:r>
              <a:rPr lang="zh-TW" altLang="zh-TW" dirty="0"/>
              <a:t>），因太學庋藏監本板面模糊，無法刷印，國子監請求重新校刻《十三經注疏》，乾隆乃下令設經史館，任命方苞爲總裁，主持《十三經注疏》的校刻，此即</a:t>
            </a:r>
            <a:r>
              <a:rPr lang="zh-TW" altLang="zh-TW" dirty="0">
                <a:solidFill>
                  <a:srgbClr val="FF0000"/>
                </a:solidFill>
              </a:rPr>
              <a:t>武英殿本</a:t>
            </a:r>
            <a:r>
              <a:rPr lang="zh-TW" altLang="zh-TW" dirty="0"/>
              <a:t>，簡稱「</a:t>
            </a:r>
            <a:r>
              <a:rPr lang="zh-TW" altLang="zh-TW" dirty="0">
                <a:solidFill>
                  <a:srgbClr val="FF0000"/>
                </a:solidFill>
              </a:rPr>
              <a:t>殿本</a:t>
            </a:r>
            <a:r>
              <a:rPr lang="zh-TW" altLang="zh-TW" dirty="0"/>
              <a:t>」。</a:t>
            </a:r>
            <a:endParaRPr lang="en-US" altLang="zh-TW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8356" y="3157455"/>
            <a:ext cx="3985100" cy="39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1111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殿本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72184"/>
            <a:ext cx="10515600" cy="5568696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/>
              <a:t>與監本比較，殿本有五點創新：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給經注疏釋文全部施加句讀。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每經由專人校勘，撰寫「考證」，如</a:t>
            </a:r>
            <a:r>
              <a:rPr lang="en-US" altLang="zh-TW" dirty="0"/>
              <a:t>《</a:t>
            </a:r>
            <a:r>
              <a:rPr lang="zh-TW" altLang="en-US" dirty="0"/>
              <a:t>附釋音禮記注疏</a:t>
            </a:r>
            <a:r>
              <a:rPr lang="en-US" altLang="zh-TW" dirty="0"/>
              <a:t>》</a:t>
            </a:r>
            <a:r>
              <a:rPr lang="zh-TW" altLang="en-US" dirty="0"/>
              <a:t>考證近七百條。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於</a:t>
            </a:r>
            <a:r>
              <a:rPr lang="en-US" altLang="zh-TW" dirty="0"/>
              <a:t>《</a:t>
            </a:r>
            <a:r>
              <a:rPr lang="zh-TW" altLang="en-US" dirty="0"/>
              <a:t>孝經</a:t>
            </a:r>
            <a:r>
              <a:rPr lang="en-US" altLang="zh-TW" dirty="0"/>
              <a:t>》《</a:t>
            </a:r>
            <a:r>
              <a:rPr lang="zh-TW" altLang="en-US" dirty="0"/>
              <a:t>論語</a:t>
            </a:r>
            <a:r>
              <a:rPr lang="en-US" altLang="zh-TW" dirty="0"/>
              <a:t>》</a:t>
            </a:r>
            <a:r>
              <a:rPr lang="zh-TW" altLang="en-US" dirty="0"/>
              <a:t>補入釋文，</a:t>
            </a:r>
            <a:r>
              <a:rPr lang="en-US" altLang="zh-TW" dirty="0"/>
              <a:t>《</a:t>
            </a:r>
            <a:r>
              <a:rPr lang="zh-TW" altLang="en-US" dirty="0"/>
              <a:t>爾雅</a:t>
            </a:r>
            <a:r>
              <a:rPr lang="en-US" altLang="zh-TW" dirty="0"/>
              <a:t>》</a:t>
            </a:r>
            <a:r>
              <a:rPr lang="zh-TW" altLang="en-US" dirty="0"/>
              <a:t>改換爲陸氏釋文，</a:t>
            </a:r>
            <a:r>
              <a:rPr lang="en-US" altLang="zh-TW" dirty="0"/>
              <a:t>《</a:t>
            </a:r>
            <a:r>
              <a:rPr lang="zh-TW" altLang="en-US" dirty="0"/>
              <a:t>孟子</a:t>
            </a:r>
            <a:r>
              <a:rPr lang="en-US" altLang="zh-TW" dirty="0"/>
              <a:t>》</a:t>
            </a:r>
            <a:r>
              <a:rPr lang="zh-TW" altLang="en-US" dirty="0"/>
              <a:t>補入宋孫奭音義，成爲第一部經、注、疏、釋文俱全的由政府校刻的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更改板式，半頁十行，行大字二十一字，小字雙行同，注文中字居中，白口，版心上端刻「乾隆四年校刊」六字，上單魚尾，下刻「禮記注疏卷幾」等文字，下小字刻篇名、頁數。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改變元十行本以來閩本、監本等疏文的編聯方式，刪除疏文中經文、注文起訖語，將每節經文之疏編排在前，注文之疏連排在後，這樣的變更，解釋經文之疏和注文之疏分開，明白清晰，但當經文或注文較長時，沒有起訖語，不便尋找，且有漏刪、誤排疏文之現象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161843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12478" y="1966892"/>
            <a:ext cx="1292662" cy="28801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超研澤粗行楷" panose="02010609010101010101" pitchFamily="49" charset="-120"/>
                <a:sym typeface="微软雅黑"/>
              </a:rPr>
              <a:t>宋代經書注疏的匯集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壹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4401"/>
      </p:ext>
    </p:extLst>
  </p:cSld>
  <p:clrMapOvr>
    <a:masterClrMapping/>
  </p:clrMapOvr>
  <p:transition advClick="0" advTm="4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殿本</a:t>
            </a:r>
            <a:r>
              <a:rPr lang="zh-TW" altLang="zh-TW" dirty="0"/>
              <a:t>誤排疏文</a:t>
            </a:r>
            <a:endParaRPr lang="zh-TW" altLang="en-US" dirty="0"/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04" y="1444752"/>
            <a:ext cx="7607807" cy="5312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040134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《四庫》本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67912" y="1825625"/>
            <a:ext cx="5952744" cy="4351338"/>
          </a:xfrm>
        </p:spPr>
        <p:txBody>
          <a:bodyPr/>
          <a:lstStyle/>
          <a:p>
            <a:r>
              <a:rPr lang="zh-TW" altLang="zh-TW" dirty="0"/>
              <a:t>清代編纂《四庫全書》時，依據殿本收入《十三經注疏》，散入經部各類。</a:t>
            </a:r>
            <a:endParaRPr lang="en-US" altLang="zh-TW" dirty="0"/>
          </a:p>
          <a:p>
            <a:r>
              <a:rPr lang="zh-TW" altLang="zh-TW" dirty="0"/>
              <a:t>《四庫全書薈要》和《四庫全書》是抄本，在編修時，於《十三經注疏》各經的校勘，皆有專門的辦理人員，吸收校勘成果，整理出優於殿本的《四庫》本，校勘成果反映在《四庫全書薈要》校語與《四庫全書考證》中。</a:t>
            </a:r>
            <a:endParaRPr lang="zh-TW" altLang="en-US" dirty="0"/>
          </a:p>
        </p:txBody>
      </p:sp>
      <p:pic>
        <p:nvPicPr>
          <p:cNvPr id="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9" y="2289120"/>
            <a:ext cx="3275893" cy="34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256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《四庫》本</a:t>
            </a:r>
            <a:r>
              <a:rPr lang="zh-TW" altLang="en-US" dirty="0"/>
              <a:t>增補殿本之缺漏</a:t>
            </a:r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5" y="1934307"/>
            <a:ext cx="5627077" cy="414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內容版面配置區 7" descr="图片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08" y="1934307"/>
            <a:ext cx="4961792" cy="4141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1712775" y="6130479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殿本《禮記注疏》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392008" y="6130479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文淵閣《四庫全書》本《禮記注疏》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992698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3503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嘉慶二十年（</a:t>
            </a:r>
            <a:r>
              <a:rPr lang="en-US" altLang="zh-TW" dirty="0"/>
              <a:t>1815</a:t>
            </a:r>
            <a:r>
              <a:rPr lang="zh-TW" altLang="zh-TW" dirty="0"/>
              <a:t>），阮元在盧宣旬等人襄助下，依據元刻明修十行本，校刻《十三經注疏》四百十六卷，即「</a:t>
            </a:r>
            <a:r>
              <a:rPr lang="zh-TW" altLang="zh-TW" dirty="0">
                <a:solidFill>
                  <a:srgbClr val="FF0000"/>
                </a:solidFill>
              </a:rPr>
              <a:t>阮刻本</a:t>
            </a:r>
            <a:r>
              <a:rPr lang="zh-TW" altLang="zh-TW" dirty="0"/>
              <a:t>」，這是</a:t>
            </a:r>
            <a:r>
              <a:rPr lang="zh-TW" altLang="zh-TW" dirty="0">
                <a:solidFill>
                  <a:srgbClr val="FF0000"/>
                </a:solidFill>
              </a:rPr>
              <a:t>清代考據學興盛的代表作</a:t>
            </a:r>
            <a:r>
              <a:rPr lang="zh-TW" altLang="zh-TW" dirty="0"/>
              <a:t>。</a:t>
            </a:r>
            <a:endParaRPr lang="en-US" altLang="zh-TW" dirty="0"/>
          </a:p>
          <a:p>
            <a:r>
              <a:rPr lang="zh-TW" altLang="zh-TW" dirty="0"/>
              <a:t>與閩本、監本、毛本和武英殿本相比，阮刻本有六大優點：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制定凡例，阮刻本於書前有「重刻宋本注疏總目錄」，述刻書緣起，每部經書前有「引據各本目錄」，説明校刻體例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選擇版本，自元至清嘉慶初年，成套的《十三經注疏》有元刻明修十行本、閩本、監本、毛本、殿本和《四庫》本，阮元將元刻明修十行本誤認爲是「宋本」，以「宋本」爲底本校刻，故曰「重刻宋本」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彙校眾本，阮元以「宋本」爲底本，對校閩本、監本、毛本，吸收他本和前賢校勘成果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8581266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9000744" cy="5032375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撰寫校記，校勘版本，撰寫校勘記，呈現諸本異同，故</a:t>
            </a:r>
            <a:r>
              <a:rPr lang="en-US" altLang="zh-TW" dirty="0"/>
              <a:t>《</a:t>
            </a:r>
            <a:r>
              <a:rPr lang="zh-TW" altLang="en-US" dirty="0"/>
              <a:t>書目答問</a:t>
            </a:r>
            <a:r>
              <a:rPr lang="en-US" altLang="zh-TW" dirty="0"/>
              <a:t>》</a:t>
            </a:r>
            <a:r>
              <a:rPr lang="zh-TW" altLang="en-US" dirty="0"/>
              <a:t>曰：「阮本最於學者有益，凡有關校勘處旁有一圈，依圈檢之，精妙全在於此」。</a:t>
            </a:r>
            <a:endParaRPr lang="en-US" altLang="zh-TW" dirty="0"/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更換底本，阮元因閩本</a:t>
            </a:r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</a:t>
            </a:r>
            <a:r>
              <a:rPr lang="zh-TW" altLang="en-US" dirty="0"/>
              <a:t>十七卷「訛脫尤甚」，乃以宋嚴州本</a:t>
            </a:r>
            <a:r>
              <a:rPr lang="en-US" altLang="zh-TW" dirty="0"/>
              <a:t>《</a:t>
            </a:r>
            <a:r>
              <a:rPr lang="zh-TW" altLang="en-US" dirty="0"/>
              <a:t>儀禮注</a:t>
            </a:r>
            <a:r>
              <a:rPr lang="en-US" altLang="zh-TW" dirty="0"/>
              <a:t>》</a:t>
            </a:r>
            <a:r>
              <a:rPr lang="zh-TW" altLang="en-US" dirty="0"/>
              <a:t>和單疏本爲據，成</a:t>
            </a:r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</a:t>
            </a:r>
            <a:r>
              <a:rPr lang="zh-TW" altLang="en-US" dirty="0"/>
              <a:t>五十卷，</a:t>
            </a:r>
            <a:r>
              <a:rPr lang="en-US" altLang="zh-TW" dirty="0"/>
              <a:t>《</a:t>
            </a:r>
            <a:r>
              <a:rPr lang="zh-TW" altLang="en-US" dirty="0"/>
              <a:t>爾雅注疏</a:t>
            </a:r>
            <a:r>
              <a:rPr lang="en-US" altLang="zh-TW" dirty="0"/>
              <a:t>》</a:t>
            </a:r>
            <a:r>
              <a:rPr lang="zh-TW" altLang="en-US" dirty="0"/>
              <a:t>十卷亦是重新匯編者。</a:t>
            </a:r>
            <a:endParaRPr lang="en-US" altLang="zh-TW" dirty="0"/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校補正訛，阮刻本底本元刻明修十行本脫漏錯訛極夥，如</a:t>
            </a:r>
            <a:r>
              <a:rPr lang="en-US" altLang="zh-TW" dirty="0"/>
              <a:t>《</a:t>
            </a:r>
            <a:r>
              <a:rPr lang="zh-TW" altLang="en-US" dirty="0"/>
              <a:t>禮記注疏</a:t>
            </a:r>
            <a:r>
              <a:rPr lang="en-US" altLang="zh-TW" dirty="0"/>
              <a:t>》</a:t>
            </a:r>
            <a:r>
              <a:rPr lang="zh-TW" altLang="en-US" dirty="0"/>
              <a:t>等，墨釘無處不有，阮元參校他本，補足缺文，校正訛謬，去底本之非，集眾本之善，甫一刊刻，廣爲流傳，至今不衰。</a:t>
            </a:r>
          </a:p>
          <a:p>
            <a:pPr marL="514350" indent="-514350">
              <a:buFont typeface="+mj-lt"/>
              <a:buAutoNum type="arabicPeriod" startAt="4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7412490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r>
              <a:rPr lang="zh-TW" altLang="en-US" dirty="0"/>
              <a:t>之價值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/>
              <a:t>阮刻本彙校眾本，吸收他校，撰寫校記，記錄異同，按斷是非，成爲名副其實的集大成式之《十三經注疏》本。</a:t>
            </a:r>
            <a:endParaRPr lang="zh-TW" altLang="en-US" dirty="0"/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6" y="1825625"/>
            <a:ext cx="6233746" cy="4962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08771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3287" y="1826248"/>
            <a:ext cx="1292662" cy="3657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現代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《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十三經注疏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》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的整理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88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/>
                <a:ea typeface="超研澤粗行楷" panose="02010609010101010101" pitchFamily="49" charset="-120"/>
                <a:sym typeface="微软雅黑"/>
              </a:rPr>
              <a:t>參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96303"/>
      </p:ext>
    </p:extLst>
  </p:cSld>
  <p:clrMapOvr>
    <a:masterClrMapping/>
  </p:clrMapOvr>
  <p:transition advClick="0" advTm="4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李學勤：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標點本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8589264" cy="4351338"/>
          </a:xfrm>
        </p:spPr>
        <p:txBody>
          <a:bodyPr/>
          <a:lstStyle/>
          <a:p>
            <a:r>
              <a:rPr lang="zh-TW" altLang="en-US" dirty="0"/>
              <a:t>一九九九年十二月，北京大學出版社出版了由李學勤先生主編的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標點本，此後又出版「繁體豎排」本。</a:t>
            </a:r>
            <a:endParaRPr lang="en-US" altLang="zh-TW" dirty="0"/>
          </a:p>
          <a:p>
            <a:r>
              <a:rPr lang="zh-TW" altLang="zh-TW" dirty="0"/>
              <a:t>全面吸收阮元《十三經注疏校勘記》和孫詒讓《十三經注疏校記》的校勘成果，對阮元《校勘記》中已有明確是非判斷者，據之對底本進行改正；對其無明確是非判斷者，出校記兩存。</a:t>
            </a:r>
            <a:endParaRPr lang="en-US" altLang="zh-TW" dirty="0"/>
          </a:p>
          <a:p>
            <a:r>
              <a:rPr lang="zh-TW" altLang="zh-TW" dirty="0"/>
              <a:t>優點</a:t>
            </a:r>
            <a:r>
              <a:rPr lang="zh-TW" altLang="en-US" dirty="0"/>
              <a:t>：</a:t>
            </a:r>
            <a:r>
              <a:rPr lang="zh-TW" altLang="zh-TW" dirty="0"/>
              <a:t>施加標點，簡體橫排，方便閱讀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缺陷</a:t>
            </a:r>
            <a:r>
              <a:rPr lang="zh-TW" altLang="en-US" dirty="0"/>
              <a:t>：</a:t>
            </a:r>
            <a:r>
              <a:rPr lang="zh-TW" altLang="zh-TW" dirty="0"/>
              <a:t>校勘有限，對阮元《校勘記》多有刪改</a:t>
            </a:r>
            <a:r>
              <a:rPr lang="zh-TW" altLang="en-US" dirty="0"/>
              <a:t>。</a:t>
            </a:r>
          </a:p>
        </p:txBody>
      </p:sp>
      <p:sp>
        <p:nvSpPr>
          <p:cNvPr id="4" name="AutoShape 2" descr="十三經注疏整理本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0" name="Picture 6" descr="毛詩正義《大雅》-十三經注疏 整理本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59" y="3797742"/>
            <a:ext cx="2227141" cy="30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45309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新文豐：</a:t>
            </a:r>
            <a:r>
              <a:rPr lang="zh-TW" altLang="zh-TW" dirty="0"/>
              <a:t>《十三經注疏》分段標點本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二〇〇一年六月，臺灣新文豐出版公司出版《十三經注疏》分段標點本，總計二十册，這套書依據南昌府學刊阮刻本整理，分段標點，未加校勘，完整保留阮刻本內容。</a:t>
            </a:r>
          </a:p>
          <a:p>
            <a:endParaRPr lang="zh-TW" altLang="en-US" dirty="0"/>
          </a:p>
        </p:txBody>
      </p:sp>
      <p:pic>
        <p:nvPicPr>
          <p:cNvPr id="2050" name="Picture 2" descr="十三經注疏標點的價格推薦- 2023年5月| 比價比個夠Big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5" y="3209090"/>
            <a:ext cx="5313242" cy="35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82881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西北大學和上海古籍出版社</a:t>
            </a:r>
            <a:r>
              <a:rPr lang="zh-TW" altLang="en-US" dirty="0"/>
              <a:t>：</a:t>
            </a:r>
            <a:br>
              <a:rPr lang="en-US" altLang="zh-TW" dirty="0"/>
            </a:br>
            <a:r>
              <a:rPr lang="zh-TW" altLang="zh-TW" dirty="0"/>
              <a:t>新版《十三經注疏》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988296" cy="4351338"/>
          </a:xfrm>
        </p:spPr>
        <p:txBody>
          <a:bodyPr/>
          <a:lstStyle/>
          <a:p>
            <a:r>
              <a:rPr lang="zh-TW" altLang="zh-TW" dirty="0"/>
              <a:t>一九九二年，西北大學和上海古籍出版社於共同發起成立了「新版《十三經注疏》整理本編纂委員會」，整理《十三經注疏》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已出版《尚書正義》《毛詩注疏》《周禮注疏》《儀禮注疏》《禮記正義》《春秋公羊傳注疏》《孝經注疏》《爾雅注疏》等，質量參差不齊。</a:t>
            </a:r>
            <a:endParaRPr lang="zh-TW" altLang="en-US" dirty="0"/>
          </a:p>
        </p:txBody>
      </p:sp>
      <p:pic>
        <p:nvPicPr>
          <p:cNvPr id="3074" name="Picture 2" descr="禮記正義：十三經注疏(全三冊)（簡體書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29" y="4162276"/>
            <a:ext cx="1888235" cy="26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19527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76855"/>
            <a:ext cx="10515600" cy="3900107"/>
          </a:xfrm>
        </p:spPr>
        <p:txBody>
          <a:bodyPr>
            <a:norm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》:〔</a:t>
            </a:r>
            <a:r>
              <a:rPr lang="zh-TW" altLang="en-US" dirty="0"/>
              <a:t>魏</a:t>
            </a:r>
            <a:r>
              <a:rPr lang="en-US" altLang="zh-TW" dirty="0"/>
              <a:t>〕</a:t>
            </a:r>
            <a:r>
              <a:rPr lang="zh-TW" altLang="en-US" dirty="0"/>
              <a:t>王弼、韓康伯注，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尚書正義</a:t>
            </a:r>
            <a:r>
              <a:rPr lang="en-US" altLang="zh-TW" dirty="0"/>
              <a:t>》:</a:t>
            </a:r>
            <a:r>
              <a:rPr lang="zh-TW" altLang="en-US" dirty="0"/>
              <a:t>舊題</a:t>
            </a:r>
            <a:r>
              <a:rPr lang="en-US" altLang="zh-TW" dirty="0"/>
              <a:t>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孔安國傳，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毛詩正義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毛亨傳，鄭玄箋，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周禮注疏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賈公彥疏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賈公彥疏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禮記正義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56905002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北大《儒藏》和浙大《中華禮藏》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6584" y="1886458"/>
            <a:ext cx="6592824" cy="4351338"/>
          </a:xfrm>
        </p:spPr>
        <p:txBody>
          <a:bodyPr/>
          <a:lstStyle/>
          <a:p>
            <a:r>
              <a:rPr lang="zh-TW" altLang="zh-TW" dirty="0"/>
              <a:t>北大《儒藏》和浙大《中華禮藏》整理出版了部分經書注疏合刻本，不是成套的《十三經注疏》。</a:t>
            </a:r>
          </a:p>
          <a:p>
            <a:endParaRPr lang="zh-TW" altLang="en-US" dirty="0"/>
          </a:p>
        </p:txBody>
      </p:sp>
      <p:pic>
        <p:nvPicPr>
          <p:cNvPr id="5" name="图片 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1825625"/>
            <a:ext cx="2186545" cy="49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9313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方校本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87823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中華書局推出了南京師範大學方向東教授點校的《十三經注疏》一套，精裝二十五冊</a:t>
            </a:r>
            <a:r>
              <a:rPr lang="zh-TW" altLang="en-US" dirty="0"/>
              <a:t>（簡稱「方校本」）。</a:t>
            </a:r>
            <a:endParaRPr lang="en-US" altLang="zh-TW" dirty="0"/>
          </a:p>
          <a:p>
            <a:r>
              <a:rPr lang="zh-TW" altLang="zh-TW" dirty="0"/>
              <a:t>方校本有如下優點：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底本優良：</a:t>
            </a:r>
            <a:r>
              <a:rPr lang="zh-TW" altLang="zh-TW" dirty="0"/>
              <a:t>通過彙校，釐清了阮刻本系統諸版本之關係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整理規範</a:t>
            </a:r>
            <a:r>
              <a:rPr lang="zh-TW" altLang="en-US" dirty="0"/>
              <a:t>：</a:t>
            </a:r>
            <a:r>
              <a:rPr lang="zh-TW" altLang="zh-TW" dirty="0"/>
              <a:t>阮刻本附有經盧宣旬等人摘錄的校勘記，校勘記與經注疏文，相輔相成，相得益彰。各書參校宋元以來八行本、十行本、閩本、監本、毛本、殿本以及余仁仲本等經注本，校改底本錯誤，凡有改正，新出校記於本頁下端，約近萬條，校勘有據，魯魚亥豕，多已修正，形成一部阮刻本《十三經注疏》的升級版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標點準確：</a:t>
            </a:r>
            <a:r>
              <a:rPr lang="zh-TW" altLang="zh-TW" dirty="0"/>
              <a:t>斷句標點時，立足經文，會通注疏，前後照應，點校句讀。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968471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方校本的缺失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方校本仍然存在一些破句、失校、漏標專名線和誤排等問題。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938" y="2447847"/>
            <a:ext cx="5973640" cy="43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52777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《十三經注疏》</a:t>
            </a:r>
            <a:r>
              <a:rPr lang="zh-TW" altLang="en-US" dirty="0"/>
              <a:t>未來可增益之處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76271"/>
            <a:ext cx="10515600" cy="4000691"/>
          </a:xfrm>
        </p:spPr>
        <p:txBody>
          <a:bodyPr/>
          <a:lstStyle/>
          <a:p>
            <a:r>
              <a:rPr lang="zh-TW" altLang="zh-TW" dirty="0"/>
              <a:t>當今出版的《十三經注疏》整理本，大多立足於阮刻本進行點校，說明阮刻本至今無法替代。</a:t>
            </a:r>
            <a:endParaRPr lang="en-US" altLang="zh-TW" dirty="0"/>
          </a:p>
          <a:p>
            <a:r>
              <a:rPr lang="zh-TW" altLang="zh-TW" dirty="0"/>
              <a:t>如果要整理出超越阮刻本的《十三經注疏》，必須做好以下工作：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彙校諸經版本，梳理版本源流。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撰寫整理凡例，規範校勘記撰寫。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明確經注疏和釋文的關係，在遵守底本的同時，照顧閱讀的便利。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5900734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3287" y="1826248"/>
            <a:ext cx="1292662" cy="3657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全真古印體" panose="02010609000101010101" pitchFamily="49" charset="-120"/>
                <a:sym typeface="微软雅黑"/>
              </a:rPr>
              <a:t>結語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2795"/>
      </p:ext>
    </p:extLst>
  </p:cSld>
  <p:clrMapOvr>
    <a:masterClrMapping/>
  </p:clrMapOvr>
  <p:transition advClick="0" advTm="4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40279"/>
            <a:ext cx="10515600" cy="3936683"/>
          </a:xfrm>
        </p:spPr>
        <p:txBody>
          <a:bodyPr/>
          <a:lstStyle/>
          <a:p>
            <a:r>
              <a:rPr lang="zh-TW" altLang="zh-TW" dirty="0"/>
              <a:t>《十三經注疏》是儒家的核心文獻，是研究經學和中華傳統文化的基石。</a:t>
            </a:r>
            <a:endParaRPr lang="en-US" altLang="zh-TW" dirty="0"/>
          </a:p>
          <a:p>
            <a:r>
              <a:rPr lang="zh-TW" altLang="zh-TW" dirty="0"/>
              <a:t>自南宋初年以來，爲了讀書的便利，首先在越州（今浙江紹興市）出現了半頁八行的注疏合刻本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元代泰定年間，翻刻宋十行本，出現元十行本，板片一直保存於福州路府學經史庫，遞經修補，刷印流傳，故有元刻明修十行本，學術界稱之爲「十行本」「正德本」。</a:t>
            </a:r>
            <a:endParaRPr lang="en-US" altLang="zh-TW" dirty="0"/>
          </a:p>
          <a:p>
            <a:r>
              <a:rPr lang="zh-TW" altLang="zh-TW" dirty="0"/>
              <a:t>明嘉靖年間，李元陽重刻《十三經注疏》，即閩本，又稱嘉靖本、李元陽本，這是中國歷史上第一部真正的《十三經注疏》。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2268232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21991"/>
            <a:ext cx="10515600" cy="3954971"/>
          </a:xfrm>
        </p:spPr>
        <p:txBody>
          <a:bodyPr/>
          <a:lstStyle/>
          <a:p>
            <a:r>
              <a:rPr lang="zh-TW" altLang="zh-TW" dirty="0"/>
              <a:t>阮元立足所謂「宋本」，即元刻明修十行本，替換《儀禮注疏》《爾雅注疏》，彙校眾本，撰寫詳盡的校勘記，於南昌府學刊刻《十三經注疏》，即阮刻本。</a:t>
            </a:r>
            <a:endParaRPr lang="en-US" altLang="zh-TW" dirty="0"/>
          </a:p>
          <a:p>
            <a:r>
              <a:rPr lang="zh-TW" altLang="zh-TW" dirty="0"/>
              <a:t>方向東教授點校的《十三經注疏》，以阮刻本爲底本，參校眾本，糾謬是正，值得一讀。</a:t>
            </a:r>
            <a:endParaRPr lang="zh-TW" alt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61064" y="4602448"/>
            <a:ext cx="3497408" cy="2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520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58567"/>
            <a:ext cx="10515600" cy="3918395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春秋左傳正義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杜預注，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春秋公羊傳解詁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何休注，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徐彥疏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春秋穀梁傳注疏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范甯注，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楊士勛疏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論語注疏解經</a:t>
            </a:r>
            <a:r>
              <a:rPr lang="en-US" altLang="zh-TW" dirty="0"/>
              <a:t>》:〔</a:t>
            </a:r>
            <a:r>
              <a:rPr lang="zh-TW" altLang="en-US" dirty="0"/>
              <a:t>魏</a:t>
            </a:r>
            <a:r>
              <a:rPr lang="en-US" altLang="zh-TW" dirty="0"/>
              <a:t>〕</a:t>
            </a:r>
            <a:r>
              <a:rPr lang="zh-TW" altLang="en-US" dirty="0"/>
              <a:t>何晏等注，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孝經注疏</a:t>
            </a:r>
            <a:r>
              <a:rPr lang="en-US" altLang="zh-TW" dirty="0"/>
              <a:t>》:〔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玄宗注，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爾雅注疏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郭璞注，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孟子注疏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趙岐注，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孫奭疏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956431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</a:t>
            </a:r>
            <a:r>
              <a:rPr lang="en-US" altLang="zh-TW" dirty="0"/>
              <a:t>》</a:t>
            </a:r>
            <a:r>
              <a:rPr lang="zh-TW" altLang="en-US" dirty="0"/>
              <a:t>經注疏文的合刻時間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231304"/>
              </p:ext>
            </p:extLst>
          </p:nvPr>
        </p:nvGraphicFramePr>
        <p:xfrm>
          <a:off x="548054" y="2731232"/>
          <a:ext cx="10515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725314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14942608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83416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北宋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南北宋之際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南宋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65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惠棟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段玉裁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阮元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錢大昕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顧廣圻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380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6123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八行本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7100" y="1825625"/>
            <a:ext cx="6344412" cy="4351338"/>
          </a:xfrm>
        </p:spPr>
        <p:txBody>
          <a:bodyPr/>
          <a:lstStyle/>
          <a:p>
            <a:r>
              <a:rPr lang="zh-TW" altLang="en-US" dirty="0"/>
              <a:t>南宋兩浙東路茶鹽司刻本，即</a:t>
            </a:r>
            <a:r>
              <a:rPr lang="en-US" altLang="zh-TW" dirty="0"/>
              <a:t>《</a:t>
            </a:r>
            <a:r>
              <a:rPr lang="zh-TW" altLang="en-US" dirty="0"/>
              <a:t>九經三傳沿革例</a:t>
            </a:r>
            <a:r>
              <a:rPr lang="en-US" altLang="zh-TW" dirty="0"/>
              <a:t>》</a:t>
            </a:r>
            <a:r>
              <a:rPr lang="zh-TW" altLang="en-US" dirty="0"/>
              <a:t>之「越中舊本注疏」，學界稱爲「</a:t>
            </a:r>
            <a:r>
              <a:rPr lang="zh-TW" altLang="en-US" dirty="0">
                <a:solidFill>
                  <a:srgbClr val="FF0000"/>
                </a:solidFill>
              </a:rPr>
              <a:t>越州本</a:t>
            </a:r>
            <a:r>
              <a:rPr lang="zh-TW" altLang="en-US" dirty="0"/>
              <a:t>」、「</a:t>
            </a:r>
            <a:r>
              <a:rPr lang="zh-TW" altLang="en-US" dirty="0">
                <a:solidFill>
                  <a:srgbClr val="FF0000"/>
                </a:solidFill>
              </a:rPr>
              <a:t>八行本</a:t>
            </a:r>
            <a:r>
              <a:rPr lang="zh-TW" altLang="en-US" dirty="0"/>
              <a:t>」。</a:t>
            </a:r>
            <a:endParaRPr lang="en-US" altLang="zh-TW" dirty="0"/>
          </a:p>
          <a:p>
            <a:r>
              <a:rPr lang="zh-TW" altLang="en-US" dirty="0">
                <a:solidFill>
                  <a:srgbClr val="C00000"/>
                </a:solidFill>
              </a:rPr>
              <a:t>八行本是目前所知最早的注疏合刻本</a:t>
            </a:r>
            <a:r>
              <a:rPr lang="zh-TW" altLang="en-US" dirty="0"/>
              <a:t>，先後刊刻有</a:t>
            </a:r>
            <a:r>
              <a:rPr lang="en-US" altLang="zh-TW" dirty="0"/>
              <a:t>《</a:t>
            </a:r>
            <a:r>
              <a:rPr lang="zh-TW" altLang="en-US" dirty="0"/>
              <a:t>周易注疏</a:t>
            </a:r>
            <a:r>
              <a:rPr lang="en-US" altLang="zh-TW" dirty="0"/>
              <a:t>》《</a:t>
            </a:r>
            <a:r>
              <a:rPr lang="zh-TW" altLang="en-US" dirty="0"/>
              <a:t>尚書正義</a:t>
            </a:r>
            <a:r>
              <a:rPr lang="en-US" altLang="zh-TW" dirty="0"/>
              <a:t>》《</a:t>
            </a:r>
            <a:r>
              <a:rPr lang="zh-TW" altLang="en-US" dirty="0"/>
              <a:t>周禮疏</a:t>
            </a:r>
            <a:r>
              <a:rPr lang="en-US" altLang="zh-TW" dirty="0"/>
              <a:t>》《</a:t>
            </a:r>
            <a:r>
              <a:rPr lang="zh-TW" altLang="en-US" dirty="0"/>
              <a:t>毛詩正義</a:t>
            </a:r>
            <a:r>
              <a:rPr lang="en-US" altLang="zh-TW" dirty="0"/>
              <a:t>》《</a:t>
            </a:r>
            <a:r>
              <a:rPr lang="zh-TW" altLang="en-US" dirty="0"/>
              <a:t>禮記正義</a:t>
            </a:r>
            <a:r>
              <a:rPr lang="en-US" altLang="zh-TW" dirty="0"/>
              <a:t>》《</a:t>
            </a:r>
            <a:r>
              <a:rPr lang="zh-TW" altLang="en-US" dirty="0"/>
              <a:t>春秋左傳正義</a:t>
            </a:r>
            <a:r>
              <a:rPr lang="en-US" altLang="zh-TW" dirty="0"/>
              <a:t>》《</a:t>
            </a:r>
            <a:r>
              <a:rPr lang="zh-TW" altLang="en-US" dirty="0"/>
              <a:t>論語注疏解經</a:t>
            </a:r>
            <a:r>
              <a:rPr lang="en-US" altLang="zh-TW" dirty="0"/>
              <a:t>》《</a:t>
            </a:r>
            <a:r>
              <a:rPr lang="zh-TW" altLang="en-US" dirty="0"/>
              <a:t>孟子注疏解經</a:t>
            </a:r>
            <a:r>
              <a:rPr lang="en-US" altLang="zh-TW" dirty="0"/>
              <a:t>》</a:t>
            </a:r>
            <a:r>
              <a:rPr lang="zh-TW" altLang="en-US" dirty="0"/>
              <a:t>等八經，刊刻時間從南宋初至寧宗嘉泰、開禧年間（</a:t>
            </a:r>
            <a:r>
              <a:rPr lang="en-US" altLang="zh-TW" dirty="0"/>
              <a:t>1201-1207</a:t>
            </a:r>
            <a:r>
              <a:rPr lang="zh-TW" altLang="en-US" dirty="0"/>
              <a:t>）。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8428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八行本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64992" y="1825625"/>
            <a:ext cx="6565392" cy="4351338"/>
          </a:xfrm>
        </p:spPr>
        <p:txBody>
          <a:bodyPr/>
          <a:lstStyle/>
          <a:p>
            <a:r>
              <a:rPr lang="zh-TW" altLang="zh-TW" dirty="0"/>
              <a:t>八行本經注疏的體例，都是經文</a:t>
            </a:r>
            <a:r>
              <a:rPr lang="en-US" altLang="zh-TW" dirty="0"/>
              <a:t>+</a:t>
            </a:r>
            <a:r>
              <a:rPr lang="zh-TW" altLang="zh-TW" dirty="0"/>
              <a:t>注文</a:t>
            </a:r>
            <a:r>
              <a:rPr lang="en-US" altLang="zh-TW" dirty="0"/>
              <a:t>+</a:t>
            </a:r>
            <a:r>
              <a:rPr lang="zh-TW" altLang="zh-TW" dirty="0"/>
              <a:t>疏文的次序，即注文接經，疏文按注。</a:t>
            </a:r>
            <a:endParaRPr lang="en-US" altLang="zh-TW" dirty="0"/>
          </a:p>
          <a:p>
            <a:r>
              <a:rPr lang="zh-TW" altLang="zh-TW" dirty="0"/>
              <a:t>惟有《周禮疏》的體例是經文</a:t>
            </a:r>
            <a:r>
              <a:rPr lang="en-US" altLang="zh-TW" dirty="0"/>
              <a:t>+</a:t>
            </a:r>
            <a:r>
              <a:rPr lang="zh-TW" altLang="zh-TW" dirty="0"/>
              <a:t>經文之疏</a:t>
            </a:r>
            <a:r>
              <a:rPr lang="en-US" altLang="zh-TW" dirty="0"/>
              <a:t>+</a:t>
            </a:r>
            <a:r>
              <a:rPr lang="zh-TW" altLang="zh-TW" dirty="0"/>
              <a:t>注文</a:t>
            </a:r>
            <a:r>
              <a:rPr lang="en-US" altLang="zh-TW" dirty="0"/>
              <a:t>+</a:t>
            </a:r>
            <a:r>
              <a:rPr lang="zh-TW" altLang="zh-TW" dirty="0"/>
              <a:t>注文之疏，這種體例，將疏文的解經之疏和解注之疏分隔開來，分别綴於經文、注文之下，聯繫書名叫</a:t>
            </a:r>
            <a:r>
              <a:rPr lang="zh-TW" altLang="en-US" dirty="0"/>
              <a:t>「</a:t>
            </a:r>
            <a:r>
              <a:rPr lang="zh-TW" altLang="zh-TW" dirty="0"/>
              <a:t>周禮疏</a:t>
            </a:r>
            <a:r>
              <a:rPr lang="zh-TW" altLang="en-US" dirty="0"/>
              <a:t>」</a:t>
            </a:r>
            <a:r>
              <a:rPr lang="zh-TW" altLang="zh-TW" dirty="0"/>
              <a:t>而非</a:t>
            </a:r>
            <a:r>
              <a:rPr lang="zh-TW" altLang="en-US" dirty="0"/>
              <a:t>「</a:t>
            </a:r>
            <a:r>
              <a:rPr lang="zh-TW" altLang="zh-TW" dirty="0"/>
              <a:t>周禮注疏</a:t>
            </a:r>
            <a:r>
              <a:rPr lang="zh-TW" altLang="en-US" dirty="0"/>
              <a:t>」</a:t>
            </a:r>
            <a:r>
              <a:rPr lang="zh-TW" altLang="zh-TW" dirty="0"/>
              <a:t>，乃沿襲單疏本，顯示出八行本早期合刻的特徵。</a:t>
            </a:r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755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宋十行本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211056" cy="4351338"/>
          </a:xfrm>
        </p:spPr>
        <p:txBody>
          <a:bodyPr/>
          <a:lstStyle/>
          <a:p>
            <a:r>
              <a:rPr lang="zh-TW" altLang="en-US" dirty="0"/>
              <a:t>八行本之後，福建建陽地區出現一種新的注疏合刻本，即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附陸德明釋文的附釋音注疏合刻本</a:t>
            </a:r>
            <a:r>
              <a:rPr lang="zh-TW" altLang="en-US" dirty="0"/>
              <a:t>，半頁十行，故稱</a:t>
            </a:r>
            <a:r>
              <a:rPr lang="zh-TW" altLang="en-US" dirty="0">
                <a:solidFill>
                  <a:srgbClr val="FF0000"/>
                </a:solidFill>
              </a:rPr>
              <a:t>宋十行本</a:t>
            </a:r>
            <a:r>
              <a:rPr lang="zh-TW" altLang="en-US" dirty="0"/>
              <a:t>，部分是建安劉叔剛刻本，故又稱</a:t>
            </a:r>
            <a:r>
              <a:rPr lang="zh-TW" altLang="en-US" dirty="0">
                <a:solidFill>
                  <a:srgbClr val="FF0000"/>
                </a:solidFill>
              </a:rPr>
              <a:t>劉叔剛本</a:t>
            </a:r>
            <a:r>
              <a:rPr lang="zh-TW" altLang="en-US" dirty="0"/>
              <a:t>。今存者有</a:t>
            </a:r>
            <a:r>
              <a:rPr lang="en-US" altLang="zh-TW" dirty="0"/>
              <a:t>《</a:t>
            </a:r>
            <a:r>
              <a:rPr lang="zh-TW" altLang="en-US" dirty="0"/>
              <a:t>附釋音毛詩注疏</a:t>
            </a:r>
            <a:r>
              <a:rPr lang="en-US" altLang="zh-TW" dirty="0"/>
              <a:t>》</a:t>
            </a:r>
            <a:r>
              <a:rPr lang="zh-TW" altLang="en-US" dirty="0"/>
              <a:t>二十卷、</a:t>
            </a:r>
            <a:r>
              <a:rPr lang="en-US" altLang="zh-TW" dirty="0"/>
              <a:t>《</a:t>
            </a:r>
            <a:r>
              <a:rPr lang="zh-TW" altLang="en-US" dirty="0"/>
              <a:t>附釋音春秋左傳注疏</a:t>
            </a:r>
            <a:r>
              <a:rPr lang="en-US" altLang="zh-TW" dirty="0"/>
              <a:t>》</a:t>
            </a:r>
            <a:r>
              <a:rPr lang="zh-TW" altLang="en-US" dirty="0"/>
              <a:t>六十卷、</a:t>
            </a:r>
            <a:r>
              <a:rPr lang="zh-TW" altLang="zh-TW" dirty="0"/>
              <a:t> 《監本附釋音春秋穀梁注疏》二十卷</a:t>
            </a:r>
            <a:r>
              <a:rPr lang="zh-TW" altLang="en-US" dirty="0"/>
              <a:t>、</a:t>
            </a:r>
            <a:r>
              <a:rPr lang="zh-TW" altLang="zh-TW" dirty="0"/>
              <a:t> 《附釋音禮記注疏》六十三卷</a:t>
            </a:r>
            <a:r>
              <a:rPr lang="zh-TW" altLang="en-US" dirty="0"/>
              <a:t>、</a:t>
            </a:r>
            <a:r>
              <a:rPr lang="zh-TW" altLang="zh-TW" dirty="0"/>
              <a:t> 《監本附音春秋公羊注疏》</a:t>
            </a:r>
            <a:r>
              <a:rPr lang="zh-TW" altLang="en-US" dirty="0"/>
              <a:t>。</a:t>
            </a:r>
          </a:p>
        </p:txBody>
      </p:sp>
      <p:grpSp>
        <p:nvGrpSpPr>
          <p:cNvPr id="4" name="组合 6"/>
          <p:cNvGrpSpPr/>
          <p:nvPr/>
        </p:nvGrpSpPr>
        <p:grpSpPr>
          <a:xfrm>
            <a:off x="0" y="4453128"/>
            <a:ext cx="4828032" cy="3297476"/>
            <a:chOff x="0" y="984342"/>
            <a:chExt cx="5814440" cy="4498550"/>
          </a:xfrm>
        </p:grpSpPr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84342"/>
              <a:ext cx="3276600" cy="4097195"/>
            </a:xfrm>
            <a:prstGeom prst="rect">
              <a:avLst/>
            </a:prstGeom>
          </p:spPr>
        </p:pic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5203">
              <a:off x="2331356" y="1127501"/>
              <a:ext cx="3483084" cy="4355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198723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4015</Words>
  <Application>Microsoft Office PowerPoint</Application>
  <PresentationFormat>寬螢幕</PresentationFormat>
  <Paragraphs>163</Paragraphs>
  <Slides>46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46</vt:i4>
      </vt:variant>
    </vt:vector>
  </HeadingPairs>
  <TitlesOfParts>
    <vt:vector size="57" baseType="lpstr">
      <vt:lpstr>微软雅黑</vt:lpstr>
      <vt:lpstr>標楷體</vt:lpstr>
      <vt:lpstr>Calibri Light</vt:lpstr>
      <vt:lpstr>華康古印體</vt:lpstr>
      <vt:lpstr>Calibri</vt:lpstr>
      <vt:lpstr>華康行書體</vt:lpstr>
      <vt:lpstr>華康粗圓體</vt:lpstr>
      <vt:lpstr>印品黑体</vt:lpstr>
      <vt:lpstr>Arial</vt:lpstr>
      <vt:lpstr>Office 佈景主題</vt:lpstr>
      <vt:lpstr>第一PPT，www.1ppt.com</vt:lpstr>
      <vt:lpstr>PowerPoint 簡報</vt:lpstr>
      <vt:lpstr>PowerPoint 簡報</vt:lpstr>
      <vt:lpstr>PowerPoint 簡報</vt:lpstr>
      <vt:lpstr>《十三經注疏》</vt:lpstr>
      <vt:lpstr>《十三經注疏》</vt:lpstr>
      <vt:lpstr>《十三經》經注疏文的合刻時間</vt:lpstr>
      <vt:lpstr>八行本</vt:lpstr>
      <vt:lpstr>八行本</vt:lpstr>
      <vt:lpstr>宋十行本</vt:lpstr>
      <vt:lpstr>宋代注疏本共有三類</vt:lpstr>
      <vt:lpstr>宋代經書注疏合刻的價值</vt:lpstr>
      <vt:lpstr>PowerPoint 簡報</vt:lpstr>
      <vt:lpstr>元代以後的刻本皆仿效宋十行本的體例</vt:lpstr>
      <vt:lpstr>元十行本</vt:lpstr>
      <vt:lpstr>元十行本與宋十行本的關係</vt:lpstr>
      <vt:lpstr>元刻明修十行本</vt:lpstr>
      <vt:lpstr>元刻明修十行本的價值</vt:lpstr>
      <vt:lpstr>元刻明修十行本</vt:lpstr>
      <vt:lpstr>元刻明修十行本的缺失</vt:lpstr>
      <vt:lpstr>元刻明修十行本的缺失</vt:lpstr>
      <vt:lpstr>閩本</vt:lpstr>
      <vt:lpstr>閩本文字增補</vt:lpstr>
      <vt:lpstr>監本</vt:lpstr>
      <vt:lpstr>監本</vt:lpstr>
      <vt:lpstr>毛本</vt:lpstr>
      <vt:lpstr>毛本《禮記注疏》增補監本缺漏</vt:lpstr>
      <vt:lpstr>毛本《禮記注疏》校訂監本訛誤</vt:lpstr>
      <vt:lpstr>殿本</vt:lpstr>
      <vt:lpstr>殿本</vt:lpstr>
      <vt:lpstr>殿本誤排疏文</vt:lpstr>
      <vt:lpstr>《四庫》本</vt:lpstr>
      <vt:lpstr>《四庫》本增補殿本之缺漏</vt:lpstr>
      <vt:lpstr>阮刻本</vt:lpstr>
      <vt:lpstr>阮刻本</vt:lpstr>
      <vt:lpstr>阮刻本之價值</vt:lpstr>
      <vt:lpstr>PowerPoint 簡報</vt:lpstr>
      <vt:lpstr>李學勤：《十三經注疏》標點本</vt:lpstr>
      <vt:lpstr>新文豐：《十三經注疏》分段標點本</vt:lpstr>
      <vt:lpstr>西北大學和上海古籍出版社： 新版《十三經注疏》</vt:lpstr>
      <vt:lpstr>北大《儒藏》和浙大《中華禮藏》</vt:lpstr>
      <vt:lpstr>方校本</vt:lpstr>
      <vt:lpstr>方校本的缺失</vt:lpstr>
      <vt:lpstr>《十三經注疏》未來可增益之處</vt:lpstr>
      <vt:lpstr>PowerPoint 簡報</vt:lpstr>
      <vt:lpstr>結語</vt:lpstr>
      <vt:lpstr>結語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陳彥綾</dc:creator>
  <cp:lastModifiedBy>貴三 賴</cp:lastModifiedBy>
  <cp:revision>44</cp:revision>
  <dcterms:created xsi:type="dcterms:W3CDTF">2023-07-07T16:33:33Z</dcterms:created>
  <dcterms:modified xsi:type="dcterms:W3CDTF">2023-07-10T12:29:31Z</dcterms:modified>
</cp:coreProperties>
</file>