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小嫻" initials="小嫻" lastIdx="0" clrIdx="0">
    <p:extLst>
      <p:ext uri="{19B8F6BF-5375-455C-9EA6-DF929625EA0E}">
        <p15:presenceInfo xmlns:p15="http://schemas.microsoft.com/office/powerpoint/2012/main" userId="1009bcd108874ed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深色樣式 2 - 輔色 5/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淺色樣式 1 - 輔色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淺色樣式 2 - 輔色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5" autoAdjust="0"/>
    <p:restoredTop sz="94660"/>
  </p:normalViewPr>
  <p:slideViewPr>
    <p:cSldViewPr snapToGrid="0">
      <p:cViewPr varScale="1">
        <p:scale>
          <a:sx n="65" d="100"/>
          <a:sy n="65" d="100"/>
        </p:scale>
        <p:origin x="137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80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567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91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030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2721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224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180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859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7918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1819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pPr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65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zh-TW" b="1" dirty="0"/>
              <a:t>司馬談</a:t>
            </a:r>
            <a:br>
              <a:rPr lang="en-US" altLang="zh-TW" b="1" dirty="0"/>
            </a:br>
            <a:r>
              <a:rPr lang="zh-TW" altLang="zh-TW" b="1" dirty="0"/>
              <a:t>〈論六家要旨〉</a:t>
            </a:r>
            <a:endParaRPr lang="zh-TW" altLang="en-US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zh-TW" altLang="en-US" sz="3200" dirty="0">
              <a:solidFill>
                <a:schemeClr val="accent1">
                  <a:lumMod val="5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0520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分論：道家六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sz="2000" dirty="0"/>
              <a:t>道家無為，又曰無不為，其實易行，其辭難知。其術以虛無為本，以因循為用。無成埶</a:t>
            </a:r>
            <a:r>
              <a:rPr lang="zh-TW" altLang="en-US" sz="2000" dirty="0"/>
              <a:t>（勢）</a:t>
            </a:r>
            <a:r>
              <a:rPr lang="zh-TW" altLang="zh-TW" sz="2000" dirty="0"/>
              <a:t>，無常形，故能究萬物之情。不為物先，不為物後，故能為萬物主。有法無法，因時為業；有度無度，因物與合。故曰「聖人不朽，時變是守。虛者道之常也，因者君之綱」也。</a:t>
            </a:r>
            <a:endParaRPr lang="en-US" altLang="zh-TW" sz="2000" dirty="0"/>
          </a:p>
          <a:p>
            <a:r>
              <a:rPr lang="zh-TW" altLang="zh-TW" sz="2000" dirty="0"/>
              <a:t>群臣並至，使各自明也。其實中其聲者，謂之端；實不中其聲者，謂之窾。窾言不聽，姦乃不生，賢不肖自分，白黑乃形。在所欲用耳，何事不成？乃合大道，混混冥冥，光耀天下，復反無名。凡人所生者神也，所託者形也。神大用則竭，形大勞則敝，形神離則死，死者不可復生，離者不可復反，故聖人重之。由是觀之，神者生之本也，形者生之具也。不先定其神，而曰我有以治天下，何由哉？</a:t>
            </a:r>
            <a:endParaRPr lang="en-US" altLang="zh-TW" sz="2000" dirty="0"/>
          </a:p>
          <a:p>
            <a:r>
              <a:rPr lang="zh-TW" altLang="zh-TW" sz="2000" dirty="0"/>
              <a:t>太史公既掌天官，不治民。有子曰遷。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總論：六家要指一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zh-TW" sz="3000" dirty="0"/>
              <a:t>太史公學天官於</a:t>
            </a:r>
            <a:r>
              <a:rPr lang="zh-TW" altLang="zh-TW" sz="3000" dirty="0">
                <a:solidFill>
                  <a:srgbClr val="FF0000"/>
                </a:solidFill>
              </a:rPr>
              <a:t>唐都</a:t>
            </a:r>
            <a:r>
              <a:rPr lang="zh-TW" altLang="zh-TW" sz="3000" dirty="0"/>
              <a:t>，受《易》於</a:t>
            </a:r>
            <a:r>
              <a:rPr lang="zh-TW" altLang="zh-TW" sz="3000" dirty="0">
                <a:solidFill>
                  <a:srgbClr val="FF0000"/>
                </a:solidFill>
              </a:rPr>
              <a:t>楊何</a:t>
            </a:r>
            <a:r>
              <a:rPr lang="zh-TW" altLang="zh-TW" sz="3000" dirty="0"/>
              <a:t>，習道論於</a:t>
            </a:r>
            <a:r>
              <a:rPr lang="zh-TW" altLang="zh-TW" sz="3000" dirty="0">
                <a:solidFill>
                  <a:srgbClr val="FF0000"/>
                </a:solidFill>
              </a:rPr>
              <a:t>黃子</a:t>
            </a:r>
            <a:r>
              <a:rPr lang="zh-TW" altLang="zh-TW" sz="3000" dirty="0"/>
              <a:t>。太史公仕於建元、元封之閒，愍學者之不達其意而師悖，乃論六家之要指曰：</a:t>
            </a:r>
            <a:endParaRPr lang="en-US" altLang="zh-TW" sz="3000" dirty="0"/>
          </a:p>
          <a:p>
            <a:r>
              <a:rPr lang="zh-TW" altLang="zh-TW" sz="3000" dirty="0"/>
              <a:t>《易</a:t>
            </a:r>
            <a:r>
              <a:rPr lang="en-US" altLang="zh-TW" sz="3000" dirty="0"/>
              <a:t>‧</a:t>
            </a:r>
            <a:r>
              <a:rPr lang="zh-TW" altLang="zh-TW" sz="3000" dirty="0"/>
              <a:t>大傳》：「天下一致而百慮，同歸而殊塗。」</a:t>
            </a:r>
            <a:endParaRPr lang="en-US" altLang="zh-TW" sz="3000" dirty="0"/>
          </a:p>
          <a:p>
            <a:r>
              <a:rPr lang="zh-TW" altLang="zh-TW" sz="3000" dirty="0"/>
              <a:t>夫</a:t>
            </a:r>
            <a:r>
              <a:rPr lang="zh-TW" altLang="zh-TW" sz="3000" dirty="0">
                <a:solidFill>
                  <a:srgbClr val="FF0000"/>
                </a:solidFill>
              </a:rPr>
              <a:t>陰陽﹑儒﹑墨﹑名﹑法﹑道德</a:t>
            </a:r>
            <a:r>
              <a:rPr lang="zh-TW" altLang="zh-TW" sz="3000" dirty="0"/>
              <a:t>，此務為治者也，直所從言之異路，有省不省耳。</a:t>
            </a:r>
            <a:endParaRPr lang="en-US" altLang="zh-TW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總論：六家要指二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600" dirty="0"/>
              <a:t>嘗竊觀</a:t>
            </a:r>
            <a:r>
              <a:rPr lang="zh-TW" altLang="zh-TW" sz="2600" dirty="0">
                <a:solidFill>
                  <a:srgbClr val="FF0000"/>
                </a:solidFill>
              </a:rPr>
              <a:t>陰陽之術</a:t>
            </a:r>
            <a:r>
              <a:rPr lang="zh-TW" altLang="zh-TW" sz="2600" dirty="0"/>
              <a:t>，大祥而</a:t>
            </a:r>
            <a:r>
              <a:rPr lang="en-US" altLang="zh-TW" sz="2600" dirty="0"/>
              <a:t>�</a:t>
            </a:r>
            <a:r>
              <a:rPr lang="zh-TW" altLang="en-US" sz="2600" dirty="0"/>
              <a:t>眾</a:t>
            </a:r>
            <a:r>
              <a:rPr lang="zh-TW" altLang="zh-TW" sz="2600" dirty="0"/>
              <a:t>忌諱，使人拘而多所畏；然其序四時之大順，不可失也。</a:t>
            </a:r>
            <a:endParaRPr lang="en-US" altLang="zh-TW" sz="2600" dirty="0"/>
          </a:p>
          <a:p>
            <a:r>
              <a:rPr lang="zh-TW" altLang="zh-TW" sz="2600" dirty="0">
                <a:solidFill>
                  <a:srgbClr val="FF0000"/>
                </a:solidFill>
              </a:rPr>
              <a:t>儒者</a:t>
            </a:r>
            <a:r>
              <a:rPr lang="zh-TW" altLang="zh-TW" sz="2600" dirty="0"/>
              <a:t>博而寡要，勞而少功，是以其事難盡從；然其序君臣父子之禮，列夫婦長幼之別，不可易也。</a:t>
            </a:r>
            <a:endParaRPr lang="en-US" altLang="zh-TW" sz="2600" dirty="0"/>
          </a:p>
          <a:p>
            <a:r>
              <a:rPr lang="zh-TW" altLang="zh-TW" sz="2600" dirty="0">
                <a:solidFill>
                  <a:srgbClr val="FF0000"/>
                </a:solidFill>
              </a:rPr>
              <a:t>墨者</a:t>
            </a:r>
            <a:r>
              <a:rPr lang="zh-TW" altLang="zh-TW" sz="2600" dirty="0"/>
              <a:t>儉而難遵，是以其事不可徧循；然其彊本節用，不可廢也。</a:t>
            </a:r>
            <a:endParaRPr lang="en-US" altLang="zh-TW" sz="2600" dirty="0"/>
          </a:p>
          <a:p>
            <a:r>
              <a:rPr lang="zh-TW" altLang="zh-TW" sz="2600" dirty="0">
                <a:solidFill>
                  <a:srgbClr val="FF0000"/>
                </a:solidFill>
              </a:rPr>
              <a:t>法家</a:t>
            </a:r>
            <a:r>
              <a:rPr lang="zh-TW" altLang="zh-TW" sz="2600" dirty="0"/>
              <a:t>嚴而少恩；然其正君臣上下之分，不可改矣。</a:t>
            </a:r>
            <a:endParaRPr lang="en-US" altLang="zh-TW" sz="2600" dirty="0"/>
          </a:p>
          <a:p>
            <a:r>
              <a:rPr lang="zh-TW" altLang="zh-TW" sz="2600" dirty="0">
                <a:solidFill>
                  <a:srgbClr val="FF0000"/>
                </a:solidFill>
              </a:rPr>
              <a:t>名家</a:t>
            </a:r>
            <a:r>
              <a:rPr lang="zh-TW" altLang="zh-TW" sz="2600" dirty="0"/>
              <a:t>使人儉而善失真；然其正名實，不可不察也。</a:t>
            </a:r>
            <a:endParaRPr lang="en-US" altLang="zh-TW" sz="2600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總論：六家要指三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zh-TW" sz="3500" dirty="0">
                <a:solidFill>
                  <a:srgbClr val="FF0000"/>
                </a:solidFill>
              </a:rPr>
              <a:t>道家</a:t>
            </a:r>
            <a:r>
              <a:rPr lang="zh-TW" altLang="zh-TW" sz="3500" dirty="0"/>
              <a:t>使人精神專一，動合無形，贍足萬物。其為術也，因陰陽之大順，采儒墨之善，撮名法之要，與時遷移，應物變化，立俗施事，無所不宜，指約而易操，事少而功多。</a:t>
            </a:r>
            <a:endParaRPr lang="en-US" altLang="zh-TW" sz="3500" dirty="0"/>
          </a:p>
          <a:p>
            <a:r>
              <a:rPr lang="zh-TW" altLang="zh-TW" sz="3500" dirty="0">
                <a:solidFill>
                  <a:srgbClr val="FF0000"/>
                </a:solidFill>
              </a:rPr>
              <a:t>儒者</a:t>
            </a:r>
            <a:r>
              <a:rPr lang="zh-TW" altLang="zh-TW" sz="3500" dirty="0"/>
              <a:t>則不然。以為人主天下之儀表也，主倡而臣和，主先而臣隨。如此則主勞而臣逸。</a:t>
            </a:r>
            <a:endParaRPr lang="en-US" altLang="zh-TW" sz="3500" dirty="0"/>
          </a:p>
          <a:p>
            <a:r>
              <a:rPr lang="zh-TW" altLang="zh-TW" sz="3500" dirty="0"/>
              <a:t>至於</a:t>
            </a:r>
            <a:r>
              <a:rPr lang="zh-TW" altLang="zh-TW" sz="3500" dirty="0">
                <a:solidFill>
                  <a:srgbClr val="FF0000"/>
                </a:solidFill>
              </a:rPr>
              <a:t>大道之要</a:t>
            </a:r>
            <a:r>
              <a:rPr lang="zh-TW" altLang="zh-TW" sz="3500" dirty="0"/>
              <a:t>，去健羨，絀聰明，釋此而任術。夫神大用則竭，形大勞則敝。形神騷動，欲與天地長久，非所聞也。</a:t>
            </a:r>
            <a:endParaRPr lang="zh-TW" altLang="en-US" sz="3500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分論：陰陽家一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sz="3600" dirty="0"/>
              <a:t>夫陰陽四時﹑八位﹑十二度﹑二十四節各有教令，順之者昌，逆之者不死則亡，未必然也，故曰「使人拘而多畏」。</a:t>
            </a:r>
            <a:endParaRPr lang="en-US" altLang="zh-TW" sz="3600" dirty="0"/>
          </a:p>
          <a:p>
            <a:r>
              <a:rPr lang="zh-TW" altLang="zh-TW" sz="3600" dirty="0"/>
              <a:t>夫春生夏長，秋收冬藏，此天道之大經也，弗順則無以為天下綱紀，故曰「四時之大順，不可失也」。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分論：儒家二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3600" dirty="0"/>
              <a:t>夫儒者以六蓺為法。六蓺經傳以千萬數，累世不能通其學，當年不能究其禮，故曰「博而寡要，勞而少功」。</a:t>
            </a:r>
            <a:endParaRPr lang="en-US" altLang="zh-TW" sz="3600" dirty="0"/>
          </a:p>
          <a:p>
            <a:r>
              <a:rPr lang="zh-TW" altLang="zh-TW" sz="3600" dirty="0"/>
              <a:t>若夫列君臣父子之禮，序夫婦長幼之別，雖百家弗能易也。</a:t>
            </a:r>
            <a:endParaRPr lang="zh-TW" alt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分論：墨家三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zh-TW" sz="3600" dirty="0"/>
              <a:t>墨者亦尚堯、舜道，言其德行曰：「堂高三尺，土階三等，茅茨不翦，采椽不刮。食土簋，啜土刑，糲粱之食，藜霍之羹。夏日葛衣，冬日鹿裘。」其送死，桐棺三寸，舉音不盡其哀。教喪禮，必以此為萬民之率。使天下法若此，則尊卑無別也。</a:t>
            </a:r>
            <a:endParaRPr lang="en-US" altLang="zh-TW" sz="3600" dirty="0"/>
          </a:p>
          <a:p>
            <a:r>
              <a:rPr lang="zh-TW" altLang="zh-TW" sz="3600" dirty="0"/>
              <a:t>夫世異時移，事業不必同，故曰「儉而難遵」。要曰彊本節用，則人給家足之道也。此墨子之所長，雖百長弗能廢也。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分論：法家四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sz="3600" dirty="0"/>
              <a:t>法家不別親疏，不殊貴賤，一斷於法，則親親尊尊之恩絕矣。可以行一時之計，而不可長用也，故曰「嚴而少恩」。</a:t>
            </a:r>
            <a:endParaRPr lang="en-US" altLang="zh-TW" sz="3600" dirty="0"/>
          </a:p>
          <a:p>
            <a:r>
              <a:rPr lang="zh-TW" altLang="zh-TW" sz="3600" dirty="0"/>
              <a:t>若尊主卑臣，明分職不得相踰越，雖百家弗能改也。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分論：名家五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3600" dirty="0"/>
              <a:t>名家苛察繳繞，使人不得反其意，專決於名而失人情，故曰「使人儉而善失真」。</a:t>
            </a:r>
            <a:endParaRPr lang="en-US" altLang="zh-TW" sz="3600" dirty="0"/>
          </a:p>
          <a:p>
            <a:r>
              <a:rPr lang="zh-TW" altLang="zh-TW" sz="3600" dirty="0"/>
              <a:t>若夫控名責實，參伍不失，此不可不察也。</a:t>
            </a:r>
            <a:endParaRPr lang="zh-TW" altLang="en-US" sz="3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自訂 1">
      <a:majorFont>
        <a:latin typeface="Constantia"/>
        <a:ea typeface="標楷體"/>
        <a:cs typeface=""/>
      </a:majorFont>
      <a:minorFont>
        <a:latin typeface="Franklin Gothic Book"/>
        <a:ea typeface="標楷體"/>
        <a:cs typeface="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1860</TotalTime>
  <Words>1118</Words>
  <Application>Microsoft Office PowerPoint</Application>
  <PresentationFormat>如螢幕大小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5" baseType="lpstr">
      <vt:lpstr>標楷體</vt:lpstr>
      <vt:lpstr>Constantia</vt:lpstr>
      <vt:lpstr>Franklin Gothic Book</vt:lpstr>
      <vt:lpstr>Garamond</vt:lpstr>
      <vt:lpstr>肥皂</vt:lpstr>
      <vt:lpstr>司馬談 〈論六家要旨〉</vt:lpstr>
      <vt:lpstr>總論：六家要指一</vt:lpstr>
      <vt:lpstr>總論：六家要指二</vt:lpstr>
      <vt:lpstr>總論：六家要指三</vt:lpstr>
      <vt:lpstr>分論：陰陽家一</vt:lpstr>
      <vt:lpstr>分論：儒家二</vt:lpstr>
      <vt:lpstr>分論：墨家三</vt:lpstr>
      <vt:lpstr>分論：法家四</vt:lpstr>
      <vt:lpstr>分論：名家五</vt:lpstr>
      <vt:lpstr>分論：道家六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小嫻</dc:creator>
  <cp:lastModifiedBy>貴三 賴</cp:lastModifiedBy>
  <cp:revision>68</cp:revision>
  <dcterms:created xsi:type="dcterms:W3CDTF">2016-07-20T04:56:20Z</dcterms:created>
  <dcterms:modified xsi:type="dcterms:W3CDTF">2025-09-25T16:53:06Z</dcterms:modified>
</cp:coreProperties>
</file>