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9"/>
  </p:notesMasterIdLst>
  <p:sldIdLst>
    <p:sldId id="257" r:id="rId3"/>
    <p:sldId id="259" r:id="rId4"/>
    <p:sldId id="260" r:id="rId5"/>
    <p:sldId id="258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61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3" r:id="rId36"/>
    <p:sldId id="294" r:id="rId37"/>
    <p:sldId id="262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</p:sldIdLst>
  <p:sldSz cx="12192000" cy="6858000"/>
  <p:notesSz cx="6858000" cy="9144000"/>
  <p:embeddedFontLst>
    <p:embeddedFont>
      <p:font typeface="微软雅黑" panose="020B0503020204020204" pitchFamily="34" charset="-122"/>
      <p:regular r:id="rId50"/>
      <p:bold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標楷體" panose="03000509000000000000" pitchFamily="65" charset="-120"/>
      <p:regular r:id="rId58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3.xml"/><Relationship Id="rId61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7.fntdata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5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3.fntdata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6FB6B1-BDE2-407A-AFA0-04760D6FB8C2}" type="datetimeFigureOut">
              <a:rPr lang="zh-TW" altLang="en-US" smtClean="0"/>
              <a:t>2025/9/26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0900BB-9DB2-4F6E-ADAB-2766129F31A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802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045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243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983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6220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1551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517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2025/9/26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306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2025/9/26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46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2025/9/26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4218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2025/9/26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65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2025/9/26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1389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65095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5262721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2897451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751705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510605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018067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華康行書體" panose="03000509000000000000" pitchFamily="65" charset="-120"/>
                <a:ea typeface="華康行書體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2025/9/26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图片 4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56524" y="587572"/>
            <a:ext cx="781676" cy="7655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01476" y="5369076"/>
            <a:ext cx="2408238" cy="1605492"/>
          </a:xfrm>
          <a:prstGeom prst="rect">
            <a:avLst/>
          </a:prstGeom>
        </p:spPr>
      </p:pic>
      <p:pic>
        <p:nvPicPr>
          <p:cNvPr id="10" name="图片 11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 flipH="1">
            <a:off x="9154657" y="-287956"/>
            <a:ext cx="3146200" cy="251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91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468246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020970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314063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768273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853565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774139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7905428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4923078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9791278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8540598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華康行書體" panose="03000509000000000000" pitchFamily="65" charset="-120"/>
                <a:ea typeface="華康行書體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2025/9/26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图片 4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56524" y="587572"/>
            <a:ext cx="781676" cy="765573"/>
          </a:xfrm>
          <a:prstGeom prst="rect">
            <a:avLst/>
          </a:prstGeom>
        </p:spPr>
      </p:pic>
      <p:pic>
        <p:nvPicPr>
          <p:cNvPr id="10" name="图片 11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9154657" y="-287956"/>
            <a:ext cx="3146200" cy="251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359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244843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16403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890793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559927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489088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43712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876419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9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873507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187652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683155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華康行書體" panose="03000509000000000000" pitchFamily="65" charset="-120"/>
                <a:ea typeface="華康行書體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2025/9/26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图片 4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56524" y="587572"/>
            <a:ext cx="781676" cy="7655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01476" y="5369076"/>
            <a:ext cx="2408238" cy="160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67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714857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035289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4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004961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5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190906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6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038401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7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2563427710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8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2811608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911409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902844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57883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2025/9/26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48784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155672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711948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346AB5-3854-4E4A-804A-B2F928BBDA7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61733"/>
      </p:ext>
    </p:extLst>
  </p:cSld>
  <p:clrMapOvr>
    <a:masterClrMapping/>
  </p:clrMapOvr>
  <p:transition spd="slow" advClick="0" advTm="4000">
    <p:fade/>
  </p:transition>
  <p:hf sldNum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華康行書體" panose="03000509000000000000" pitchFamily="65" charset="-120"/>
                <a:ea typeface="華康行書體" panose="03000509000000000000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2pPr>
            <a:lvl3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3pPr>
            <a:lvl4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4pPr>
            <a:lvl5pPr>
              <a:defRPr>
                <a:latin typeface="標楷體" panose="03000509000000000000" pitchFamily="65" charset="-120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2025/9/26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9" name="图片 4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56524" y="587572"/>
            <a:ext cx="781676" cy="76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7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2025/9/26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6925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2025/9/26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198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8CAE-AC0D-4A46-B8B6-00BBA6D0EA53}" type="datetimeFigureOut">
              <a:rPr lang="zh-TW" altLang="en-US" smtClean="0"/>
              <a:t>2025/9/26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3937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F8CAE-AC0D-4A46-B8B6-00BBA6D0EA53}" type="datetimeFigureOut">
              <a:rPr lang="zh-TW" altLang="en-US" smtClean="0"/>
              <a:t>2025/9/26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02547-DC88-4FC2-8EC3-F2E8CA4FFE2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4484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01" r:id="rId3"/>
    <p:sldLayoutId id="214748370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印品黑体" panose="00000500000000000000" charset="-122"/>
                <a:ea typeface="印品黑体" panose="00000500000000000000" charset="-122"/>
              </a:defRPr>
            </a:lvl1pPr>
          </a:lstStyle>
          <a:p>
            <a:fld id="{55C6322B-7171-4C96-9ECE-D901F9FA2389}" type="datetimeFigureOut">
              <a:rPr lang="zh-CN" altLang="en-US" smtClean="0"/>
              <a:t>2025/9/26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印品黑体" panose="00000500000000000000" charset="-122"/>
                <a:ea typeface="印品黑体" panose="0000050000000000000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印品黑体" panose="00000500000000000000" charset="-122"/>
                <a:ea typeface="印品黑体" panose="00000500000000000000" charset="-122"/>
              </a:defRPr>
            </a:lvl1pPr>
          </a:lstStyle>
          <a:p>
            <a:fld id="{AB346AB5-3854-4E4A-804A-B2F928BBDA73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73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</p:sldLayoutIdLst>
  <p:transition spd="slow" advClick="0" advTm="4000">
    <p:fade/>
  </p:transition>
  <p:hf sldNum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印品黑体" panose="00000500000000000000" charset="-122"/>
          <a:ea typeface="印品黑体" panose="00000500000000000000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印品黑体" panose="00000500000000000000" charset="-122"/>
          <a:ea typeface="印品黑体" panose="00000500000000000000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印品黑体" panose="00000500000000000000" charset="-122"/>
          <a:ea typeface="印品黑体" panose="00000500000000000000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印品黑体" panose="00000500000000000000" charset="-122"/>
          <a:ea typeface="印品黑体" panose="00000500000000000000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印品黑体" panose="00000500000000000000" charset="-122"/>
          <a:ea typeface="印品黑体" panose="00000500000000000000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印品黑体" panose="00000500000000000000" charset="-122"/>
          <a:ea typeface="印品黑体" panose="00000500000000000000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997231" y="3458086"/>
            <a:ext cx="2659883" cy="23077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86441"/>
            <a:ext cx="2685173" cy="277155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259255" y="114300"/>
            <a:ext cx="3932745" cy="56515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1693" y="4639500"/>
            <a:ext cx="1749407" cy="682696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479" y="1822137"/>
            <a:ext cx="1767694" cy="572977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5410832" y="2427755"/>
            <a:ext cx="889987" cy="277155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defTabSz="1218565">
              <a:lnSpc>
                <a:spcPts val="3000"/>
              </a:lnSpc>
            </a:pPr>
            <a:endParaRPr lang="zh-CN" altLang="en-US" u="sng" dirty="0">
              <a:solidFill>
                <a:schemeClr val="tx1">
                  <a:lumMod val="85000"/>
                  <a:lumOff val="15000"/>
                </a:schemeClr>
              </a:solidFill>
              <a:latin typeface="微软雅黑"/>
              <a:ea typeface="华文新魏"/>
              <a:sym typeface="微软雅黑"/>
            </a:endParaRPr>
          </a:p>
          <a:p>
            <a:pPr lvl="0" defTabSz="1218565">
              <a:lnSpc>
                <a:spcPts val="2500"/>
              </a:lnSpc>
            </a:pPr>
            <a:endParaRPr lang="zh-CN" altLang="en-US" u="sng" dirty="0">
              <a:solidFill>
                <a:schemeClr val="tx1">
                  <a:lumMod val="85000"/>
                  <a:lumOff val="15000"/>
                </a:schemeClr>
              </a:solidFill>
              <a:latin typeface="微软雅黑"/>
              <a:ea typeface="华文新魏"/>
              <a:sym typeface="微软雅黑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65176" y="2995567"/>
            <a:ext cx="8621116" cy="1200329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TW" altLang="zh-TW" sz="4000" dirty="0">
                <a:solidFill>
                  <a:schemeClr val="accent2">
                    <a:lumMod val="50000"/>
                  </a:schemeClr>
                </a:solidFill>
                <a:latin typeface="華康古印體" panose="03010509000000000000" pitchFamily="65" charset="-120"/>
                <a:ea typeface="華康古印體" panose="03010509000000000000" pitchFamily="65" charset="-120"/>
              </a:rPr>
              <a:t>《十三經注疏》的匯集、校刻與整理</a:t>
            </a:r>
            <a:endParaRPr lang="en-US" altLang="zh-TW" sz="4000" dirty="0">
              <a:solidFill>
                <a:schemeClr val="accent2">
                  <a:lumMod val="50000"/>
                </a:schemeClr>
              </a:solidFill>
              <a:latin typeface="華康古印體" panose="03010509000000000000" pitchFamily="65" charset="-120"/>
              <a:ea typeface="華康古印體" panose="03010509000000000000" pitchFamily="65" charset="-120"/>
            </a:endParaRPr>
          </a:p>
          <a:p>
            <a:pPr algn="ctr"/>
            <a:r>
              <a:rPr lang="zh-TW" altLang="en-US" sz="32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作者：</a:t>
            </a:r>
            <a:r>
              <a:rPr lang="zh-TW" altLang="zh-TW" sz="3200" dirty="0">
                <a:solidFill>
                  <a:schemeClr val="accent4">
                    <a:lumMod val="5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王 鍔</a:t>
            </a:r>
            <a:endParaRPr lang="zh-TW" altLang="en-US" sz="3200" dirty="0">
              <a:solidFill>
                <a:schemeClr val="accent4">
                  <a:lumMod val="5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979753"/>
      </p:ext>
    </p:extLst>
  </p:cSld>
  <p:clrMapOvr>
    <a:masterClrMapping/>
  </p:clrMapOvr>
  <p:transition advClick="0" advTm="4000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宋代注疏本共有三類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212848" y="1825625"/>
            <a:ext cx="8001000" cy="4351338"/>
          </a:xfrm>
        </p:spPr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九經三傳沿革例</a:t>
            </a:r>
            <a:r>
              <a:rPr lang="en-US" altLang="zh-TW" dirty="0"/>
              <a:t>》</a:t>
            </a:r>
            <a:r>
              <a:rPr lang="zh-TW" altLang="en-US" dirty="0"/>
              <a:t>記載注疏本有「</a:t>
            </a:r>
            <a:r>
              <a:rPr lang="zh-TW" altLang="en-US" dirty="0">
                <a:solidFill>
                  <a:srgbClr val="FF0000"/>
                </a:solidFill>
              </a:rPr>
              <a:t>越中舊本注疏、建本有音釋注疏、蜀注疏</a:t>
            </a:r>
            <a:r>
              <a:rPr lang="zh-TW" altLang="en-US" dirty="0"/>
              <a:t>」三類。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越中舊本注疏即八行本，建本有音釋注疏即宋十行本，蜀注疏流傳很少。</a:t>
            </a:r>
            <a:endParaRPr lang="en-US" altLang="zh-TW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zh-TW" altLang="en-US" dirty="0"/>
              <a:t>八行本不附釋文，宋十行本附釋文，體例是經文</a:t>
            </a:r>
            <a:r>
              <a:rPr lang="en-US" altLang="zh-TW" dirty="0"/>
              <a:t>+</a:t>
            </a:r>
            <a:r>
              <a:rPr lang="zh-TW" altLang="en-US" dirty="0"/>
              <a:t>注文</a:t>
            </a:r>
            <a:r>
              <a:rPr lang="en-US" altLang="zh-TW" dirty="0"/>
              <a:t>+</a:t>
            </a:r>
            <a:r>
              <a:rPr lang="zh-TW" altLang="en-US" dirty="0"/>
              <a:t>釋文</a:t>
            </a:r>
            <a:r>
              <a:rPr lang="en-US" altLang="zh-TW" dirty="0"/>
              <a:t>+</a:t>
            </a:r>
            <a:r>
              <a:rPr lang="zh-TW" altLang="en-US" dirty="0"/>
              <a:t>疏文，蜀注疏本</a:t>
            </a:r>
            <a:r>
              <a:rPr lang="en-US" altLang="zh-TW" dirty="0"/>
              <a:t>《</a:t>
            </a:r>
            <a:r>
              <a:rPr lang="zh-TW" altLang="en-US" dirty="0"/>
              <a:t>論語注疏</a:t>
            </a:r>
            <a:r>
              <a:rPr lang="en-US" altLang="zh-TW" dirty="0"/>
              <a:t>》</a:t>
            </a:r>
            <a:r>
              <a:rPr lang="zh-TW" altLang="en-US" dirty="0"/>
              <a:t>亦附釋文，附入形式與宋十行本略異，且於釋文前圓圈「釋」字提示，形式獨特。</a:t>
            </a:r>
          </a:p>
        </p:txBody>
      </p:sp>
      <p:pic>
        <p:nvPicPr>
          <p:cNvPr id="4" name="图片 2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0" y="1396117"/>
            <a:ext cx="2186545" cy="491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1646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宋代經書注疏合刻</a:t>
            </a:r>
            <a:r>
              <a:rPr lang="zh-TW" altLang="en-US" dirty="0"/>
              <a:t>的價值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4474464" cy="4351338"/>
          </a:xfrm>
        </p:spPr>
        <p:txBody>
          <a:bodyPr/>
          <a:lstStyle/>
          <a:p>
            <a:r>
              <a:rPr lang="zh-TW" altLang="zh-TW" dirty="0"/>
              <a:t>宋代經書注疏合刻始於南宋初期，就注疏本流傳和今存者看，</a:t>
            </a:r>
            <a:r>
              <a:rPr lang="zh-TW" altLang="zh-TW" dirty="0">
                <a:solidFill>
                  <a:schemeClr val="accent2">
                    <a:lumMod val="75000"/>
                  </a:schemeClr>
                </a:solidFill>
              </a:rPr>
              <a:t>八行本、宋十行本是有計劃的匯集刊刻，對元代以來經書注疏的校刻，影響巨大</a:t>
            </a:r>
            <a:r>
              <a:rPr lang="zh-TW" altLang="zh-TW" dirty="0"/>
              <a:t>。至於蜀注疏和魏縣尉宅究竟刊刻了多少種經書，有待於新資料的發現。</a:t>
            </a:r>
            <a:endParaRPr lang="zh-TW" altLang="en-US" dirty="0"/>
          </a:p>
        </p:txBody>
      </p:sp>
      <p:pic>
        <p:nvPicPr>
          <p:cNvPr id="4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955873" y="2301654"/>
            <a:ext cx="5236377" cy="5302410"/>
          </a:xfrm>
          <a:prstGeom prst="rect">
            <a:avLst/>
          </a:prstGeom>
        </p:spPr>
      </p:pic>
      <p:pic>
        <p:nvPicPr>
          <p:cNvPr id="5" name="图片 1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269562" y="4659774"/>
            <a:ext cx="12825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791397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90862" y="1452082"/>
            <a:ext cx="6410274" cy="3953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58809" y="2171700"/>
            <a:ext cx="2925138" cy="339008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013929" y="1764792"/>
            <a:ext cx="1846659" cy="371905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defRPr/>
            </a:pPr>
            <a:r>
              <a:rPr lang="zh-TW" alt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超研澤粗行楷" panose="02010609010101010101" pitchFamily="49" charset="-120"/>
                <a:sym typeface="微软雅黑"/>
              </a:rPr>
              <a:t>元明清</a:t>
            </a:r>
            <a:r>
              <a:rPr lang="en-US" altLang="zh-TW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微软雅黑"/>
              </a:rPr>
              <a:t>《</a:t>
            </a:r>
            <a:r>
              <a:rPr lang="zh-TW" alt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超研澤粗行楷" panose="02010609010101010101" pitchFamily="49" charset="-120"/>
                <a:sym typeface="微软雅黑"/>
              </a:rPr>
              <a:t>十三經注疏</a:t>
            </a:r>
            <a:r>
              <a:rPr lang="en-US" altLang="zh-TW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微软雅黑"/>
              </a:rPr>
              <a:t>》</a:t>
            </a:r>
            <a:r>
              <a:rPr lang="zh-TW" alt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超研澤粗行楷" panose="02010609010101010101" pitchFamily="49" charset="-120"/>
                <a:sym typeface="微软雅黑"/>
              </a:rPr>
              <a:t>的校刻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934074" y="1966892"/>
            <a:ext cx="1538883" cy="122084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8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超研澤粗行楷" panose="02010609010101010101" pitchFamily="49" charset="-120"/>
                <a:sym typeface="微软雅黑"/>
              </a:rPr>
              <a:t>貳</a:t>
            </a:r>
            <a:endParaRPr kumimoji="0" lang="zh-CN" altLang="en-US" sz="88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/>
              <a:ea typeface="华文新魏"/>
              <a:sym typeface="微软雅黑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566" y="4801152"/>
            <a:ext cx="1749407" cy="6826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6629" y="1452082"/>
            <a:ext cx="1767694" cy="57297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7533" y="3555075"/>
            <a:ext cx="4012984" cy="3380857"/>
          </a:xfrm>
          <a:prstGeom prst="rect">
            <a:avLst/>
          </a:prstGeom>
        </p:spPr>
      </p:pic>
      <p:pic>
        <p:nvPicPr>
          <p:cNvPr id="15" name="wps稻壳儿佳誉设计原创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9653365" y="-149"/>
            <a:ext cx="2560743" cy="31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66318"/>
      </p:ext>
    </p:extLst>
  </p:cSld>
  <p:clrMapOvr>
    <a:masterClrMapping/>
  </p:clrMapOvr>
  <p:transition advClick="0" advTm="40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元代以後的刻本皆仿效宋十行本的體例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宋十行本</a:t>
            </a:r>
            <a:r>
              <a:rPr lang="en-US" altLang="zh-TW" dirty="0"/>
              <a:t>《</a:t>
            </a:r>
            <a:r>
              <a:rPr lang="zh-TW" altLang="en-US" dirty="0"/>
              <a:t>周禮注疏</a:t>
            </a:r>
            <a:r>
              <a:rPr lang="en-US" altLang="zh-TW" dirty="0"/>
              <a:t>》</a:t>
            </a:r>
            <a:r>
              <a:rPr lang="zh-TW" altLang="en-US" dirty="0"/>
              <a:t>四十二卷，</a:t>
            </a:r>
            <a:r>
              <a:rPr lang="en-US" altLang="zh-TW" dirty="0"/>
              <a:t>《</a:t>
            </a:r>
            <a:r>
              <a:rPr lang="zh-TW" altLang="en-US" dirty="0"/>
              <a:t>禮記注疏</a:t>
            </a:r>
            <a:r>
              <a:rPr lang="en-US" altLang="zh-TW" dirty="0"/>
              <a:t>》</a:t>
            </a:r>
            <a:r>
              <a:rPr lang="zh-TW" altLang="en-US" dirty="0"/>
              <a:t>六十三卷，較之八行本</a:t>
            </a:r>
            <a:r>
              <a:rPr lang="en-US" altLang="zh-TW" dirty="0"/>
              <a:t>《</a:t>
            </a:r>
            <a:r>
              <a:rPr lang="zh-TW" altLang="en-US" dirty="0"/>
              <a:t>周禮疏</a:t>
            </a:r>
            <a:r>
              <a:rPr lang="en-US" altLang="zh-TW" dirty="0"/>
              <a:t>》</a:t>
            </a:r>
            <a:r>
              <a:rPr lang="zh-TW" altLang="en-US" dirty="0"/>
              <a:t>五十卷、</a:t>
            </a:r>
            <a:r>
              <a:rPr lang="en-US" altLang="zh-TW" dirty="0"/>
              <a:t>《</a:t>
            </a:r>
            <a:r>
              <a:rPr lang="zh-TW" altLang="en-US" dirty="0"/>
              <a:t>禮記正義</a:t>
            </a:r>
            <a:r>
              <a:rPr lang="en-US" altLang="zh-TW" dirty="0"/>
              <a:t>》</a:t>
            </a:r>
            <a:r>
              <a:rPr lang="zh-TW" altLang="en-US" dirty="0"/>
              <a:t>七十卷，照顧經書內容，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盡可能將某篇分在一卷或數卷之中，且附有釋文，方便閱讀</a:t>
            </a:r>
            <a:r>
              <a:rPr lang="zh-TW" altLang="en-US" dirty="0"/>
              <a:t>，備受讀者青睞。所以，</a:t>
            </a:r>
            <a:r>
              <a:rPr lang="zh-TW" altLang="en-US" dirty="0">
                <a:solidFill>
                  <a:srgbClr val="C00000"/>
                </a:solidFill>
              </a:rPr>
              <a:t>自元代以來，元十行本、閩本、監本、毛本、武英殿本、</a:t>
            </a:r>
            <a:r>
              <a:rPr lang="en-US" altLang="zh-TW" dirty="0">
                <a:solidFill>
                  <a:srgbClr val="C00000"/>
                </a:solidFill>
              </a:rPr>
              <a:t>《</a:t>
            </a:r>
            <a:r>
              <a:rPr lang="zh-TW" altLang="en-US" dirty="0">
                <a:solidFill>
                  <a:srgbClr val="C00000"/>
                </a:solidFill>
              </a:rPr>
              <a:t>四庫</a:t>
            </a:r>
            <a:r>
              <a:rPr lang="en-US" altLang="zh-TW" dirty="0">
                <a:solidFill>
                  <a:srgbClr val="C00000"/>
                </a:solidFill>
              </a:rPr>
              <a:t>》</a:t>
            </a:r>
            <a:r>
              <a:rPr lang="zh-TW" altLang="en-US" dirty="0">
                <a:solidFill>
                  <a:srgbClr val="C00000"/>
                </a:solidFill>
              </a:rPr>
              <a:t>本和阮刻本</a:t>
            </a:r>
            <a:r>
              <a:rPr lang="en-US" altLang="zh-TW" dirty="0">
                <a:solidFill>
                  <a:srgbClr val="C00000"/>
                </a:solidFill>
              </a:rPr>
              <a:t>《</a:t>
            </a:r>
            <a:r>
              <a:rPr lang="zh-TW" altLang="en-US" dirty="0">
                <a:solidFill>
                  <a:srgbClr val="C00000"/>
                </a:solidFill>
              </a:rPr>
              <a:t>十三經注疏</a:t>
            </a:r>
            <a:r>
              <a:rPr lang="en-US" altLang="zh-TW" dirty="0">
                <a:solidFill>
                  <a:srgbClr val="C00000"/>
                </a:solidFill>
              </a:rPr>
              <a:t>》</a:t>
            </a:r>
            <a:r>
              <a:rPr lang="zh-TW" altLang="en-US" dirty="0">
                <a:solidFill>
                  <a:srgbClr val="C00000"/>
                </a:solidFill>
              </a:rPr>
              <a:t>，皆仿效宋十行本的體例，校勘刊刻</a:t>
            </a:r>
            <a:r>
              <a:rPr lang="zh-TW" altLang="en-US" dirty="0"/>
              <a:t>。</a:t>
            </a:r>
          </a:p>
        </p:txBody>
      </p:sp>
      <p:pic>
        <p:nvPicPr>
          <p:cNvPr id="4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7429"/>
            <a:ext cx="5532066" cy="246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26967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元十行本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572735"/>
            <a:ext cx="10515600" cy="3604228"/>
          </a:xfrm>
        </p:spPr>
        <p:txBody>
          <a:bodyPr/>
          <a:lstStyle/>
          <a:p>
            <a:r>
              <a:rPr lang="zh-TW" altLang="en-US" dirty="0"/>
              <a:t>元代泰定（</a:t>
            </a:r>
            <a:r>
              <a:rPr lang="en-US" altLang="zh-TW" dirty="0"/>
              <a:t>1324-1328</a:t>
            </a:r>
            <a:r>
              <a:rPr lang="zh-TW" altLang="en-US" dirty="0"/>
              <a:t>）前後，翻刻宋十行注疏本，即</a:t>
            </a:r>
            <a:r>
              <a:rPr lang="zh-TW" altLang="en-US" dirty="0">
                <a:solidFill>
                  <a:srgbClr val="FF0000"/>
                </a:solidFill>
              </a:rPr>
              <a:t>元十行本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en-US" dirty="0"/>
              <a:t>元十行本與宋十行本，在內容體例、板式行款、字體特徵等方面，非常相似，但也有明顯的區别：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書口爲細黑口而非白口。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版心下不刻刻工姓名。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版心上不刻大小字數，疏文出文與疏文正文之間無小圓圈標識。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多用簡體字等。</a:t>
            </a: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8390" y="0"/>
            <a:ext cx="5377138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6458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元十行本與宋十行本的關係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67100" y="2386583"/>
            <a:ext cx="6481572" cy="379037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宋刻十行本與元刻十行本之間有直接的繼承關係，後者是根據前者翻刻的。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宋刻十行本與元刻十行本確爲兩個不同時期的刻本，兩者不可混爲一談。</a:t>
            </a:r>
            <a:endParaRPr lang="zh-TW" altLang="en-US" dirty="0"/>
          </a:p>
        </p:txBody>
      </p:sp>
      <p:pic>
        <p:nvPicPr>
          <p:cNvPr id="4" name="图片 1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1344196"/>
            <a:ext cx="3467101" cy="5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17759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元刻明修十行本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TW" altLang="zh-TW" dirty="0"/>
              <a:t>元刻十行本書板傳至明代正德、嘉靖年間，遞經修補，補版版心刻正德六年刊、正德十二年刊、嘉靖三年刊等文字，與原版有明顯區别，後人稱之爲「十行本」「正德本」，甚者長期被誤認爲宋刻本，我們稱之爲「</a:t>
            </a:r>
            <a:r>
              <a:rPr lang="zh-TW" altLang="zh-TW" dirty="0">
                <a:solidFill>
                  <a:srgbClr val="FF0000"/>
                </a:solidFill>
              </a:rPr>
              <a:t>元刻明修十行本</a:t>
            </a:r>
            <a:r>
              <a:rPr lang="zh-TW" altLang="zh-TW" dirty="0"/>
              <a:t>」</a:t>
            </a:r>
            <a:endParaRPr lang="en-US" altLang="zh-TW" dirty="0"/>
          </a:p>
          <a:p>
            <a:r>
              <a:rPr lang="zh-TW" altLang="zh-TW" dirty="0"/>
              <a:t>《周易兼義》九卷《音義》一卷《略例》一卷、《附釋音尚書注疏》二十卷、《附釋音毛詩注疏》二十卷、《附釋音周禮注疏》四十二卷、《儀禮》十七卷《儀禮圖》十七卷《旁通圖》一卷、《附釋音禮記注疏》六十三卷、《附釋音春秋左傳注疏》六十卷、《監本附音春秋公羊注疏》二十八卷、《監本附音春秋穀梁注疏》二十卷、《孝經注疏》九卷、《論語注疏解經》二十卷、《孟子注疏解經》十四卷、《爾雅注疏》十一卷，名爲「十三經注疏」，其實缺《儀禮注疏》，用《儀禮》十七卷《儀禮圖》十七卷《旁通圖》一卷替代</a:t>
            </a:r>
            <a:r>
              <a:rPr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702776540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元刻明修十行本</a:t>
            </a:r>
            <a:r>
              <a:rPr lang="zh-TW" altLang="en-US" dirty="0"/>
              <a:t>的價值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838200" y="1825625"/>
            <a:ext cx="7327392" cy="4351338"/>
          </a:xfrm>
        </p:spPr>
        <p:txBody>
          <a:bodyPr/>
          <a:lstStyle/>
          <a:p>
            <a:r>
              <a:rPr lang="zh-TW" altLang="zh-TW" dirty="0"/>
              <a:t>元刻明修十行本較之宋十行本，匯集經書注疏多至十二部經書，雖不完備，然已初具規模，</a:t>
            </a:r>
            <a:r>
              <a:rPr lang="zh-TW" altLang="zh-TW" dirty="0">
                <a:solidFill>
                  <a:srgbClr val="C00000"/>
                </a:solidFill>
              </a:rPr>
              <a:t>成爲明清翻刻《十三經注疏》的祖本</a:t>
            </a:r>
            <a:r>
              <a:rPr lang="zh-TW" altLang="zh-TW" dirty="0"/>
              <a:t>。</a:t>
            </a:r>
          </a:p>
          <a:p>
            <a:endParaRPr lang="zh-TW" altLang="en-US" dirty="0"/>
          </a:p>
        </p:txBody>
      </p:sp>
      <p:grpSp>
        <p:nvGrpSpPr>
          <p:cNvPr id="6" name="组合 6"/>
          <p:cNvGrpSpPr/>
          <p:nvPr/>
        </p:nvGrpSpPr>
        <p:grpSpPr>
          <a:xfrm>
            <a:off x="0" y="3197190"/>
            <a:ext cx="5814440" cy="4498550"/>
            <a:chOff x="0" y="984342"/>
            <a:chExt cx="5814440" cy="4498550"/>
          </a:xfrm>
        </p:grpSpPr>
        <p:pic>
          <p:nvPicPr>
            <p:cNvPr id="7" name="图片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84342"/>
              <a:ext cx="3276600" cy="4097195"/>
            </a:xfrm>
            <a:prstGeom prst="rect">
              <a:avLst/>
            </a:prstGeom>
          </p:spPr>
        </p:pic>
        <p:pic>
          <p:nvPicPr>
            <p:cNvPr id="8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75203">
              <a:off x="2331356" y="1127501"/>
              <a:ext cx="3483084" cy="4355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5680788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元刻明修十行本</a:t>
            </a:r>
            <a:endParaRPr lang="zh-TW" altLang="en-US" dirty="0"/>
          </a:p>
        </p:txBody>
      </p:sp>
      <p:pic>
        <p:nvPicPr>
          <p:cNvPr id="7" name="內容版面配置區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7778" y="2110155"/>
            <a:ext cx="4837452" cy="3516922"/>
          </a:xfrm>
          <a:prstGeom prst="rect">
            <a:avLst/>
          </a:prstGeom>
        </p:spPr>
      </p:pic>
      <p:pic>
        <p:nvPicPr>
          <p:cNvPr id="1026" name="Picture 2" descr="图片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346" y="2110155"/>
            <a:ext cx="4801061" cy="351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25862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元刻明修十行本</a:t>
            </a:r>
            <a:r>
              <a:rPr lang="zh-TW" altLang="en-US" dirty="0"/>
              <a:t>的缺失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從《中華再造善本》影印的元刻明修十行本《十三經注疏》來看，存在板片修補、缺頁、倒裝、墨釘和文字錯誤諸多缺陷。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就缺頁而言，分沒有此頁、因版頁重複而缺頁、有版頁無文字、因誤裝而缺頁等情況。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292534" y="6166731"/>
            <a:ext cx="5702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第七頁沒有文字，惟見版心刻「記疏三十卷」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「七」，當是正德補版，未見文字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11" name="內容版面配置區 10" descr="图片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909" y="1825625"/>
            <a:ext cx="5567557" cy="43513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387968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898" y="1069057"/>
            <a:ext cx="1777778" cy="47873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1104898" y="1085800"/>
            <a:ext cx="2222388" cy="5000373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3854941" y="1339854"/>
            <a:ext cx="861774" cy="765573"/>
            <a:chOff x="4027818" y="944393"/>
            <a:chExt cx="861774" cy="765573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4096621" y="944393"/>
              <a:ext cx="781676" cy="76557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4027818" y="962816"/>
              <a:ext cx="861774" cy="65659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4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  <a:sym typeface="微软雅黑"/>
                </a:rPr>
                <a:t>壹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華康粗圓體" panose="020F0709000000000000" pitchFamily="49" charset="-120"/>
                <a:ea typeface="華康粗圓體" panose="020F0709000000000000" pitchFamily="49" charset="-120"/>
                <a:sym typeface="微软雅黑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3914126" y="3121251"/>
            <a:ext cx="861774" cy="765573"/>
            <a:chOff x="5975708" y="944393"/>
            <a:chExt cx="861774" cy="765573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5996621" y="944393"/>
              <a:ext cx="781676" cy="765573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5975708" y="987551"/>
              <a:ext cx="861774" cy="65659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44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華康粗圓體" panose="020F0709000000000000" pitchFamily="49" charset="-120"/>
                  <a:ea typeface="華康粗圓體" panose="020F0709000000000000" pitchFamily="49" charset="-120"/>
                  <a:sym typeface="微软雅黑"/>
                </a:rPr>
                <a:t>貳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華康粗圓體" panose="020F0709000000000000" pitchFamily="49" charset="-120"/>
                <a:ea typeface="華康粗圓體" panose="020F0709000000000000" pitchFamily="49" charset="-120"/>
                <a:sym typeface="微软雅黑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3854941" y="4900821"/>
            <a:ext cx="861774" cy="765573"/>
            <a:chOff x="7713666" y="957068"/>
            <a:chExt cx="861774" cy="765573"/>
          </a:xfrm>
        </p:grpSpPr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7753715" y="957068"/>
              <a:ext cx="781676" cy="765573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7713666" y="997011"/>
              <a:ext cx="861774" cy="656590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華康粗圓體" panose="020F0709000000000000" pitchFamily="49" charset="-120"/>
                  <a:ea typeface="華康粗圓體" panose="020F0709000000000000" pitchFamily="49" charset="-120"/>
                  <a:sym typeface="微软雅黑"/>
                </a:rPr>
                <a:t>參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華康粗圓體" panose="020F0709000000000000" pitchFamily="49" charset="-120"/>
                <a:ea typeface="華康粗圓體" panose="020F0709000000000000" pitchFamily="49" charset="-120"/>
                <a:sym typeface="微软雅黑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 rot="16200000">
            <a:off x="7586275" y="764614"/>
            <a:ext cx="722074" cy="5467378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/>
              <a:ea typeface="华文新魏"/>
              <a:cs typeface="+mn-cs"/>
              <a:sym typeface="微软雅黑"/>
            </a:endParaRPr>
          </a:p>
        </p:txBody>
      </p:sp>
      <p:sp>
        <p:nvSpPr>
          <p:cNvPr id="14" name="矩形 13"/>
          <p:cNvSpPr/>
          <p:nvPr/>
        </p:nvSpPr>
        <p:spPr>
          <a:xfrm rot="16200000">
            <a:off x="7422505" y="2738119"/>
            <a:ext cx="722074" cy="5139838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/>
              <a:ea typeface="华文新魏"/>
              <a:cs typeface="+mn-cs"/>
              <a:sym typeface="微软雅黑"/>
            </a:endParaRPr>
          </a:p>
        </p:txBody>
      </p:sp>
      <p:sp>
        <p:nvSpPr>
          <p:cNvPr id="12" name="矩形 11"/>
          <p:cNvSpPr/>
          <p:nvPr/>
        </p:nvSpPr>
        <p:spPr>
          <a:xfrm rot="16200000">
            <a:off x="6890389" y="-315163"/>
            <a:ext cx="722074" cy="4075606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ffectLst>
            <a:outerShdw blurRad="63500" sx="102000" sy="102000" algn="ctr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6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/>
              <a:ea typeface="华文新魏"/>
              <a:cs typeface="+mn-cs"/>
              <a:sym typeface="微软雅黑"/>
            </a:endParaRPr>
          </a:p>
        </p:txBody>
      </p:sp>
      <p:sp>
        <p:nvSpPr>
          <p:cNvPr id="43" name="TextBox 4">
            <a:extLst>
              <a:ext uri="{FF2B5EF4-FFF2-40B4-BE49-F238E27FC236}">
                <a16:creationId xmlns:a16="http://schemas.microsoft.com/office/drawing/2014/main" id="{EB684C7E-20A7-9694-F2D4-694B922B40F4}"/>
              </a:ext>
            </a:extLst>
          </p:cNvPr>
          <p:cNvSpPr txBox="1"/>
          <p:nvPr/>
        </p:nvSpPr>
        <p:spPr>
          <a:xfrm>
            <a:off x="0" y="0"/>
            <a:ext cx="45365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http://www.1ppt.com/hangye/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5313173" y="1404604"/>
            <a:ext cx="3877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宋代經書注疏的匯集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61539" y="3202281"/>
            <a:ext cx="551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元明清《十三經注疏》的校刻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244370" y="5011083"/>
            <a:ext cx="51090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現代《十三經注疏》的整理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3" name="图片 3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9549873" y="1097633"/>
            <a:ext cx="721818" cy="1243106"/>
          </a:xfrm>
          <a:prstGeom prst="rect">
            <a:avLst/>
          </a:prstGeom>
        </p:spPr>
      </p:pic>
      <p:pic>
        <p:nvPicPr>
          <p:cNvPr id="54" name="图片 3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0644852" y="4655866"/>
            <a:ext cx="721818" cy="1243106"/>
          </a:xfrm>
          <a:prstGeom prst="rect">
            <a:avLst/>
          </a:prstGeom>
        </p:spPr>
      </p:pic>
      <p:pic>
        <p:nvPicPr>
          <p:cNvPr id="55" name="图片 3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10954547" y="2873115"/>
            <a:ext cx="721818" cy="124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66673"/>
      </p:ext>
    </p:extLst>
  </p:cSld>
  <p:clrMapOvr>
    <a:masterClrMapping/>
  </p:clrMapOvr>
  <p:transition advClick="0" advTm="4000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元刻明修十行本</a:t>
            </a:r>
            <a:r>
              <a:rPr lang="zh-TW" altLang="en-US" dirty="0"/>
              <a:t>的缺失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zh-TW" dirty="0"/>
              <a:t>墨釘是古籍版頁中方形或長方形的黑塊，表示缺文。元刻明修十行本《十三經注疏》多墨釘，《附釋音禮記注疏》尤爲突出</a:t>
            </a:r>
            <a:r>
              <a:rPr lang="zh-TW" altLang="en-US" dirty="0"/>
              <a:t>。</a:t>
            </a:r>
          </a:p>
        </p:txBody>
      </p:sp>
      <p:pic>
        <p:nvPicPr>
          <p:cNvPr id="5" name="內容版面配置區 4" descr="图片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825625"/>
            <a:ext cx="5964115" cy="4671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517336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閩本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zh-TW" dirty="0"/>
              <a:t>明嘉靖十五至十七年間（</a:t>
            </a:r>
            <a:r>
              <a:rPr lang="en-US" altLang="zh-TW" dirty="0"/>
              <a:t>1536-1538</a:t>
            </a:r>
            <a:r>
              <a:rPr lang="zh-TW" altLang="zh-TW" dirty="0"/>
              <a:t>），李元陽以御史巡按福建，與同年福建提學僉事江以達以元十行本爲底本，重刻《十三經注疏》，簡稱「</a:t>
            </a:r>
            <a:r>
              <a:rPr lang="zh-TW" altLang="zh-TW" dirty="0">
                <a:solidFill>
                  <a:srgbClr val="FF0000"/>
                </a:solidFill>
              </a:rPr>
              <a:t>閩本</a:t>
            </a:r>
            <a:r>
              <a:rPr lang="zh-TW" altLang="zh-TW" dirty="0"/>
              <a:t>」</a:t>
            </a:r>
            <a:r>
              <a:rPr lang="zh-TW" altLang="en-US" dirty="0"/>
              <a:t>、</a:t>
            </a:r>
            <a:r>
              <a:rPr lang="zh-TW" altLang="zh-TW" dirty="0"/>
              <a:t>「</a:t>
            </a:r>
            <a:r>
              <a:rPr lang="zh-TW" altLang="zh-TW" dirty="0">
                <a:solidFill>
                  <a:srgbClr val="FF0000"/>
                </a:solidFill>
              </a:rPr>
              <a:t>嘉靖本</a:t>
            </a:r>
            <a:r>
              <a:rPr lang="zh-TW" altLang="zh-TW" dirty="0"/>
              <a:t>」</a:t>
            </a:r>
            <a:r>
              <a:rPr lang="zh-TW" altLang="en-US" dirty="0"/>
              <a:t>、</a:t>
            </a:r>
            <a:r>
              <a:rPr lang="zh-TW" altLang="zh-TW" dirty="0"/>
              <a:t>「</a:t>
            </a:r>
            <a:r>
              <a:rPr lang="zh-TW" altLang="zh-TW" dirty="0">
                <a:solidFill>
                  <a:srgbClr val="FF0000"/>
                </a:solidFill>
              </a:rPr>
              <a:t>李元陽本</a:t>
            </a:r>
            <a:r>
              <a:rPr lang="zh-TW" altLang="zh-TW" dirty="0"/>
              <a:t>」。</a:t>
            </a:r>
            <a:endParaRPr lang="en-US" altLang="zh-TW" dirty="0"/>
          </a:p>
          <a:p>
            <a:r>
              <a:rPr lang="zh-TW" altLang="zh-TW" dirty="0"/>
              <a:t>閩本與元刻明修十行本相比，有三個特點：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用《儀禮注疏》十七卷替換原《儀禮》十七卷《儀禮圖》十七卷《儀禮旁通圖》一卷，這是真正意義上的第一部《十三經注疏》</a:t>
            </a:r>
            <a:r>
              <a:rPr lang="zh-TW" altLang="en-US" dirty="0"/>
              <a:t>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閩本改板式半頁十行爲九行，注文中字，單行居中，初刻本每卷首頁皆有「明御史李元陽、提學僉事江以達校刊」等十五字</a:t>
            </a:r>
            <a:r>
              <a:rPr lang="zh-TW" altLang="en-US" dirty="0"/>
              <a:t>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在沿襲元十行本訛脫衍倒缺外，間有訂補</a:t>
            </a:r>
            <a:r>
              <a:rPr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026256991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閩本文字增補</a:t>
            </a:r>
          </a:p>
        </p:txBody>
      </p:sp>
      <p:pic>
        <p:nvPicPr>
          <p:cNvPr id="4" name="內容版面配置區 3" descr="图片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9192" y="1408176"/>
            <a:ext cx="7168896" cy="5577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393225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監本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9119616" cy="4351338"/>
          </a:xfrm>
        </p:spPr>
        <p:txBody>
          <a:bodyPr/>
          <a:lstStyle/>
          <a:p>
            <a:r>
              <a:rPr lang="zh-TW" altLang="zh-TW" dirty="0"/>
              <a:t>明萬曆十四年（</a:t>
            </a:r>
            <a:r>
              <a:rPr lang="en-US" altLang="zh-TW" dirty="0"/>
              <a:t>1586</a:t>
            </a:r>
            <a:r>
              <a:rPr lang="zh-TW" altLang="zh-TW" dirty="0"/>
              <a:t>），北京國子監依據閩本奉敕校刻《十三經注疏》，萬曆二十一年竣工，簡稱「</a:t>
            </a:r>
            <a:r>
              <a:rPr lang="zh-TW" altLang="zh-TW" dirty="0">
                <a:solidFill>
                  <a:srgbClr val="FF0000"/>
                </a:solidFill>
              </a:rPr>
              <a:t>監本</a:t>
            </a:r>
            <a:r>
              <a:rPr lang="zh-TW" altLang="zh-TW" dirty="0"/>
              <a:t>」</a:t>
            </a:r>
            <a:r>
              <a:rPr lang="zh-TW" altLang="en-US" dirty="0"/>
              <a:t>、</a:t>
            </a:r>
            <a:r>
              <a:rPr lang="zh-TW" altLang="zh-TW" dirty="0"/>
              <a:t>「</a:t>
            </a:r>
            <a:r>
              <a:rPr lang="zh-TW" altLang="zh-TW" dirty="0">
                <a:solidFill>
                  <a:srgbClr val="FF0000"/>
                </a:solidFill>
              </a:rPr>
              <a:t>北監本</a:t>
            </a:r>
            <a:r>
              <a:rPr lang="zh-TW" altLang="zh-TW" dirty="0"/>
              <a:t>」</a:t>
            </a:r>
            <a:r>
              <a:rPr lang="zh-TW" altLang="en-US" dirty="0"/>
              <a:t>、</a:t>
            </a:r>
            <a:r>
              <a:rPr lang="zh-TW" altLang="zh-TW" dirty="0"/>
              <a:t>「</a:t>
            </a:r>
            <a:r>
              <a:rPr lang="zh-TW" altLang="zh-TW" dirty="0">
                <a:solidFill>
                  <a:srgbClr val="FF0000"/>
                </a:solidFill>
              </a:rPr>
              <a:t>萬曆本</a:t>
            </a:r>
            <a:r>
              <a:rPr lang="zh-TW" altLang="zh-TW" dirty="0"/>
              <a:t>」。</a:t>
            </a:r>
            <a:endParaRPr lang="en-US" altLang="zh-TW" dirty="0"/>
          </a:p>
          <a:p>
            <a:r>
              <a:rPr lang="zh-TW" altLang="zh-TW" dirty="0"/>
              <a:t>監本與閩本差異有三：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監本是第一部由國家倡導、奉敕校刻的《十三經注疏》</a:t>
            </a:r>
            <a:r>
              <a:rPr lang="zh-TW" altLang="en-US" dirty="0"/>
              <a:t>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改注文爲小字單行，空左偏右，與閩本居中者小異，版心單魚尾，上刻「萬曆十六年刊」等文字</a:t>
            </a:r>
            <a:r>
              <a:rPr lang="zh-TW" altLang="en-US" dirty="0"/>
              <a:t>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國子監組織學人校勘，對閩本多有訂補。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55566153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監本</a:t>
            </a:r>
            <a:endParaRPr lang="zh-TW" altLang="en-US" dirty="0"/>
          </a:p>
        </p:txBody>
      </p:sp>
      <p:pic>
        <p:nvPicPr>
          <p:cNvPr id="7" name="內容版面配置區 6" descr="图片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577" y="1899138"/>
            <a:ext cx="6137031" cy="47302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5025758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毛本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4"/>
            <a:ext cx="8891016" cy="5032375"/>
          </a:xfrm>
        </p:spPr>
        <p:txBody>
          <a:bodyPr>
            <a:normAutofit/>
          </a:bodyPr>
          <a:lstStyle/>
          <a:p>
            <a:r>
              <a:rPr lang="zh-TW" altLang="zh-TW" dirty="0"/>
              <a:t>崇禎元年（</a:t>
            </a:r>
            <a:r>
              <a:rPr lang="en-US" altLang="zh-TW" dirty="0"/>
              <a:t>1628</a:t>
            </a:r>
            <a:r>
              <a:rPr lang="zh-TW" altLang="zh-TW" dirty="0"/>
              <a:t>），毛晉依據監本校刻《十三經注疏》，完成於十三年除夕，簡稱「</a:t>
            </a:r>
            <a:r>
              <a:rPr lang="zh-TW" altLang="zh-TW" dirty="0">
                <a:solidFill>
                  <a:srgbClr val="FF0000"/>
                </a:solidFill>
              </a:rPr>
              <a:t>毛本</a:t>
            </a:r>
            <a:r>
              <a:rPr lang="zh-TW" altLang="zh-TW" dirty="0"/>
              <a:t>」</a:t>
            </a:r>
            <a:r>
              <a:rPr lang="zh-TW" altLang="en-US" dirty="0"/>
              <a:t>、</a:t>
            </a:r>
            <a:r>
              <a:rPr lang="zh-TW" altLang="zh-TW" dirty="0"/>
              <a:t>「</a:t>
            </a:r>
            <a:r>
              <a:rPr lang="zh-TW" altLang="zh-TW" dirty="0">
                <a:solidFill>
                  <a:srgbClr val="FF0000"/>
                </a:solidFill>
              </a:rPr>
              <a:t>崇禎本</a:t>
            </a:r>
            <a:r>
              <a:rPr lang="zh-TW" altLang="zh-TW" dirty="0"/>
              <a:t>」</a:t>
            </a:r>
            <a:r>
              <a:rPr lang="zh-TW" altLang="en-US" dirty="0"/>
              <a:t>、</a:t>
            </a:r>
            <a:r>
              <a:rPr lang="zh-TW" altLang="zh-TW" dirty="0"/>
              <a:t>「</a:t>
            </a:r>
            <a:r>
              <a:rPr lang="zh-TW" altLang="zh-TW" dirty="0">
                <a:solidFill>
                  <a:srgbClr val="FF0000"/>
                </a:solidFill>
              </a:rPr>
              <a:t>汲古閣本</a:t>
            </a:r>
            <a:r>
              <a:rPr lang="zh-TW" altLang="zh-TW" dirty="0"/>
              <a:t>」。</a:t>
            </a:r>
            <a:endParaRPr lang="en-US" altLang="zh-TW" dirty="0"/>
          </a:p>
          <a:p>
            <a:r>
              <a:rPr lang="zh-TW" altLang="zh-TW" dirty="0"/>
              <a:t>毛本與監本的區别有三：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這是明代第一部私人校刻的《十三經注疏》</a:t>
            </a:r>
            <a:r>
              <a:rPr lang="zh-TW" altLang="en-US" dirty="0"/>
              <a:t>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改變板式，注文中字，單行居中，白口，版心由上至下鐫有禮記疏、卷之幾、頁數、汲古閣等，匾方字體，橫細豎粗</a:t>
            </a:r>
            <a:r>
              <a:rPr lang="zh-TW" altLang="en-US" dirty="0"/>
              <a:t>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校補訛缺，毛本沿襲元十行本、閩本、監本之訛誤不少，亦有訂正者</a:t>
            </a:r>
            <a:r>
              <a:rPr lang="zh-TW" alt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164594456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毛本《禮記注疏》</a:t>
            </a:r>
            <a:r>
              <a:rPr lang="zh-TW" altLang="en-US" dirty="0"/>
              <a:t>增補監本缺漏</a:t>
            </a:r>
          </a:p>
        </p:txBody>
      </p:sp>
      <p:pic>
        <p:nvPicPr>
          <p:cNvPr id="4" name="內容版面配置區 3" descr="图片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131" y="1793630"/>
            <a:ext cx="7086600" cy="50643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6379746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毛本《禮記注疏》</a:t>
            </a:r>
            <a:r>
              <a:rPr lang="zh-TW" altLang="en-US" dirty="0"/>
              <a:t>校訂監本訛誤</a:t>
            </a:r>
          </a:p>
        </p:txBody>
      </p:sp>
      <p:pic>
        <p:nvPicPr>
          <p:cNvPr id="4" name="內容版面配置區 3" descr="图片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93" y="1600200"/>
            <a:ext cx="6646984" cy="51347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6383749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殿本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986784" y="1825624"/>
            <a:ext cx="5586984" cy="5032375"/>
          </a:xfrm>
        </p:spPr>
        <p:txBody>
          <a:bodyPr>
            <a:normAutofit/>
          </a:bodyPr>
          <a:lstStyle/>
          <a:p>
            <a:r>
              <a:rPr lang="zh-TW" altLang="zh-TW" dirty="0"/>
              <a:t>清乾隆三年（</a:t>
            </a:r>
            <a:r>
              <a:rPr lang="en-US" altLang="zh-TW" dirty="0"/>
              <a:t>1738</a:t>
            </a:r>
            <a:r>
              <a:rPr lang="zh-TW" altLang="zh-TW" dirty="0"/>
              <a:t>），因太學庋藏監本板面模糊，無法刷印，國子監請求重新校刻《十三經注疏》，乾隆乃下令設經史館，任命方苞爲總裁，主持《十三經注疏》的校刻，此即</a:t>
            </a:r>
            <a:r>
              <a:rPr lang="zh-TW" altLang="zh-TW" dirty="0">
                <a:solidFill>
                  <a:srgbClr val="FF0000"/>
                </a:solidFill>
              </a:rPr>
              <a:t>武英殿本</a:t>
            </a:r>
            <a:r>
              <a:rPr lang="zh-TW" altLang="zh-TW" dirty="0"/>
              <a:t>，簡稱「</a:t>
            </a:r>
            <a:r>
              <a:rPr lang="zh-TW" altLang="zh-TW" dirty="0">
                <a:solidFill>
                  <a:srgbClr val="FF0000"/>
                </a:solidFill>
              </a:rPr>
              <a:t>殿本</a:t>
            </a:r>
            <a:r>
              <a:rPr lang="zh-TW" altLang="zh-TW" dirty="0"/>
              <a:t>」。</a:t>
            </a:r>
            <a:endParaRPr lang="en-US" altLang="zh-TW" dirty="0"/>
          </a:p>
        </p:txBody>
      </p:sp>
      <p:pic>
        <p:nvPicPr>
          <p:cNvPr id="4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318356" y="3157455"/>
            <a:ext cx="3985100" cy="398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01111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殿本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472184"/>
            <a:ext cx="10515600" cy="5568696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dirty="0"/>
              <a:t>與監本比較，殿本有五點創新：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給經注疏釋文全部施加句讀。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每經由專人校勘，撰寫「考證」，如</a:t>
            </a:r>
            <a:r>
              <a:rPr lang="en-US" altLang="zh-TW" dirty="0"/>
              <a:t>《</a:t>
            </a:r>
            <a:r>
              <a:rPr lang="zh-TW" altLang="en-US" dirty="0"/>
              <a:t>附釋音禮記注疏</a:t>
            </a:r>
            <a:r>
              <a:rPr lang="en-US" altLang="zh-TW" dirty="0"/>
              <a:t>》</a:t>
            </a:r>
            <a:r>
              <a:rPr lang="zh-TW" altLang="en-US" dirty="0"/>
              <a:t>考證近七百條。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於</a:t>
            </a:r>
            <a:r>
              <a:rPr lang="en-US" altLang="zh-TW" dirty="0"/>
              <a:t>《</a:t>
            </a:r>
            <a:r>
              <a:rPr lang="zh-TW" altLang="en-US" dirty="0"/>
              <a:t>孝經</a:t>
            </a:r>
            <a:r>
              <a:rPr lang="en-US" altLang="zh-TW" dirty="0"/>
              <a:t>》《</a:t>
            </a:r>
            <a:r>
              <a:rPr lang="zh-TW" altLang="en-US" dirty="0"/>
              <a:t>論語</a:t>
            </a:r>
            <a:r>
              <a:rPr lang="en-US" altLang="zh-TW" dirty="0"/>
              <a:t>》</a:t>
            </a:r>
            <a:r>
              <a:rPr lang="zh-TW" altLang="en-US" dirty="0"/>
              <a:t>補入釋文，</a:t>
            </a:r>
            <a:r>
              <a:rPr lang="en-US" altLang="zh-TW" dirty="0"/>
              <a:t>《</a:t>
            </a:r>
            <a:r>
              <a:rPr lang="zh-TW" altLang="en-US" dirty="0"/>
              <a:t>爾雅</a:t>
            </a:r>
            <a:r>
              <a:rPr lang="en-US" altLang="zh-TW" dirty="0"/>
              <a:t>》</a:t>
            </a:r>
            <a:r>
              <a:rPr lang="zh-TW" altLang="en-US" dirty="0"/>
              <a:t>改換爲陸氏釋文，</a:t>
            </a:r>
            <a:r>
              <a:rPr lang="en-US" altLang="zh-TW" dirty="0"/>
              <a:t>《</a:t>
            </a:r>
            <a:r>
              <a:rPr lang="zh-TW" altLang="en-US" dirty="0"/>
              <a:t>孟子</a:t>
            </a:r>
            <a:r>
              <a:rPr lang="en-US" altLang="zh-TW" dirty="0"/>
              <a:t>》</a:t>
            </a:r>
            <a:r>
              <a:rPr lang="zh-TW" altLang="en-US" dirty="0"/>
              <a:t>補入宋孫奭音義，成爲第一部經、注、疏、釋文俱全的由政府校刻的</a:t>
            </a:r>
            <a:r>
              <a:rPr lang="en-US" altLang="zh-TW" dirty="0"/>
              <a:t>《</a:t>
            </a:r>
            <a:r>
              <a:rPr lang="zh-TW" altLang="en-US" dirty="0"/>
              <a:t>十三經注疏</a:t>
            </a:r>
            <a:r>
              <a:rPr lang="en-US" altLang="zh-TW" dirty="0"/>
              <a:t>》</a:t>
            </a:r>
            <a:r>
              <a:rPr lang="zh-TW" altLang="en-US" dirty="0"/>
              <a:t>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更改板式，半頁十行，行大字二十一字，小字雙行同，注文中字居中，白口，版心上端刻「乾隆四年校刊」六字，上單魚尾，下刻「禮記注疏卷幾」等文字，下小字刻篇名、頁數。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改變元十行本以來閩本、監本等疏文的編聯方式，刪除疏文中經文、注文起訖語，將每節經文之疏編排在前，注文之疏連排在後，這樣的變更，解釋經文之疏和注文之疏分開，明白清晰，但當經文或注文較長時，沒有起訖語，不便尋找，且有漏刪、誤排疏文之現象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61618437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90862" y="1452082"/>
            <a:ext cx="6410274" cy="3953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58809" y="2171700"/>
            <a:ext cx="2925138" cy="339008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412478" y="1966892"/>
            <a:ext cx="1292662" cy="288019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defRPr/>
            </a:pPr>
            <a:r>
              <a:rPr lang="zh-TW" alt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超研澤粗行楷" panose="02010609010101010101" pitchFamily="49" charset="-120"/>
                <a:sym typeface="微软雅黑"/>
              </a:rPr>
              <a:t>宋代經書注疏的匯集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934074" y="1966892"/>
            <a:ext cx="1538883" cy="122084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TW" altLang="en-US" sz="8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超研澤粗行楷" panose="02010609010101010101" pitchFamily="49" charset="-120"/>
                <a:sym typeface="微软雅黑"/>
              </a:rPr>
              <a:t>壹</a:t>
            </a:r>
            <a:endParaRPr kumimoji="0" lang="zh-CN" altLang="en-US" sz="88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/>
              <a:ea typeface="华文新魏"/>
              <a:sym typeface="微软雅黑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566" y="4801152"/>
            <a:ext cx="1749407" cy="6826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6629" y="1452082"/>
            <a:ext cx="1767694" cy="57297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7533" y="3555075"/>
            <a:ext cx="4012984" cy="3380857"/>
          </a:xfrm>
          <a:prstGeom prst="rect">
            <a:avLst/>
          </a:prstGeom>
        </p:spPr>
      </p:pic>
      <p:pic>
        <p:nvPicPr>
          <p:cNvPr id="15" name="wps稻壳儿佳誉设计原创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9653365" y="-149"/>
            <a:ext cx="2560743" cy="31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24401"/>
      </p:ext>
    </p:extLst>
  </p:cSld>
  <p:clrMapOvr>
    <a:masterClrMapping/>
  </p:clrMapOvr>
  <p:transition advClick="0" advTm="4000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殿本</a:t>
            </a:r>
            <a:r>
              <a:rPr lang="zh-TW" altLang="zh-TW" dirty="0"/>
              <a:t>誤排疏文</a:t>
            </a:r>
            <a:endParaRPr lang="zh-TW" altLang="en-US" dirty="0"/>
          </a:p>
        </p:txBody>
      </p:sp>
      <p:pic>
        <p:nvPicPr>
          <p:cNvPr id="4" name="內容版面配置區 3" descr="图片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2304" y="1444752"/>
            <a:ext cx="7607807" cy="5312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040134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《四庫》本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867912" y="1825625"/>
            <a:ext cx="5952744" cy="4351338"/>
          </a:xfrm>
        </p:spPr>
        <p:txBody>
          <a:bodyPr/>
          <a:lstStyle/>
          <a:p>
            <a:r>
              <a:rPr lang="zh-TW" altLang="zh-TW" dirty="0"/>
              <a:t>清代編纂《四庫全書》時，依據殿本收入《十三經注疏》，散入經部各類。</a:t>
            </a:r>
            <a:endParaRPr lang="en-US" altLang="zh-TW" dirty="0"/>
          </a:p>
          <a:p>
            <a:r>
              <a:rPr lang="zh-TW" altLang="zh-TW" dirty="0"/>
              <a:t>《四庫全書薈要》和《四庫全書》是抄本，在編修時，於《十三經注疏》各經的校勘，皆有專門的辦理人員，吸收校勘成果，整理出優於殿本的《四庫》本，校勘成果反映在《四庫全書薈要》校語與《四庫全書考證》中。</a:t>
            </a:r>
            <a:endParaRPr lang="zh-TW" altLang="en-US" dirty="0"/>
          </a:p>
        </p:txBody>
      </p:sp>
      <p:pic>
        <p:nvPicPr>
          <p:cNvPr id="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99" y="2289120"/>
            <a:ext cx="3275893" cy="342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6256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《四庫》本</a:t>
            </a:r>
            <a:r>
              <a:rPr lang="zh-TW" altLang="en-US" dirty="0"/>
              <a:t>增補殿本之缺漏</a:t>
            </a:r>
          </a:p>
        </p:txBody>
      </p:sp>
      <p:pic>
        <p:nvPicPr>
          <p:cNvPr id="7" name="內容版面配置區 6" descr="图片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45" y="1934307"/>
            <a:ext cx="5627077" cy="4141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內容版面配置區 7" descr="图片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008" y="1934307"/>
            <a:ext cx="4961792" cy="414117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字方塊 8"/>
          <p:cNvSpPr txBox="1"/>
          <p:nvPr/>
        </p:nvSpPr>
        <p:spPr>
          <a:xfrm>
            <a:off x="1712775" y="6130479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殿本《禮記注疏》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392008" y="6130479"/>
            <a:ext cx="5929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文淵閣《四庫全書》本《禮記注疏》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19926987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阮刻本</a:t>
            </a:r>
            <a:endParaRPr lang="zh-TW" altLang="en-US" dirty="0"/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13503"/>
          </a:xfrm>
        </p:spPr>
        <p:txBody>
          <a:bodyPr>
            <a:normAutofit lnSpcReduction="10000"/>
          </a:bodyPr>
          <a:lstStyle/>
          <a:p>
            <a:r>
              <a:rPr lang="zh-TW" altLang="zh-TW" dirty="0"/>
              <a:t>嘉慶二十年（</a:t>
            </a:r>
            <a:r>
              <a:rPr lang="en-US" altLang="zh-TW" dirty="0"/>
              <a:t>1815</a:t>
            </a:r>
            <a:r>
              <a:rPr lang="zh-TW" altLang="zh-TW" dirty="0"/>
              <a:t>），阮元在盧宣旬等人襄助下，依據元刻明修十行本，校刻《十三經注疏》四百十六卷，即「</a:t>
            </a:r>
            <a:r>
              <a:rPr lang="zh-TW" altLang="zh-TW" dirty="0">
                <a:solidFill>
                  <a:srgbClr val="FF0000"/>
                </a:solidFill>
              </a:rPr>
              <a:t>阮刻本</a:t>
            </a:r>
            <a:r>
              <a:rPr lang="zh-TW" altLang="zh-TW" dirty="0"/>
              <a:t>」，這是</a:t>
            </a:r>
            <a:r>
              <a:rPr lang="zh-TW" altLang="zh-TW" dirty="0">
                <a:solidFill>
                  <a:srgbClr val="FF0000"/>
                </a:solidFill>
              </a:rPr>
              <a:t>清代考據學興盛的代表作</a:t>
            </a:r>
            <a:r>
              <a:rPr lang="zh-TW" altLang="zh-TW" dirty="0"/>
              <a:t>。</a:t>
            </a:r>
            <a:endParaRPr lang="en-US" altLang="zh-TW" dirty="0"/>
          </a:p>
          <a:p>
            <a:r>
              <a:rPr lang="zh-TW" altLang="zh-TW" dirty="0"/>
              <a:t>與閩本、監本、毛本和武英殿本相比，阮刻本有六大優點：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制定凡例，阮刻本於書前有「重刻宋本注疏總目錄」，述刻書緣起，每部經書前有「引據各本目錄」，説明校刻體例</a:t>
            </a:r>
            <a:r>
              <a:rPr lang="zh-TW" altLang="en-US" dirty="0"/>
              <a:t>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選擇版本，自元至清嘉慶初年，成套的《十三經注疏》有元刻明修十行本、閩本、監本、毛本、殿本和《四庫》本，阮元將元刻明修十行本誤認爲是「宋本」，以「宋本」爲底本校刻，故曰「重刻宋本」</a:t>
            </a:r>
            <a:r>
              <a:rPr lang="zh-TW" altLang="en-US" dirty="0"/>
              <a:t>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彙校眾本，阮元以「宋本」爲底本，對校閩本、監本、毛本，吸收他本和前賢校勘成果</a:t>
            </a:r>
            <a:r>
              <a:rPr lang="zh-TW" altLang="en-US" dirty="0"/>
              <a:t>。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48581266"/>
      </p:ext>
    </p:extLst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阮刻本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4"/>
            <a:ext cx="9000744" cy="5032375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zh-TW" altLang="en-US" dirty="0"/>
              <a:t>撰寫校記，校勘版本，撰寫校勘記，呈現諸本異同，故</a:t>
            </a:r>
            <a:r>
              <a:rPr lang="en-US" altLang="zh-TW" dirty="0"/>
              <a:t>《</a:t>
            </a:r>
            <a:r>
              <a:rPr lang="zh-TW" altLang="en-US" dirty="0"/>
              <a:t>書目答問</a:t>
            </a:r>
            <a:r>
              <a:rPr lang="en-US" altLang="zh-TW" dirty="0"/>
              <a:t>》</a:t>
            </a:r>
            <a:r>
              <a:rPr lang="zh-TW" altLang="en-US" dirty="0"/>
              <a:t>曰：「阮本最於學者有益，凡有關校勘處旁有一圈，依圈檢之，精妙全在於此」。</a:t>
            </a:r>
            <a:endParaRPr lang="en-US" altLang="zh-TW" dirty="0"/>
          </a:p>
          <a:p>
            <a:pPr marL="514350" indent="-514350">
              <a:buFont typeface="+mj-lt"/>
              <a:buAutoNum type="arabicPeriod" startAt="4"/>
            </a:pPr>
            <a:r>
              <a:rPr lang="zh-TW" altLang="en-US" dirty="0"/>
              <a:t>更換底本，阮元因閩本</a:t>
            </a:r>
            <a:r>
              <a:rPr lang="en-US" altLang="zh-TW" dirty="0"/>
              <a:t>《</a:t>
            </a:r>
            <a:r>
              <a:rPr lang="zh-TW" altLang="en-US" dirty="0"/>
              <a:t>儀禮注疏</a:t>
            </a:r>
            <a:r>
              <a:rPr lang="en-US" altLang="zh-TW" dirty="0"/>
              <a:t>》</a:t>
            </a:r>
            <a:r>
              <a:rPr lang="zh-TW" altLang="en-US" dirty="0"/>
              <a:t>十七卷「訛脫尤甚」，乃以宋嚴州本</a:t>
            </a:r>
            <a:r>
              <a:rPr lang="en-US" altLang="zh-TW" dirty="0"/>
              <a:t>《</a:t>
            </a:r>
            <a:r>
              <a:rPr lang="zh-TW" altLang="en-US" dirty="0"/>
              <a:t>儀禮注</a:t>
            </a:r>
            <a:r>
              <a:rPr lang="en-US" altLang="zh-TW" dirty="0"/>
              <a:t>》</a:t>
            </a:r>
            <a:r>
              <a:rPr lang="zh-TW" altLang="en-US" dirty="0"/>
              <a:t>和單疏本爲據，成</a:t>
            </a:r>
            <a:r>
              <a:rPr lang="en-US" altLang="zh-TW" dirty="0"/>
              <a:t>《</a:t>
            </a:r>
            <a:r>
              <a:rPr lang="zh-TW" altLang="en-US" dirty="0"/>
              <a:t>儀禮注疏</a:t>
            </a:r>
            <a:r>
              <a:rPr lang="en-US" altLang="zh-TW" dirty="0"/>
              <a:t>》</a:t>
            </a:r>
            <a:r>
              <a:rPr lang="zh-TW" altLang="en-US" dirty="0"/>
              <a:t>五十卷，</a:t>
            </a:r>
            <a:r>
              <a:rPr lang="en-US" altLang="zh-TW" dirty="0"/>
              <a:t>《</a:t>
            </a:r>
            <a:r>
              <a:rPr lang="zh-TW" altLang="en-US" dirty="0"/>
              <a:t>爾雅注疏</a:t>
            </a:r>
            <a:r>
              <a:rPr lang="en-US" altLang="zh-TW" dirty="0"/>
              <a:t>》</a:t>
            </a:r>
            <a:r>
              <a:rPr lang="zh-TW" altLang="en-US" dirty="0"/>
              <a:t>十卷亦是重新匯編者。</a:t>
            </a:r>
            <a:endParaRPr lang="en-US" altLang="zh-TW" dirty="0"/>
          </a:p>
          <a:p>
            <a:pPr marL="514350" indent="-514350">
              <a:buFont typeface="+mj-lt"/>
              <a:buAutoNum type="arabicPeriod" startAt="4"/>
            </a:pPr>
            <a:r>
              <a:rPr lang="zh-TW" altLang="en-US" dirty="0"/>
              <a:t>校補正訛，阮刻本底本元刻明修十行本脫漏錯訛極夥，如</a:t>
            </a:r>
            <a:r>
              <a:rPr lang="en-US" altLang="zh-TW" dirty="0"/>
              <a:t>《</a:t>
            </a:r>
            <a:r>
              <a:rPr lang="zh-TW" altLang="en-US" dirty="0"/>
              <a:t>禮記注疏</a:t>
            </a:r>
            <a:r>
              <a:rPr lang="en-US" altLang="zh-TW" dirty="0"/>
              <a:t>》</a:t>
            </a:r>
            <a:r>
              <a:rPr lang="zh-TW" altLang="en-US" dirty="0"/>
              <a:t>等，墨釘無處不有，阮元參校他本，補足缺文，校正訛謬，去底本之非，集眾本之善，甫一刊刻，廣爲流傳，至今不衰。</a:t>
            </a:r>
          </a:p>
          <a:p>
            <a:pPr marL="514350" indent="-514350">
              <a:buFont typeface="+mj-lt"/>
              <a:buAutoNum type="arabicPeriod" startAt="4"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67412490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阮刻本</a:t>
            </a:r>
            <a:r>
              <a:rPr lang="zh-TW" altLang="en-US" dirty="0"/>
              <a:t>之價值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zh-TW" altLang="zh-TW" dirty="0"/>
              <a:t>阮刻本彙校眾本，吸收他校，撰寫校記，記錄異同，按斷是非，成爲名副其實的集大成式之《十三經注疏》本。</a:t>
            </a:r>
            <a:endParaRPr lang="zh-TW" altLang="en-US" dirty="0"/>
          </a:p>
        </p:txBody>
      </p:sp>
      <p:pic>
        <p:nvPicPr>
          <p:cNvPr id="7" name="內容版面配置區 6" descr="图片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846" y="1825625"/>
            <a:ext cx="6233746" cy="4962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4108771"/>
      </p:ext>
    </p:extLst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90862" y="1452082"/>
            <a:ext cx="6410274" cy="3953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58809" y="2171700"/>
            <a:ext cx="2925138" cy="339008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63287" y="1826248"/>
            <a:ext cx="1292662" cy="36576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defRPr/>
            </a:pPr>
            <a:r>
              <a:rPr lang="zh-TW" alt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超研澤粗行楷" panose="02010609010101010101" pitchFamily="49" charset="-120"/>
                <a:sym typeface="微软雅黑"/>
              </a:rPr>
              <a:t>現代</a:t>
            </a:r>
            <a:r>
              <a:rPr lang="en-US" altLang="zh-TW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微软雅黑"/>
              </a:rPr>
              <a:t>《</a:t>
            </a:r>
            <a:r>
              <a:rPr lang="zh-TW" alt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超研澤粗行楷" panose="02010609010101010101" pitchFamily="49" charset="-120"/>
                <a:sym typeface="微软雅黑"/>
              </a:rPr>
              <a:t>十三經注疏</a:t>
            </a:r>
            <a:r>
              <a:rPr lang="en-US" altLang="zh-TW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微软雅黑"/>
              </a:rPr>
              <a:t>》</a:t>
            </a:r>
            <a:r>
              <a:rPr lang="zh-TW" altLang="en-US" sz="36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超研澤粗行楷" panose="02010609010101010101" pitchFamily="49" charset="-120"/>
                <a:sym typeface="微软雅黑"/>
              </a:rPr>
              <a:t>的整理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934074" y="1966892"/>
            <a:ext cx="1538883" cy="122084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TW" altLang="en-US" sz="880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微软雅黑"/>
                <a:ea typeface="超研澤粗行楷" panose="02010609010101010101" pitchFamily="49" charset="-120"/>
                <a:sym typeface="微软雅黑"/>
              </a:rPr>
              <a:t>參</a:t>
            </a:r>
            <a:endParaRPr kumimoji="0" lang="zh-CN" altLang="en-US" sz="880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微软雅黑"/>
              <a:ea typeface="华文新魏"/>
              <a:sym typeface="微软雅黑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566" y="4801152"/>
            <a:ext cx="1749407" cy="6826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6629" y="1452082"/>
            <a:ext cx="1767694" cy="57297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7533" y="3555075"/>
            <a:ext cx="4012984" cy="3380857"/>
          </a:xfrm>
          <a:prstGeom prst="rect">
            <a:avLst/>
          </a:prstGeom>
        </p:spPr>
      </p:pic>
      <p:pic>
        <p:nvPicPr>
          <p:cNvPr id="15" name="wps稻壳儿佳誉设计原创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9653365" y="-149"/>
            <a:ext cx="2560743" cy="31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96303"/>
      </p:ext>
    </p:extLst>
  </p:cSld>
  <p:clrMapOvr>
    <a:masterClrMapping/>
  </p:clrMapOvr>
  <p:transition advClick="0" advTm="4000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李學勤：</a:t>
            </a:r>
            <a:r>
              <a:rPr lang="en-US" altLang="zh-TW" dirty="0"/>
              <a:t>《</a:t>
            </a:r>
            <a:r>
              <a:rPr lang="zh-TW" altLang="en-US" dirty="0"/>
              <a:t>十三經注疏</a:t>
            </a:r>
            <a:r>
              <a:rPr lang="en-US" altLang="zh-TW" dirty="0"/>
              <a:t>》</a:t>
            </a:r>
            <a:r>
              <a:rPr lang="zh-TW" altLang="en-US" dirty="0"/>
              <a:t>標點本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8589264" cy="4351338"/>
          </a:xfrm>
        </p:spPr>
        <p:txBody>
          <a:bodyPr/>
          <a:lstStyle/>
          <a:p>
            <a:r>
              <a:rPr lang="zh-TW" altLang="en-US" dirty="0"/>
              <a:t>一九九九年十二月，北京大學出版社出版了由李學勤先生主編的</a:t>
            </a:r>
            <a:r>
              <a:rPr lang="en-US" altLang="zh-TW" dirty="0"/>
              <a:t>《</a:t>
            </a:r>
            <a:r>
              <a:rPr lang="zh-TW" altLang="en-US" dirty="0"/>
              <a:t>十三經注疏</a:t>
            </a:r>
            <a:r>
              <a:rPr lang="en-US" altLang="zh-TW" dirty="0"/>
              <a:t>》</a:t>
            </a:r>
            <a:r>
              <a:rPr lang="zh-TW" altLang="en-US" dirty="0"/>
              <a:t>標點本，此後又出版「繁體豎排」本。</a:t>
            </a:r>
            <a:endParaRPr lang="en-US" altLang="zh-TW" dirty="0"/>
          </a:p>
          <a:p>
            <a:r>
              <a:rPr lang="zh-TW" altLang="zh-TW" dirty="0"/>
              <a:t>全面吸收阮元《十三經注疏校勘記》和孫詒讓《十三經注疏校記》的校勘成果，對阮元《校勘記》中已有明確是非判斷者，據之對底本進行改正；對其無明確是非判斷者，出校記兩存。</a:t>
            </a:r>
            <a:endParaRPr lang="en-US" altLang="zh-TW" dirty="0"/>
          </a:p>
          <a:p>
            <a:r>
              <a:rPr lang="zh-TW" altLang="zh-TW" dirty="0"/>
              <a:t>優點</a:t>
            </a:r>
            <a:r>
              <a:rPr lang="zh-TW" altLang="en-US" dirty="0"/>
              <a:t>：</a:t>
            </a:r>
            <a:r>
              <a:rPr lang="zh-TW" altLang="zh-TW" dirty="0"/>
              <a:t>施加標點，簡體橫排，方便閱讀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zh-TW" dirty="0"/>
              <a:t>缺陷</a:t>
            </a:r>
            <a:r>
              <a:rPr lang="zh-TW" altLang="en-US" dirty="0"/>
              <a:t>：</a:t>
            </a:r>
            <a:r>
              <a:rPr lang="zh-TW" altLang="zh-TW" dirty="0"/>
              <a:t>校勘有限，對阮元《校勘記》多有刪改</a:t>
            </a:r>
            <a:r>
              <a:rPr lang="zh-TW" altLang="en-US" dirty="0"/>
              <a:t>。</a:t>
            </a:r>
          </a:p>
        </p:txBody>
      </p:sp>
      <p:sp>
        <p:nvSpPr>
          <p:cNvPr id="4" name="AutoShape 2" descr="十三經注疏整理本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30" name="Picture 6" descr="毛詩正義《大雅》-十三經注疏 整理本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859" y="3797742"/>
            <a:ext cx="2227141" cy="306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345309"/>
      </p:ext>
    </p:extLst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新文豐：</a:t>
            </a:r>
            <a:r>
              <a:rPr lang="zh-TW" altLang="zh-TW" dirty="0"/>
              <a:t>《十三經注疏》分段標點本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二〇〇一年六月，臺灣新文豐出版公司出版《十三經注疏》分段標點本，總計二十册，這套書依據南昌府學刊阮刻本整理，分段標點，未加校勘，完整保留阮刻本內容。</a:t>
            </a:r>
          </a:p>
          <a:p>
            <a:endParaRPr lang="zh-TW" altLang="en-US" dirty="0"/>
          </a:p>
        </p:txBody>
      </p:sp>
      <p:pic>
        <p:nvPicPr>
          <p:cNvPr id="2050" name="Picture 2" descr="十三經注疏標點的價格推薦- 2023年5月| 比價比個夠Big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305" y="3209090"/>
            <a:ext cx="5313242" cy="355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582881"/>
      </p:ext>
    </p:extLst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西北大學和上海古籍出版社</a:t>
            </a:r>
            <a:r>
              <a:rPr lang="zh-TW" altLang="en-US" dirty="0"/>
              <a:t>：</a:t>
            </a:r>
            <a:br>
              <a:rPr lang="en-US" altLang="zh-TW" dirty="0"/>
            </a:br>
            <a:r>
              <a:rPr lang="zh-TW" altLang="zh-TW" dirty="0"/>
              <a:t>新版《十三經注疏》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9988296" cy="4351338"/>
          </a:xfrm>
        </p:spPr>
        <p:txBody>
          <a:bodyPr/>
          <a:lstStyle/>
          <a:p>
            <a:r>
              <a:rPr lang="zh-TW" altLang="zh-TW" dirty="0"/>
              <a:t>一九九二年，西北大學和上海古籍出版社於共同發起成立了「新版《十三經注疏》整理本編纂委員會」，整理《十三經注疏》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zh-TW" dirty="0"/>
              <a:t>已出版《尚書正義》《毛詩注疏》《周禮注疏》《儀禮注疏》《禮記正義》《春秋公羊傳注疏》《孝經注疏》《爾雅注疏》等，質量參差不齊。</a:t>
            </a:r>
            <a:endParaRPr lang="zh-TW" altLang="en-US" dirty="0"/>
          </a:p>
        </p:txBody>
      </p:sp>
      <p:pic>
        <p:nvPicPr>
          <p:cNvPr id="3074" name="Picture 2" descr="禮記正義：十三經注疏(全三冊)（簡體書）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429" y="4162276"/>
            <a:ext cx="1888235" cy="261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19527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十三經注疏</a:t>
            </a:r>
            <a:r>
              <a:rPr lang="en-US" altLang="zh-TW" dirty="0"/>
              <a:t>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276855"/>
            <a:ext cx="10515600" cy="3900107"/>
          </a:xfrm>
        </p:spPr>
        <p:txBody>
          <a:bodyPr>
            <a:normAutofit/>
          </a:bodyPr>
          <a:lstStyle/>
          <a:p>
            <a:r>
              <a:rPr lang="en-US" altLang="zh-TW" dirty="0"/>
              <a:t>《</a:t>
            </a:r>
            <a:r>
              <a:rPr lang="zh-TW" altLang="en-US" dirty="0"/>
              <a:t>周易正義</a:t>
            </a:r>
            <a:r>
              <a:rPr lang="en-US" altLang="zh-TW" dirty="0"/>
              <a:t>》:〔</a:t>
            </a:r>
            <a:r>
              <a:rPr lang="zh-TW" altLang="en-US" dirty="0"/>
              <a:t>魏</a:t>
            </a:r>
            <a:r>
              <a:rPr lang="en-US" altLang="zh-TW" dirty="0"/>
              <a:t>〕</a:t>
            </a:r>
            <a:r>
              <a:rPr lang="zh-TW" altLang="en-US" dirty="0"/>
              <a:t>王弼、韓康伯注，</a:t>
            </a:r>
            <a:r>
              <a:rPr lang="en-US" altLang="zh-TW" dirty="0"/>
              <a:t>〔</a:t>
            </a:r>
            <a:r>
              <a:rPr lang="zh-TW" altLang="en-US" dirty="0"/>
              <a:t>唐</a:t>
            </a:r>
            <a:r>
              <a:rPr lang="en-US" altLang="zh-TW" dirty="0"/>
              <a:t>〕</a:t>
            </a:r>
            <a:r>
              <a:rPr lang="zh-TW" altLang="en-US" dirty="0"/>
              <a:t>孔穎達等正義</a:t>
            </a:r>
            <a:endParaRPr lang="en-US" altLang="zh-TW" dirty="0"/>
          </a:p>
          <a:p>
            <a:r>
              <a:rPr lang="en-US" altLang="zh-TW" dirty="0"/>
              <a:t>《</a:t>
            </a:r>
            <a:r>
              <a:rPr lang="zh-TW" altLang="en-US" dirty="0"/>
              <a:t>尚書正義</a:t>
            </a:r>
            <a:r>
              <a:rPr lang="en-US" altLang="zh-TW" dirty="0"/>
              <a:t>》:</a:t>
            </a:r>
            <a:r>
              <a:rPr lang="zh-TW" altLang="en-US" dirty="0"/>
              <a:t>舊題</a:t>
            </a:r>
            <a:r>
              <a:rPr lang="en-US" altLang="zh-TW" dirty="0"/>
              <a:t>〔</a:t>
            </a:r>
            <a:r>
              <a:rPr lang="zh-TW" altLang="en-US" dirty="0"/>
              <a:t>漢</a:t>
            </a:r>
            <a:r>
              <a:rPr lang="en-US" altLang="zh-TW" dirty="0"/>
              <a:t>〕</a:t>
            </a:r>
            <a:r>
              <a:rPr lang="zh-TW" altLang="en-US" dirty="0"/>
              <a:t>孔安國傳，</a:t>
            </a:r>
            <a:r>
              <a:rPr lang="en-US" altLang="zh-TW" dirty="0"/>
              <a:t>〔</a:t>
            </a:r>
            <a:r>
              <a:rPr lang="zh-TW" altLang="en-US" dirty="0"/>
              <a:t>唐</a:t>
            </a:r>
            <a:r>
              <a:rPr lang="en-US" altLang="zh-TW" dirty="0"/>
              <a:t>〕</a:t>
            </a:r>
            <a:r>
              <a:rPr lang="zh-TW" altLang="en-US" dirty="0"/>
              <a:t>孔穎達等正義</a:t>
            </a:r>
            <a:endParaRPr lang="en-US" altLang="zh-TW" dirty="0"/>
          </a:p>
          <a:p>
            <a:r>
              <a:rPr lang="en-US" altLang="zh-TW" dirty="0"/>
              <a:t>《</a:t>
            </a:r>
            <a:r>
              <a:rPr lang="zh-TW" altLang="en-US" dirty="0"/>
              <a:t>毛詩正義</a:t>
            </a:r>
            <a:r>
              <a:rPr lang="en-US" altLang="zh-TW" dirty="0"/>
              <a:t>》:〔</a:t>
            </a:r>
            <a:r>
              <a:rPr lang="zh-TW" altLang="en-US" dirty="0"/>
              <a:t>漢</a:t>
            </a:r>
            <a:r>
              <a:rPr lang="en-US" altLang="zh-TW" dirty="0"/>
              <a:t>〕</a:t>
            </a:r>
            <a:r>
              <a:rPr lang="zh-TW" altLang="en-US" dirty="0"/>
              <a:t>毛亨傳，鄭玄箋，</a:t>
            </a:r>
            <a:r>
              <a:rPr lang="en-US" altLang="zh-TW" dirty="0"/>
              <a:t>〔</a:t>
            </a:r>
            <a:r>
              <a:rPr lang="zh-TW" altLang="en-US" dirty="0"/>
              <a:t>唐</a:t>
            </a:r>
            <a:r>
              <a:rPr lang="en-US" altLang="zh-TW" dirty="0"/>
              <a:t>〕</a:t>
            </a:r>
            <a:r>
              <a:rPr lang="zh-TW" altLang="en-US" dirty="0"/>
              <a:t>孔穎達等正義</a:t>
            </a:r>
            <a:endParaRPr lang="en-US" altLang="zh-TW" dirty="0"/>
          </a:p>
          <a:p>
            <a:r>
              <a:rPr lang="en-US" altLang="zh-TW" dirty="0"/>
              <a:t>《</a:t>
            </a:r>
            <a:r>
              <a:rPr lang="zh-TW" altLang="en-US" dirty="0"/>
              <a:t>周禮注疏</a:t>
            </a:r>
            <a:r>
              <a:rPr lang="en-US" altLang="zh-TW" dirty="0"/>
              <a:t>》:〔</a:t>
            </a:r>
            <a:r>
              <a:rPr lang="zh-TW" altLang="en-US" dirty="0"/>
              <a:t>漢</a:t>
            </a:r>
            <a:r>
              <a:rPr lang="en-US" altLang="zh-TW" dirty="0"/>
              <a:t>〕</a:t>
            </a:r>
            <a:r>
              <a:rPr lang="zh-TW" altLang="en-US" dirty="0"/>
              <a:t>鄭玄注，</a:t>
            </a:r>
            <a:r>
              <a:rPr lang="en-US" altLang="zh-TW" dirty="0"/>
              <a:t>〔</a:t>
            </a:r>
            <a:r>
              <a:rPr lang="zh-TW" altLang="en-US" dirty="0"/>
              <a:t>唐</a:t>
            </a:r>
            <a:r>
              <a:rPr lang="en-US" altLang="zh-TW" dirty="0"/>
              <a:t>〕</a:t>
            </a:r>
            <a:r>
              <a:rPr lang="zh-TW" altLang="en-US" dirty="0"/>
              <a:t>賈公彥疏</a:t>
            </a:r>
            <a:endParaRPr lang="en-US" altLang="zh-TW" dirty="0"/>
          </a:p>
          <a:p>
            <a:r>
              <a:rPr lang="en-US" altLang="zh-TW" dirty="0"/>
              <a:t>《</a:t>
            </a:r>
            <a:r>
              <a:rPr lang="zh-TW" altLang="en-US" dirty="0"/>
              <a:t>儀禮注疏</a:t>
            </a:r>
            <a:r>
              <a:rPr lang="en-US" altLang="zh-TW" dirty="0"/>
              <a:t>》:〔</a:t>
            </a:r>
            <a:r>
              <a:rPr lang="zh-TW" altLang="en-US" dirty="0"/>
              <a:t>漢</a:t>
            </a:r>
            <a:r>
              <a:rPr lang="en-US" altLang="zh-TW" dirty="0"/>
              <a:t>〕</a:t>
            </a:r>
            <a:r>
              <a:rPr lang="zh-TW" altLang="en-US" dirty="0"/>
              <a:t>鄭玄注，</a:t>
            </a:r>
            <a:r>
              <a:rPr lang="en-US" altLang="zh-TW" dirty="0"/>
              <a:t>〔</a:t>
            </a:r>
            <a:r>
              <a:rPr lang="zh-TW" altLang="en-US" dirty="0"/>
              <a:t>唐</a:t>
            </a:r>
            <a:r>
              <a:rPr lang="en-US" altLang="zh-TW" dirty="0"/>
              <a:t>〕</a:t>
            </a:r>
            <a:r>
              <a:rPr lang="zh-TW" altLang="en-US" dirty="0"/>
              <a:t>賈公彥疏</a:t>
            </a:r>
            <a:endParaRPr lang="en-US" altLang="zh-TW" dirty="0"/>
          </a:p>
          <a:p>
            <a:r>
              <a:rPr lang="en-US" altLang="zh-TW" dirty="0"/>
              <a:t>《</a:t>
            </a:r>
            <a:r>
              <a:rPr lang="zh-TW" altLang="en-US" dirty="0"/>
              <a:t>禮記正義</a:t>
            </a:r>
            <a:r>
              <a:rPr lang="en-US" altLang="zh-TW" dirty="0"/>
              <a:t>》:〔</a:t>
            </a:r>
            <a:r>
              <a:rPr lang="zh-TW" altLang="en-US" dirty="0"/>
              <a:t>漢</a:t>
            </a:r>
            <a:r>
              <a:rPr lang="en-US" altLang="zh-TW" dirty="0"/>
              <a:t>〕</a:t>
            </a:r>
            <a:r>
              <a:rPr lang="zh-TW" altLang="en-US" dirty="0"/>
              <a:t>鄭玄注，</a:t>
            </a:r>
            <a:r>
              <a:rPr lang="en-US" altLang="zh-TW" dirty="0"/>
              <a:t>〔</a:t>
            </a:r>
            <a:r>
              <a:rPr lang="zh-TW" altLang="en-US" dirty="0"/>
              <a:t>唐</a:t>
            </a:r>
            <a:r>
              <a:rPr lang="en-US" altLang="zh-TW" dirty="0"/>
              <a:t>〕</a:t>
            </a:r>
            <a:r>
              <a:rPr lang="zh-TW" altLang="en-US" dirty="0"/>
              <a:t>孔穎達等正義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56905002"/>
      </p:ext>
    </p:extLst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北大《儒藏》和浙大《中華禮藏》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386584" y="1886458"/>
            <a:ext cx="6592824" cy="4351338"/>
          </a:xfrm>
        </p:spPr>
        <p:txBody>
          <a:bodyPr/>
          <a:lstStyle/>
          <a:p>
            <a:r>
              <a:rPr lang="zh-TW" altLang="zh-TW" dirty="0"/>
              <a:t>北大《儒藏》和浙大《中華禮藏》整理出版了部分經書注疏合刻本，不是成套的《十三經注疏》。</a:t>
            </a:r>
          </a:p>
          <a:p>
            <a:endParaRPr lang="zh-TW" altLang="en-US" dirty="0"/>
          </a:p>
        </p:txBody>
      </p:sp>
      <p:pic>
        <p:nvPicPr>
          <p:cNvPr id="5" name="图片 2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0" y="1825625"/>
            <a:ext cx="2186545" cy="491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99313"/>
      </p:ext>
    </p:extLst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方校本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187823"/>
          </a:xfrm>
        </p:spPr>
        <p:txBody>
          <a:bodyPr>
            <a:normAutofit lnSpcReduction="10000"/>
          </a:bodyPr>
          <a:lstStyle/>
          <a:p>
            <a:r>
              <a:rPr lang="zh-TW" altLang="zh-TW" dirty="0"/>
              <a:t>中華書局推出了南京師範大學方向東教授點校的《十三經注疏》一套，精裝二十五冊</a:t>
            </a:r>
            <a:r>
              <a:rPr lang="zh-TW" altLang="en-US" dirty="0"/>
              <a:t>（簡稱「方校本」）。</a:t>
            </a:r>
            <a:endParaRPr lang="en-US" altLang="zh-TW" dirty="0"/>
          </a:p>
          <a:p>
            <a:r>
              <a:rPr lang="zh-TW" altLang="zh-TW" dirty="0"/>
              <a:t>方校本有如下優點：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底本優良：</a:t>
            </a:r>
            <a:r>
              <a:rPr lang="zh-TW" altLang="zh-TW" dirty="0"/>
              <a:t>通過彙校，釐清了阮刻本系統諸版本之關係</a:t>
            </a:r>
            <a:r>
              <a:rPr lang="zh-TW" altLang="en-US" dirty="0"/>
              <a:t>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整理規範</a:t>
            </a:r>
            <a:r>
              <a:rPr lang="zh-TW" altLang="en-US" dirty="0"/>
              <a:t>：</a:t>
            </a:r>
            <a:r>
              <a:rPr lang="zh-TW" altLang="zh-TW" dirty="0"/>
              <a:t>阮刻本附有經盧宣旬等人摘錄的校勘記，校勘記與經注疏文，相輔相成，相得益彰。各書參校宋元以來八行本、十行本、閩本、監本、毛本、殿本以及余仁仲本等經注本，校改底本錯誤，凡有改正，新出校記於本頁下端，約近萬條，校勘有據，魯魚亥豕，多已修正，形成一部阮刻本《十三經注疏》的升級版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en-US" dirty="0"/>
              <a:t>標點準確：</a:t>
            </a:r>
            <a:r>
              <a:rPr lang="zh-TW" altLang="zh-TW" dirty="0"/>
              <a:t>斷句標點時，立足經文，會通注疏，前後照應，點校句讀。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31968471"/>
      </p:ext>
    </p:extLst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方校本的缺失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/>
              <a:t>方校本仍然存在一些破句、失校、漏標專名線和誤排等問題。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938" y="2447847"/>
            <a:ext cx="5973640" cy="431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52777"/>
      </p:ext>
    </p:extLst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《十三經注疏》</a:t>
            </a:r>
            <a:r>
              <a:rPr lang="zh-TW" altLang="en-US" dirty="0"/>
              <a:t>未來可增益之處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176271"/>
            <a:ext cx="10515600" cy="4000691"/>
          </a:xfrm>
        </p:spPr>
        <p:txBody>
          <a:bodyPr/>
          <a:lstStyle/>
          <a:p>
            <a:r>
              <a:rPr lang="zh-TW" altLang="zh-TW" dirty="0"/>
              <a:t>當今出版的《十三經注疏》整理本，大多立足於阮刻本進行點校，說明阮刻本至今無法替代。</a:t>
            </a:r>
            <a:endParaRPr lang="en-US" altLang="zh-TW" dirty="0"/>
          </a:p>
          <a:p>
            <a:r>
              <a:rPr lang="zh-TW" altLang="zh-TW" dirty="0"/>
              <a:t>如果要整理出超越阮刻本的《十三經注疏》，必須做好以下工作：</a:t>
            </a:r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彙校諸經版本，梳理版本源流。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撰寫整理凡例，規範校勘記撰寫。</a:t>
            </a:r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zh-TW" altLang="zh-TW" dirty="0"/>
              <a:t>明確經注疏和釋文的關係，在遵守底本的同時，照顧閱讀的便利。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75900734"/>
      </p:ext>
    </p:extLst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>
            <a:off x="2667000" y="-2667001"/>
            <a:ext cx="6858000" cy="12192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890862" y="1452082"/>
            <a:ext cx="6410274" cy="39538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58809" y="2171700"/>
            <a:ext cx="2925138" cy="339008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63287" y="1826248"/>
            <a:ext cx="1292662" cy="36576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defRPr/>
            </a:pPr>
            <a:r>
              <a:rPr lang="zh-TW" altLang="en-US" sz="720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/>
                <a:ea typeface="全真古印體" panose="02010609000101010101" pitchFamily="49" charset="-120"/>
                <a:sym typeface="微软雅黑"/>
              </a:rPr>
              <a:t>結語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8566" y="4801152"/>
            <a:ext cx="1749407" cy="6826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6629" y="1452082"/>
            <a:ext cx="1767694" cy="57297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7533" y="3555075"/>
            <a:ext cx="4012984" cy="3380857"/>
          </a:xfrm>
          <a:prstGeom prst="rect">
            <a:avLst/>
          </a:prstGeom>
        </p:spPr>
      </p:pic>
      <p:pic>
        <p:nvPicPr>
          <p:cNvPr id="15" name="wps稻壳儿佳誉设计原创"/>
          <p:cNvPicPr>
            <a:picLocks noChangeAspect="1"/>
          </p:cNvPicPr>
          <p:nvPr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9653365" y="-149"/>
            <a:ext cx="2560743" cy="31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502795"/>
      </p:ext>
    </p:extLst>
  </p:cSld>
  <p:clrMapOvr>
    <a:masterClrMapping/>
  </p:clrMapOvr>
  <p:transition advClick="0" advTm="4000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結語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240279"/>
            <a:ext cx="10515600" cy="3936683"/>
          </a:xfrm>
        </p:spPr>
        <p:txBody>
          <a:bodyPr/>
          <a:lstStyle/>
          <a:p>
            <a:r>
              <a:rPr lang="zh-TW" altLang="zh-TW" dirty="0"/>
              <a:t>《十三經注疏》是儒家的核心文獻，是研究經學和中華傳統文化的基石。</a:t>
            </a:r>
            <a:endParaRPr lang="en-US" altLang="zh-TW" dirty="0"/>
          </a:p>
          <a:p>
            <a:r>
              <a:rPr lang="zh-TW" altLang="zh-TW" dirty="0"/>
              <a:t>自南宋初年以來，爲了讀書的便利，首先在越州（今浙江紹興市）出現了半頁八行的注疏合刻本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zh-TW" altLang="zh-TW" dirty="0"/>
              <a:t>元代泰定年間，翻刻宋十行本，出現元十行本，板片一直保存於福州路府學經史庫，遞經修補，刷印流傳，故有元刻明修十行本，學術界稱之爲「十行本」「正德本」。</a:t>
            </a:r>
            <a:endParaRPr lang="en-US" altLang="zh-TW" dirty="0"/>
          </a:p>
          <a:p>
            <a:r>
              <a:rPr lang="zh-TW" altLang="zh-TW" dirty="0"/>
              <a:t>明嘉靖年間，李元陽重刻《十三經注疏》，即閩本，又稱嘉靖本、李元陽本，這是中國歷史上第一部真正的《十三經注疏》。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12268232"/>
      </p:ext>
    </p:extLst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結語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221991"/>
            <a:ext cx="10515600" cy="3954971"/>
          </a:xfrm>
        </p:spPr>
        <p:txBody>
          <a:bodyPr/>
          <a:lstStyle/>
          <a:p>
            <a:r>
              <a:rPr lang="zh-TW" altLang="zh-TW" dirty="0"/>
              <a:t>阮元立足所謂「宋本」，即元刻明修十行本，替換《儀禮注疏》《爾雅注疏》，彙校眾本，撰寫詳盡的校勘記，於南昌府學刊刻《十三經注疏》，即阮刻本。</a:t>
            </a:r>
            <a:endParaRPr lang="en-US" altLang="zh-TW" dirty="0"/>
          </a:p>
          <a:p>
            <a:r>
              <a:rPr lang="zh-TW" altLang="zh-TW" dirty="0"/>
              <a:t>方向東教授點校的《十三經注疏》，以阮刻本爲底本，參校眾本，糾謬是正，值得一讀。</a:t>
            </a:r>
            <a:endParaRPr lang="zh-TW" altLang="en-US" dirty="0"/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61064" y="4602448"/>
            <a:ext cx="3497408" cy="227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85204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十三經注疏</a:t>
            </a:r>
            <a:r>
              <a:rPr lang="en-US" altLang="zh-TW" dirty="0"/>
              <a:t>》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258567"/>
            <a:ext cx="10515600" cy="3918395"/>
          </a:xfrm>
        </p:spPr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春秋左傳正義</a:t>
            </a:r>
            <a:r>
              <a:rPr lang="en-US" altLang="zh-TW" dirty="0"/>
              <a:t>》:〔</a:t>
            </a:r>
            <a:r>
              <a:rPr lang="zh-TW" altLang="en-US" dirty="0"/>
              <a:t>晉</a:t>
            </a:r>
            <a:r>
              <a:rPr lang="en-US" altLang="zh-TW" dirty="0"/>
              <a:t>〕</a:t>
            </a:r>
            <a:r>
              <a:rPr lang="zh-TW" altLang="en-US" dirty="0"/>
              <a:t>杜預注，</a:t>
            </a:r>
            <a:r>
              <a:rPr lang="en-US" altLang="zh-TW" dirty="0"/>
              <a:t>〔</a:t>
            </a:r>
            <a:r>
              <a:rPr lang="zh-TW" altLang="en-US" dirty="0"/>
              <a:t>唐</a:t>
            </a:r>
            <a:r>
              <a:rPr lang="en-US" altLang="zh-TW" dirty="0"/>
              <a:t>〕</a:t>
            </a:r>
            <a:r>
              <a:rPr lang="zh-TW" altLang="en-US" dirty="0"/>
              <a:t>孔穎達等正義</a:t>
            </a:r>
          </a:p>
          <a:p>
            <a:r>
              <a:rPr lang="en-US" altLang="zh-TW" dirty="0"/>
              <a:t>《</a:t>
            </a:r>
            <a:r>
              <a:rPr lang="zh-TW" altLang="en-US" dirty="0"/>
              <a:t>春秋公羊傳解詁</a:t>
            </a:r>
            <a:r>
              <a:rPr lang="en-US" altLang="zh-TW" dirty="0"/>
              <a:t>》:〔</a:t>
            </a:r>
            <a:r>
              <a:rPr lang="zh-TW" altLang="en-US" dirty="0"/>
              <a:t>漢</a:t>
            </a:r>
            <a:r>
              <a:rPr lang="en-US" altLang="zh-TW" dirty="0"/>
              <a:t>〕</a:t>
            </a:r>
            <a:r>
              <a:rPr lang="zh-TW" altLang="en-US" dirty="0"/>
              <a:t>何休注，</a:t>
            </a:r>
            <a:r>
              <a:rPr lang="en-US" altLang="zh-TW" dirty="0"/>
              <a:t>〔</a:t>
            </a:r>
            <a:r>
              <a:rPr lang="zh-TW" altLang="en-US" dirty="0"/>
              <a:t>唐</a:t>
            </a:r>
            <a:r>
              <a:rPr lang="en-US" altLang="zh-TW" dirty="0"/>
              <a:t>〕</a:t>
            </a:r>
            <a:r>
              <a:rPr lang="zh-TW" altLang="en-US" dirty="0"/>
              <a:t>徐彥疏</a:t>
            </a:r>
          </a:p>
          <a:p>
            <a:r>
              <a:rPr lang="en-US" altLang="zh-TW" dirty="0"/>
              <a:t>《</a:t>
            </a:r>
            <a:r>
              <a:rPr lang="zh-TW" altLang="en-US" dirty="0"/>
              <a:t>春秋穀梁傳注疏</a:t>
            </a:r>
            <a:r>
              <a:rPr lang="en-US" altLang="zh-TW" dirty="0"/>
              <a:t>》:〔</a:t>
            </a:r>
            <a:r>
              <a:rPr lang="zh-TW" altLang="en-US" dirty="0"/>
              <a:t>晉</a:t>
            </a:r>
            <a:r>
              <a:rPr lang="en-US" altLang="zh-TW" dirty="0"/>
              <a:t>〕</a:t>
            </a:r>
            <a:r>
              <a:rPr lang="zh-TW" altLang="en-US" dirty="0"/>
              <a:t>范甯注，</a:t>
            </a:r>
            <a:r>
              <a:rPr lang="en-US" altLang="zh-TW" dirty="0"/>
              <a:t>〔</a:t>
            </a:r>
            <a:r>
              <a:rPr lang="zh-TW" altLang="en-US" dirty="0"/>
              <a:t>唐</a:t>
            </a:r>
            <a:r>
              <a:rPr lang="en-US" altLang="zh-TW" dirty="0"/>
              <a:t>〕</a:t>
            </a:r>
            <a:r>
              <a:rPr lang="zh-TW" altLang="en-US" dirty="0"/>
              <a:t>楊士勛疏</a:t>
            </a:r>
          </a:p>
          <a:p>
            <a:r>
              <a:rPr lang="en-US" altLang="zh-TW" dirty="0"/>
              <a:t>《</a:t>
            </a:r>
            <a:r>
              <a:rPr lang="zh-TW" altLang="en-US" dirty="0"/>
              <a:t>論語注疏解經</a:t>
            </a:r>
            <a:r>
              <a:rPr lang="en-US" altLang="zh-TW" dirty="0"/>
              <a:t>》:〔</a:t>
            </a:r>
            <a:r>
              <a:rPr lang="zh-TW" altLang="en-US" dirty="0"/>
              <a:t>魏</a:t>
            </a:r>
            <a:r>
              <a:rPr lang="en-US" altLang="zh-TW" dirty="0"/>
              <a:t>〕</a:t>
            </a:r>
            <a:r>
              <a:rPr lang="zh-TW" altLang="en-US" dirty="0"/>
              <a:t>何晏等注，</a:t>
            </a:r>
            <a:r>
              <a:rPr lang="en-US" altLang="zh-TW" dirty="0"/>
              <a:t>〔</a:t>
            </a:r>
            <a:r>
              <a:rPr lang="zh-TW" altLang="en-US" dirty="0"/>
              <a:t>宋</a:t>
            </a:r>
            <a:r>
              <a:rPr lang="en-US" altLang="zh-TW" dirty="0"/>
              <a:t>〕</a:t>
            </a:r>
            <a:r>
              <a:rPr lang="zh-TW" altLang="en-US" dirty="0"/>
              <a:t>邢昺疏</a:t>
            </a:r>
          </a:p>
          <a:p>
            <a:r>
              <a:rPr lang="en-US" altLang="zh-TW" dirty="0"/>
              <a:t>《</a:t>
            </a:r>
            <a:r>
              <a:rPr lang="zh-TW" altLang="en-US" dirty="0"/>
              <a:t>孝經注疏</a:t>
            </a:r>
            <a:r>
              <a:rPr lang="en-US" altLang="zh-TW" dirty="0"/>
              <a:t>》:〔</a:t>
            </a:r>
            <a:r>
              <a:rPr lang="zh-TW" altLang="en-US" dirty="0"/>
              <a:t>唐</a:t>
            </a:r>
            <a:r>
              <a:rPr lang="en-US" altLang="zh-TW" dirty="0"/>
              <a:t>〕</a:t>
            </a:r>
            <a:r>
              <a:rPr lang="zh-TW" altLang="en-US" dirty="0"/>
              <a:t>玄宗注，</a:t>
            </a:r>
            <a:r>
              <a:rPr lang="en-US" altLang="zh-TW" dirty="0"/>
              <a:t>〔</a:t>
            </a:r>
            <a:r>
              <a:rPr lang="zh-TW" altLang="en-US" dirty="0"/>
              <a:t>宋</a:t>
            </a:r>
            <a:r>
              <a:rPr lang="en-US" altLang="zh-TW" dirty="0"/>
              <a:t>〕</a:t>
            </a:r>
            <a:r>
              <a:rPr lang="zh-TW" altLang="en-US" dirty="0"/>
              <a:t>邢昺疏</a:t>
            </a:r>
          </a:p>
          <a:p>
            <a:r>
              <a:rPr lang="en-US" altLang="zh-TW" dirty="0"/>
              <a:t>《</a:t>
            </a:r>
            <a:r>
              <a:rPr lang="zh-TW" altLang="en-US" dirty="0"/>
              <a:t>爾雅注疏</a:t>
            </a:r>
            <a:r>
              <a:rPr lang="en-US" altLang="zh-TW" dirty="0"/>
              <a:t>》:〔</a:t>
            </a:r>
            <a:r>
              <a:rPr lang="zh-TW" altLang="en-US" dirty="0"/>
              <a:t>晉</a:t>
            </a:r>
            <a:r>
              <a:rPr lang="en-US" altLang="zh-TW" dirty="0"/>
              <a:t>〕</a:t>
            </a:r>
            <a:r>
              <a:rPr lang="zh-TW" altLang="en-US" dirty="0"/>
              <a:t>郭璞注，</a:t>
            </a:r>
            <a:r>
              <a:rPr lang="en-US" altLang="zh-TW" dirty="0"/>
              <a:t>〔</a:t>
            </a:r>
            <a:r>
              <a:rPr lang="zh-TW" altLang="en-US" dirty="0"/>
              <a:t>宋</a:t>
            </a:r>
            <a:r>
              <a:rPr lang="en-US" altLang="zh-TW" dirty="0"/>
              <a:t>〕</a:t>
            </a:r>
            <a:r>
              <a:rPr lang="zh-TW" altLang="en-US" dirty="0"/>
              <a:t>邢昺疏</a:t>
            </a:r>
          </a:p>
          <a:p>
            <a:r>
              <a:rPr lang="en-US" altLang="zh-TW" dirty="0"/>
              <a:t>《</a:t>
            </a:r>
            <a:r>
              <a:rPr lang="zh-TW" altLang="en-US" dirty="0"/>
              <a:t>孟子注疏</a:t>
            </a:r>
            <a:r>
              <a:rPr lang="en-US" altLang="zh-TW" dirty="0"/>
              <a:t>》:〔</a:t>
            </a:r>
            <a:r>
              <a:rPr lang="zh-TW" altLang="en-US" dirty="0"/>
              <a:t>漢</a:t>
            </a:r>
            <a:r>
              <a:rPr lang="en-US" altLang="zh-TW" dirty="0"/>
              <a:t>〕</a:t>
            </a:r>
            <a:r>
              <a:rPr lang="zh-TW" altLang="en-US" dirty="0"/>
              <a:t>趙岐注，</a:t>
            </a:r>
            <a:r>
              <a:rPr lang="en-US" altLang="zh-TW" dirty="0"/>
              <a:t>〔</a:t>
            </a:r>
            <a:r>
              <a:rPr lang="zh-TW" altLang="en-US" dirty="0"/>
              <a:t>宋</a:t>
            </a:r>
            <a:r>
              <a:rPr lang="en-US" altLang="zh-TW" dirty="0"/>
              <a:t>〕</a:t>
            </a:r>
            <a:r>
              <a:rPr lang="zh-TW" altLang="en-US" dirty="0"/>
              <a:t>孫奭疏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9564315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《</a:t>
            </a:r>
            <a:r>
              <a:rPr lang="zh-TW" altLang="en-US" dirty="0"/>
              <a:t>十三經</a:t>
            </a:r>
            <a:r>
              <a:rPr lang="en-US" altLang="zh-TW" dirty="0"/>
              <a:t>》</a:t>
            </a:r>
            <a:r>
              <a:rPr lang="zh-TW" altLang="en-US" dirty="0"/>
              <a:t>經注疏文的合刻時間</a:t>
            </a: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2231304"/>
              </p:ext>
            </p:extLst>
          </p:nvPr>
        </p:nvGraphicFramePr>
        <p:xfrm>
          <a:off x="548054" y="2731232"/>
          <a:ext cx="10515600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67253140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14942608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2834166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北宋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南北宋之際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南宋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765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惠棟</a:t>
                      </a:r>
                      <a:endParaRPr lang="en-US" altLang="zh-TW" sz="4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4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段玉裁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阮元</a:t>
                      </a:r>
                      <a:endParaRPr lang="en-US" altLang="zh-TW" sz="4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4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陳鱣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錢大昕</a:t>
                      </a:r>
                      <a:endParaRPr lang="en-US" altLang="zh-TW" sz="400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algn="ctr"/>
                      <a:r>
                        <a:rPr lang="zh-TW" altLang="en-US" sz="4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顧廣圻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3809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961238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八行本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467100" y="1825625"/>
            <a:ext cx="6344412" cy="4351338"/>
          </a:xfrm>
        </p:spPr>
        <p:txBody>
          <a:bodyPr/>
          <a:lstStyle/>
          <a:p>
            <a:r>
              <a:rPr lang="zh-TW" altLang="en-US" dirty="0"/>
              <a:t>南宋兩浙東路茶鹽司刻本，即</a:t>
            </a:r>
            <a:r>
              <a:rPr lang="en-US" altLang="zh-TW" dirty="0"/>
              <a:t>《</a:t>
            </a:r>
            <a:r>
              <a:rPr lang="zh-TW" altLang="en-US" dirty="0"/>
              <a:t>九經三傳沿革例</a:t>
            </a:r>
            <a:r>
              <a:rPr lang="en-US" altLang="zh-TW" dirty="0"/>
              <a:t>》</a:t>
            </a:r>
            <a:r>
              <a:rPr lang="zh-TW" altLang="en-US" dirty="0"/>
              <a:t>之「越中舊本注疏」，學界稱爲「</a:t>
            </a:r>
            <a:r>
              <a:rPr lang="zh-TW" altLang="en-US" dirty="0">
                <a:solidFill>
                  <a:srgbClr val="FF0000"/>
                </a:solidFill>
              </a:rPr>
              <a:t>越州本</a:t>
            </a:r>
            <a:r>
              <a:rPr lang="zh-TW" altLang="en-US" dirty="0"/>
              <a:t>」、「</a:t>
            </a:r>
            <a:r>
              <a:rPr lang="zh-TW" altLang="en-US" dirty="0">
                <a:solidFill>
                  <a:srgbClr val="FF0000"/>
                </a:solidFill>
              </a:rPr>
              <a:t>八行本</a:t>
            </a:r>
            <a:r>
              <a:rPr lang="zh-TW" altLang="en-US" dirty="0"/>
              <a:t>」。</a:t>
            </a:r>
            <a:endParaRPr lang="en-US" altLang="zh-TW" dirty="0"/>
          </a:p>
          <a:p>
            <a:r>
              <a:rPr lang="zh-TW" altLang="en-US" dirty="0">
                <a:solidFill>
                  <a:srgbClr val="C00000"/>
                </a:solidFill>
              </a:rPr>
              <a:t>八行本是目前所知最早的注疏合刻本</a:t>
            </a:r>
            <a:r>
              <a:rPr lang="zh-TW" altLang="en-US" dirty="0"/>
              <a:t>，先後刊刻有</a:t>
            </a:r>
            <a:r>
              <a:rPr lang="en-US" altLang="zh-TW" dirty="0"/>
              <a:t>《</a:t>
            </a:r>
            <a:r>
              <a:rPr lang="zh-TW" altLang="en-US" dirty="0"/>
              <a:t>周易注疏</a:t>
            </a:r>
            <a:r>
              <a:rPr lang="en-US" altLang="zh-TW" dirty="0"/>
              <a:t>》《</a:t>
            </a:r>
            <a:r>
              <a:rPr lang="zh-TW" altLang="en-US" dirty="0"/>
              <a:t>尚書正義</a:t>
            </a:r>
            <a:r>
              <a:rPr lang="en-US" altLang="zh-TW" dirty="0"/>
              <a:t>》《</a:t>
            </a:r>
            <a:r>
              <a:rPr lang="zh-TW" altLang="en-US" dirty="0"/>
              <a:t>周禮疏</a:t>
            </a:r>
            <a:r>
              <a:rPr lang="en-US" altLang="zh-TW" dirty="0"/>
              <a:t>》《</a:t>
            </a:r>
            <a:r>
              <a:rPr lang="zh-TW" altLang="en-US" dirty="0"/>
              <a:t>毛詩正義</a:t>
            </a:r>
            <a:r>
              <a:rPr lang="en-US" altLang="zh-TW" dirty="0"/>
              <a:t>》《</a:t>
            </a:r>
            <a:r>
              <a:rPr lang="zh-TW" altLang="en-US" dirty="0"/>
              <a:t>禮記正義</a:t>
            </a:r>
            <a:r>
              <a:rPr lang="en-US" altLang="zh-TW" dirty="0"/>
              <a:t>》《</a:t>
            </a:r>
            <a:r>
              <a:rPr lang="zh-TW" altLang="en-US" dirty="0"/>
              <a:t>春秋左傳正義</a:t>
            </a:r>
            <a:r>
              <a:rPr lang="en-US" altLang="zh-TW" dirty="0"/>
              <a:t>》《</a:t>
            </a:r>
            <a:r>
              <a:rPr lang="zh-TW" altLang="en-US" dirty="0"/>
              <a:t>論語注疏解經</a:t>
            </a:r>
            <a:r>
              <a:rPr lang="en-US" altLang="zh-TW" dirty="0"/>
              <a:t>》《</a:t>
            </a:r>
            <a:r>
              <a:rPr lang="zh-TW" altLang="en-US" dirty="0"/>
              <a:t>孟子注疏解經</a:t>
            </a:r>
            <a:r>
              <a:rPr lang="en-US" altLang="zh-TW" dirty="0"/>
              <a:t>》</a:t>
            </a:r>
            <a:r>
              <a:rPr lang="zh-TW" altLang="en-US" dirty="0"/>
              <a:t>等八經，刊刻時間從南宋初至寧宗嘉泰、開禧年間（</a:t>
            </a:r>
            <a:r>
              <a:rPr lang="en-US" altLang="zh-TW" dirty="0"/>
              <a:t>1201-1207</a:t>
            </a:r>
            <a:r>
              <a:rPr lang="zh-TW" altLang="en-US" dirty="0"/>
              <a:t>）。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4" name="图片 1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1344196"/>
            <a:ext cx="3467101" cy="5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84286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八行本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64992" y="1825625"/>
            <a:ext cx="6565392" cy="4351338"/>
          </a:xfrm>
        </p:spPr>
        <p:txBody>
          <a:bodyPr/>
          <a:lstStyle/>
          <a:p>
            <a:r>
              <a:rPr lang="zh-TW" altLang="zh-TW" dirty="0"/>
              <a:t>八行本經注疏的體例，都是經文</a:t>
            </a:r>
            <a:r>
              <a:rPr lang="en-US" altLang="zh-TW" dirty="0"/>
              <a:t>+</a:t>
            </a:r>
            <a:r>
              <a:rPr lang="zh-TW" altLang="zh-TW" dirty="0"/>
              <a:t>注文</a:t>
            </a:r>
            <a:r>
              <a:rPr lang="en-US" altLang="zh-TW" dirty="0"/>
              <a:t>+</a:t>
            </a:r>
            <a:r>
              <a:rPr lang="zh-TW" altLang="zh-TW" dirty="0"/>
              <a:t>疏文的次序，即注文接經，疏文按注。</a:t>
            </a:r>
            <a:endParaRPr lang="en-US" altLang="zh-TW" dirty="0"/>
          </a:p>
          <a:p>
            <a:r>
              <a:rPr lang="zh-TW" altLang="zh-TW" dirty="0"/>
              <a:t>惟有《周禮疏》的體例是經文</a:t>
            </a:r>
            <a:r>
              <a:rPr lang="en-US" altLang="zh-TW" dirty="0"/>
              <a:t>+</a:t>
            </a:r>
            <a:r>
              <a:rPr lang="zh-TW" altLang="zh-TW" dirty="0"/>
              <a:t>經文之疏</a:t>
            </a:r>
            <a:r>
              <a:rPr lang="en-US" altLang="zh-TW" dirty="0"/>
              <a:t>+</a:t>
            </a:r>
            <a:r>
              <a:rPr lang="zh-TW" altLang="zh-TW" dirty="0"/>
              <a:t>注文</a:t>
            </a:r>
            <a:r>
              <a:rPr lang="en-US" altLang="zh-TW" dirty="0"/>
              <a:t>+</a:t>
            </a:r>
            <a:r>
              <a:rPr lang="zh-TW" altLang="zh-TW" dirty="0"/>
              <a:t>注文之疏，這種體例，將疏文的解經之疏和解注之疏分隔開來，分别綴於經文、注文之下，聯繫書名叫</a:t>
            </a:r>
            <a:r>
              <a:rPr lang="zh-TW" altLang="en-US" dirty="0"/>
              <a:t>「</a:t>
            </a:r>
            <a:r>
              <a:rPr lang="zh-TW" altLang="zh-TW" dirty="0"/>
              <a:t>周禮疏</a:t>
            </a:r>
            <a:r>
              <a:rPr lang="zh-TW" altLang="en-US" dirty="0"/>
              <a:t>」</a:t>
            </a:r>
            <a:r>
              <a:rPr lang="zh-TW" altLang="zh-TW" dirty="0"/>
              <a:t>而非</a:t>
            </a:r>
            <a:r>
              <a:rPr lang="zh-TW" altLang="en-US" dirty="0"/>
              <a:t>「</a:t>
            </a:r>
            <a:r>
              <a:rPr lang="zh-TW" altLang="zh-TW" dirty="0"/>
              <a:t>周禮注疏</a:t>
            </a:r>
            <a:r>
              <a:rPr lang="zh-TW" altLang="en-US" dirty="0"/>
              <a:t>」</a:t>
            </a:r>
            <a:r>
              <a:rPr lang="zh-TW" altLang="zh-TW" dirty="0"/>
              <a:t>，乃沿襲單疏本，顯示出八行本早期合刻的特徵。</a:t>
            </a:r>
            <a:endParaRPr lang="zh-TW" altLang="en-US" dirty="0"/>
          </a:p>
        </p:txBody>
      </p:sp>
      <p:pic>
        <p:nvPicPr>
          <p:cNvPr id="4" name="图片 1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1344196"/>
            <a:ext cx="3467101" cy="5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47553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宋十行本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9211056" cy="4351338"/>
          </a:xfrm>
        </p:spPr>
        <p:txBody>
          <a:bodyPr/>
          <a:lstStyle/>
          <a:p>
            <a:r>
              <a:rPr lang="zh-TW" altLang="en-US" dirty="0"/>
              <a:t>八行本之後，福建建陽地區出現一種新的注疏合刻本，即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附陸德明釋文的附釋音注疏合刻本</a:t>
            </a:r>
            <a:r>
              <a:rPr lang="zh-TW" altLang="en-US" dirty="0"/>
              <a:t>，半頁十行，故稱</a:t>
            </a:r>
            <a:r>
              <a:rPr lang="zh-TW" altLang="en-US" dirty="0">
                <a:solidFill>
                  <a:srgbClr val="FF0000"/>
                </a:solidFill>
              </a:rPr>
              <a:t>宋十行本</a:t>
            </a:r>
            <a:r>
              <a:rPr lang="zh-TW" altLang="en-US" dirty="0"/>
              <a:t>，部分是建安劉叔剛刻本，故又稱</a:t>
            </a:r>
            <a:r>
              <a:rPr lang="zh-TW" altLang="en-US" dirty="0">
                <a:solidFill>
                  <a:srgbClr val="FF0000"/>
                </a:solidFill>
              </a:rPr>
              <a:t>劉叔剛本</a:t>
            </a:r>
            <a:r>
              <a:rPr lang="zh-TW" altLang="en-US" dirty="0"/>
              <a:t>。今存者有</a:t>
            </a:r>
            <a:r>
              <a:rPr lang="en-US" altLang="zh-TW" dirty="0"/>
              <a:t>《</a:t>
            </a:r>
            <a:r>
              <a:rPr lang="zh-TW" altLang="en-US" dirty="0"/>
              <a:t>附釋音毛詩注疏</a:t>
            </a:r>
            <a:r>
              <a:rPr lang="en-US" altLang="zh-TW" dirty="0"/>
              <a:t>》</a:t>
            </a:r>
            <a:r>
              <a:rPr lang="zh-TW" altLang="en-US" dirty="0"/>
              <a:t>二十卷、</a:t>
            </a:r>
            <a:r>
              <a:rPr lang="en-US" altLang="zh-TW" dirty="0"/>
              <a:t>《</a:t>
            </a:r>
            <a:r>
              <a:rPr lang="zh-TW" altLang="en-US" dirty="0"/>
              <a:t>附釋音春秋左傳注疏</a:t>
            </a:r>
            <a:r>
              <a:rPr lang="en-US" altLang="zh-TW" dirty="0"/>
              <a:t>》</a:t>
            </a:r>
            <a:r>
              <a:rPr lang="zh-TW" altLang="en-US" dirty="0"/>
              <a:t>六十卷、</a:t>
            </a:r>
            <a:r>
              <a:rPr lang="zh-TW" altLang="zh-TW" dirty="0"/>
              <a:t> 《監本附釋音春秋穀梁注疏》二十卷</a:t>
            </a:r>
            <a:r>
              <a:rPr lang="zh-TW" altLang="en-US" dirty="0"/>
              <a:t>、</a:t>
            </a:r>
            <a:r>
              <a:rPr lang="zh-TW" altLang="zh-TW" dirty="0"/>
              <a:t> 《附釋音禮記注疏》六十三卷</a:t>
            </a:r>
            <a:r>
              <a:rPr lang="zh-TW" altLang="en-US" dirty="0"/>
              <a:t>、</a:t>
            </a:r>
            <a:r>
              <a:rPr lang="zh-TW" altLang="zh-TW" dirty="0"/>
              <a:t> 《監本附音春秋公羊注疏》</a:t>
            </a:r>
            <a:r>
              <a:rPr lang="zh-TW" altLang="en-US" dirty="0"/>
              <a:t>。</a:t>
            </a:r>
          </a:p>
        </p:txBody>
      </p:sp>
      <p:grpSp>
        <p:nvGrpSpPr>
          <p:cNvPr id="4" name="组合 6"/>
          <p:cNvGrpSpPr/>
          <p:nvPr/>
        </p:nvGrpSpPr>
        <p:grpSpPr>
          <a:xfrm>
            <a:off x="0" y="4453128"/>
            <a:ext cx="4828032" cy="3297476"/>
            <a:chOff x="0" y="984342"/>
            <a:chExt cx="5814440" cy="4498550"/>
          </a:xfrm>
        </p:grpSpPr>
        <p:pic>
          <p:nvPicPr>
            <p:cNvPr id="5" name="图片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84342"/>
              <a:ext cx="3276600" cy="4097195"/>
            </a:xfrm>
            <a:prstGeom prst="rect">
              <a:avLst/>
            </a:prstGeom>
          </p:spPr>
        </p:pic>
        <p:pic>
          <p:nvPicPr>
            <p:cNvPr id="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975203">
              <a:off x="2331356" y="1127501"/>
              <a:ext cx="3483084" cy="4355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3198723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4015</Words>
  <Application>Microsoft Office PowerPoint</Application>
  <PresentationFormat>寬螢幕</PresentationFormat>
  <Paragraphs>163</Paragraphs>
  <Slides>46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46</vt:i4>
      </vt:variant>
    </vt:vector>
  </HeadingPairs>
  <TitlesOfParts>
    <vt:vector size="57" baseType="lpstr">
      <vt:lpstr>華康古印體</vt:lpstr>
      <vt:lpstr>華康粗圓體</vt:lpstr>
      <vt:lpstr>Arial</vt:lpstr>
      <vt:lpstr>微软雅黑</vt:lpstr>
      <vt:lpstr>華康行書體</vt:lpstr>
      <vt:lpstr>標楷體</vt:lpstr>
      <vt:lpstr>印品黑体</vt:lpstr>
      <vt:lpstr>Calibri Light</vt:lpstr>
      <vt:lpstr>Calibri</vt:lpstr>
      <vt:lpstr>Office 佈景主題</vt:lpstr>
      <vt:lpstr>第一PPT，www.1ppt.com</vt:lpstr>
      <vt:lpstr>PowerPoint 簡報</vt:lpstr>
      <vt:lpstr>PowerPoint 簡報</vt:lpstr>
      <vt:lpstr>PowerPoint 簡報</vt:lpstr>
      <vt:lpstr>《十三經注疏》</vt:lpstr>
      <vt:lpstr>《十三經注疏》</vt:lpstr>
      <vt:lpstr>《十三經》經注疏文的合刻時間</vt:lpstr>
      <vt:lpstr>八行本</vt:lpstr>
      <vt:lpstr>八行本</vt:lpstr>
      <vt:lpstr>宋十行本</vt:lpstr>
      <vt:lpstr>宋代注疏本共有三類</vt:lpstr>
      <vt:lpstr>宋代經書注疏合刻的價值</vt:lpstr>
      <vt:lpstr>PowerPoint 簡報</vt:lpstr>
      <vt:lpstr>元代以後的刻本皆仿效宋十行本的體例</vt:lpstr>
      <vt:lpstr>元十行本</vt:lpstr>
      <vt:lpstr>元十行本與宋十行本的關係</vt:lpstr>
      <vt:lpstr>元刻明修十行本</vt:lpstr>
      <vt:lpstr>元刻明修十行本的價值</vt:lpstr>
      <vt:lpstr>元刻明修十行本</vt:lpstr>
      <vt:lpstr>元刻明修十行本的缺失</vt:lpstr>
      <vt:lpstr>元刻明修十行本的缺失</vt:lpstr>
      <vt:lpstr>閩本</vt:lpstr>
      <vt:lpstr>閩本文字增補</vt:lpstr>
      <vt:lpstr>監本</vt:lpstr>
      <vt:lpstr>監本</vt:lpstr>
      <vt:lpstr>毛本</vt:lpstr>
      <vt:lpstr>毛本《禮記注疏》增補監本缺漏</vt:lpstr>
      <vt:lpstr>毛本《禮記注疏》校訂監本訛誤</vt:lpstr>
      <vt:lpstr>殿本</vt:lpstr>
      <vt:lpstr>殿本</vt:lpstr>
      <vt:lpstr>殿本誤排疏文</vt:lpstr>
      <vt:lpstr>《四庫》本</vt:lpstr>
      <vt:lpstr>《四庫》本增補殿本之缺漏</vt:lpstr>
      <vt:lpstr>阮刻本</vt:lpstr>
      <vt:lpstr>阮刻本</vt:lpstr>
      <vt:lpstr>阮刻本之價值</vt:lpstr>
      <vt:lpstr>PowerPoint 簡報</vt:lpstr>
      <vt:lpstr>李學勤：《十三經注疏》標點本</vt:lpstr>
      <vt:lpstr>新文豐：《十三經注疏》分段標點本</vt:lpstr>
      <vt:lpstr>西北大學和上海古籍出版社： 新版《十三經注疏》</vt:lpstr>
      <vt:lpstr>北大《儒藏》和浙大《中華禮藏》</vt:lpstr>
      <vt:lpstr>方校本</vt:lpstr>
      <vt:lpstr>方校本的缺失</vt:lpstr>
      <vt:lpstr>《十三經注疏》未來可增益之處</vt:lpstr>
      <vt:lpstr>PowerPoint 簡報</vt:lpstr>
      <vt:lpstr>結語</vt:lpstr>
      <vt:lpstr>結語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陳彥綾</dc:creator>
  <cp:lastModifiedBy>貴三 賴</cp:lastModifiedBy>
  <cp:revision>44</cp:revision>
  <dcterms:created xsi:type="dcterms:W3CDTF">2023-07-07T16:33:33Z</dcterms:created>
  <dcterms:modified xsi:type="dcterms:W3CDTF">2025-09-25T16:46:35Z</dcterms:modified>
</cp:coreProperties>
</file>