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18" r:id="rId2"/>
    <p:sldId id="662" r:id="rId3"/>
    <p:sldId id="666" r:id="rId4"/>
    <p:sldId id="669" r:id="rId5"/>
    <p:sldId id="667" r:id="rId6"/>
    <p:sldId id="668" r:id="rId7"/>
    <p:sldId id="559" r:id="rId8"/>
    <p:sldId id="484" r:id="rId9"/>
    <p:sldId id="485" r:id="rId10"/>
    <p:sldId id="486" r:id="rId11"/>
    <p:sldId id="560" r:id="rId12"/>
    <p:sldId id="555" r:id="rId13"/>
    <p:sldId id="595" r:id="rId14"/>
    <p:sldId id="488" r:id="rId15"/>
    <p:sldId id="663" r:id="rId16"/>
    <p:sldId id="604" r:id="rId17"/>
    <p:sldId id="601" r:id="rId18"/>
    <p:sldId id="609" r:id="rId19"/>
    <p:sldId id="530" r:id="rId20"/>
    <p:sldId id="621" r:id="rId21"/>
    <p:sldId id="622" r:id="rId22"/>
    <p:sldId id="596" r:id="rId23"/>
    <p:sldId id="599" r:id="rId24"/>
    <p:sldId id="615" r:id="rId25"/>
    <p:sldId id="616" r:id="rId26"/>
    <p:sldId id="620" r:id="rId27"/>
    <p:sldId id="523" r:id="rId28"/>
    <p:sldId id="527" r:id="rId29"/>
    <p:sldId id="623" r:id="rId30"/>
    <p:sldId id="524" r:id="rId31"/>
    <p:sldId id="605" r:id="rId32"/>
    <p:sldId id="501" r:id="rId33"/>
    <p:sldId id="502" r:id="rId34"/>
    <p:sldId id="653" r:id="rId35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AB2"/>
    <a:srgbClr val="FFD85D"/>
    <a:srgbClr val="61D6FF"/>
    <a:srgbClr val="DBD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28"/>
      </p:cViewPr>
      <p:guideLst>
        <p:guide orient="horz" pos="216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B027B-CD95-4925-83AB-CA0D17ABF91F}" type="datetimeFigureOut">
              <a:rPr lang="zh-TW" altLang="en-US" smtClean="0"/>
              <a:t>2025/9/25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AFC50-2966-4AC7-8034-3E9BB5CF43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50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AFD4D13-DD30-4060-95A0-1DF6804F669F}" type="datetime1">
              <a:rPr lang="en-US" altLang="zh-CN"/>
              <a:pPr/>
              <a:t>9/25/2025</a:t>
            </a:fld>
            <a:endParaRPr lang="zh-CN" altLang="zh-CN" sz="1200"/>
          </a:p>
        </p:txBody>
      </p:sp>
      <p:sp>
        <p:nvSpPr>
          <p:cNvPr id="2052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Notes Placeholder 4"/>
          <p:cNvSpPr>
            <a:spLocks noGrp="1" noRot="1" noChangeAspect="1" noChangeArrowheads="1"/>
          </p:cNvSpPr>
          <p:nvPr/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altLang="en-US" sz="1200"/>
              <a:t>Click to edit Master text styles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altLang="en-US" sz="1200"/>
              <a:t>Second level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altLang="en-US" sz="1200"/>
              <a:t>Third level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altLang="en-US" sz="1200"/>
              <a:t>Fourth level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en-US" sz="1200"/>
              <a:t>Fifth level</a:t>
            </a:r>
            <a:endParaRPr lang="zh-CN" altLang="en-US" sz="1200"/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9F130183-9115-47F8-B80D-87BBDF338BB3}" type="slidenum">
              <a:rPr lang="zh-CN" altLang="zh-CN"/>
              <a:pPr/>
              <a:t>‹#›</a:t>
            </a:fld>
            <a:endParaRPr lang="zh-CN" altLang="zh-CN" sz="1200"/>
          </a:p>
        </p:txBody>
      </p:sp>
    </p:spTree>
    <p:extLst>
      <p:ext uri="{BB962C8B-B14F-4D97-AF65-F5344CB8AC3E}">
        <p14:creationId xmlns:p14="http://schemas.microsoft.com/office/powerpoint/2010/main" val="256853282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39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E3CCE0-0114-4C1F-895F-C4F39F020A77}" type="slidenum">
              <a:rPr lang="zh-CN" altLang="zh-CN"/>
              <a:pPr/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PUT THE NAME OF YOUR COMPANY HERE</a:t>
            </a:r>
          </a:p>
        </p:txBody>
      </p:sp>
    </p:spTree>
    <p:extLst>
      <p:ext uri="{BB962C8B-B14F-4D97-AF65-F5344CB8AC3E}">
        <p14:creationId xmlns:p14="http://schemas.microsoft.com/office/powerpoint/2010/main" val="87029554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DC5045-9EE9-450F-9080-8C4F7A185234}" type="slidenum">
              <a:rPr lang="zh-CN" altLang="zh-CN"/>
              <a:pPr/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PUT THE NAME OF YOUR COMPANY HERE</a:t>
            </a:r>
          </a:p>
        </p:txBody>
      </p:sp>
    </p:spTree>
    <p:extLst>
      <p:ext uri="{BB962C8B-B14F-4D97-AF65-F5344CB8AC3E}">
        <p14:creationId xmlns:p14="http://schemas.microsoft.com/office/powerpoint/2010/main" val="12865419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84200"/>
            <a:ext cx="2057400" cy="53133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84200"/>
            <a:ext cx="6019800" cy="53133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64031D-1FEA-4A2F-85B9-B16F469B26B0}" type="slidenum">
              <a:rPr lang="zh-CN" altLang="zh-CN"/>
              <a:pPr/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PUT THE NAME OF YOUR COMPANY HERE</a:t>
            </a:r>
          </a:p>
        </p:txBody>
      </p:sp>
    </p:spTree>
    <p:extLst>
      <p:ext uri="{BB962C8B-B14F-4D97-AF65-F5344CB8AC3E}">
        <p14:creationId xmlns:p14="http://schemas.microsoft.com/office/powerpoint/2010/main" val="8924501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645ED7-DB19-45BB-8664-F6E6DC67D1AB}" type="slidenum">
              <a:rPr lang="zh-CN" altLang="zh-CN"/>
              <a:pPr/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PUT THE NAME OF YOUR COMPANY HERE</a:t>
            </a:r>
          </a:p>
        </p:txBody>
      </p:sp>
    </p:spTree>
    <p:extLst>
      <p:ext uri="{BB962C8B-B14F-4D97-AF65-F5344CB8AC3E}">
        <p14:creationId xmlns:p14="http://schemas.microsoft.com/office/powerpoint/2010/main" val="239901891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5D93C3-8D8A-4FC3-B297-0C5C1A179410}" type="slidenum">
              <a:rPr lang="zh-CN" altLang="zh-CN"/>
              <a:pPr/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PUT THE NAME OF YOUR COMPANY HERE</a:t>
            </a:r>
          </a:p>
        </p:txBody>
      </p:sp>
    </p:spTree>
    <p:extLst>
      <p:ext uri="{BB962C8B-B14F-4D97-AF65-F5344CB8AC3E}">
        <p14:creationId xmlns:p14="http://schemas.microsoft.com/office/powerpoint/2010/main" val="327143101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FBDBDF-D689-4D97-8F2B-A7C05E8921B1}" type="slidenum">
              <a:rPr lang="zh-CN" altLang="zh-CN"/>
              <a:pPr/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PUT THE NAME OF YOUR COMPANY HERE</a:t>
            </a:r>
          </a:p>
        </p:txBody>
      </p:sp>
    </p:spTree>
    <p:extLst>
      <p:ext uri="{BB962C8B-B14F-4D97-AF65-F5344CB8AC3E}">
        <p14:creationId xmlns:p14="http://schemas.microsoft.com/office/powerpoint/2010/main" val="21593479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0C5235-D2D6-4B87-847A-250C9D3FEF72}" type="slidenum">
              <a:rPr lang="zh-CN" altLang="zh-CN"/>
              <a:pPr/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PUT THE NAME OF YOUR COMPANY HERE</a:t>
            </a:r>
          </a:p>
        </p:txBody>
      </p:sp>
    </p:spTree>
    <p:extLst>
      <p:ext uri="{BB962C8B-B14F-4D97-AF65-F5344CB8AC3E}">
        <p14:creationId xmlns:p14="http://schemas.microsoft.com/office/powerpoint/2010/main" val="51328559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679691-020A-413E-B53E-A7A34F112E18}" type="slidenum">
              <a:rPr lang="zh-CN" altLang="zh-CN"/>
              <a:pPr/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PUT THE NAME OF YOUR COMPANY HERE</a:t>
            </a:r>
          </a:p>
        </p:txBody>
      </p:sp>
    </p:spTree>
    <p:extLst>
      <p:ext uri="{BB962C8B-B14F-4D97-AF65-F5344CB8AC3E}">
        <p14:creationId xmlns:p14="http://schemas.microsoft.com/office/powerpoint/2010/main" val="42712578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41F295-E866-4863-BE64-3D2E51558A01}" type="slidenum">
              <a:rPr lang="zh-CN" altLang="zh-CN"/>
              <a:pPr/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PUT THE NAME OF YOUR COMPANY HERE</a:t>
            </a:r>
          </a:p>
        </p:txBody>
      </p:sp>
    </p:spTree>
    <p:extLst>
      <p:ext uri="{BB962C8B-B14F-4D97-AF65-F5344CB8AC3E}">
        <p14:creationId xmlns:p14="http://schemas.microsoft.com/office/powerpoint/2010/main" val="88788285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50D0ED-4809-482D-A3CA-ABDA92EF89AA}" type="slidenum">
              <a:rPr lang="zh-CN" altLang="zh-CN"/>
              <a:pPr/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PUT THE NAME OF YOUR COMPANY HERE</a:t>
            </a:r>
          </a:p>
        </p:txBody>
      </p:sp>
    </p:spTree>
    <p:extLst>
      <p:ext uri="{BB962C8B-B14F-4D97-AF65-F5344CB8AC3E}">
        <p14:creationId xmlns:p14="http://schemas.microsoft.com/office/powerpoint/2010/main" val="133052354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0DA422-56DE-4BE1-B13B-C4FA19AD6CCA}" type="slidenum">
              <a:rPr lang="zh-CN" altLang="zh-CN"/>
              <a:pPr/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zh-CN"/>
              <a:t>PUT THE NAME OF YOUR COMPANY HERE</a:t>
            </a:r>
          </a:p>
        </p:txBody>
      </p:sp>
    </p:spTree>
    <p:extLst>
      <p:ext uri="{BB962C8B-B14F-4D97-AF65-F5344CB8AC3E}">
        <p14:creationId xmlns:p14="http://schemas.microsoft.com/office/powerpoint/2010/main" val="10428339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84200"/>
            <a:ext cx="7620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zh-CN" altLang="zh-CN">
                <a:sym typeface="Arial" pitchFamily="34" charset="0"/>
              </a:rPr>
              <a:t>Second level</a:t>
            </a:r>
          </a:p>
          <a:p>
            <a:pPr lvl="2"/>
            <a:r>
              <a:rPr lang="zh-CN" altLang="zh-CN">
                <a:sym typeface="Arial" pitchFamily="34" charset="0"/>
              </a:rPr>
              <a:t>Third level</a:t>
            </a:r>
          </a:p>
          <a:p>
            <a:pPr lvl="3"/>
            <a:r>
              <a:rPr lang="zh-CN" altLang="zh-CN">
                <a:sym typeface="Arial" pitchFamily="34" charset="0"/>
              </a:rPr>
              <a:t>Fourth level</a:t>
            </a:r>
          </a:p>
          <a:p>
            <a:pPr lvl="4"/>
            <a:r>
              <a:rPr lang="zh-CN" altLang="zh-CN">
                <a:sym typeface="Arial" pitchFamily="34" charset="0"/>
              </a:rPr>
              <a:t>Fifth level</a:t>
            </a:r>
          </a:p>
        </p:txBody>
      </p:sp>
      <p:sp>
        <p:nvSpPr>
          <p:cNvPr id="1029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381000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E4C0E2C-4246-4870-9F51-A7678C731DCA}" type="slidenum">
              <a:rPr lang="zh-CN" altLang="zh-CN"/>
              <a:pPr/>
              <a:t>‹#›</a:t>
            </a:fld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558800"/>
            <a:ext cx="152400" cy="5334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MS PGothic" pitchFamily="34" charset="-128"/>
              <a:ea typeface="MS PGothic" pitchFamily="34" charset="-128"/>
              <a:sym typeface="MS PGothic" pitchFamily="34" charset="-128"/>
            </a:endParaRPr>
          </a:p>
        </p:txBody>
      </p:sp>
      <p:sp>
        <p:nvSpPr>
          <p:cNvPr id="1031" name="Straight Connector 15"/>
          <p:cNvSpPr>
            <a:spLocks noChangeShapeType="1"/>
          </p:cNvSpPr>
          <p:nvPr/>
        </p:nvSpPr>
        <p:spPr bwMode="auto">
          <a:xfrm>
            <a:off x="0" y="801688"/>
            <a:ext cx="101600" cy="1587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2" name="Straight Connector 16"/>
          <p:cNvSpPr>
            <a:spLocks noChangeShapeType="1"/>
          </p:cNvSpPr>
          <p:nvPr/>
        </p:nvSpPr>
        <p:spPr bwMode="auto">
          <a:xfrm>
            <a:off x="0" y="863600"/>
            <a:ext cx="101600" cy="0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0" y="6259513"/>
            <a:ext cx="9144000" cy="623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034" name="Oval 1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82000" y="6375400"/>
            <a:ext cx="365125" cy="365125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400" b="1">
              <a:solidFill>
                <a:srgbClr val="BFBFBF"/>
              </a:solidFill>
              <a:latin typeface="MS PGothic" pitchFamily="34" charset="-128"/>
              <a:ea typeface="MS PGothic" pitchFamily="34" charset="-128"/>
              <a:sym typeface="MS PGothic" pitchFamily="34" charset="-128"/>
            </a:endParaRPr>
          </a:p>
        </p:txBody>
      </p:sp>
      <p:sp>
        <p:nvSpPr>
          <p:cNvPr id="1035" name="Oval 1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924800" y="6375400"/>
            <a:ext cx="365125" cy="365125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400" b="1">
              <a:solidFill>
                <a:srgbClr val="BFBFBF"/>
              </a:solidFill>
              <a:latin typeface="MS PGothic" pitchFamily="34" charset="-128"/>
              <a:ea typeface="MS PGothic" pitchFamily="34" charset="-128"/>
              <a:sym typeface="MS PGothic" pitchFamily="34" charset="-128"/>
            </a:endParaRPr>
          </a:p>
        </p:txBody>
      </p:sp>
      <p:sp>
        <p:nvSpPr>
          <p:cNvPr id="1036" name="Chevron 17"/>
          <p:cNvSpPr>
            <a:spLocks noChangeArrowheads="1"/>
          </p:cNvSpPr>
          <p:nvPr/>
        </p:nvSpPr>
        <p:spPr bwMode="auto">
          <a:xfrm flipH="1">
            <a:off x="8066088" y="6491288"/>
            <a:ext cx="82550" cy="133350"/>
          </a:xfrm>
          <a:prstGeom prst="chevron">
            <a:avLst>
              <a:gd name="adj" fmla="val 79255"/>
            </a:avLst>
          </a:prstGeom>
          <a:solidFill>
            <a:schemeClr val="accent1"/>
          </a:solidFill>
          <a:ln w="12700" cap="flat" cmpd="sng">
            <a:solidFill>
              <a:srgbClr val="A5A5A5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latin typeface="MS PGothic" pitchFamily="34" charset="-128"/>
              <a:ea typeface="MS PGothic" pitchFamily="34" charset="-128"/>
              <a:sym typeface="MS PGothic" pitchFamily="34" charset="-128"/>
            </a:endParaRPr>
          </a:p>
        </p:txBody>
      </p:sp>
      <p:sp>
        <p:nvSpPr>
          <p:cNvPr id="1037" name="Chevron 18"/>
          <p:cNvSpPr>
            <a:spLocks noChangeArrowheads="1"/>
          </p:cNvSpPr>
          <p:nvPr/>
        </p:nvSpPr>
        <p:spPr bwMode="auto">
          <a:xfrm>
            <a:off x="8523288" y="6491288"/>
            <a:ext cx="82550" cy="133350"/>
          </a:xfrm>
          <a:prstGeom prst="chevron">
            <a:avLst>
              <a:gd name="adj" fmla="val 79255"/>
            </a:avLst>
          </a:prstGeom>
          <a:solidFill>
            <a:schemeClr val="accent1"/>
          </a:solidFill>
          <a:ln w="12700" cap="flat" cmpd="sng">
            <a:solidFill>
              <a:srgbClr val="A5A5A5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latin typeface="MS PGothic" pitchFamily="34" charset="-128"/>
              <a:ea typeface="MS PGothic" pitchFamily="34" charset="-128"/>
              <a:sym typeface="MS PGothic" pitchFamily="34" charset="-128"/>
            </a:endParaRPr>
          </a:p>
        </p:txBody>
      </p:sp>
      <p:sp>
        <p:nvSpPr>
          <p:cNvPr id="1038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75400"/>
            <a:ext cx="6629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7F7F7F"/>
                </a:solidFill>
                <a:latin typeface="+mj-lt"/>
                <a:sym typeface="方正兰亭粗黑_GBK" charset="-122"/>
              </a:defRPr>
            </a:lvl1pPr>
          </a:lstStyle>
          <a:p>
            <a:r>
              <a:rPr lang="zh-CN" altLang="zh-CN"/>
              <a:t>PUT THE NAME OF YOUR COMPANY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dt="0"/>
  <p:txStyles>
    <p:titleStyle>
      <a:lvl1pPr marL="914400" indent="-914400" algn="l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+mj-lt"/>
          <a:ea typeface="+mj-ea"/>
          <a:cs typeface="+mj-cs"/>
          <a:sym typeface="Arial" pitchFamily="34" charset="0"/>
        </a:defRPr>
      </a:lvl1pPr>
      <a:lvl2pPr marL="914400" indent="-914400" algn="l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方正兰亭粗黑_GBK" charset="-122"/>
          <a:ea typeface="黑体" pitchFamily="49" charset="-122"/>
          <a:sym typeface="Arial" pitchFamily="34" charset="0"/>
        </a:defRPr>
      </a:lvl2pPr>
      <a:lvl3pPr marL="914400" indent="-914400" algn="l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方正兰亭粗黑_GBK" charset="-122"/>
          <a:ea typeface="黑体" pitchFamily="49" charset="-122"/>
          <a:sym typeface="Arial" pitchFamily="34" charset="0"/>
        </a:defRPr>
      </a:lvl3pPr>
      <a:lvl4pPr marL="914400" indent="-914400" algn="l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方正兰亭粗黑_GBK" charset="-122"/>
          <a:ea typeface="黑体" pitchFamily="49" charset="-122"/>
          <a:sym typeface="Arial" pitchFamily="34" charset="0"/>
        </a:defRPr>
      </a:lvl4pPr>
      <a:lvl5pPr marL="914400" indent="-914400" algn="l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方正兰亭粗黑_GBK" charset="-122"/>
          <a:ea typeface="黑体" pitchFamily="49" charset="-122"/>
          <a:sym typeface="Arial" pitchFamily="34" charset="0"/>
        </a:defRPr>
      </a:lvl5pPr>
      <a:lvl6pPr marL="1371600" indent="-914400" algn="l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方正兰亭粗黑_GBK" charset="-122"/>
          <a:ea typeface="黑体" pitchFamily="49" charset="-122"/>
          <a:sym typeface="Arial" pitchFamily="34" charset="0"/>
        </a:defRPr>
      </a:lvl6pPr>
      <a:lvl7pPr marL="1828800" indent="-914400" algn="l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方正兰亭粗黑_GBK" charset="-122"/>
          <a:ea typeface="黑体" pitchFamily="49" charset="-122"/>
          <a:sym typeface="Arial" pitchFamily="34" charset="0"/>
        </a:defRPr>
      </a:lvl7pPr>
      <a:lvl8pPr marL="2286000" indent="-914400" algn="l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方正兰亭粗黑_GBK" charset="-122"/>
          <a:ea typeface="黑体" pitchFamily="49" charset="-122"/>
          <a:sym typeface="Arial" pitchFamily="34" charset="0"/>
        </a:defRPr>
      </a:lvl8pPr>
      <a:lvl9pPr marL="2743200" indent="-914400" algn="l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方正兰亭粗黑_GBK" charset="-122"/>
          <a:ea typeface="黑体" pitchFamily="49" charset="-122"/>
          <a:sym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262626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rgbClr val="262626"/>
          </a:solidFill>
          <a:latin typeface="+mn-lt"/>
          <a:ea typeface="+mn-ea"/>
          <a:sym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262626"/>
          </a:solidFill>
          <a:latin typeface="+mn-lt"/>
          <a:ea typeface="+mn-ea"/>
          <a:sym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rgbClr val="262626"/>
          </a:solidFill>
          <a:latin typeface="+mn-lt"/>
          <a:ea typeface="+mn-ea"/>
          <a:sym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262626"/>
          </a:solidFill>
          <a:latin typeface="+mn-lt"/>
          <a:ea typeface="+mn-ea"/>
          <a:sym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262626"/>
          </a:solidFill>
          <a:latin typeface="+mn-lt"/>
          <a:ea typeface="+mn-ea"/>
          <a:sym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262626"/>
          </a:solidFill>
          <a:latin typeface="+mn-lt"/>
          <a:ea typeface="+mn-ea"/>
          <a:sym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262626"/>
          </a:solidFill>
          <a:latin typeface="+mn-lt"/>
          <a:ea typeface="+mn-ea"/>
          <a:sym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262626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292517" y="1600248"/>
            <a:ext cx="8762770" cy="542053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ts val="3000"/>
              </a:lnSpc>
              <a:spcAft>
                <a:spcPts val="0"/>
              </a:spcAft>
              <a:buNone/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學歷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lnSpc>
                <a:spcPts val="3000"/>
              </a:lnSpc>
              <a:spcAft>
                <a:spcPts val="0"/>
              </a:spcAft>
              <a:buNone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◆臺灣師範大學國文學系碩士、博士班畢業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lnSpc>
                <a:spcPts val="3000"/>
              </a:lnSpc>
              <a:spcAft>
                <a:spcPts val="0"/>
              </a:spcAft>
              <a:buNone/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現任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lnSpc>
                <a:spcPts val="3000"/>
              </a:lnSpc>
              <a:spcAft>
                <a:spcPts val="0"/>
              </a:spcAft>
              <a:buNone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臺灣師範大學華語文教學系助理教授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lnSpc>
                <a:spcPts val="3000"/>
              </a:lnSpc>
              <a:spcAft>
                <a:spcPts val="0"/>
              </a:spcAft>
              <a:buNone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◆臺灣師範大學進修推廣部華語師資班講師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lnSpc>
                <a:spcPts val="3000"/>
              </a:lnSpc>
              <a:spcAft>
                <a:spcPts val="0"/>
              </a:spcAft>
              <a:buNone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◆臺灣師範大學僑生先修部僑教推廣暨校友服務組組長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lnSpc>
                <a:spcPts val="3000"/>
              </a:lnSpc>
              <a:spcAft>
                <a:spcPts val="0"/>
              </a:spcAft>
              <a:buNone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◆教育部國家教育研究院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成語典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簡編本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異形詞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編審委員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lnSpc>
                <a:spcPts val="3000"/>
              </a:lnSpc>
              <a:spcAft>
                <a:spcPts val="0"/>
              </a:spcAft>
              <a:buNone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◆公視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一字千金節目字庫專家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lnSpc>
                <a:spcPts val="3000"/>
              </a:lnSpc>
              <a:spcAft>
                <a:spcPts val="0"/>
              </a:spcAft>
              <a:buNone/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專長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lnSpc>
                <a:spcPts val="3000"/>
              </a:lnSpc>
              <a:spcAft>
                <a:spcPts val="0"/>
              </a:spcAft>
              <a:buNone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 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文字學、古文字學、簡帛學、出土文獻研究、字辭典編纂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華語教學研究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icrosoft JhengHei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81110" y="228684"/>
            <a:ext cx="7737475" cy="111805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chemeClr val="tx1"/>
                </a:solidFill>
                <a:latin typeface="+mj-lt"/>
                <a:ea typeface="+mj-ea"/>
                <a:cs typeface="微软雅黑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软雅黑"/>
                <a:cs typeface="微软雅黑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软雅黑"/>
                <a:cs typeface="微软雅黑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软雅黑"/>
                <a:cs typeface="微软雅黑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软雅黑"/>
                <a:cs typeface="微软雅黑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软雅黑"/>
                <a:cs typeface="微软雅黑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软雅黑"/>
                <a:cs typeface="微软雅黑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软雅黑"/>
                <a:cs typeface="微软雅黑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软雅黑"/>
                <a:cs typeface="微软雅黑"/>
              </a:defRPr>
            </a:lvl9pPr>
          </a:lstStyle>
          <a:p>
            <a:pPr eaLnBrk="1" hangingPunct="1">
              <a:defRPr/>
            </a:pPr>
            <a:r>
              <a:rPr lang="zh-TW" altLang="en-US" sz="5400" b="1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 pitchFamily="34" charset="0"/>
              </a:rPr>
              <a:t>陳嘉凌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t="20592" r="4565" b="21264"/>
          <a:stretch/>
        </p:blipFill>
        <p:spPr>
          <a:xfrm>
            <a:off x="5638772" y="711514"/>
            <a:ext cx="2590732" cy="2233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1093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什麼是漢字文化？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49722"/>
            <a:ext cx="8786292" cy="414491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由漢字形體表現出的集體思想、價值觀念及文化特色。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6146" name="Picture 2" descr="说文解字：女，妇，婆，妻，姨，姑，母，娘！ - 国学堂之说文解字| 微信公众号文章阅读- We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3" t="13993" b="20801"/>
          <a:stretch/>
        </p:blipFill>
        <p:spPr bwMode="auto">
          <a:xfrm>
            <a:off x="6122169" y="2453650"/>
            <a:ext cx="1388673" cy="265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私は本当にそれが好きです。】 漢字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3" t="17977" r="7153" b="19103"/>
          <a:stretch/>
        </p:blipFill>
        <p:spPr bwMode="auto">
          <a:xfrm>
            <a:off x="1295486" y="2438426"/>
            <a:ext cx="1564742" cy="27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私は本当にそれが好きです。】 漢字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r="45862"/>
          <a:stretch/>
        </p:blipFill>
        <p:spPr bwMode="auto">
          <a:xfrm>
            <a:off x="3667140" y="2497885"/>
            <a:ext cx="1648117" cy="26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553148" y="5271421"/>
            <a:ext cx="60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婦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828872" y="5343233"/>
            <a:ext cx="60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女</a:t>
            </a:r>
          </a:p>
        </p:txBody>
      </p:sp>
      <p:sp>
        <p:nvSpPr>
          <p:cNvPr id="4" name="矩形 3"/>
          <p:cNvSpPr/>
          <p:nvPr/>
        </p:nvSpPr>
        <p:spPr>
          <a:xfrm>
            <a:off x="2261569" y="5895582"/>
            <a:ext cx="4493538" cy="569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ts val="4100"/>
              </a:lnSpc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→你看到了什麼文化現象？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65265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110" y="381080"/>
            <a:ext cx="7620000" cy="842881"/>
          </a:xfrm>
        </p:spPr>
        <p:txBody>
          <a:bodyPr/>
          <a:lstStyle/>
          <a:p>
            <a:r>
              <a:rPr lang="zh-TW" altLang="en-US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文化的分類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506" y="1676446"/>
            <a:ext cx="8229600" cy="4525963"/>
          </a:xfrm>
        </p:spPr>
        <p:txBody>
          <a:bodyPr/>
          <a:lstStyle/>
          <a:p>
            <a:pPr marL="0" indent="0">
              <a:lnSpc>
                <a:spcPts val="3600"/>
              </a:lnSpc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一、物質文化：獲取生存的必須物品，如工具、食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衣住行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二、制度文化：構成社會的重要觀念，如倫理道德、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風俗習慣、社會制度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三、精神文化：獲得心靈滿足的物品，如藝術、音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樂、文學、宗教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→文化交流：漢字與外來文化、漢字與現代文化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3428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3704" y="323120"/>
            <a:ext cx="7620000" cy="1066772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漢字的演進：圖畫→線條</a:t>
            </a:r>
          </a:p>
        </p:txBody>
      </p:sp>
      <p:pic>
        <p:nvPicPr>
          <p:cNvPr id="6" name="Picture 4" descr="ãç²éª¨æ é½é¿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96" y="3722328"/>
            <a:ext cx="3360044" cy="252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76" y="1812948"/>
            <a:ext cx="2935242" cy="1482009"/>
          </a:xfrm>
          <a:prstGeom prst="rect">
            <a:avLst/>
          </a:prstGeom>
        </p:spPr>
      </p:pic>
      <p:pic>
        <p:nvPicPr>
          <p:cNvPr id="8" name="Picture 2" descr="西周《大克鼎》_西周《大克鼎》書法作品欣賞_字典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2" y="3770501"/>
            <a:ext cx="1831128" cy="21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國立故宮博物院-展覽&gt; 展覽回顧&gt; 鐘鼎彝銘—漢字源流展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32" y="3770501"/>
            <a:ext cx="1633739" cy="21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2.read01.com/SIG=28s4loc/304c44396268497061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6" y="1812948"/>
            <a:ext cx="4252425" cy="1360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526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09704" y="5197939"/>
            <a:ext cx="7772400" cy="1362075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你看見了什麼古文字密碼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  <a:endParaRPr lang="zh-TW" altLang="en-US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96" y="3048010"/>
            <a:ext cx="2103012" cy="1775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100" y="863760"/>
            <a:ext cx="2133544" cy="1810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39" y="3048010"/>
            <a:ext cx="2058617" cy="177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26" y="914980"/>
            <a:ext cx="2236136" cy="1780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01" y="850891"/>
            <a:ext cx="2172003" cy="183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44" y="2966070"/>
            <a:ext cx="2172003" cy="185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392103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837" y="235044"/>
            <a:ext cx="7620000" cy="939850"/>
          </a:xfrm>
        </p:spPr>
        <p:txBody>
          <a:bodyPr/>
          <a:lstStyle/>
          <a:p>
            <a:r>
              <a:rPr lang="zh-TW" altLang="en-US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一、物質文化字</a:t>
            </a:r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25" y="2682504"/>
            <a:ext cx="1063338" cy="2124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8567" y="2653917"/>
            <a:ext cx="1143072" cy="2135147"/>
          </a:xfrm>
          <a:prstGeom prst="rect">
            <a:avLst/>
          </a:prstGeom>
        </p:spPr>
      </p:pic>
      <p:pic>
        <p:nvPicPr>
          <p:cNvPr id="11" name="圖片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39" y="2653917"/>
            <a:ext cx="1205391" cy="20756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311780" y="1263859"/>
            <a:ext cx="608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 pitchFamily="34" charset="0"/>
              </a:rPr>
              <a:t>戰爭武器字：國家大事在祀與</a:t>
            </a:r>
            <a:r>
              <a:rPr lang="zh-TW" altLang="en-US" sz="2400" b="1" cap="all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 pitchFamily="34" charset="0"/>
              </a:rPr>
              <a:t>戎</a:t>
            </a:r>
          </a:p>
        </p:txBody>
      </p:sp>
      <p:sp>
        <p:nvSpPr>
          <p:cNvPr id="14" name="矩形 13"/>
          <p:cNvSpPr/>
          <p:nvPr/>
        </p:nvSpPr>
        <p:spPr>
          <a:xfrm>
            <a:off x="6019762" y="5257752"/>
            <a:ext cx="298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上部可攻擊的盾牌</a:t>
            </a:r>
          </a:p>
        </p:txBody>
      </p:sp>
    </p:spTree>
    <p:extLst>
      <p:ext uri="{BB962C8B-B14F-4D97-AF65-F5344CB8AC3E}">
        <p14:creationId xmlns:p14="http://schemas.microsoft.com/office/powerpoint/2010/main" val="3261413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2.kknews.cc/SIG=1u5e2or/1ns5000395792726s4n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6" b="15346"/>
          <a:stretch/>
        </p:blipFill>
        <p:spPr bwMode="auto">
          <a:xfrm>
            <a:off x="2590852" y="2069416"/>
            <a:ext cx="3827732" cy="20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102380" y="5181554"/>
            <a:ext cx="8457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古代一種橫刃兵器。於上端增矛頭，成為戟。</a:t>
            </a:r>
          </a:p>
        </p:txBody>
      </p:sp>
      <p:sp>
        <p:nvSpPr>
          <p:cNvPr id="7" name="矩形 6"/>
          <p:cNvSpPr/>
          <p:nvPr/>
        </p:nvSpPr>
        <p:spPr>
          <a:xfrm>
            <a:off x="3505228" y="75059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枕戈待旦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5851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45" y="1071272"/>
            <a:ext cx="998376" cy="175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56" y="1054786"/>
            <a:ext cx="1207304" cy="164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https://humanum.arts.cuhk.edu.hk/Lexis/lexi-mf/oracle/4f10-149492347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94" y="1051716"/>
            <a:ext cx="1755656" cy="175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597657" y="4246179"/>
            <a:ext cx="8458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戈刃橫於人頸之上，因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古代戰爭時多砍伐人頭。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600278" y="3158200"/>
            <a:ext cx="38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伐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416621" y="3168647"/>
            <a:ext cx="38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戍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705544" y="3184636"/>
            <a:ext cx="38099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2400" dirty="0"/>
              <a:t>戎</a:t>
            </a:r>
          </a:p>
        </p:txBody>
      </p:sp>
      <p:sp>
        <p:nvSpPr>
          <p:cNvPr id="13" name="矩形 12"/>
          <p:cNvSpPr/>
          <p:nvPr/>
        </p:nvSpPr>
        <p:spPr>
          <a:xfrm>
            <a:off x="613440" y="5114543"/>
            <a:ext cx="61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象人背負着戈去保衛邊疆。</a:t>
            </a:r>
          </a:p>
        </p:txBody>
      </p:sp>
    </p:spTree>
    <p:extLst>
      <p:ext uri="{BB962C8B-B14F-4D97-AF65-F5344CB8AC3E}">
        <p14:creationId xmlns:p14="http://schemas.microsoft.com/office/powerpoint/2010/main" val="28868090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8211" y="1171469"/>
            <a:ext cx="1447762" cy="2202444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80965" y="5410148"/>
            <a:ext cx="586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象斧頭類的器具，表示手持斧頭的武士。</a:t>
            </a:r>
          </a:p>
        </p:txBody>
      </p:sp>
      <p:sp>
        <p:nvSpPr>
          <p:cNvPr id="3" name="AutoShape 2" descr="https://humanum.arts.cuhk.edu.hk/Lexis/lexi-mf/bronze.php?id=877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2" y="1168200"/>
            <a:ext cx="1752554" cy="213762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94514" y="4495772"/>
            <a:ext cx="565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斧鉞是王權的象徵，故表示「王」。</a:t>
            </a:r>
          </a:p>
        </p:txBody>
      </p:sp>
      <p:pic>
        <p:nvPicPr>
          <p:cNvPr id="16" name="圖片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4812" y="1171469"/>
            <a:ext cx="1099623" cy="21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392" y="457278"/>
            <a:ext cx="7620000" cy="766683"/>
          </a:xfrm>
        </p:spPr>
        <p:txBody>
          <a:bodyPr/>
          <a:lstStyle/>
          <a:p>
            <a:r>
              <a:rPr lang="zh-TW" altLang="en-US" sz="4000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思考：從這些字你看見了什麼？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5093" y="1371654"/>
            <a:ext cx="8229600" cy="495287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古代武器種類眾多，有長有短，有攻擊類、防禦類等</a:t>
            </a:r>
            <a:endPara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700"/>
              </a:lnSpc>
            </a:pPr>
            <a:r>
              <a:rPr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抵抗外族，戰爭頻仍</a:t>
            </a:r>
            <a:endPara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700"/>
              </a:lnSpc>
            </a:pPr>
            <a:r>
              <a:rPr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武器等於王權、控制人民的利器</a:t>
            </a:r>
            <a:endPara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700"/>
              </a:lnSpc>
            </a:pPr>
            <a:endPara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700"/>
              </a:lnSpc>
            </a:pPr>
            <a:endPara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700"/>
              </a:lnSpc>
            </a:pPr>
            <a:endPara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700"/>
              </a:lnSpc>
              <a:buNone/>
            </a:pPr>
            <a:endPara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700"/>
              </a:lnSpc>
            </a:pPr>
            <a:r>
              <a:rPr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思考：如果是現代，「伐」可能怎麼造字？</a:t>
            </a:r>
            <a:endPara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23554" name="Picture 2" descr="http://image.uc.cn/s/wemedia/s/upload/2020/3d90ce2a55e8aae0f6986fea63fd5d3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/>
        </p:blipFill>
        <p:spPr bwMode="auto">
          <a:xfrm>
            <a:off x="4876792" y="3165850"/>
            <a:ext cx="2543892" cy="195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專文】美國在日本投下原子彈，是正當的決策？還是違反人道？ | 民報Taiwan People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3558" name="Picture 6" descr="專文】美國在日本投下原子彈，是正當的決策？還是違反人道？ | 民報Taiwan People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86" y="3200406"/>
            <a:ext cx="2518956" cy="1890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5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300" y="1460301"/>
            <a:ext cx="850651" cy="1834658"/>
          </a:xfrm>
          <a:prstGeom prst="rect">
            <a:avLst/>
          </a:prstGeom>
        </p:spPr>
      </p:pic>
      <p:pic>
        <p:nvPicPr>
          <p:cNvPr id="15362" name="圖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68" y="1498893"/>
            <a:ext cx="1055191" cy="171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30" y="1506680"/>
            <a:ext cx="1095959" cy="168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3" name="圖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15" y="1499279"/>
            <a:ext cx="807373" cy="17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圖片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00" y="1468644"/>
            <a:ext cx="913645" cy="176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68604" y="5566375"/>
            <a:ext cx="8802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雙手持杵擣秝以取穀粟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由於秦國的土地宜於稻禾，假借國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名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000" dirty="0"/>
          </a:p>
        </p:txBody>
      </p:sp>
      <p:pic>
        <p:nvPicPr>
          <p:cNvPr id="17410" name="Picture 2" descr="http://img.mp.itc.cn/upload/20170703/949922a9a0294accb73183d80d4b1da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6"/>
          <a:stretch/>
        </p:blipFill>
        <p:spPr bwMode="auto">
          <a:xfrm>
            <a:off x="471457" y="3822166"/>
            <a:ext cx="1515335" cy="143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228119" y="4634333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人背著禾，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稻穀成熟收成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14546" y="343124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秉</a:t>
            </a:r>
          </a:p>
        </p:txBody>
      </p:sp>
      <p:sp>
        <p:nvSpPr>
          <p:cNvPr id="14" name="矩形 13"/>
          <p:cNvSpPr/>
          <p:nvPr/>
        </p:nvSpPr>
        <p:spPr>
          <a:xfrm>
            <a:off x="4321000" y="341539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兼</a:t>
            </a:r>
          </a:p>
        </p:txBody>
      </p:sp>
      <p:sp>
        <p:nvSpPr>
          <p:cNvPr id="15" name="矩形 14"/>
          <p:cNvSpPr/>
          <p:nvPr/>
        </p:nvSpPr>
        <p:spPr>
          <a:xfrm>
            <a:off x="6075264" y="345094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</a:p>
        </p:txBody>
      </p:sp>
      <p:sp>
        <p:nvSpPr>
          <p:cNvPr id="16" name="矩形 15"/>
          <p:cNvSpPr/>
          <p:nvPr/>
        </p:nvSpPr>
        <p:spPr>
          <a:xfrm>
            <a:off x="7803514" y="343554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秦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79394" y="499974"/>
            <a:ext cx="259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 pitchFamily="34" charset="0"/>
              </a:rPr>
              <a:t>農業器物字</a:t>
            </a:r>
          </a:p>
        </p:txBody>
      </p:sp>
    </p:spTree>
    <p:extLst>
      <p:ext uri="{BB962C8B-B14F-4D97-AF65-F5344CB8AC3E}">
        <p14:creationId xmlns:p14="http://schemas.microsoft.com/office/powerpoint/2010/main" val="1179416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"/>
          <p:cNvSpPr/>
          <p:nvPr/>
        </p:nvSpPr>
        <p:spPr>
          <a:xfrm>
            <a:off x="506186" y="1592785"/>
            <a:ext cx="2143496" cy="274934"/>
          </a:xfrm>
          <a:prstGeom prst="rect">
            <a:avLst/>
          </a:prstGeom>
          <a:solidFill>
            <a:srgbClr val="D0CECE">
              <a:alpha val="69019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5"/>
          <p:cNvSpPr txBox="1">
            <a:spLocks noGrp="1"/>
          </p:cNvSpPr>
          <p:nvPr>
            <p:ph type="sldNum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altLang="zh-TW" b="1">
                <a:solidFill>
                  <a:srgbClr val="385623"/>
                </a:solidFill>
              </a:rPr>
              <a:pPr algn="r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b="1">
              <a:solidFill>
                <a:srgbClr val="385623"/>
              </a:solidFill>
            </a:endParaRPr>
          </a:p>
        </p:txBody>
      </p:sp>
      <p:pic>
        <p:nvPicPr>
          <p:cNvPr id="1028" name="Picture 4" descr="楚國《長沙子彈庫楚帛書》_楚國《長沙子彈庫楚帛書》書法作品欣賞_字典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84" y="228684"/>
            <a:ext cx="6964194" cy="6251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633726" y="685872"/>
            <a:ext cx="5584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楚帛書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：最早的時間神話文獻</a:t>
            </a:r>
          </a:p>
        </p:txBody>
      </p:sp>
    </p:spTree>
    <p:extLst>
      <p:ext uri="{BB962C8B-B14F-4D97-AF65-F5344CB8AC3E}">
        <p14:creationId xmlns:p14="http://schemas.microsoft.com/office/powerpoint/2010/main" val="343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負責耕種的人是？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0695" y="1447852"/>
            <a:ext cx="8229600" cy="5029068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>
              <a:lnSpc>
                <a:spcPts val="3700"/>
              </a:lnSpc>
            </a:pPr>
            <a:r>
              <a:rPr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父系社會 </a:t>
            </a:r>
            <a:r>
              <a:rPr lang="en-US" altLang="zh-TW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母系社會？</a:t>
            </a:r>
            <a:endPara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700"/>
              </a:lnSpc>
            </a:pPr>
            <a:r>
              <a:rPr lang="zh-TW" altLang="en-US" sz="2400" dirty="0">
                <a:solidFill>
                  <a:srgbClr val="1C1E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生產力、權力→父系社會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700"/>
              </a:lnSpc>
            </a:pPr>
            <a:endPara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22" name="圖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7" y="1757245"/>
            <a:ext cx="1451068" cy="217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514870" y="2845546"/>
            <a:ext cx="6400632" cy="101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itchFamily="34" charset="0"/>
              </a:rPr>
              <a:t>「力」象耒耜形，表示用耒耜在田中耕作。因農耕者為男性，故以「男」作為男子稱呼。</a:t>
            </a:r>
            <a:endParaRPr lang="en-US" altLang="zh-TW" sz="2400" dirty="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11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08" y="277776"/>
            <a:ext cx="7620000" cy="908025"/>
          </a:xfrm>
        </p:spPr>
        <p:txBody>
          <a:bodyPr/>
          <a:lstStyle/>
          <a:p>
            <a:r>
              <a:rPr lang="zh-TW" altLang="en-US" sz="5400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開始定居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100" y="1372337"/>
            <a:ext cx="8229600" cy="4525963"/>
          </a:xfrm>
        </p:spPr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豚、豕、豪、彘：狩獵時的重要對象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90" y="2067865"/>
            <a:ext cx="1112255" cy="142519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819446" y="3996081"/>
            <a:ext cx="4495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50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女子靜坐家中操持家務</a:t>
            </a:r>
          </a:p>
        </p:txBody>
      </p:sp>
      <p:sp>
        <p:nvSpPr>
          <p:cNvPr id="4" name="矩形 3"/>
          <p:cNvSpPr/>
          <p:nvPr/>
        </p:nvSpPr>
        <p:spPr>
          <a:xfrm>
            <a:off x="2819446" y="2286031"/>
            <a:ext cx="5791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50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人們習慣在屋子裡圈養豬隻，因為不僅是主要肉食來源，也是家中主要財富。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62" y="5294234"/>
            <a:ext cx="1140219" cy="1204456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5241" y="3779165"/>
            <a:ext cx="1030104" cy="120038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71842" y="5455631"/>
            <a:ext cx="2285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50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在屋裡養孩子</a:t>
            </a:r>
            <a:endParaRPr lang="en-US" altLang="zh-TW" sz="2400" dirty="0">
              <a:solidFill>
                <a:srgbClr val="05050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3063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67050" y="1371654"/>
            <a:ext cx="6400632" cy="4525963"/>
          </a:xfrm>
        </p:spPr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「酉」象大口尊，本義是酒尊。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→思考：為何底部是尖的？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→方便讓一半的酒缸埋進土裡儲藏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把酒尊置於桌上供奉祭奠。奠是古人重要的宗教活動和交往禮儀。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象雙手捧酒樽，本義是放置，引申敬重。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83" y="1154491"/>
            <a:ext cx="817655" cy="142614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18" y="2784312"/>
            <a:ext cx="1501395" cy="150139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83" y="4530126"/>
            <a:ext cx="1066695" cy="1777825"/>
          </a:xfrm>
          <a:prstGeom prst="rect">
            <a:avLst/>
          </a:prstGeom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533506" y="271256"/>
            <a:ext cx="7620000" cy="563563"/>
          </a:xfrm>
        </p:spPr>
        <p:txBody>
          <a:bodyPr/>
          <a:lstStyle/>
          <a:p>
            <a:r>
              <a:rPr lang="zh-TW" altLang="en-US" sz="4000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農業帶動</a:t>
            </a:r>
            <a:r>
              <a:rPr lang="en-US" altLang="zh-TW" sz="4000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zh-TW" altLang="en-US" sz="4000" b="1" kern="1200" cap="all" dirty="0">
              <a:solidFill>
                <a:srgbClr val="0065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2703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0375" y="338713"/>
            <a:ext cx="7620000" cy="578815"/>
          </a:xfrm>
        </p:spPr>
        <p:txBody>
          <a:bodyPr/>
          <a:lstStyle/>
          <a:p>
            <a:pPr marL="0" indent="0"/>
            <a:r>
              <a:rPr lang="zh-TW" altLang="en-US" sz="4000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人吃，神也要吃</a:t>
            </a:r>
          </a:p>
        </p:txBody>
      </p:sp>
      <p:sp>
        <p:nvSpPr>
          <p:cNvPr id="9" name="AutoShape 2" descr="https://humanum.arts.cuhk.edu.hk/Lexis/lexi-mf/bronze.php?id=9959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1" y="1420828"/>
            <a:ext cx="1254934" cy="1254934"/>
          </a:xfrm>
        </p:spPr>
      </p:pic>
      <p:sp>
        <p:nvSpPr>
          <p:cNvPr id="10" name="矩形 9"/>
          <p:cNvSpPr/>
          <p:nvPr/>
        </p:nvSpPr>
        <p:spPr>
          <a:xfrm>
            <a:off x="2284873" y="1937699"/>
            <a:ext cx="6400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象</a:t>
            </a:r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itchFamily="34" charset="0"/>
              </a:rPr>
              <a:t>人以口</a:t>
            </a:r>
            <a:r>
              <a:rPr lang="en-US" altLang="zh-TW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itchFamily="34" charset="0"/>
              </a:rPr>
              <a:t>(</a:t>
            </a:r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itchFamily="34" charset="0"/>
              </a:rPr>
              <a:t>亼</a:t>
            </a:r>
            <a:r>
              <a:rPr lang="en-US" altLang="zh-TW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itchFamily="34" charset="0"/>
              </a:rPr>
              <a:t>)</a:t>
            </a:r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itchFamily="34" charset="0"/>
              </a:rPr>
              <a:t>就於鍋 </a:t>
            </a:r>
            <a:r>
              <a:rPr lang="en-US" altLang="zh-TW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itchFamily="34" charset="0"/>
              </a:rPr>
              <a:t>(</a:t>
            </a:r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itchFamily="34" charset="0"/>
              </a:rPr>
              <a:t>皀</a:t>
            </a:r>
            <a:r>
              <a:rPr lang="en-US" altLang="zh-TW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itchFamily="34" charset="0"/>
              </a:rPr>
              <a:t>)</a:t>
            </a:r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itchFamily="34" charset="0"/>
              </a:rPr>
              <a:t>上進食</a:t>
            </a:r>
          </a:p>
        </p:txBody>
      </p:sp>
      <p:sp>
        <p:nvSpPr>
          <p:cNvPr id="11" name="矩形 10"/>
          <p:cNvSpPr/>
          <p:nvPr/>
        </p:nvSpPr>
        <p:spPr>
          <a:xfrm>
            <a:off x="2304485" y="3561422"/>
            <a:ext cx="5905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盛醃菜、肉醬等器皿，假借為豆麥之「豆」</a:t>
            </a:r>
          </a:p>
        </p:txBody>
      </p:sp>
      <p:sp>
        <p:nvSpPr>
          <p:cNvPr id="13" name="矩形 12"/>
          <p:cNvSpPr/>
          <p:nvPr/>
        </p:nvSpPr>
        <p:spPr>
          <a:xfrm>
            <a:off x="2424186" y="4952960"/>
            <a:ext cx="6248236" cy="948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側視的俎形，左側象案腳</a:t>
            </a:r>
            <a:r>
              <a:rPr lang="en-US" altLang="zh-TW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即俎足</a:t>
            </a:r>
            <a:r>
              <a:rPr lang="en-US" altLang="zh-TW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，右側象案板</a:t>
            </a:r>
            <a:r>
              <a:rPr lang="en-US" altLang="zh-TW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即俎面</a:t>
            </a:r>
            <a:r>
              <a:rPr lang="en-US" altLang="zh-TW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。表示切肉、盛肉用的砧板。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1" y="4876762"/>
            <a:ext cx="1230675" cy="125386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1" y="3179063"/>
            <a:ext cx="1186115" cy="1284521"/>
          </a:xfrm>
          <a:prstGeom prst="rect">
            <a:avLst/>
          </a:prstGeom>
        </p:spPr>
      </p:pic>
      <p:pic>
        <p:nvPicPr>
          <p:cNvPr id="26626" name="Picture 2" descr="纹饰多样的青铜豆_凤凰艺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3" y="935642"/>
            <a:ext cx="1514483" cy="208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俎[古代禮器]:古代中國祭祀時放置牛羊等祭品的器具。俎是切肉、盛肉的案子-百科知識中文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2" y="395882"/>
            <a:ext cx="1924159" cy="140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99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308" y="265628"/>
            <a:ext cx="8229600" cy="8579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5400" b="1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鼎</a:t>
            </a:r>
            <a:r>
              <a:rPr lang="en-US" altLang="zh-TW" sz="3200" b="1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多功能器具：食器、禮器、王權</a:t>
            </a:r>
          </a:p>
          <a:p>
            <a:pPr marL="0" indent="0">
              <a:buNone/>
            </a:pPr>
            <a:endParaRPr lang="zh-TW" altLang="en-US" sz="5400" b="1" kern="1200" cap="all" dirty="0">
              <a:solidFill>
                <a:srgbClr val="0065B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2" y="2502552"/>
            <a:ext cx="1645792" cy="194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Picture 2" descr="http://www.chnmus.net/images/attachement/jpg/site2/20130903/24be050d2bed138fd61d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86" y="2431972"/>
            <a:ext cx="3131443" cy="208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553364" y="2451030"/>
            <a:ext cx="213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牛鼎烹雞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619542" y="3567392"/>
            <a:ext cx="2133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問鼎中原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一言九鼎</a:t>
            </a:r>
          </a:p>
        </p:txBody>
      </p:sp>
    </p:spTree>
    <p:extLst>
      <p:ext uri="{BB962C8B-B14F-4D97-AF65-F5344CB8AC3E}">
        <p14:creationId xmlns:p14="http://schemas.microsoft.com/office/powerpoint/2010/main" val="824276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912" y="457637"/>
            <a:ext cx="7620000" cy="869075"/>
          </a:xfrm>
        </p:spPr>
        <p:txBody>
          <a:bodyPr/>
          <a:lstStyle/>
          <a:p>
            <a:pPr>
              <a:defRPr/>
            </a:pPr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鼎的其他功能</a:t>
            </a:r>
          </a:p>
        </p:txBody>
      </p:sp>
      <p:pic>
        <p:nvPicPr>
          <p:cNvPr id="5" name="Picture 4" descr="項羽力能扛鼎，跟奧運舉重冠軍哪個更強？假如在現代水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59" y="1600248"/>
            <a:ext cx="2133544" cy="294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2.kknews.cc/SIG=264u774/2887000072nnn1ss0s3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12152" r="12454" b="17517"/>
          <a:stretch/>
        </p:blipFill>
        <p:spPr bwMode="auto">
          <a:xfrm>
            <a:off x="4933896" y="1804255"/>
            <a:ext cx="3200316" cy="253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87886" y="4814043"/>
            <a:ext cx="4190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F0F0F"/>
                </a:solidFill>
                <a:latin typeface="Times New Roman" panose="02020603050405020304" pitchFamily="18" charset="0"/>
              </a:rPr>
              <a:t>《</a:t>
            </a:r>
            <a:r>
              <a:rPr lang="zh-TW" altLang="en-US" dirty="0">
                <a:solidFill>
                  <a:srgbClr val="0F0F0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史記</a:t>
            </a:r>
            <a:r>
              <a:rPr lang="en-US" altLang="zh-TW" dirty="0">
                <a:solidFill>
                  <a:srgbClr val="0F0F0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solidFill>
                  <a:srgbClr val="0F0F0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項羽本紀</a:t>
            </a:r>
            <a:r>
              <a:rPr lang="en-US" altLang="zh-TW" dirty="0">
                <a:solidFill>
                  <a:srgbClr val="0F0F0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solidFill>
                  <a:srgbClr val="0F0F0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：「籍長八尺餘，力能扛鼎，才氣過人，雖吳中子弟皆已憚籍矣。」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52990" y="4842590"/>
            <a:ext cx="3818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宋．蘇軾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留侯論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：「當韓之亡，秦之方盛也，以刀鋸鼎鑊待天下之士。」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038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392" y="457278"/>
            <a:ext cx="7620000" cy="766683"/>
          </a:xfrm>
        </p:spPr>
        <p:txBody>
          <a:bodyPr/>
          <a:lstStyle/>
          <a:p>
            <a:r>
              <a:rPr lang="zh-TW" altLang="en-US" sz="4000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思考：從這些字你看見了什麼？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704" y="1600248"/>
            <a:ext cx="8229600" cy="4525963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以農立國的分工社會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事生如事死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尊天祭祖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700"/>
              </a:lnSpc>
              <a:buNone/>
            </a:pPr>
            <a:endParaRPr lang="en-US" altLang="zh-TW" sz="24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5" name="AutoShape 4" descr="專文】美國在日本投下原子彈，是正當的決策？還是違反人道？ | 民報Taiwan People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2772" name="Picture 4" descr="▲▼新北市公立納骨塔會採取人流管制。（圖／新北市民政局提供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92" y="3276604"/>
            <a:ext cx="3886098" cy="259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618" y="292189"/>
            <a:ext cx="7620000" cy="919079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二、制度文化字</a:t>
            </a:r>
          </a:p>
        </p:txBody>
      </p:sp>
      <p:pic>
        <p:nvPicPr>
          <p:cNvPr id="17410" name="圖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72" y="1346270"/>
            <a:ext cx="1321589" cy="152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115929" y="1544349"/>
            <a:ext cx="6032421" cy="3524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軍功制：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>
              <a:lnSpc>
                <a:spcPts val="3500"/>
              </a:lnSpc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古代戰爭中，戰勝者割取敵人左耳以記功。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>
              <a:lnSpc>
                <a:spcPts val="35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思考：為何割左耳？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→古人以左為尊、方便攜帶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→怕有人割下敵人兩個耳朵冒充戰功</a:t>
            </a:r>
          </a:p>
          <a:p>
            <a:endParaRPr lang="zh-TW" altLang="en-US" sz="2400" dirty="0">
              <a:ea typeface="標楷體" panose="03000509000000000000" pitchFamily="65" charset="-120"/>
              <a:cs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71842" y="5318773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說文解字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記載：「馘，軍戰斷耳也。」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72" y="3082326"/>
            <a:ext cx="1467379" cy="146737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3" y="4924547"/>
            <a:ext cx="1549896" cy="154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0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409" y="326608"/>
            <a:ext cx="7620000" cy="1219168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古文字字義三選一</a:t>
            </a:r>
            <a:r>
              <a:rPr lang="en-US" altLang="zh-TW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110" y="1985332"/>
            <a:ext cx="8229600" cy="4525963"/>
          </a:xfrm>
        </p:spPr>
        <p:txBody>
          <a:bodyPr/>
          <a:lstStyle/>
          <a:p>
            <a:pPr marL="0" indent="0">
              <a:lnSpc>
                <a:spcPts val="4100"/>
              </a:lnSpc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女子長髮只有丈夫可以觸摸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100"/>
              </a:lnSpc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婦女以手束髮，可以成為人妻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100"/>
              </a:lnSpc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古代妻子是由別的部族搶來的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100"/>
              </a:lnSpc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100"/>
              </a:lnSpc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→你看到了什麼文化現象？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圖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50" y="1622135"/>
            <a:ext cx="1530482" cy="245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857940" y="4514559"/>
            <a:ext cx="990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妻</a:t>
            </a:r>
          </a:p>
        </p:txBody>
      </p:sp>
    </p:spTree>
    <p:extLst>
      <p:ext uri="{BB962C8B-B14F-4D97-AF65-F5344CB8AC3E}">
        <p14:creationId xmlns:p14="http://schemas.microsoft.com/office/powerpoint/2010/main" val="1805848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704" y="1371654"/>
            <a:ext cx="8229600" cy="510526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8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從「日」從「氏」，「氏」是「氐」之省，有低下之意，字象日落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。「昏」是日落後天黑的一段時間。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800"/>
              </a:lnSpc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思考：為何結婚要黃昏以後？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800"/>
              </a:lnSpc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說文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：「婦家也，禮娶婦以昏時，婦人陰也，故曰婚。」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8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→你看到了什麼文化現象？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794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07" y="192965"/>
            <a:ext cx="1257267" cy="235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809b203f802015d4c275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87" y="533476"/>
            <a:ext cx="3015878" cy="19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347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96" y="2057436"/>
            <a:ext cx="7620000" cy="1295366"/>
          </a:xfrm>
        </p:spPr>
        <p:txBody>
          <a:bodyPr/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學文字學的好處？</a:t>
            </a:r>
          </a:p>
        </p:txBody>
      </p:sp>
    </p:spTree>
    <p:extLst>
      <p:ext uri="{BB962C8B-B14F-4D97-AF65-F5344CB8AC3E}">
        <p14:creationId xmlns:p14="http://schemas.microsoft.com/office/powerpoint/2010/main" val="293166014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371136" y="92205"/>
            <a:ext cx="7620000" cy="1003999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三、精神文化字</a:t>
            </a:r>
          </a:p>
        </p:txBody>
      </p:sp>
      <p:sp>
        <p:nvSpPr>
          <p:cNvPr id="2" name="矩形 1"/>
          <p:cNvSpPr/>
          <p:nvPr/>
        </p:nvSpPr>
        <p:spPr>
          <a:xfrm>
            <a:off x="3628720" y="4636176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象鬼執持杖，可畏之象</a:t>
            </a:r>
          </a:p>
        </p:txBody>
      </p:sp>
      <p:sp>
        <p:nvSpPr>
          <p:cNvPr id="4" name="矩形 3"/>
          <p:cNvSpPr/>
          <p:nvPr/>
        </p:nvSpPr>
        <p:spPr>
          <a:xfrm>
            <a:off x="3628720" y="1842413"/>
            <a:ext cx="5181464" cy="95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囟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」從「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」，或從「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卩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」，表示人死而魂氣自囟門上出之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570107"/>
              </p:ext>
            </p:extLst>
          </p:nvPr>
        </p:nvGraphicFramePr>
        <p:xfrm>
          <a:off x="1570047" y="2824873"/>
          <a:ext cx="1337293" cy="1197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" name="點陣圖影像" r:id="rId3" imgW="581106" imgH="523810" progId="Paint.Picture">
                  <p:embed/>
                </p:oleObj>
              </mc:Choice>
              <mc:Fallback>
                <p:oleObj name="點陣圖影像" r:id="rId3" imgW="581106" imgH="52381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47" y="2824873"/>
                        <a:ext cx="1337293" cy="11975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48" y="4288078"/>
            <a:ext cx="1312692" cy="13126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53" y="1226770"/>
            <a:ext cx="1212674" cy="121267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33506" y="5864861"/>
            <a:ext cx="5570756" cy="572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ts val="4100"/>
              </a:lnSpc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→思考：你看到了什麼文化現象？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968000"/>
              </p:ext>
            </p:extLst>
          </p:nvPr>
        </p:nvGraphicFramePr>
        <p:xfrm>
          <a:off x="7208865" y="3334284"/>
          <a:ext cx="1483913" cy="21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6" name="點陣圖影像" r:id="rId7" imgW="495369" imgH="704948" progId="Paint.Picture">
                  <p:embed/>
                </p:oleObj>
              </mc:Choice>
              <mc:Fallback>
                <p:oleObj name="點陣圖影像" r:id="rId7" imgW="495369" imgH="704948" progId="Paint.Picture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8865" y="3334284"/>
                        <a:ext cx="1483913" cy="2103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12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4654" y="907801"/>
            <a:ext cx="6243054" cy="2126101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傳說中一種能辨別是非對錯的神獸，對相爭訟不正直的一方，會用角觸而去之。「廌」同「豸」。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「獬豸冠」是執法者的冠帽。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2064" y="540319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itchFamily="34" charset="0"/>
              </a:rPr>
              <a:t>灋，刑法公平如水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35" y="925205"/>
            <a:ext cx="1145849" cy="214846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67" y="3429213"/>
            <a:ext cx="1718187" cy="171818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71607" y="242688"/>
            <a:ext cx="259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 pitchFamily="34" charset="0"/>
              </a:rPr>
              <a:t>神獸字</a:t>
            </a:r>
          </a:p>
        </p:txBody>
      </p:sp>
      <p:pic>
        <p:nvPicPr>
          <p:cNvPr id="35842" name="Picture 2" descr="古代法官的'獬豸（xie zhi )冠'和貔貅有什么关系？_执法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62" y="3301364"/>
            <a:ext cx="2057346" cy="272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獬豸冠[古代执法官吏的帽子]_基本信息_典源_释义- 头条百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5846" name="Picture 6" descr="https://i2.read01.com/SIG=11kugh/30414253376a303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6"/>
          <a:stretch/>
        </p:blipFill>
        <p:spPr bwMode="auto">
          <a:xfrm>
            <a:off x="3000401" y="3408577"/>
            <a:ext cx="3429482" cy="171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533564" y="6023392"/>
            <a:ext cx="5570756" cy="572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ts val="4100"/>
              </a:lnSpc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→思考：你看到了什麼文化現象？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23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28775" y="276657"/>
            <a:ext cx="7620000" cy="995277"/>
          </a:xfrm>
        </p:spPr>
        <p:txBody>
          <a:bodyPr/>
          <a:lstStyle/>
          <a:p>
            <a:r>
              <a:rPr lang="zh-TW" altLang="en-US" sz="4800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漢字與外來文化</a:t>
            </a:r>
          </a:p>
        </p:txBody>
      </p:sp>
      <p:sp>
        <p:nvSpPr>
          <p:cNvPr id="2" name="矩形 1"/>
          <p:cNvSpPr/>
          <p:nvPr/>
        </p:nvSpPr>
        <p:spPr>
          <a:xfrm>
            <a:off x="533506" y="1665104"/>
            <a:ext cx="8153186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發芽→萌發熱情、可愛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燃え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3400"/>
              </a:lnSpc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丼</a:t>
            </a:r>
            <a:endParaRPr lang="en-US" altLang="zh-CN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ㄐㄧㄥˇ」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「井」之異體。</a:t>
            </a:r>
            <a:endParaRPr lang="en-US" altLang="zh-CN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  <a:buNone/>
            </a:pPr>
            <a:r>
              <a:rPr lang="en-US" altLang="zh-CN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「ㄉㄢˇ」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投物入井的聲音。四部備要本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集韻．上聲．感韻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：「丼，投物井中聲。」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22" name="Picture 2" descr="丼飯的「丼」怎麼唸？原來一直都念錯(圖片取自/達志影像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05"/>
          <a:stretch/>
        </p:blipFill>
        <p:spPr bwMode="auto">
          <a:xfrm>
            <a:off x="6623083" y="2057436"/>
            <a:ext cx="1987467" cy="18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卡通动漫萌图头像高清可爱的萌萌哒头像图片_动漫头像_520头像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88" y="309755"/>
            <a:ext cx="1924357" cy="192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57364" y="5638742"/>
            <a:ext cx="4801314" cy="557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ts val="4100"/>
              </a:lnSpc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→思考：你看到了什麼文化現象？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7347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漢字與現代文化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98" y="1659963"/>
            <a:ext cx="2143338" cy="225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aimg_1008475" descr="冏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94" y="4424418"/>
            <a:ext cx="1676356" cy="1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圖片 2" descr="http://pic.pimg.tw/cwwany/1376642492-189905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10" y="1721538"/>
            <a:ext cx="2209742" cy="220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yzblmm8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945" y="-13533002"/>
            <a:ext cx="96601" cy="9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0" descr="從雲端行銷到CRM，雲端能為企業行銷帶來什麼？"/>
          <p:cNvSpPr>
            <a:spLocks noChangeAspect="1" noChangeArrowheads="1"/>
          </p:cNvSpPr>
          <p:nvPr/>
        </p:nvSpPr>
        <p:spPr bwMode="auto">
          <a:xfrm>
            <a:off x="3339416" y="-16317694"/>
            <a:ext cx="45719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7901" name="Picture 13" descr="yzblmm8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95" y="1721538"/>
            <a:ext cx="2252255" cy="225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991073" y="5117435"/>
            <a:ext cx="5570756" cy="569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ts val="4100"/>
              </a:lnSpc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→思考：你看到了什麼文化現象？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9831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標題 1"/>
          <p:cNvSpPr>
            <a:spLocks noGrp="1"/>
          </p:cNvSpPr>
          <p:nvPr>
            <p:ph type="title"/>
          </p:nvPr>
        </p:nvSpPr>
        <p:spPr>
          <a:xfrm>
            <a:off x="381110" y="304882"/>
            <a:ext cx="8229600" cy="1143000"/>
          </a:xfrm>
        </p:spPr>
        <p:txBody>
          <a:bodyPr/>
          <a:lstStyle/>
          <a:p>
            <a:r>
              <a:rPr lang="zh-TW" altLang="en-US" sz="4000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4706" y="1752644"/>
            <a:ext cx="8424863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請你造一個字，說說它的故事？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4" name="Picture 4" descr="記帳士的商管筆記: 「說故事」角色、事件、因果、知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40" y="2895614"/>
            <a:ext cx="3125810" cy="3125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28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08" y="228684"/>
            <a:ext cx="8123238" cy="1498600"/>
          </a:xfrm>
        </p:spPr>
        <p:txBody>
          <a:bodyPr/>
          <a:lstStyle/>
          <a:p>
            <a:pPr>
              <a:defRPr/>
            </a:pPr>
            <a:r>
              <a:rPr lang="zh-TW" altLang="en-US" sz="5400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教學最怕的事？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844675"/>
            <a:ext cx="5427662" cy="4022725"/>
          </a:xfrm>
        </p:spPr>
      </p:pic>
      <p:sp>
        <p:nvSpPr>
          <p:cNvPr id="3" name="矩形 2"/>
          <p:cNvSpPr/>
          <p:nvPr/>
        </p:nvSpPr>
        <p:spPr>
          <a:xfrm>
            <a:off x="5333980" y="91446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課程單調，學生沒在聽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5975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04" y="152486"/>
            <a:ext cx="8440737" cy="1498600"/>
          </a:xfrm>
        </p:spPr>
        <p:txBody>
          <a:bodyPr/>
          <a:lstStyle/>
          <a:p>
            <a:pPr>
              <a:defRPr/>
            </a:pPr>
            <a:r>
              <a:rPr lang="zh-TW" altLang="en-US" sz="5400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教學最怕的事？</a:t>
            </a:r>
            <a:r>
              <a:rPr lang="zh-TW" altLang="en-US" sz="2400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內容無趣，學生不想聽</a:t>
            </a:r>
            <a:endParaRPr lang="zh-TW" altLang="en-US" sz="5400" b="1" kern="1200" cap="all" dirty="0">
              <a:solidFill>
                <a:srgbClr val="0065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411" name="Picture 2" descr="https://i1.kknews.cc/SIG=36k6veh/1o800005n07q57p25p72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084388"/>
            <a:ext cx="6554787" cy="3690937"/>
          </a:xfrm>
          <a:noFill/>
        </p:spPr>
      </p:pic>
    </p:spTree>
    <p:extLst>
      <p:ext uri="{BB962C8B-B14F-4D97-AF65-F5344CB8AC3E}">
        <p14:creationId xmlns:p14="http://schemas.microsoft.com/office/powerpoint/2010/main" val="21896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110" y="152486"/>
            <a:ext cx="8534284" cy="1447762"/>
          </a:xfrm>
        </p:spPr>
        <p:txBody>
          <a:bodyPr/>
          <a:lstStyle/>
          <a:p>
            <a:r>
              <a:rPr lang="zh-TW" altLang="en-US" sz="4800" b="1" kern="1200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還可以怎麼吸引學生注意力？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62100" y="4876762"/>
            <a:ext cx="822938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說個</a:t>
            </a:r>
            <a:r>
              <a:rPr lang="zh-TW" altLang="en-US" sz="2800" b="1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 pitchFamily="34" charset="0"/>
              </a:rPr>
              <a:t>故事：和文字、詞彙、成語、文化相關的</a:t>
            </a:r>
            <a:endParaRPr lang="en-US" altLang="zh-TW" sz="2800" b="1" dirty="0">
              <a:solidFill>
                <a:srgbClr val="0065B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Arial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 pitchFamily="34" charset="0"/>
              </a:rPr>
              <a:t>有趣的、學生不知道的</a:t>
            </a:r>
            <a:r>
              <a:rPr lang="en-US" altLang="zh-TW" sz="2800" b="1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 pitchFamily="34" charset="0"/>
              </a:rPr>
              <a:t>~~</a:t>
            </a:r>
            <a:endParaRPr lang="zh-TW" altLang="en-US" sz="2800" b="1" dirty="0">
              <a:solidFill>
                <a:srgbClr val="0065B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Arial" pitchFamily="34" charset="0"/>
            </a:endParaRPr>
          </a:p>
        </p:txBody>
      </p:sp>
      <p:pic>
        <p:nvPicPr>
          <p:cNvPr id="6" name="Picture 2" descr="ãåå§äººèªªæäº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52" y="1600248"/>
            <a:ext cx="4229681" cy="299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08" y="381080"/>
            <a:ext cx="7289800" cy="1042988"/>
          </a:xfrm>
        </p:spPr>
        <p:txBody>
          <a:bodyPr/>
          <a:lstStyle/>
          <a:p>
            <a:pPr>
              <a:buFont typeface="Arial" pitchFamily="34" charset="0"/>
              <a:defRPr/>
            </a:pPr>
            <a:r>
              <a:rPr lang="zh-TW" altLang="en-US" sz="5400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本日分享重點</a:t>
            </a: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606735" y="1752644"/>
            <a:ext cx="7086414" cy="4022725"/>
          </a:xfrm>
        </p:spPr>
        <p:txBody>
          <a:bodyPr/>
          <a:lstStyle/>
          <a:p>
            <a:pPr eaLnBrk="1" hangingPunct="1">
              <a:lnSpc>
                <a:spcPts val="49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漢字與文化思考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pPr marL="0" indent="0" eaLnBrk="1" hangingPunct="1">
              <a:lnSpc>
                <a:spcPts val="4900"/>
              </a:lnSpc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你從漢字看見了什麼文化現象？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300"/>
              </a:lnSpc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ts val="4300"/>
              </a:lnSpc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zh-TW" altLang="en-US" dirty="0"/>
          </a:p>
        </p:txBody>
      </p:sp>
      <p:pic>
        <p:nvPicPr>
          <p:cNvPr id="15364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50" y="3352802"/>
            <a:ext cx="239077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0265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912" y="304882"/>
            <a:ext cx="7620000" cy="995277"/>
          </a:xfrm>
        </p:spPr>
        <p:txBody>
          <a:bodyPr/>
          <a:lstStyle/>
          <a:p>
            <a:r>
              <a:rPr lang="zh-TW" altLang="en-US" sz="5400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什麼是文化？</a:t>
            </a:r>
          </a:p>
        </p:txBody>
      </p:sp>
      <p:pic>
        <p:nvPicPr>
          <p:cNvPr id="4098" name="Picture 2" descr="葉多涵／別再挪用「文化挪用」了——為什麼我們不該再用這個詞？ | 沃草烙哲學| 鳴人堂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16836" b="14138"/>
          <a:stretch/>
        </p:blipFill>
        <p:spPr bwMode="auto">
          <a:xfrm>
            <a:off x="1828872" y="1567812"/>
            <a:ext cx="5105266" cy="2584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219288" y="4419574"/>
            <a:ext cx="73910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國語辭典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人類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在歷史發展過程中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創造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總成果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包括宗教、道德、藝術、科學等各方面。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文治教化。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6346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08" y="304882"/>
            <a:ext cx="7620000" cy="990574"/>
          </a:xfrm>
        </p:spPr>
        <p:txBody>
          <a:bodyPr/>
          <a:lstStyle/>
          <a:p>
            <a:r>
              <a:rPr lang="zh-TW" altLang="en-US" sz="5400" b="1" kern="1200" cap="all" dirty="0">
                <a:solidFill>
                  <a:srgbClr val="0065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文化的特點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0199" y="1676446"/>
            <a:ext cx="3505108" cy="1069014"/>
          </a:xfrm>
        </p:spPr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有人才有文化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122" name="Picture 2" descr="Vector Chinese Icons. — Stock Vector © kurmanstock.gmail.com #20477499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7" b="6611"/>
          <a:stretch/>
        </p:blipFill>
        <p:spPr bwMode="auto">
          <a:xfrm>
            <a:off x="4800594" y="990664"/>
            <a:ext cx="3581306" cy="31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日本文化标志收藏库存例证. 插画包括有日本文化标志收藏- 7655586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20606" b="8378"/>
          <a:stretch/>
        </p:blipFill>
        <p:spPr bwMode="auto">
          <a:xfrm>
            <a:off x="755687" y="2589069"/>
            <a:ext cx="3505108" cy="34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5029188" y="4648168"/>
            <a:ext cx="3505108" cy="106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262626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rgbClr val="262626"/>
                </a:solidFill>
                <a:latin typeface="+mn-lt"/>
                <a:ea typeface="+mn-ea"/>
                <a:sym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262626"/>
                </a:solidFill>
                <a:latin typeface="+mn-lt"/>
                <a:ea typeface="+mn-ea"/>
                <a:sym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rgbClr val="262626"/>
                </a:solidFill>
                <a:latin typeface="+mn-lt"/>
                <a:ea typeface="+mn-ea"/>
                <a:sym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262626"/>
                </a:solidFill>
                <a:latin typeface="+mn-lt"/>
                <a:ea typeface="+mn-ea"/>
                <a:sym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262626"/>
                </a:solidFill>
                <a:latin typeface="+mn-lt"/>
                <a:ea typeface="+mn-ea"/>
                <a:sym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262626"/>
                </a:solidFill>
                <a:latin typeface="+mn-lt"/>
                <a:ea typeface="+mn-ea"/>
                <a:sym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262626"/>
                </a:solidFill>
                <a:latin typeface="+mn-lt"/>
                <a:ea typeface="+mn-ea"/>
                <a:sym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262626"/>
                </a:solidFill>
                <a:latin typeface="+mn-lt"/>
                <a:ea typeface="+mn-ea"/>
                <a:sym typeface="Arial" pitchFamily="34" charset="0"/>
              </a:defRPr>
            </a:lvl9pPr>
          </a:lstStyle>
          <a:p>
            <a:r>
              <a:rPr lang="zh-TW" altLang="en-US" sz="28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集體共有的</a:t>
            </a:r>
            <a:endParaRPr lang="en-US" altLang="zh-TW" sz="28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漢字是文化嗎？</a:t>
            </a:r>
            <a:endParaRPr lang="en-US" altLang="zh-TW" sz="28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kern="0" dirty="0"/>
          </a:p>
        </p:txBody>
      </p:sp>
    </p:spTree>
    <p:extLst>
      <p:ext uri="{BB962C8B-B14F-4D97-AF65-F5344CB8AC3E}">
        <p14:creationId xmlns:p14="http://schemas.microsoft.com/office/powerpoint/2010/main" val="2733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方正兰亭粗黑_GBK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4619</TotalTime>
  <Pages>0</Pages>
  <Words>1290</Words>
  <Characters>0</Characters>
  <Application>Microsoft Office PowerPoint</Application>
  <DocSecurity>0</DocSecurity>
  <PresentationFormat>如螢幕大小 (4:3)</PresentationFormat>
  <Lines>0</Lines>
  <Paragraphs>175</Paragraphs>
  <Slides>34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3" baseType="lpstr">
      <vt:lpstr>MS PGothic</vt:lpstr>
      <vt:lpstr>方正兰亭粗黑_GBK</vt:lpstr>
      <vt:lpstr>微軟正黑體</vt:lpstr>
      <vt:lpstr>標楷體</vt:lpstr>
      <vt:lpstr>Arial</vt:lpstr>
      <vt:lpstr>Times New Roman</vt:lpstr>
      <vt:lpstr>Wingdings</vt:lpstr>
      <vt:lpstr>Office Theme</vt:lpstr>
      <vt:lpstr>點陣圖影像</vt:lpstr>
      <vt:lpstr>PowerPoint 簡報</vt:lpstr>
      <vt:lpstr>PowerPoint 簡報</vt:lpstr>
      <vt:lpstr>學文字學的好處？</vt:lpstr>
      <vt:lpstr>教學最怕的事？</vt:lpstr>
      <vt:lpstr>教學最怕的事？內容無趣，學生不想聽</vt:lpstr>
      <vt:lpstr>還可以怎麼吸引學生注意力？</vt:lpstr>
      <vt:lpstr>本日分享重點</vt:lpstr>
      <vt:lpstr>什麼是文化？</vt:lpstr>
      <vt:lpstr>文化的特點</vt:lpstr>
      <vt:lpstr>什麼是漢字文化？</vt:lpstr>
      <vt:lpstr>文化的分類</vt:lpstr>
      <vt:lpstr>漢字的演進：圖畫→線條</vt:lpstr>
      <vt:lpstr>你看見了什麼古文字密碼~~</vt:lpstr>
      <vt:lpstr>一、物質文化字</vt:lpstr>
      <vt:lpstr>PowerPoint 簡報</vt:lpstr>
      <vt:lpstr>PowerPoint 簡報</vt:lpstr>
      <vt:lpstr>PowerPoint 簡報</vt:lpstr>
      <vt:lpstr>思考：從這些字你看見了什麼？</vt:lpstr>
      <vt:lpstr>PowerPoint 簡報</vt:lpstr>
      <vt:lpstr>負責耕種的人是？</vt:lpstr>
      <vt:lpstr>開始定居</vt:lpstr>
      <vt:lpstr>農業帶動…..</vt:lpstr>
      <vt:lpstr>人吃，神也要吃</vt:lpstr>
      <vt:lpstr>PowerPoint 簡報</vt:lpstr>
      <vt:lpstr>鼎的其他功能</vt:lpstr>
      <vt:lpstr>思考：從這些字你看見了什麼？</vt:lpstr>
      <vt:lpstr>二、制度文化字</vt:lpstr>
      <vt:lpstr>古文字字義三選一?</vt:lpstr>
      <vt:lpstr>PowerPoint 簡報</vt:lpstr>
      <vt:lpstr>三、精神文化字</vt:lpstr>
      <vt:lpstr>PowerPoint 簡報</vt:lpstr>
      <vt:lpstr>漢字與外來文化</vt:lpstr>
      <vt:lpstr>漢字與現代文化</vt:lpstr>
      <vt:lpstr>思考時間</vt:lpstr>
    </vt:vector>
  </TitlesOfParts>
  <Company>LIME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adrienne.reynolds</dc:creator>
  <cp:lastModifiedBy>貴三 賴</cp:lastModifiedBy>
  <cp:revision>460</cp:revision>
  <cp:lastPrinted>2020-10-30T04:44:34Z</cp:lastPrinted>
  <dcterms:created xsi:type="dcterms:W3CDTF">2011-12-26T17:46:00Z</dcterms:created>
  <dcterms:modified xsi:type="dcterms:W3CDTF">2025-09-24T23:17:43Z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2052-9.1.0.4885</vt:lpwstr>
  </property>
</Properties>
</file>