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7" r:id="rId5"/>
    <p:sldId id="268" r:id="rId6"/>
    <p:sldId id="272" r:id="rId7"/>
    <p:sldId id="273" r:id="rId8"/>
    <p:sldId id="274" r:id="rId9"/>
    <p:sldId id="275" r:id="rId10"/>
    <p:sldId id="277" r:id="rId11"/>
    <p:sldId id="278" r:id="rId12"/>
    <p:sldId id="279" r:id="rId13"/>
    <p:sldId id="281" r:id="rId14"/>
    <p:sldId id="280" r:id="rId15"/>
    <p:sldId id="282" r:id="rId16"/>
    <p:sldId id="283" r:id="rId17"/>
    <p:sldId id="284" r:id="rId18"/>
    <p:sldId id="285" r:id="rId19"/>
    <p:sldId id="286" r:id="rId20"/>
    <p:sldId id="261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9" r:id="rId32"/>
    <p:sldId id="300" r:id="rId33"/>
    <p:sldId id="298" r:id="rId34"/>
    <p:sldId id="301" r:id="rId35"/>
    <p:sldId id="302" r:id="rId36"/>
    <p:sldId id="303" r:id="rId37"/>
    <p:sldId id="304" r:id="rId38"/>
    <p:sldId id="305" r:id="rId39"/>
    <p:sldId id="306" r:id="rId40"/>
    <p:sldId id="307" r:id="rId41"/>
    <p:sldId id="308" r:id="rId42"/>
    <p:sldId id="309" r:id="rId43"/>
    <p:sldId id="310" r:id="rId44"/>
    <p:sldId id="311" r:id="rId45"/>
    <p:sldId id="312" r:id="rId46"/>
    <p:sldId id="313" r:id="rId47"/>
    <p:sldId id="315" r:id="rId48"/>
    <p:sldId id="314" r:id="rId49"/>
    <p:sldId id="317" r:id="rId50"/>
    <p:sldId id="318" r:id="rId51"/>
    <p:sldId id="319" r:id="rId52"/>
    <p:sldId id="320" r:id="rId53"/>
    <p:sldId id="316" r:id="rId54"/>
    <p:sldId id="321" r:id="rId55"/>
    <p:sldId id="322" r:id="rId56"/>
    <p:sldId id="323" r:id="rId57"/>
    <p:sldId id="324" r:id="rId58"/>
    <p:sldId id="325" r:id="rId59"/>
    <p:sldId id="326" r:id="rId60"/>
    <p:sldId id="327" r:id="rId61"/>
    <p:sldId id="328" r:id="rId62"/>
    <p:sldId id="329" r:id="rId63"/>
    <p:sldId id="330" r:id="rId64"/>
    <p:sldId id="331" r:id="rId65"/>
    <p:sldId id="332" r:id="rId6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2F5597"/>
    <a:srgbClr val="663300"/>
    <a:srgbClr val="BF9000"/>
    <a:srgbClr val="A2545D"/>
    <a:srgbClr val="AF656E"/>
    <a:srgbClr val="A9D18E"/>
    <a:srgbClr val="378161"/>
    <a:srgbClr val="B97981"/>
    <a:srgbClr val="DEA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4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55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36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276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61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469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87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69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89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17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4744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89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4BFD2-998C-4498-A8F6-78A57BB4A2A6}" type="datetimeFigureOut">
              <a:rPr lang="zh-TW" altLang="en-US" smtClean="0"/>
              <a:t>2022/10/8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843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17000" r="-20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84729" y="1122363"/>
            <a:ext cx="9854024" cy="2387600"/>
          </a:xfrm>
        </p:spPr>
        <p:txBody>
          <a:bodyPr>
            <a:normAutofit/>
          </a:bodyPr>
          <a:lstStyle/>
          <a:p>
            <a:r>
              <a:rPr lang="zh-TW" altLang="en-US" sz="115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群經學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4428891"/>
            <a:ext cx="9144000" cy="1655762"/>
          </a:xfrm>
        </p:spPr>
        <p:txBody>
          <a:bodyPr/>
          <a:lstStyle/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賴貴三</a:t>
            </a:r>
          </a:p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國立臺灣師範大學國文學系 教授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358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024999" y="3233212"/>
            <a:ext cx="5173978" cy="1823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隋代的經學以南學為主。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唐承隋後，太宗李世民有鑒於南北朝的群經義疏、章句繁雜、解說紛歧，於是命朝臣</a:t>
            </a:r>
            <a:r>
              <a:rPr lang="zh-TW" altLang="en-US" b="1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孔穎達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與同時的碩學鴻儒，撰定「</a:t>
            </a:r>
            <a:r>
              <a:rPr lang="zh-TW" altLang="en-US" b="1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五經正義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」，頒行於天下，成為科舉考試的標準定本。</a:t>
            </a:r>
          </a:p>
        </p:txBody>
      </p:sp>
      <p:grpSp>
        <p:nvGrpSpPr>
          <p:cNvPr id="4" name="群組 3"/>
          <p:cNvGrpSpPr/>
          <p:nvPr/>
        </p:nvGrpSpPr>
        <p:grpSpPr>
          <a:xfrm>
            <a:off x="455254" y="1763507"/>
            <a:ext cx="9500410" cy="1102901"/>
            <a:chOff x="455254" y="1763507"/>
            <a:chExt cx="9500410" cy="1102901"/>
          </a:xfrm>
        </p:grpSpPr>
        <p:sp>
          <p:nvSpPr>
            <p:cNvPr id="39" name="矩形 38"/>
            <p:cNvSpPr/>
            <p:nvPr/>
          </p:nvSpPr>
          <p:spPr>
            <a:xfrm>
              <a:off x="455254" y="2009416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43" name="直線接點 42"/>
            <p:cNvCxnSpPr/>
            <p:nvPr/>
          </p:nvCxnSpPr>
          <p:spPr>
            <a:xfrm flipV="1">
              <a:off x="2688887" y="2277374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文字方塊 43"/>
            <p:cNvSpPr txBox="1"/>
            <p:nvPr/>
          </p:nvSpPr>
          <p:spPr>
            <a:xfrm>
              <a:off x="2377277" y="178045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魏 晉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橢圓 45"/>
            <p:cNvSpPr/>
            <p:nvPr/>
          </p:nvSpPr>
          <p:spPr>
            <a:xfrm>
              <a:off x="305829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文字方塊 49"/>
            <p:cNvSpPr txBox="1"/>
            <p:nvPr/>
          </p:nvSpPr>
          <p:spPr>
            <a:xfrm>
              <a:off x="4557165" y="1763507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南北朝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3" name="橢圓 52"/>
            <p:cNvSpPr/>
            <p:nvPr/>
          </p:nvSpPr>
          <p:spPr>
            <a:xfrm>
              <a:off x="519624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文字方塊 54"/>
            <p:cNvSpPr txBox="1"/>
            <p:nvPr/>
          </p:nvSpPr>
          <p:spPr>
            <a:xfrm>
              <a:off x="6763921" y="1763507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隋 唐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8" name="橢圓 57"/>
            <p:cNvSpPr/>
            <p:nvPr/>
          </p:nvSpPr>
          <p:spPr>
            <a:xfrm>
              <a:off x="7425838" y="2243887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" name="矩形 1"/>
            <p:cNvSpPr/>
            <p:nvPr/>
          </p:nvSpPr>
          <p:spPr>
            <a:xfrm>
              <a:off x="2508771" y="2502761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清談與經學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1" name="矩形 60"/>
            <p:cNvSpPr/>
            <p:nvPr/>
          </p:nvSpPr>
          <p:spPr>
            <a:xfrm>
              <a:off x="4749313" y="2501269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義疏經學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矩形 61"/>
            <p:cNvSpPr/>
            <p:nvPr/>
          </p:nvSpPr>
          <p:spPr>
            <a:xfrm>
              <a:off x="6876318" y="2527854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經學的統合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732774"/>
              </p:ext>
            </p:extLst>
          </p:nvPr>
        </p:nvGraphicFramePr>
        <p:xfrm>
          <a:off x="7512910" y="3200448"/>
          <a:ext cx="4537166" cy="19202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1576251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  <a:gridCol w="1654629">
                  <a:extLst>
                    <a:ext uri="{9D8B030D-6E8A-4147-A177-3AD203B41FA5}">
                      <a16:colId xmlns:a16="http://schemas.microsoft.com/office/drawing/2014/main" val="128788082"/>
                    </a:ext>
                  </a:extLst>
                </a:gridCol>
              </a:tblGrid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周易正義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王弼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注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尚書正義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偽孔安國傳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《詩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正義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詩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毛亨傳、鄭玄箋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《禮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記正義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禮記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鄭玄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左傳正義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春秋．左氏傳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杜預注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</a:tbl>
          </a:graphicData>
        </a:graphic>
      </p:graphicFrame>
      <p:sp>
        <p:nvSpPr>
          <p:cNvPr id="48" name="矩形 47"/>
          <p:cNvSpPr/>
          <p:nvPr/>
        </p:nvSpPr>
        <p:spPr>
          <a:xfrm>
            <a:off x="447845" y="3199643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經學的統合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63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1803160" y="3231523"/>
            <a:ext cx="2594669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唐代學者續釋群經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117155"/>
              </p:ext>
            </p:extLst>
          </p:nvPr>
        </p:nvGraphicFramePr>
        <p:xfrm>
          <a:off x="1860579" y="3819884"/>
          <a:ext cx="4537166" cy="173736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2345073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  <a:gridCol w="885807">
                  <a:extLst>
                    <a:ext uri="{9D8B030D-6E8A-4147-A177-3AD203B41FA5}">
                      <a16:colId xmlns:a16="http://schemas.microsoft.com/office/drawing/2014/main" val="128788082"/>
                    </a:ext>
                  </a:extLst>
                </a:gridCol>
              </a:tblGrid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《周禮疏》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疏釋證玄注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賈公彥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《儀禮疏》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疏釋證玄注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賈公彥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《公羊疏》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疏釋《春秋公羊傳》何休注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Times New Roman" panose="02020603050405020304" pitchFamily="18" charset="0"/>
                        </a:rPr>
                        <a:t>徐彥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《穀梁疏》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范寧集解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楊士勛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</a:tbl>
          </a:graphicData>
        </a:graphic>
      </p:graphicFrame>
      <p:graphicFrame>
        <p:nvGraphicFramePr>
          <p:cNvPr id="27" name="表格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157809"/>
              </p:ext>
            </p:extLst>
          </p:nvPr>
        </p:nvGraphicFramePr>
        <p:xfrm>
          <a:off x="7040510" y="3530563"/>
          <a:ext cx="4713105" cy="23774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56940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1637374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  <a:gridCol w="1718791">
                  <a:extLst>
                    <a:ext uri="{9D8B030D-6E8A-4147-A177-3AD203B41FA5}">
                      <a16:colId xmlns:a16="http://schemas.microsoft.com/office/drawing/2014/main" val="128788082"/>
                    </a:ext>
                  </a:extLst>
                </a:gridCol>
              </a:tblGrid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王弼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注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偽孔安國傳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《詩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毛亨傳、鄭玄箋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《禮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記正義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禮記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鄭玄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左傳正義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春秋．左氏傳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杜預注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</a:tbl>
          </a:graphicData>
        </a:graphic>
      </p:graphicFrame>
      <p:sp>
        <p:nvSpPr>
          <p:cNvPr id="28" name="矩形 27"/>
          <p:cNvSpPr/>
          <p:nvPr/>
        </p:nvSpPr>
        <p:spPr>
          <a:xfrm>
            <a:off x="6494546" y="4457673"/>
            <a:ext cx="4491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/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</a:p>
        </p:txBody>
      </p:sp>
      <p:sp>
        <p:nvSpPr>
          <p:cNvPr id="7" name="矩形 6"/>
          <p:cNvSpPr/>
          <p:nvPr/>
        </p:nvSpPr>
        <p:spPr>
          <a:xfrm>
            <a:off x="5965109" y="5996469"/>
            <a:ext cx="156966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世稱「九經」</a:t>
            </a:r>
          </a:p>
        </p:txBody>
      </p:sp>
      <p:sp>
        <p:nvSpPr>
          <p:cNvPr id="31" name="矩形 30"/>
          <p:cNvSpPr/>
          <p:nvPr/>
        </p:nvSpPr>
        <p:spPr>
          <a:xfrm>
            <a:off x="8374242" y="3066307"/>
            <a:ext cx="1629730" cy="404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五經正義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455254" y="3197332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續釋群經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38" name="群組 37"/>
          <p:cNvGrpSpPr/>
          <p:nvPr/>
        </p:nvGrpSpPr>
        <p:grpSpPr>
          <a:xfrm>
            <a:off x="455254" y="1669904"/>
            <a:ext cx="9343172" cy="1349122"/>
            <a:chOff x="455254" y="1669904"/>
            <a:chExt cx="9343172" cy="1349122"/>
          </a:xfrm>
        </p:grpSpPr>
        <p:sp>
          <p:nvSpPr>
            <p:cNvPr id="41" name="矩形 40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42" name="直線接點 41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文字方塊 44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7" name="橢圓 46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文字方塊 47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9" name="橢圓 48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文字方塊 50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2" name="橢圓 51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矩形 53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6821674" y="2440766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文字方塊 58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橢圓 59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矩形 63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9" name="五邊形 38"/>
          <p:cNvSpPr/>
          <p:nvPr/>
        </p:nvSpPr>
        <p:spPr>
          <a:xfrm>
            <a:off x="455254" y="3876577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經學再生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4306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648479"/>
              </p:ext>
            </p:extLst>
          </p:nvPr>
        </p:nvGraphicFramePr>
        <p:xfrm>
          <a:off x="4062469" y="3987763"/>
          <a:ext cx="4201888" cy="14630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40076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1799451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  <a:gridCol w="1062361">
                  <a:extLst>
                    <a:ext uri="{9D8B030D-6E8A-4147-A177-3AD203B41FA5}">
                      <a16:colId xmlns:a16="http://schemas.microsoft.com/office/drawing/2014/main" val="128788082"/>
                    </a:ext>
                  </a:extLst>
                </a:gridCol>
              </a:tblGrid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孝經正義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唐玄宗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孝經注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刑昺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論語正義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何晏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論語集解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刑昺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爾雅疏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郭璞注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Times New Roman" panose="02020603050405020304" pitchFamily="18" charset="0"/>
                        </a:rPr>
                        <a:t>刑昺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孟子正義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趙岐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孟子章句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孫奭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</a:tbl>
          </a:graphicData>
        </a:graphic>
      </p:graphicFrame>
      <p:graphicFrame>
        <p:nvGraphicFramePr>
          <p:cNvPr id="27" name="表格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633649"/>
              </p:ext>
            </p:extLst>
          </p:nvPr>
        </p:nvGraphicFramePr>
        <p:xfrm>
          <a:off x="2033089" y="2998956"/>
          <a:ext cx="1450347" cy="32918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450347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</a:tblGrid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《詩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《禮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記正義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左傳正義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《周禮疏》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830696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《儀禮疏》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113928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《公羊疏》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37523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《穀梁疏》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105604"/>
                  </a:ext>
                </a:extLst>
              </a:tr>
            </a:tbl>
          </a:graphicData>
        </a:graphic>
      </p:graphicFrame>
      <p:sp>
        <p:nvSpPr>
          <p:cNvPr id="28" name="矩形 27"/>
          <p:cNvSpPr/>
          <p:nvPr/>
        </p:nvSpPr>
        <p:spPr>
          <a:xfrm>
            <a:off x="3500974" y="4457673"/>
            <a:ext cx="4491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/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</a:p>
        </p:txBody>
      </p:sp>
      <p:sp>
        <p:nvSpPr>
          <p:cNvPr id="36" name="矩形 35"/>
          <p:cNvSpPr/>
          <p:nvPr/>
        </p:nvSpPr>
        <p:spPr>
          <a:xfrm>
            <a:off x="9395124" y="4534617"/>
            <a:ext cx="2262158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世稱「十三經注疏」</a:t>
            </a: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宋代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8565026" y="4457673"/>
            <a:ext cx="4491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/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</a:p>
        </p:txBody>
      </p:sp>
      <p:grpSp>
        <p:nvGrpSpPr>
          <p:cNvPr id="45" name="群組 44"/>
          <p:cNvGrpSpPr/>
          <p:nvPr/>
        </p:nvGrpSpPr>
        <p:grpSpPr>
          <a:xfrm>
            <a:off x="455254" y="1669904"/>
            <a:ext cx="9343172" cy="1349122"/>
            <a:chOff x="455254" y="1669904"/>
            <a:chExt cx="9343172" cy="1349122"/>
          </a:xfrm>
        </p:grpSpPr>
        <p:sp>
          <p:nvSpPr>
            <p:cNvPr id="47" name="矩形 46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48" name="直線接點 47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字方塊 48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橢圓 50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文字方塊 51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橢圓 53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文字方塊 55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橢圓 56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矩形 58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矩形 59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矩形 63"/>
            <p:cNvSpPr/>
            <p:nvPr/>
          </p:nvSpPr>
          <p:spPr>
            <a:xfrm>
              <a:off x="6821674" y="2440766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5" name="文字方塊 64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橢圓 65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矩形 66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9" name="五邊形 38"/>
          <p:cNvSpPr/>
          <p:nvPr/>
        </p:nvSpPr>
        <p:spPr>
          <a:xfrm>
            <a:off x="455254" y="3876577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經學再生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405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5821041" y="3153945"/>
            <a:ext cx="4890501" cy="3208571"/>
          </a:xfrm>
          <a:prstGeom prst="rect">
            <a:avLst/>
          </a:prstGeom>
          <a:solidFill>
            <a:srgbClr val="FFFFFF">
              <a:alpha val="65098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宋真宗詔令刑昺等續修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孝經、論語、爾雅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義疏；宋人又極推崇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孟子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，視之為「經」。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宋代儒者，在經學的研究上，又受到玄學與佛學的影響，專說義理，而產生了所謂的「理學」。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理學家治經能擺脫訓詁、章句、考證的束縛，重在闡發義理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。於是，宋學與漢學便對立起來了。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898238"/>
              </p:ext>
            </p:extLst>
          </p:nvPr>
        </p:nvGraphicFramePr>
        <p:xfrm>
          <a:off x="3982201" y="4114039"/>
          <a:ext cx="1340076" cy="14630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40076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</a:tblGrid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孝經正義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論語正義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爾雅疏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孟子正義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</a:tbl>
          </a:graphicData>
        </a:graphic>
      </p:graphicFrame>
      <p:graphicFrame>
        <p:nvGraphicFramePr>
          <p:cNvPr id="27" name="表格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633649"/>
              </p:ext>
            </p:extLst>
          </p:nvPr>
        </p:nvGraphicFramePr>
        <p:xfrm>
          <a:off x="2033089" y="2998956"/>
          <a:ext cx="1450347" cy="32918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450347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</a:tblGrid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《詩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《禮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記正義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左傳正義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《周禮疏》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830696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《儀禮疏》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113928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《公羊疏》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37523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《穀梁疏》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105604"/>
                  </a:ext>
                </a:extLst>
              </a:tr>
            </a:tbl>
          </a:graphicData>
        </a:graphic>
      </p:graphicFrame>
      <p:sp>
        <p:nvSpPr>
          <p:cNvPr id="28" name="矩形 27"/>
          <p:cNvSpPr/>
          <p:nvPr/>
        </p:nvSpPr>
        <p:spPr>
          <a:xfrm>
            <a:off x="3500974" y="4457673"/>
            <a:ext cx="4491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/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宋代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42" name="群組 41"/>
          <p:cNvGrpSpPr/>
          <p:nvPr/>
        </p:nvGrpSpPr>
        <p:grpSpPr>
          <a:xfrm>
            <a:off x="455254" y="1669904"/>
            <a:ext cx="9343172" cy="1349122"/>
            <a:chOff x="455254" y="1669904"/>
            <a:chExt cx="9343172" cy="1349122"/>
          </a:xfrm>
        </p:grpSpPr>
        <p:sp>
          <p:nvSpPr>
            <p:cNvPr id="45" name="矩形 44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47" name="直線接點 46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文字方塊 47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9" name="橢圓 48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文字方塊 50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2" name="橢圓 51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文字方塊 53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6" name="橢圓 55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矩形 56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矩形 58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矩形 59"/>
            <p:cNvSpPr/>
            <p:nvPr/>
          </p:nvSpPr>
          <p:spPr>
            <a:xfrm>
              <a:off x="6821674" y="2440766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3" name="文字方塊 62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橢圓 63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矩形 64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1" name="五邊形 30"/>
          <p:cNvSpPr/>
          <p:nvPr/>
        </p:nvSpPr>
        <p:spPr>
          <a:xfrm>
            <a:off x="455254" y="3876577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經學再生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5938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001238" y="3018390"/>
            <a:ext cx="5935522" cy="3362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宋儒最初重視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周易、春秋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二經，孫復泰山先生以為：「盡孔子之心者，大易；盡孔子之用者，春秋。」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周敦頤濂溪先生、張載橫渠先生特重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易傳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與中庸；程顥明道先生、程頤伊川先生兄弟重編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，並特重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論語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孟子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。朱熹晦庵先生繼作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大學章句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中庸章句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論語集注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孟子集注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，合稱「四書」。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後學遂重四書而忽視五經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，對於漢、唐人的注疏，也就更不重視了。</a:t>
            </a: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宋代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41" name="五邊形 40"/>
          <p:cNvSpPr/>
          <p:nvPr/>
        </p:nvSpPr>
        <p:spPr>
          <a:xfrm>
            <a:off x="481096" y="3951044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四書出現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2" name="表格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370979"/>
              </p:ext>
            </p:extLst>
          </p:nvPr>
        </p:nvGraphicFramePr>
        <p:xfrm>
          <a:off x="8543447" y="3219703"/>
          <a:ext cx="2762045" cy="198115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251683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1510362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</a:tblGrid>
              <a:tr h="39623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四書（南宋．朱熹）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論語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論語集注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大學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大學章句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孟子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孟子集注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中庸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中庸章句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</a:tbl>
          </a:graphicData>
        </a:graphic>
      </p:graphicFrame>
      <p:grpSp>
        <p:nvGrpSpPr>
          <p:cNvPr id="45" name="群組 44"/>
          <p:cNvGrpSpPr/>
          <p:nvPr/>
        </p:nvGrpSpPr>
        <p:grpSpPr>
          <a:xfrm>
            <a:off x="455254" y="1669904"/>
            <a:ext cx="9343172" cy="1349122"/>
            <a:chOff x="455254" y="1669904"/>
            <a:chExt cx="9343172" cy="1349122"/>
          </a:xfrm>
        </p:grpSpPr>
        <p:sp>
          <p:nvSpPr>
            <p:cNvPr id="47" name="矩形 46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48" name="直線接點 47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字方塊 48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橢圓 50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文字方塊 51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橢圓 53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文字方塊 55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橢圓 56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矩形 58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矩形 59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矩形 63"/>
            <p:cNvSpPr/>
            <p:nvPr/>
          </p:nvSpPr>
          <p:spPr>
            <a:xfrm>
              <a:off x="6821674" y="2440766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5" name="文字方塊 64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橢圓 65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矩形 66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9" name="五邊形 28"/>
          <p:cNvSpPr/>
          <p:nvPr/>
        </p:nvSpPr>
        <p:spPr>
          <a:xfrm>
            <a:off x="481096" y="4681915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四書盛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五經衰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654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9788246" y="3195920"/>
            <a:ext cx="2223132" cy="2169825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元代以科舉取士，所謂「經」以宋人注疏為先，從此宋學定於一尊，漢、唐人的注疏，也漸漸乏人問津。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元代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41" name="五邊形 40"/>
          <p:cNvSpPr/>
          <p:nvPr/>
        </p:nvSpPr>
        <p:spPr>
          <a:xfrm>
            <a:off x="455254" y="4107432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宋學為尊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5415368" y="3168333"/>
            <a:ext cx="141577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科舉考試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3688044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詩</a:t>
            </a:r>
          </a:p>
        </p:txBody>
      </p:sp>
      <p:sp>
        <p:nvSpPr>
          <p:cNvPr id="29" name="圓角矩形 28"/>
          <p:cNvSpPr/>
          <p:nvPr/>
        </p:nvSpPr>
        <p:spPr>
          <a:xfrm>
            <a:off x="5033207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</a:p>
        </p:txBody>
      </p:sp>
      <p:sp>
        <p:nvSpPr>
          <p:cNvPr id="31" name="圓角矩形 30"/>
          <p:cNvSpPr/>
          <p:nvPr/>
        </p:nvSpPr>
        <p:spPr>
          <a:xfrm>
            <a:off x="6378370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</a:p>
        </p:txBody>
      </p:sp>
      <p:sp>
        <p:nvSpPr>
          <p:cNvPr id="36" name="圓角矩形 35"/>
          <p:cNvSpPr/>
          <p:nvPr/>
        </p:nvSpPr>
        <p:spPr>
          <a:xfrm>
            <a:off x="8908933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禮記</a:t>
            </a:r>
          </a:p>
        </p:txBody>
      </p:sp>
      <p:sp>
        <p:nvSpPr>
          <p:cNvPr id="45" name="圓角矩形 44"/>
          <p:cNvSpPr/>
          <p:nvPr/>
        </p:nvSpPr>
        <p:spPr>
          <a:xfrm>
            <a:off x="7697073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春秋</a:t>
            </a:r>
          </a:p>
        </p:txBody>
      </p:sp>
      <p:sp>
        <p:nvSpPr>
          <p:cNvPr id="54" name="圓角矩形 53"/>
          <p:cNvSpPr/>
          <p:nvPr/>
        </p:nvSpPr>
        <p:spPr>
          <a:xfrm>
            <a:off x="2347123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四書</a:t>
            </a:r>
          </a:p>
        </p:txBody>
      </p:sp>
      <p:graphicFrame>
        <p:nvGraphicFramePr>
          <p:cNvPr id="56" name="表格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263623"/>
              </p:ext>
            </p:extLst>
          </p:nvPr>
        </p:nvGraphicFramePr>
        <p:xfrm>
          <a:off x="2002662" y="4337745"/>
          <a:ext cx="1331516" cy="192020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31516">
                  <a:extLst>
                    <a:ext uri="{9D8B030D-6E8A-4147-A177-3AD203B41FA5}">
                      <a16:colId xmlns:a16="http://schemas.microsoft.com/office/drawing/2014/main" val="810055897"/>
                    </a:ext>
                  </a:extLst>
                </a:gridCol>
              </a:tblGrid>
              <a:tr h="32506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朱熹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9131083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論語集注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93267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大學章句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8841579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孟子集注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3978479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中庸章句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8475828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3864282" y="4333265"/>
            <a:ext cx="461665" cy="1708160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朱熹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詩集傳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5184536" y="4354223"/>
            <a:ext cx="461665" cy="1708160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蔡沈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書集傳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6442238" y="4354223"/>
            <a:ext cx="738664" cy="1938992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程頤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周易程傳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朱熹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周易本意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9060262" y="4369283"/>
            <a:ext cx="461665" cy="784830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古注疏</a:t>
            </a:r>
          </a:p>
        </p:txBody>
      </p:sp>
      <p:sp>
        <p:nvSpPr>
          <p:cNvPr id="63" name="矩形 62"/>
          <p:cNvSpPr/>
          <p:nvPr/>
        </p:nvSpPr>
        <p:spPr>
          <a:xfrm>
            <a:off x="7722734" y="4369283"/>
            <a:ext cx="738664" cy="147732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胡安國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4" name="群組 63"/>
          <p:cNvGrpSpPr/>
          <p:nvPr/>
        </p:nvGrpSpPr>
        <p:grpSpPr>
          <a:xfrm>
            <a:off x="455254" y="1669904"/>
            <a:ext cx="9343172" cy="1349122"/>
            <a:chOff x="455254" y="1669904"/>
            <a:chExt cx="9343172" cy="1349122"/>
          </a:xfrm>
        </p:grpSpPr>
        <p:sp>
          <p:nvSpPr>
            <p:cNvPr id="65" name="矩形 64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67" name="直線接點 66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文字方塊 67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橢圓 68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文字方塊 69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1" name="橢圓 70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文字方塊 71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3" name="橢圓 72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矩形 73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矩形 74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矩形 75"/>
            <p:cNvSpPr/>
            <p:nvPr/>
          </p:nvSpPr>
          <p:spPr>
            <a:xfrm>
              <a:off x="6821674" y="2440766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文字方塊 76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8" name="橢圓 77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矩形 78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42" name="五邊形 41"/>
          <p:cNvSpPr/>
          <p:nvPr/>
        </p:nvSpPr>
        <p:spPr>
          <a:xfrm>
            <a:off x="481096" y="4747231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漢學衰微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689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184833" y="3215952"/>
            <a:ext cx="6751087" cy="2746906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科舉考試：以八股取士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明成祖永樂十二年於官學敕修「五經四書大全」，就前儒所成各編雜為抄錄，而去其姓名。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自此以後，八股取士，經義專取四書、五經命題；不僅古注疏盡廢，即宋儒義理要籍，當時學者都束之高閣。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顧炎武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日知錄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慨歎說：「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自八股行而古學棄，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大全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出而經說亡，洪武、永樂之間，亦世道升降之一會。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明代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41" name="五邊形 40"/>
          <p:cNvSpPr/>
          <p:nvPr/>
        </p:nvSpPr>
        <p:spPr>
          <a:xfrm>
            <a:off x="455254" y="4107432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經學衰微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4" name="群組 63"/>
          <p:cNvGrpSpPr/>
          <p:nvPr/>
        </p:nvGrpSpPr>
        <p:grpSpPr>
          <a:xfrm>
            <a:off x="455254" y="1669904"/>
            <a:ext cx="9343172" cy="1355637"/>
            <a:chOff x="455254" y="1669904"/>
            <a:chExt cx="9343172" cy="1355637"/>
          </a:xfrm>
        </p:grpSpPr>
        <p:sp>
          <p:nvSpPr>
            <p:cNvPr id="65" name="矩形 64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66" name="直線接點 65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文字方塊 66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橢圓 67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橢圓 69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文字方塊 70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2" name="橢圓 71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矩形 72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矩形 74"/>
            <p:cNvSpPr/>
            <p:nvPr/>
          </p:nvSpPr>
          <p:spPr>
            <a:xfrm>
              <a:off x="6821674" y="2440766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文字方塊 75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橢圓 76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矩形 77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3772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184833" y="3215952"/>
            <a:ext cx="6751087" cy="751231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清初三大儒顧炎武、黃宗羲、王夫之的倡導，所以清朝學者能不受科舉制義的侷限，學者輩出。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清初三大家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55253" y="4360692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漢學盛行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2184832" y="4244310"/>
            <a:ext cx="6751087" cy="1866921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惠棟撰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十經古義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，標舉漢學的旗幟；戴震倡導考證之學，不株守和學或宋學，對於漢、唐人注疏鑽研甚深；阮元翻刻宋本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十三經注疏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校勘記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從此以後，清代學者治經，就不專受程、朱一派的束縛，而能融匯漢學與宋學，因而造成清代經學大盛的局面。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1" name="群組 30"/>
          <p:cNvGrpSpPr/>
          <p:nvPr/>
        </p:nvGrpSpPr>
        <p:grpSpPr>
          <a:xfrm>
            <a:off x="455254" y="1669904"/>
            <a:ext cx="9467985" cy="1109416"/>
            <a:chOff x="455254" y="1669904"/>
            <a:chExt cx="9467985" cy="1109416"/>
          </a:xfrm>
        </p:grpSpPr>
        <p:sp>
          <p:nvSpPr>
            <p:cNvPr id="36" name="矩形 35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39" name="直線接點 38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字方塊 39"/>
            <p:cNvSpPr txBox="1"/>
            <p:nvPr/>
          </p:nvSpPr>
          <p:spPr>
            <a:xfrm>
              <a:off x="227446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清初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橢圓 41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文字方塊 42"/>
            <p:cNvSpPr txBox="1"/>
            <p:nvPr/>
          </p:nvSpPr>
          <p:spPr>
            <a:xfrm>
              <a:off x="4062470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乾隆 嘉慶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4" name="橢圓 43"/>
            <p:cNvSpPr/>
            <p:nvPr/>
          </p:nvSpPr>
          <p:spPr>
            <a:xfrm>
              <a:off x="4701546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文字方塊 44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晚清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橢圓 45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矩形 46"/>
            <p:cNvSpPr/>
            <p:nvPr/>
          </p:nvSpPr>
          <p:spPr>
            <a:xfrm>
              <a:off x="2351535" y="2415673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清初三大家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4254620" y="2414181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漢學盛行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6719086" y="2440766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清末集大成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0" name="文字方塊 49"/>
            <p:cNvSpPr txBox="1"/>
            <p:nvPr/>
          </p:nvSpPr>
          <p:spPr>
            <a:xfrm>
              <a:off x="8292472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橢圓 50"/>
            <p:cNvSpPr/>
            <p:nvPr/>
          </p:nvSpPr>
          <p:spPr>
            <a:xfrm>
              <a:off x="8954389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矩形 51"/>
            <p:cNvSpPr/>
            <p:nvPr/>
          </p:nvSpPr>
          <p:spPr>
            <a:xfrm>
              <a:off x="8097098" y="2434251"/>
              <a:ext cx="182614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對傳統經學之反思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8698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184834" y="3136483"/>
            <a:ext cx="6751087" cy="1900520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晚清，陳澧蘭甫先生兼通漢、宋學，撰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漢儒通義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，發揮漢儒的義理；孫詒讓撰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周禮正義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，實為注疏之學的殿軍；俞樾曲園先生撰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群經平議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，傳承清代考證學派的真傳。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康有為、廖平等標榜今文經學，於變法圖強也有正面、積極的貢獻。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清末集大成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64" name="群組 63"/>
          <p:cNvGrpSpPr/>
          <p:nvPr/>
        </p:nvGrpSpPr>
        <p:grpSpPr>
          <a:xfrm>
            <a:off x="455254" y="1669904"/>
            <a:ext cx="9467985" cy="1109416"/>
            <a:chOff x="455254" y="1669904"/>
            <a:chExt cx="9467985" cy="1109416"/>
          </a:xfrm>
        </p:grpSpPr>
        <p:sp>
          <p:nvSpPr>
            <p:cNvPr id="65" name="矩形 64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66" name="直線接點 65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文字方塊 66"/>
            <p:cNvSpPr txBox="1"/>
            <p:nvPr/>
          </p:nvSpPr>
          <p:spPr>
            <a:xfrm>
              <a:off x="227446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清初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橢圓 67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4062470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乾隆 嘉慶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橢圓 69"/>
            <p:cNvSpPr/>
            <p:nvPr/>
          </p:nvSpPr>
          <p:spPr>
            <a:xfrm>
              <a:off x="4701546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文字方塊 70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晚清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2" name="橢圓 71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矩形 72"/>
            <p:cNvSpPr/>
            <p:nvPr/>
          </p:nvSpPr>
          <p:spPr>
            <a:xfrm>
              <a:off x="2351535" y="2415673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清初三大家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4254620" y="2414181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漢學盛行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矩形 74"/>
            <p:cNvSpPr/>
            <p:nvPr/>
          </p:nvSpPr>
          <p:spPr>
            <a:xfrm>
              <a:off x="6719086" y="2440766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清末集大成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文字方塊 75"/>
            <p:cNvSpPr txBox="1"/>
            <p:nvPr/>
          </p:nvSpPr>
          <p:spPr>
            <a:xfrm>
              <a:off x="8292472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橢圓 76"/>
            <p:cNvSpPr/>
            <p:nvPr/>
          </p:nvSpPr>
          <p:spPr>
            <a:xfrm>
              <a:off x="8954389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矩形 77"/>
            <p:cNvSpPr/>
            <p:nvPr/>
          </p:nvSpPr>
          <p:spPr>
            <a:xfrm>
              <a:off x="8097098" y="2434251"/>
              <a:ext cx="182614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對傳統經學之反思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3037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063641" y="4198609"/>
            <a:ext cx="9932416" cy="2131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五四新文化運動：許多學者主張「全盤西化」、「打倒孔家店」，打擊了中華文化的根本。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對國學的維護：劉師培申叔先生、章炳麟太炎先生等國學大師，仍抱持遺經辛勤傳授。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大陸「文化大革命」：又極力摧殘傳統文化，為前所未有的文化劫難。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台灣地區：國民政府播遷來台，學者講授不息。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現代：傳統經學與當代「新儒學」的相互激盪，加上兩岸交流的解禁，創造新的火花。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55254" y="3195919"/>
            <a:ext cx="1613032" cy="65762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對傳統經學之反思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64" name="群組 63"/>
          <p:cNvGrpSpPr/>
          <p:nvPr/>
        </p:nvGrpSpPr>
        <p:grpSpPr>
          <a:xfrm>
            <a:off x="455254" y="1669904"/>
            <a:ext cx="9467985" cy="1109416"/>
            <a:chOff x="455254" y="1669904"/>
            <a:chExt cx="9467985" cy="1109416"/>
          </a:xfrm>
        </p:grpSpPr>
        <p:sp>
          <p:nvSpPr>
            <p:cNvPr id="65" name="矩形 64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66" name="直線接點 65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文字方塊 66"/>
            <p:cNvSpPr txBox="1"/>
            <p:nvPr/>
          </p:nvSpPr>
          <p:spPr>
            <a:xfrm>
              <a:off x="227446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清初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橢圓 67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4062470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乾隆 嘉慶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橢圓 69"/>
            <p:cNvSpPr/>
            <p:nvPr/>
          </p:nvSpPr>
          <p:spPr>
            <a:xfrm>
              <a:off x="4701546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文字方塊 70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晚清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2" name="橢圓 71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矩形 72"/>
            <p:cNvSpPr/>
            <p:nvPr/>
          </p:nvSpPr>
          <p:spPr>
            <a:xfrm>
              <a:off x="2351535" y="2415673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清初三大家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4254620" y="2414181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漢學盛行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矩形 74"/>
            <p:cNvSpPr/>
            <p:nvPr/>
          </p:nvSpPr>
          <p:spPr>
            <a:xfrm>
              <a:off x="6719086" y="2440766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清末集大成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文字方塊 75"/>
            <p:cNvSpPr txBox="1"/>
            <p:nvPr/>
          </p:nvSpPr>
          <p:spPr>
            <a:xfrm>
              <a:off x="8292472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橢圓 76"/>
            <p:cNvSpPr/>
            <p:nvPr/>
          </p:nvSpPr>
          <p:spPr>
            <a:xfrm>
              <a:off x="8954389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矩形 77"/>
            <p:cNvSpPr/>
            <p:nvPr/>
          </p:nvSpPr>
          <p:spPr>
            <a:xfrm>
              <a:off x="8097098" y="2434251"/>
              <a:ext cx="182614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對傳統經學之反思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994044" y="2980480"/>
            <a:ext cx="5907336" cy="1197824"/>
            <a:chOff x="2322264" y="3075912"/>
            <a:chExt cx="5907336" cy="1197824"/>
          </a:xfrm>
        </p:grpSpPr>
        <p:cxnSp>
          <p:nvCxnSpPr>
            <p:cNvPr id="27" name="直線接點 26"/>
            <p:cNvCxnSpPr/>
            <p:nvPr/>
          </p:nvCxnSpPr>
          <p:spPr>
            <a:xfrm>
              <a:off x="2579444" y="3458725"/>
              <a:ext cx="5650156" cy="2932"/>
            </a:xfrm>
            <a:prstGeom prst="line">
              <a:avLst/>
            </a:prstGeom>
            <a:ln w="19050">
              <a:solidFill>
                <a:srgbClr val="A2545D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文字方塊 27"/>
            <p:cNvSpPr txBox="1"/>
            <p:nvPr/>
          </p:nvSpPr>
          <p:spPr>
            <a:xfrm>
              <a:off x="2322264" y="3075912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1919</a:t>
              </a:r>
            </a:p>
          </p:txBody>
        </p:sp>
        <p:sp>
          <p:nvSpPr>
            <p:cNvPr id="29" name="橢圓 28"/>
            <p:cNvSpPr/>
            <p:nvPr/>
          </p:nvSpPr>
          <p:spPr>
            <a:xfrm>
              <a:off x="2948848" y="3392818"/>
              <a:ext cx="111549" cy="96982"/>
            </a:xfrm>
            <a:prstGeom prst="ellipse">
              <a:avLst/>
            </a:prstGeom>
            <a:solidFill>
              <a:srgbClr val="A2545D"/>
            </a:solidFill>
            <a:ln>
              <a:solidFill>
                <a:srgbClr val="A254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文字方塊 30"/>
            <p:cNvSpPr txBox="1"/>
            <p:nvPr/>
          </p:nvSpPr>
          <p:spPr>
            <a:xfrm>
              <a:off x="4445328" y="3092223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1966-1976</a:t>
              </a:r>
            </a:p>
          </p:txBody>
        </p:sp>
        <p:sp>
          <p:nvSpPr>
            <p:cNvPr id="36" name="橢圓 35"/>
            <p:cNvSpPr/>
            <p:nvPr/>
          </p:nvSpPr>
          <p:spPr>
            <a:xfrm>
              <a:off x="5086798" y="3392818"/>
              <a:ext cx="111549" cy="96982"/>
            </a:xfrm>
            <a:prstGeom prst="ellipse">
              <a:avLst/>
            </a:prstGeom>
            <a:solidFill>
              <a:srgbClr val="A2545D"/>
            </a:solidFill>
            <a:ln>
              <a:solidFill>
                <a:srgbClr val="A254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文字方塊 38"/>
            <p:cNvSpPr txBox="1"/>
            <p:nvPr/>
          </p:nvSpPr>
          <p:spPr>
            <a:xfrm>
              <a:off x="6654478" y="3091618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1987</a:t>
              </a:r>
            </a:p>
          </p:txBody>
        </p:sp>
        <p:sp>
          <p:nvSpPr>
            <p:cNvPr id="40" name="橢圓 39"/>
            <p:cNvSpPr/>
            <p:nvPr/>
          </p:nvSpPr>
          <p:spPr>
            <a:xfrm>
              <a:off x="7316395" y="3419594"/>
              <a:ext cx="111549" cy="96982"/>
            </a:xfrm>
            <a:prstGeom prst="ellipse">
              <a:avLst/>
            </a:prstGeom>
            <a:solidFill>
              <a:srgbClr val="A2545D"/>
            </a:solidFill>
            <a:ln>
              <a:solidFill>
                <a:srgbClr val="A254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矩形 40"/>
            <p:cNvSpPr/>
            <p:nvPr/>
          </p:nvSpPr>
          <p:spPr>
            <a:xfrm>
              <a:off x="2501921" y="3504295"/>
              <a:ext cx="1005403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五四運動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V.S</a:t>
              </a: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維護國學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4537279" y="3481032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文化大革命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6869468" y="3496729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兩岸交流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7" name="文字方塊 46"/>
            <p:cNvSpPr txBox="1"/>
            <p:nvPr/>
          </p:nvSpPr>
          <p:spPr>
            <a:xfrm>
              <a:off x="3288567" y="3091618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1949</a:t>
              </a:r>
            </a:p>
          </p:txBody>
        </p:sp>
        <p:sp>
          <p:nvSpPr>
            <p:cNvPr id="48" name="橢圓 47"/>
            <p:cNvSpPr/>
            <p:nvPr/>
          </p:nvSpPr>
          <p:spPr>
            <a:xfrm>
              <a:off x="3950484" y="3419594"/>
              <a:ext cx="111549" cy="96982"/>
            </a:xfrm>
            <a:prstGeom prst="ellipse">
              <a:avLst/>
            </a:prstGeom>
            <a:solidFill>
              <a:srgbClr val="A2545D"/>
            </a:solidFill>
            <a:ln>
              <a:solidFill>
                <a:srgbClr val="A254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矩形 48"/>
            <p:cNvSpPr/>
            <p:nvPr/>
          </p:nvSpPr>
          <p:spPr>
            <a:xfrm>
              <a:off x="3503558" y="3496729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兩岸分治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2995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/>
        </p:nvGrpSpPr>
        <p:grpSpPr>
          <a:xfrm>
            <a:off x="3039351" y="249386"/>
            <a:ext cx="6148132" cy="5978357"/>
            <a:chOff x="2974814" y="231970"/>
            <a:chExt cx="6148132" cy="5978357"/>
          </a:xfrm>
        </p:grpSpPr>
        <p:sp>
          <p:nvSpPr>
            <p:cNvPr id="38" name="圆角矩形 23"/>
            <p:cNvSpPr/>
            <p:nvPr/>
          </p:nvSpPr>
          <p:spPr>
            <a:xfrm>
              <a:off x="3828526" y="3327866"/>
              <a:ext cx="4359913" cy="685800"/>
            </a:xfrm>
            <a:prstGeom prst="roundRect">
              <a:avLst/>
            </a:prstGeom>
            <a:solidFill>
              <a:srgbClr val="47A7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三、群經學與生活之關係</a:t>
              </a:r>
              <a:endPara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圆角矩形 21"/>
            <p:cNvSpPr/>
            <p:nvPr/>
          </p:nvSpPr>
          <p:spPr>
            <a:xfrm>
              <a:off x="2974814" y="4149063"/>
              <a:ext cx="876734" cy="48124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63" name="圆角矩形 21"/>
            <p:cNvSpPr/>
            <p:nvPr/>
          </p:nvSpPr>
          <p:spPr>
            <a:xfrm>
              <a:off x="4059362" y="4149063"/>
              <a:ext cx="845798" cy="48124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64" name="圆角矩形 21"/>
            <p:cNvSpPr/>
            <p:nvPr/>
          </p:nvSpPr>
          <p:spPr>
            <a:xfrm>
              <a:off x="5111088" y="4149063"/>
              <a:ext cx="845798" cy="48124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65" name="圆角矩形 21"/>
            <p:cNvSpPr/>
            <p:nvPr/>
          </p:nvSpPr>
          <p:spPr>
            <a:xfrm>
              <a:off x="7227352" y="4149063"/>
              <a:ext cx="845798" cy="48124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66" name="圆角矩形 21"/>
            <p:cNvSpPr/>
            <p:nvPr/>
          </p:nvSpPr>
          <p:spPr>
            <a:xfrm>
              <a:off x="6160884" y="4162361"/>
              <a:ext cx="861511" cy="48124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67" name="圆角矩形 21"/>
            <p:cNvSpPr/>
            <p:nvPr/>
          </p:nvSpPr>
          <p:spPr>
            <a:xfrm>
              <a:off x="8277148" y="4146148"/>
              <a:ext cx="845798" cy="48124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  <p:sp>
          <p:nvSpPr>
            <p:cNvPr id="39" name="圆角矩形 25"/>
            <p:cNvSpPr/>
            <p:nvPr/>
          </p:nvSpPr>
          <p:spPr>
            <a:xfrm>
              <a:off x="3851507" y="4886279"/>
              <a:ext cx="4359913" cy="685800"/>
            </a:xfrm>
            <a:prstGeom prst="roundRect">
              <a:avLst/>
            </a:prstGeom>
            <a:solidFill>
              <a:srgbClr val="47A7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四、群經學未來的展望</a:t>
              </a:r>
            </a:p>
          </p:txBody>
        </p:sp>
        <p:grpSp>
          <p:nvGrpSpPr>
            <p:cNvPr id="8" name="群組 7"/>
            <p:cNvGrpSpPr/>
            <p:nvPr/>
          </p:nvGrpSpPr>
          <p:grpSpPr>
            <a:xfrm>
              <a:off x="3226548" y="5721111"/>
              <a:ext cx="5609912" cy="489216"/>
              <a:chOff x="4113317" y="5624201"/>
              <a:chExt cx="4100139" cy="640288"/>
            </a:xfrm>
          </p:grpSpPr>
          <p:sp>
            <p:nvSpPr>
              <p:cNvPr id="73" name="圆角矩形 21"/>
              <p:cNvSpPr/>
              <p:nvPr/>
            </p:nvSpPr>
            <p:spPr>
              <a:xfrm>
                <a:off x="4113317" y="5624201"/>
                <a:ext cx="930219" cy="626990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6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價值</a:t>
                </a:r>
              </a:p>
            </p:txBody>
          </p:sp>
          <p:sp>
            <p:nvSpPr>
              <p:cNvPr id="74" name="圆角矩形 21"/>
              <p:cNvSpPr/>
              <p:nvPr/>
            </p:nvSpPr>
            <p:spPr>
              <a:xfrm>
                <a:off x="5197866" y="5624201"/>
                <a:ext cx="897396" cy="626990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現代化所面臨的問題</a:t>
                </a:r>
                <a:r>
                  <a: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　</a:t>
                </a:r>
              </a:p>
            </p:txBody>
          </p:sp>
          <p:sp>
            <p:nvSpPr>
              <p:cNvPr id="75" name="圆角矩形 21"/>
              <p:cNvSpPr/>
              <p:nvPr/>
            </p:nvSpPr>
            <p:spPr>
              <a:xfrm>
                <a:off x="6249592" y="5624201"/>
                <a:ext cx="897396" cy="626990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現代化的</a:t>
                </a:r>
                <a:endParaRPr lang="en-US" altLang="zh-TW" sz="14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TW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方向</a:t>
                </a:r>
                <a:r>
                  <a:rPr lang="zh-TW" altLang="en-US" sz="16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　</a:t>
                </a:r>
              </a:p>
            </p:txBody>
          </p:sp>
          <p:sp>
            <p:nvSpPr>
              <p:cNvPr id="76" name="圆角矩形 21"/>
              <p:cNvSpPr/>
              <p:nvPr/>
            </p:nvSpPr>
            <p:spPr>
              <a:xfrm>
                <a:off x="7299388" y="5637499"/>
                <a:ext cx="914068" cy="626990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6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結論　</a:t>
                </a:r>
              </a:p>
            </p:txBody>
          </p:sp>
        </p:grpSp>
        <p:sp>
          <p:nvSpPr>
            <p:cNvPr id="85" name="圆角矩形 21"/>
            <p:cNvSpPr/>
            <p:nvPr/>
          </p:nvSpPr>
          <p:spPr>
            <a:xfrm>
              <a:off x="3814998" y="1880613"/>
              <a:ext cx="4359912" cy="685800"/>
            </a:xfrm>
            <a:prstGeom prst="roundRect">
              <a:avLst/>
            </a:prstGeom>
            <a:solidFill>
              <a:srgbClr val="47A7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二、群經學基本學理闡述</a:t>
              </a:r>
              <a:endPara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6" name="圆角矩形 21"/>
            <p:cNvSpPr/>
            <p:nvPr/>
          </p:nvSpPr>
          <p:spPr>
            <a:xfrm>
              <a:off x="4444873" y="2692879"/>
              <a:ext cx="794126" cy="47701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總論　</a:t>
              </a:r>
            </a:p>
          </p:txBody>
        </p:sp>
        <p:sp>
          <p:nvSpPr>
            <p:cNvPr id="87" name="圆角矩形 21"/>
            <p:cNvSpPr/>
            <p:nvPr/>
          </p:nvSpPr>
          <p:spPr>
            <a:xfrm>
              <a:off x="5496599" y="2692879"/>
              <a:ext cx="794126" cy="47701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分論　</a:t>
              </a:r>
            </a:p>
          </p:txBody>
        </p:sp>
        <p:sp>
          <p:nvSpPr>
            <p:cNvPr id="88" name="圆角矩形 21"/>
            <p:cNvSpPr/>
            <p:nvPr/>
          </p:nvSpPr>
          <p:spPr>
            <a:xfrm>
              <a:off x="6546395" y="2706177"/>
              <a:ext cx="808879" cy="47701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別論　</a:t>
              </a:r>
            </a:p>
          </p:txBody>
        </p:sp>
        <p:sp>
          <p:nvSpPr>
            <p:cNvPr id="89" name="圆角矩形 19"/>
            <p:cNvSpPr/>
            <p:nvPr/>
          </p:nvSpPr>
          <p:spPr>
            <a:xfrm>
              <a:off x="3814997" y="231970"/>
              <a:ext cx="4359913" cy="685800"/>
            </a:xfrm>
            <a:prstGeom prst="roundRect">
              <a:avLst/>
            </a:prstGeom>
            <a:solidFill>
              <a:srgbClr val="47A7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一、群經學的發展概況</a:t>
              </a:r>
              <a:endParaRPr lang="zh-CN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0" name="圆角矩形 21"/>
            <p:cNvSpPr/>
            <p:nvPr/>
          </p:nvSpPr>
          <p:spPr>
            <a:xfrm>
              <a:off x="3296101" y="1066802"/>
              <a:ext cx="930219" cy="6269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91" name="圆角矩形 21"/>
            <p:cNvSpPr/>
            <p:nvPr/>
          </p:nvSpPr>
          <p:spPr>
            <a:xfrm>
              <a:off x="4380650" y="1066802"/>
              <a:ext cx="897396" cy="6269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92" name="圆角矩形 21"/>
            <p:cNvSpPr/>
            <p:nvPr/>
          </p:nvSpPr>
          <p:spPr>
            <a:xfrm>
              <a:off x="5432376" y="1066802"/>
              <a:ext cx="897396" cy="6269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93" name="圆角矩形 21"/>
            <p:cNvSpPr/>
            <p:nvPr/>
          </p:nvSpPr>
          <p:spPr>
            <a:xfrm>
              <a:off x="7548640" y="1066802"/>
              <a:ext cx="897396" cy="6269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94" name="圆角矩形 21"/>
            <p:cNvSpPr/>
            <p:nvPr/>
          </p:nvSpPr>
          <p:spPr>
            <a:xfrm>
              <a:off x="6482172" y="1080100"/>
              <a:ext cx="914068" cy="6269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5331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「經」的含義</a:t>
            </a:r>
          </a:p>
        </p:txBody>
      </p:sp>
      <p:sp>
        <p:nvSpPr>
          <p:cNvPr id="14" name="矩形 13"/>
          <p:cNvSpPr/>
          <p:nvPr/>
        </p:nvSpPr>
        <p:spPr>
          <a:xfrm>
            <a:off x="1976505" y="2076130"/>
            <a:ext cx="6878806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經學係研究群經之學。而經與經學的含義，可以分為下列三者說明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8" name="五邊形 17"/>
          <p:cNvSpPr/>
          <p:nvPr/>
        </p:nvSpPr>
        <p:spPr>
          <a:xfrm>
            <a:off x="539900" y="2799215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文字學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976505" y="2742098"/>
            <a:ext cx="738477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東漢許慎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說文解字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解釋：「經」為織的縱絲，相對橫絲為「緯」而言，是為經字的本義。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經絲在軸，緯絲在梭，因織物的縱橫有條不紊，所以引申有「常」與「法」的意思。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班固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白虎通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說：「經，常也，有五常之道，故曰五經，言不變之常經也。」於是，凡是以為日常言行法則的古書，都可尊稱為「經」。</a:t>
            </a:r>
          </a:p>
        </p:txBody>
      </p:sp>
      <p:pic>
        <p:nvPicPr>
          <p:cNvPr id="22" name="圖片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286" y="5006868"/>
            <a:ext cx="1245947" cy="1145397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" t="15138" r="-303" b="22470"/>
          <a:stretch/>
        </p:blipFill>
        <p:spPr>
          <a:xfrm>
            <a:off x="9694635" y="2776374"/>
            <a:ext cx="2205993" cy="183516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9" name="矩形 28"/>
          <p:cNvSpPr/>
          <p:nvPr/>
        </p:nvSpPr>
        <p:spPr>
          <a:xfrm>
            <a:off x="3189315" y="5718161"/>
            <a:ext cx="1005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織的縱絲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4596327" y="5719258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有「常」與「法」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的意思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圆角矩形 21"/>
          <p:cNvSpPr/>
          <p:nvPr/>
        </p:nvSpPr>
        <p:spPr>
          <a:xfrm>
            <a:off x="7630347" y="5157926"/>
            <a:ext cx="1224964" cy="470770"/>
          </a:xfrm>
          <a:prstGeom prst="roundRect">
            <a:avLst/>
          </a:prstGeom>
          <a:solidFill>
            <a:srgbClr val="6CA6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擴充　</a:t>
            </a:r>
          </a:p>
        </p:txBody>
      </p:sp>
      <p:sp>
        <p:nvSpPr>
          <p:cNvPr id="32" name="矩形 31"/>
          <p:cNvSpPr/>
          <p:nvPr/>
        </p:nvSpPr>
        <p:spPr>
          <a:xfrm>
            <a:off x="7218905" y="5691172"/>
            <a:ext cx="22365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日常言行法則的古書，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都可尊稱為「經」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圆角矩形 21"/>
          <p:cNvSpPr/>
          <p:nvPr/>
        </p:nvSpPr>
        <p:spPr>
          <a:xfrm>
            <a:off x="3063708" y="5172828"/>
            <a:ext cx="1231842" cy="461004"/>
          </a:xfrm>
          <a:prstGeom prst="roundRect">
            <a:avLst/>
          </a:prstGeom>
          <a:solidFill>
            <a:srgbClr val="6CA6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本義　</a:t>
            </a:r>
          </a:p>
        </p:txBody>
      </p:sp>
      <p:sp>
        <p:nvSpPr>
          <p:cNvPr id="34" name="圆角矩形 21"/>
          <p:cNvSpPr/>
          <p:nvPr/>
        </p:nvSpPr>
        <p:spPr>
          <a:xfrm>
            <a:off x="4892834" y="5157926"/>
            <a:ext cx="1233126" cy="470770"/>
          </a:xfrm>
          <a:prstGeom prst="roundRect">
            <a:avLst/>
          </a:prstGeom>
          <a:solidFill>
            <a:srgbClr val="6CA6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引申　</a:t>
            </a:r>
          </a:p>
        </p:txBody>
      </p:sp>
      <p:sp>
        <p:nvSpPr>
          <p:cNvPr id="2" name="向右箭號 1"/>
          <p:cNvSpPr/>
          <p:nvPr/>
        </p:nvSpPr>
        <p:spPr>
          <a:xfrm>
            <a:off x="4403771" y="5279571"/>
            <a:ext cx="364172" cy="228600"/>
          </a:xfrm>
          <a:prstGeom prst="rightArrow">
            <a:avLst/>
          </a:prstGeom>
          <a:noFill/>
          <a:ln w="28575">
            <a:solidFill>
              <a:srgbClr val="6CA6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向右箭號 34"/>
          <p:cNvSpPr/>
          <p:nvPr/>
        </p:nvSpPr>
        <p:spPr>
          <a:xfrm>
            <a:off x="6542103" y="5279011"/>
            <a:ext cx="364172" cy="228600"/>
          </a:xfrm>
          <a:prstGeom prst="rightArrow">
            <a:avLst/>
          </a:prstGeom>
          <a:noFill/>
          <a:ln w="28575">
            <a:solidFill>
              <a:srgbClr val="6CA6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五邊形 35"/>
          <p:cNvSpPr/>
          <p:nvPr/>
        </p:nvSpPr>
        <p:spPr>
          <a:xfrm>
            <a:off x="539900" y="3502679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五邊形 36"/>
          <p:cNvSpPr/>
          <p:nvPr/>
        </p:nvSpPr>
        <p:spPr>
          <a:xfrm>
            <a:off x="564699" y="420614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五邊形 37"/>
          <p:cNvSpPr/>
          <p:nvPr/>
        </p:nvSpPr>
        <p:spPr>
          <a:xfrm>
            <a:off x="539900" y="489869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歸納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4071212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「經」的含義</a:t>
            </a:r>
          </a:p>
        </p:txBody>
      </p:sp>
      <p:sp>
        <p:nvSpPr>
          <p:cNvPr id="14" name="矩形 13"/>
          <p:cNvSpPr/>
          <p:nvPr/>
        </p:nvSpPr>
        <p:spPr>
          <a:xfrm>
            <a:off x="1976505" y="2076130"/>
            <a:ext cx="6878806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經學係研究群經之學。而經與經學的含義，可以分為下列三者說明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0" name="矩形 9"/>
          <p:cNvSpPr/>
          <p:nvPr/>
        </p:nvSpPr>
        <p:spPr>
          <a:xfrm>
            <a:off x="2052705" y="2742098"/>
            <a:ext cx="769000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今文學派認為「經」是孔子著作的專名。</a:t>
            </a:r>
            <a:endParaRPr lang="en-US" altLang="zh-TW" b="1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內容：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孔子以前，不得有經；孔子以後的著作，也不得為經，因此只有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詩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禮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樂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春秋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可稱為經。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原因：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因為今文學派以六經為孔子所作，及「恆久之至道，不刊之鴻教。」（劉勰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文心雕龍．宗經篇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開始於清．龔自珍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六經正名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，皮錫瑞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經學歷史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、廖平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知盛篇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與康有為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新學偽經考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，也附和此說。</a:t>
            </a:r>
          </a:p>
        </p:txBody>
      </p:sp>
      <p:sp>
        <p:nvSpPr>
          <p:cNvPr id="12" name="五邊形 11"/>
          <p:cNvSpPr/>
          <p:nvPr/>
        </p:nvSpPr>
        <p:spPr>
          <a:xfrm>
            <a:off x="539900" y="2799215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文字學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五邊形 12"/>
          <p:cNvSpPr/>
          <p:nvPr/>
        </p:nvSpPr>
        <p:spPr>
          <a:xfrm>
            <a:off x="539900" y="3502679"/>
            <a:ext cx="1370654" cy="518468"/>
          </a:xfrm>
          <a:prstGeom prst="homePlate">
            <a:avLst/>
          </a:prstGeom>
          <a:solidFill>
            <a:srgbClr val="A2545D"/>
          </a:solidFill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今文學</a:t>
            </a:r>
            <a:endParaRPr lang="en-US" altLang="zh-TW" sz="1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五邊形 17"/>
          <p:cNvSpPr/>
          <p:nvPr/>
        </p:nvSpPr>
        <p:spPr>
          <a:xfrm>
            <a:off x="564699" y="420614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五邊形 20"/>
          <p:cNvSpPr/>
          <p:nvPr/>
        </p:nvSpPr>
        <p:spPr>
          <a:xfrm>
            <a:off x="539900" y="489869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歸納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658554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「經」的含義</a:t>
            </a:r>
          </a:p>
        </p:txBody>
      </p:sp>
      <p:sp>
        <p:nvSpPr>
          <p:cNvPr id="14" name="矩形 13"/>
          <p:cNvSpPr/>
          <p:nvPr/>
        </p:nvSpPr>
        <p:spPr>
          <a:xfrm>
            <a:off x="1976505" y="2076130"/>
            <a:ext cx="6878806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經學係研究群經之學。而經與經學的含義，可以分為下列三者說明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0" name="矩形 9"/>
          <p:cNvSpPr/>
          <p:nvPr/>
        </p:nvSpPr>
        <p:spPr>
          <a:xfrm>
            <a:off x="2052705" y="2742098"/>
            <a:ext cx="769000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古文學派卻以經為一切書籍的通稱。</a:t>
            </a:r>
            <a:endParaRPr lang="en-US" altLang="zh-TW" b="1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六經本是先王的舊典，孔子刪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詩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書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，訂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樂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，修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易象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，作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春秋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，六經都經過孔子編訂，並非孔子自作的書。所以，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孔子以前本已有經，孔子以後的群書，也可稱為「經」。</a:t>
            </a:r>
            <a:endParaRPr lang="en-US" altLang="zh-TW" b="1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因此，「經」不能作為孔子著作的專名。這個說法，見於章太炎先生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國故論衡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</p:txBody>
      </p:sp>
      <p:sp>
        <p:nvSpPr>
          <p:cNvPr id="18" name="五邊形 17"/>
          <p:cNvSpPr/>
          <p:nvPr/>
        </p:nvSpPr>
        <p:spPr>
          <a:xfrm>
            <a:off x="564699" y="4206142"/>
            <a:ext cx="1370654" cy="518468"/>
          </a:xfrm>
          <a:prstGeom prst="homePlate">
            <a:avLst/>
          </a:prstGeom>
          <a:solidFill>
            <a:srgbClr val="A2545D"/>
          </a:solidFill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古文學</a:t>
            </a:r>
            <a:endParaRPr lang="en-US" altLang="zh-TW" sz="1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五邊形 20"/>
          <p:cNvSpPr/>
          <p:nvPr/>
        </p:nvSpPr>
        <p:spPr>
          <a:xfrm>
            <a:off x="539900" y="2799215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文字學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五邊形 21"/>
          <p:cNvSpPr/>
          <p:nvPr/>
        </p:nvSpPr>
        <p:spPr>
          <a:xfrm>
            <a:off x="539900" y="3502679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五邊形 22"/>
          <p:cNvSpPr/>
          <p:nvPr/>
        </p:nvSpPr>
        <p:spPr>
          <a:xfrm>
            <a:off x="539900" y="489869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歸納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8702712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「經」的含義</a:t>
            </a:r>
          </a:p>
        </p:txBody>
      </p:sp>
      <p:sp>
        <p:nvSpPr>
          <p:cNvPr id="14" name="矩形 13"/>
          <p:cNvSpPr/>
          <p:nvPr/>
        </p:nvSpPr>
        <p:spPr>
          <a:xfrm>
            <a:off x="1976505" y="2076130"/>
            <a:ext cx="6878806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經學係研究群經之學。而經與經學的含義，可以分為下列三者說明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0" name="矩形 9"/>
          <p:cNvSpPr/>
          <p:nvPr/>
        </p:nvSpPr>
        <p:spPr>
          <a:xfrm>
            <a:off x="2052705" y="2742098"/>
            <a:ext cx="769000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「經」本指編連古書竹簡所用的「縱絲」，後來才作一般書籍的通名。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一般書籍中，又以儒家幾部重要的典籍最為偉大，為表示尊重此類書籍，所以特別冠以「經」的專名。</a:t>
            </a:r>
          </a:p>
        </p:txBody>
      </p:sp>
      <p:sp>
        <p:nvSpPr>
          <p:cNvPr id="21" name="五邊形 20"/>
          <p:cNvSpPr/>
          <p:nvPr/>
        </p:nvSpPr>
        <p:spPr>
          <a:xfrm>
            <a:off x="539900" y="2799215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文字學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五邊形 21"/>
          <p:cNvSpPr/>
          <p:nvPr/>
        </p:nvSpPr>
        <p:spPr>
          <a:xfrm>
            <a:off x="539900" y="3502679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五邊形 12"/>
          <p:cNvSpPr/>
          <p:nvPr/>
        </p:nvSpPr>
        <p:spPr>
          <a:xfrm>
            <a:off x="539900" y="4898692"/>
            <a:ext cx="1370654" cy="518468"/>
          </a:xfrm>
          <a:prstGeom prst="homePlate">
            <a:avLst/>
          </a:prstGeom>
          <a:solidFill>
            <a:srgbClr val="A2545D"/>
          </a:solidFill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歸納</a:t>
            </a:r>
            <a:endParaRPr lang="en-US" altLang="zh-TW" sz="1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五邊形 18"/>
          <p:cNvSpPr/>
          <p:nvPr/>
        </p:nvSpPr>
        <p:spPr>
          <a:xfrm>
            <a:off x="564699" y="420614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0" name="圖片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656" y="4325993"/>
            <a:ext cx="1245947" cy="1145397"/>
          </a:xfrm>
          <a:prstGeom prst="rect">
            <a:avLst/>
          </a:prstGeom>
        </p:spPr>
      </p:pic>
      <p:sp>
        <p:nvSpPr>
          <p:cNvPr id="23" name="矩形 22"/>
          <p:cNvSpPr/>
          <p:nvPr/>
        </p:nvSpPr>
        <p:spPr>
          <a:xfrm>
            <a:off x="3968117" y="4732440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編連古書竹簡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的縱絲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682907" y="4733537"/>
            <a:ext cx="16209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一般書籍的通名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圆角矩形 21"/>
          <p:cNvSpPr/>
          <p:nvPr/>
        </p:nvSpPr>
        <p:spPr>
          <a:xfrm>
            <a:off x="8614332" y="4172205"/>
            <a:ext cx="1224964" cy="470770"/>
          </a:xfrm>
          <a:prstGeom prst="roundRect">
            <a:avLst/>
          </a:prstGeom>
          <a:solidFill>
            <a:srgbClr val="DEA900"/>
          </a:solidFill>
          <a:ln>
            <a:solidFill>
              <a:srgbClr val="DE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專名　</a:t>
            </a:r>
          </a:p>
        </p:txBody>
      </p:sp>
      <p:sp>
        <p:nvSpPr>
          <p:cNvPr id="26" name="矩形 25"/>
          <p:cNvSpPr/>
          <p:nvPr/>
        </p:nvSpPr>
        <p:spPr>
          <a:xfrm>
            <a:off x="8202892" y="4705451"/>
            <a:ext cx="22365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以儒家幾部重要的典籍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影響最為深刻，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特別冠以「經」之專名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圆角矩形 21"/>
          <p:cNvSpPr/>
          <p:nvPr/>
        </p:nvSpPr>
        <p:spPr>
          <a:xfrm>
            <a:off x="4047693" y="4187107"/>
            <a:ext cx="1231842" cy="461004"/>
          </a:xfrm>
          <a:prstGeom prst="roundRect">
            <a:avLst/>
          </a:prstGeom>
          <a:solidFill>
            <a:srgbClr val="DEA900"/>
          </a:solidFill>
          <a:ln>
            <a:solidFill>
              <a:srgbClr val="DE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本義　</a:t>
            </a:r>
          </a:p>
        </p:txBody>
      </p:sp>
      <p:sp>
        <p:nvSpPr>
          <p:cNvPr id="28" name="圆角矩形 21"/>
          <p:cNvSpPr/>
          <p:nvPr/>
        </p:nvSpPr>
        <p:spPr>
          <a:xfrm>
            <a:off x="5876819" y="4172205"/>
            <a:ext cx="1233126" cy="470770"/>
          </a:xfrm>
          <a:prstGeom prst="roundRect">
            <a:avLst/>
          </a:prstGeom>
          <a:solidFill>
            <a:srgbClr val="DEA900"/>
          </a:solidFill>
          <a:ln>
            <a:solidFill>
              <a:srgbClr val="DE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通名　</a:t>
            </a:r>
          </a:p>
        </p:txBody>
      </p:sp>
      <p:sp>
        <p:nvSpPr>
          <p:cNvPr id="29" name="向右箭號 28"/>
          <p:cNvSpPr/>
          <p:nvPr/>
        </p:nvSpPr>
        <p:spPr>
          <a:xfrm>
            <a:off x="5387756" y="4293850"/>
            <a:ext cx="364172" cy="228600"/>
          </a:xfrm>
          <a:prstGeom prst="rightArrow">
            <a:avLst/>
          </a:prstGeom>
          <a:solidFill>
            <a:srgbClr val="DEA900"/>
          </a:solidFill>
          <a:ln w="28575">
            <a:solidFill>
              <a:srgbClr val="DE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向右箭號 29"/>
          <p:cNvSpPr/>
          <p:nvPr/>
        </p:nvSpPr>
        <p:spPr>
          <a:xfrm>
            <a:off x="7526088" y="4293290"/>
            <a:ext cx="364172" cy="228600"/>
          </a:xfrm>
          <a:prstGeom prst="rightArrow">
            <a:avLst/>
          </a:prstGeom>
          <a:solidFill>
            <a:srgbClr val="DEA900"/>
          </a:solidFill>
          <a:ln w="28575">
            <a:solidFill>
              <a:srgbClr val="DE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9202483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50851"/>
              </p:ext>
            </p:extLst>
          </p:nvPr>
        </p:nvGraphicFramePr>
        <p:xfrm>
          <a:off x="1589054" y="2768999"/>
          <a:ext cx="9045047" cy="3162045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72648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3907972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3864427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</a:tblGrid>
              <a:tr h="418845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時代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545585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微软雅黑" pitchFamily="34" charset="-122"/>
                        </a:rPr>
                        <a:t>六經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詩、書、禮、樂、易、春秋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始見於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莊子．天運篇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，古又別稱為「六藝」、「六術」。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7674080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微软雅黑" pitchFamily="34" charset="-122"/>
                        </a:rPr>
                        <a:t>五經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詩、書、禮、易、春秋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古文學家認為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本有經，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即包含在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詩、禮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二經之中。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974387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七經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ea"/>
                        <a:buAutoNum type="circleNumDbPlain"/>
                        <a:tabLst>
                          <a:tab pos="180340" algn="l"/>
                          <a:tab pos="228600" algn="l"/>
                        </a:tabLs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以六經加《論語》為七經。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ea"/>
                        <a:buAutoNum type="circleNumDbPlain"/>
                        <a:tabLst>
                          <a:tab pos="180340" algn="l"/>
                          <a:tab pos="228600" algn="l"/>
                        </a:tabLs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以五經加《論語、孝經》為七經。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ea"/>
                        <a:buAutoNum type="circleNumDbPlain"/>
                        <a:tabLst>
                          <a:tab pos="114300" algn="l"/>
                          <a:tab pos="180340" algn="l"/>
                        </a:tabLs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五經中，《禮經》析分為《儀禮、周禮、禮記》為七經。</a:t>
                      </a:r>
                    </a:p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始見於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後漢書．趙典傳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1695525"/>
                  </a:ext>
                </a:extLst>
              </a:tr>
            </a:tbl>
          </a:graphicData>
        </a:graphic>
      </p:graphicFrame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6986533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924351"/>
              </p:ext>
            </p:extLst>
          </p:nvPr>
        </p:nvGraphicFramePr>
        <p:xfrm>
          <a:off x="1589054" y="2768999"/>
          <a:ext cx="9045047" cy="322249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72648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3907972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3864427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</a:tblGrid>
              <a:tr h="387858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時代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545585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九經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AutoNum type="circleNumDbPlain"/>
                        <a:tabLst>
                          <a:tab pos="180340" algn="l"/>
                        </a:tabLst>
                        <a:defRPr/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以七經之③</a:t>
                      </a: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lang="zh-TW" alt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五經中，《禮經》析分為儀禮、周禮、禮記為七經</a:t>
                      </a: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）</a:t>
                      </a: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，加上《論語》、《孝經》為九經。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ea"/>
                        <a:buAutoNum type="circleNumDbPlain"/>
                        <a:tabLst>
                          <a:tab pos="180340" algn="l"/>
                        </a:tabLs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《春秋經》析分為《左傳》、《公羊傳》、《穀梁傳》，加上七經之③為九經。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ea"/>
                        <a:buAutoNum type="circleNumDbPlain"/>
                        <a:tabLst>
                          <a:tab pos="180340" algn="l"/>
                        </a:tabLs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唐、宋取士都用九經：《易》、《詩》、《書》、《春秋左氏傳》、《周禮》、《禮記》、《孝經》、《論語》、《孟子》。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始見於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唐書˙儒學傳、谷那律傳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5279727"/>
                  </a:ext>
                </a:extLst>
              </a:tr>
            </a:tbl>
          </a:graphicData>
        </a:graphic>
      </p:graphicFrame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500259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984049"/>
              </p:ext>
            </p:extLst>
          </p:nvPr>
        </p:nvGraphicFramePr>
        <p:xfrm>
          <a:off x="968831" y="2820464"/>
          <a:ext cx="10874826" cy="340834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85452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5479643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4109731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時代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545585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周易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尚書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毛詩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禮記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周禮、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儀禮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春秋左氏傳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春秋公羊傳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春秋穀梁傳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九經，加上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論語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孝經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合為一經。名為十經，實即十一經。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南朝劉宋時，設國子助教十人，分別掌管十經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8585553"/>
                  </a:ext>
                </a:extLst>
              </a:tr>
              <a:tr h="48612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十二經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以「六經」加上「六緯」為十二經。</a:t>
                      </a:r>
                    </a:p>
                    <a:p>
                      <a:pPr marL="342900" indent="-342900" algn="l"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上、下經，並孔子所作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翼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為十二經。</a:t>
                      </a: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342900" indent="-342900" algn="l"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十二公為十二經。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始見於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莊子．天道篇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，唐．陸徳明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經典釋文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以為有三說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5860846"/>
                  </a:ext>
                </a:extLst>
              </a:tr>
              <a:tr h="486127">
                <a:tc v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以唐文宗時國學所刻石經：十經中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論語、孝經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析分為二經，共十一經，加上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爾雅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為十二經，此為一般學者的共識。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宋．晁公武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郡齋讀書志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9919182"/>
                  </a:ext>
                </a:extLst>
              </a:tr>
            </a:tbl>
          </a:graphicData>
        </a:graphic>
      </p:graphicFrame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2648086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179022"/>
              </p:ext>
            </p:extLst>
          </p:nvPr>
        </p:nvGraphicFramePr>
        <p:xfrm>
          <a:off x="1448780" y="2820464"/>
          <a:ext cx="9937677" cy="276826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74677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5083629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3679371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時代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545585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十三經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唐文宗開成二年，石刻上述十二經於大學；南宋時，於十二經之外，又加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孟子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，是為十三經。</a:t>
                      </a: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endParaRPr lang="en-US" altLang="zh-TW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l"/>
                      <a:r>
                        <a:rPr lang="zh-TW" altLang="en-US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注：南宋以前，經典注、疏分別刊行；後來刻版印刷術盛行，南宋光宗紹熙年間，始有</a:t>
                      </a:r>
                      <a:r>
                        <a:rPr lang="en-US" altLang="zh-TW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《</a:t>
                      </a:r>
                      <a:r>
                        <a:rPr lang="zh-TW" altLang="en-US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十三經注疏</a:t>
                      </a:r>
                      <a:r>
                        <a:rPr lang="en-US" altLang="zh-TW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》</a:t>
                      </a:r>
                      <a:r>
                        <a:rPr lang="zh-TW" altLang="en-US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的合刻刊印本行世，成為經部的叢書。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名稱始見於宋朝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5424292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十四經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「先時，嘗併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大戴記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於十三經末，稱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『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十四經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』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宋代史繩祖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學齋佔畢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461039"/>
                  </a:ext>
                </a:extLst>
              </a:tr>
            </a:tbl>
          </a:graphicData>
        </a:graphic>
      </p:graphicFrame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33052142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345597"/>
              </p:ext>
            </p:extLst>
          </p:nvPr>
        </p:nvGraphicFramePr>
        <p:xfrm>
          <a:off x="1448780" y="2820464"/>
          <a:ext cx="9937677" cy="386554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74677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5083629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3679371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時代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545585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四書五經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北宋程頤伊川先生抽出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禮記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〈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〉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〈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〉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兩篇，配合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論語、孟子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，合稱為「四書」成為初學入道者必讀的基本典籍。</a:t>
                      </a: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是時，岳珂校刊的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相台五經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易、書、詩、禮記、左傳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，盛行一時。</a:t>
                      </a: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至明成祖永樂中，命大臣胡廣等纂修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四書大全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五經大全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，試士命題，都以二書為範圍。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明．永樂十二年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四書大全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五經大全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9064272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二十一經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於十三經之外，再加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大戴禮記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國語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史記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漢書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資治通鑑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說文解字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周髀算經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九章算術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，合為「二十一經」。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清．段玉裁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3894447"/>
                  </a:ext>
                </a:extLst>
              </a:tr>
            </a:tbl>
          </a:graphicData>
        </a:graphic>
      </p:graphicFrame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9046306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依一般學者的習慣，概以「十三經」為限。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因為「十四經」的名稱，並不甚普遍；而「二十一經」的名稱，也僅為清代樸學家個人的主張，實在也不能作為一般的依據。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9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81463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直線接點 73"/>
          <p:cNvCxnSpPr/>
          <p:nvPr/>
        </p:nvCxnSpPr>
        <p:spPr>
          <a:xfrm>
            <a:off x="7295945" y="5963642"/>
            <a:ext cx="155017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7386418" y="5279202"/>
            <a:ext cx="155017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群組 22"/>
          <p:cNvGrpSpPr/>
          <p:nvPr/>
        </p:nvGrpSpPr>
        <p:grpSpPr>
          <a:xfrm>
            <a:off x="447845" y="1992462"/>
            <a:ext cx="3193413" cy="518468"/>
            <a:chOff x="554278" y="2767657"/>
            <a:chExt cx="3193413" cy="518468"/>
          </a:xfrm>
        </p:grpSpPr>
        <p:sp>
          <p:nvSpPr>
            <p:cNvPr id="28" name="矩形 27"/>
            <p:cNvSpPr/>
            <p:nvPr/>
          </p:nvSpPr>
          <p:spPr>
            <a:xfrm>
              <a:off x="554278" y="2767657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  間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2537103" y="2767657"/>
              <a:ext cx="1210588" cy="4512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sz="20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先秦時代</a:t>
              </a:r>
              <a:endParaRPr lang="en-US" altLang="zh-TW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8" name="矩形 37"/>
          <p:cNvSpPr/>
          <p:nvPr/>
        </p:nvSpPr>
        <p:spPr>
          <a:xfrm>
            <a:off x="447845" y="3199643"/>
            <a:ext cx="1893136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名義由來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12" name="群組 11"/>
          <p:cNvGrpSpPr/>
          <p:nvPr/>
        </p:nvGrpSpPr>
        <p:grpSpPr>
          <a:xfrm>
            <a:off x="2340981" y="2643986"/>
            <a:ext cx="9517829" cy="2291741"/>
            <a:chOff x="903170" y="3932999"/>
            <a:chExt cx="9517829" cy="2291741"/>
          </a:xfrm>
        </p:grpSpPr>
        <p:cxnSp>
          <p:nvCxnSpPr>
            <p:cNvPr id="58" name="直線接點 57"/>
            <p:cNvCxnSpPr/>
            <p:nvPr/>
          </p:nvCxnSpPr>
          <p:spPr>
            <a:xfrm>
              <a:off x="1031595" y="4747890"/>
              <a:ext cx="9389404" cy="0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文字方塊 58"/>
            <p:cNvSpPr txBox="1"/>
            <p:nvPr/>
          </p:nvSpPr>
          <p:spPr>
            <a:xfrm>
              <a:off x="2823695" y="4235824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孔子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1" name="直線接點 60"/>
            <p:cNvCxnSpPr/>
            <p:nvPr/>
          </p:nvCxnSpPr>
          <p:spPr>
            <a:xfrm>
              <a:off x="3514621" y="4699399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文字方塊 61"/>
            <p:cNvSpPr txBox="1"/>
            <p:nvPr/>
          </p:nvSpPr>
          <p:spPr>
            <a:xfrm>
              <a:off x="903170" y="4372411"/>
              <a:ext cx="2098158" cy="699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lnSpc>
                  <a:spcPct val="150000"/>
                </a:lnSpc>
                <a:defRPr/>
              </a:pPr>
              <a:r>
                <a:rPr lang="zh-TW" altLang="en-US" sz="1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百家爭鳴，並無所謂「經」。</a:t>
              </a:r>
            </a:p>
          </p:txBody>
        </p:sp>
        <p:sp>
          <p:nvSpPr>
            <p:cNvPr id="2" name="橢圓 1"/>
            <p:cNvSpPr/>
            <p:nvPr/>
          </p:nvSpPr>
          <p:spPr>
            <a:xfrm>
              <a:off x="3465163" y="46993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文字方塊 30"/>
            <p:cNvSpPr txBox="1"/>
            <p:nvPr/>
          </p:nvSpPr>
          <p:spPr>
            <a:xfrm>
              <a:off x="5179791" y="4248112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莊子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2747035" y="5295166"/>
              <a:ext cx="183017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刪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詩、書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，定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禮、樂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，演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周易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，作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春秋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endPara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39" name="直線接點 38"/>
            <p:cNvCxnSpPr/>
            <p:nvPr/>
          </p:nvCxnSpPr>
          <p:spPr>
            <a:xfrm>
              <a:off x="5948668" y="4699399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橢圓 39"/>
            <p:cNvSpPr/>
            <p:nvPr/>
          </p:nvSpPr>
          <p:spPr>
            <a:xfrm>
              <a:off x="5899210" y="46993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4823054" y="5308764"/>
              <a:ext cx="2251227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莊子．天運篇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：「孔子謂老聃曰：丘治詩、書、禮、樂、易、春秋六經。」</a:t>
              </a:r>
            </a:p>
          </p:txBody>
        </p:sp>
        <p:sp>
          <p:nvSpPr>
            <p:cNvPr id="10" name="矩形 9"/>
            <p:cNvSpPr/>
            <p:nvPr/>
          </p:nvSpPr>
          <p:spPr>
            <a:xfrm>
              <a:off x="2823695" y="3952775"/>
              <a:ext cx="1441420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未定名為「經」</a:t>
              </a:r>
            </a:p>
          </p:txBody>
        </p:sp>
        <p:sp>
          <p:nvSpPr>
            <p:cNvPr id="41" name="矩形 40"/>
            <p:cNvSpPr/>
            <p:nvPr/>
          </p:nvSpPr>
          <p:spPr>
            <a:xfrm>
              <a:off x="4881709" y="3932999"/>
              <a:ext cx="2133918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確立「經」的名稱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&amp;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數目</a:t>
              </a:r>
            </a:p>
          </p:txBody>
        </p:sp>
        <p:sp>
          <p:nvSpPr>
            <p:cNvPr id="53" name="文字方塊 52"/>
            <p:cNvSpPr txBox="1"/>
            <p:nvPr/>
          </p:nvSpPr>
          <p:spPr>
            <a:xfrm>
              <a:off x="7776643" y="4233256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司馬遷</a:t>
              </a:r>
              <a:endParaRPr lang="en-US" altLang="zh-TW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3" name="直線接點 62"/>
            <p:cNvCxnSpPr/>
            <p:nvPr/>
          </p:nvCxnSpPr>
          <p:spPr>
            <a:xfrm>
              <a:off x="8545520" y="4684543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橢圓 63"/>
            <p:cNvSpPr/>
            <p:nvPr/>
          </p:nvSpPr>
          <p:spPr>
            <a:xfrm>
              <a:off x="8496062" y="468454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矩形 64"/>
            <p:cNvSpPr/>
            <p:nvPr/>
          </p:nvSpPr>
          <p:spPr>
            <a:xfrm>
              <a:off x="7479639" y="5270633"/>
              <a:ext cx="2255944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史記．孔子世家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說：「孔子以詩、書、禮、樂教弟子，蓋三千焉；身通六藝者，七十有二人。」</a:t>
              </a:r>
            </a:p>
          </p:txBody>
        </p:sp>
        <p:sp>
          <p:nvSpPr>
            <p:cNvPr id="66" name="矩形 65"/>
            <p:cNvSpPr/>
            <p:nvPr/>
          </p:nvSpPr>
          <p:spPr>
            <a:xfrm>
              <a:off x="7977237" y="3941848"/>
              <a:ext cx="1082348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六藝與六經</a:t>
              </a:r>
            </a:p>
          </p:txBody>
        </p:sp>
      </p:grpSp>
      <p:sp>
        <p:nvSpPr>
          <p:cNvPr id="68" name="矩形 67"/>
          <p:cNvSpPr/>
          <p:nvPr/>
        </p:nvSpPr>
        <p:spPr>
          <a:xfrm>
            <a:off x="6894450" y="5107152"/>
            <a:ext cx="595035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六藝</a:t>
            </a:r>
          </a:p>
        </p:txBody>
      </p:sp>
      <p:sp>
        <p:nvSpPr>
          <p:cNvPr id="69" name="矩形 68"/>
          <p:cNvSpPr/>
          <p:nvPr/>
        </p:nvSpPr>
        <p:spPr>
          <a:xfrm>
            <a:off x="6894450" y="5794366"/>
            <a:ext cx="595035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六經</a:t>
            </a:r>
          </a:p>
        </p:txBody>
      </p:sp>
      <p:sp>
        <p:nvSpPr>
          <p:cNvPr id="70" name="矩形 69"/>
          <p:cNvSpPr/>
          <p:nvPr/>
        </p:nvSpPr>
        <p:spPr>
          <a:xfrm>
            <a:off x="8640401" y="5107152"/>
            <a:ext cx="1005403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人的學習</a:t>
            </a:r>
          </a:p>
        </p:txBody>
      </p:sp>
      <p:sp>
        <p:nvSpPr>
          <p:cNvPr id="71" name="矩形 70"/>
          <p:cNvSpPr/>
          <p:nvPr/>
        </p:nvSpPr>
        <p:spPr>
          <a:xfrm>
            <a:off x="8640401" y="5794365"/>
            <a:ext cx="1005403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書的本身</a:t>
            </a:r>
          </a:p>
        </p:txBody>
      </p:sp>
      <p:sp>
        <p:nvSpPr>
          <p:cNvPr id="72" name="矩形 71"/>
          <p:cNvSpPr/>
          <p:nvPr/>
        </p:nvSpPr>
        <p:spPr>
          <a:xfrm>
            <a:off x="537534" y="5332420"/>
            <a:ext cx="1893136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六經與六藝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2430670" y="5332420"/>
            <a:ext cx="3262432" cy="451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詩、書、禮、樂、易、春秋</a:t>
            </a:r>
            <a:endParaRPr lang="en-US" altLang="zh-TW" sz="2000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75" name="文字方塊 74"/>
          <p:cNvSpPr txBox="1"/>
          <p:nvPr/>
        </p:nvSpPr>
        <p:spPr>
          <a:xfrm>
            <a:off x="7663858" y="3665362"/>
            <a:ext cx="1394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秦始皇</a:t>
            </a:r>
            <a:endParaRPr lang="en-US" altLang="zh-TW" sz="1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6" name="橢圓 75"/>
          <p:cNvSpPr/>
          <p:nvPr/>
        </p:nvSpPr>
        <p:spPr>
          <a:xfrm>
            <a:off x="8303829" y="3401223"/>
            <a:ext cx="111549" cy="96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7" name="文字方塊 76"/>
          <p:cNvSpPr txBox="1"/>
          <p:nvPr/>
        </p:nvSpPr>
        <p:spPr>
          <a:xfrm>
            <a:off x="8388989" y="3665362"/>
            <a:ext cx="1394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</a:t>
            </a:r>
            <a:r>
              <a: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項羽</a:t>
            </a:r>
            <a:endParaRPr lang="en-US" altLang="zh-TW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8" name="橢圓 77"/>
          <p:cNvSpPr/>
          <p:nvPr/>
        </p:nvSpPr>
        <p:spPr>
          <a:xfrm>
            <a:off x="9022839" y="3407156"/>
            <a:ext cx="111549" cy="96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28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5" y="2076130"/>
            <a:ext cx="1937155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群經次序與要旨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3735152" y="1922362"/>
            <a:ext cx="7052592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本來無關經學宏旨。然而今、古文派學者卻對此均表重視，而且各有其一定不變的次序，互相爭辨不決。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graphicFrame>
        <p:nvGraphicFramePr>
          <p:cNvPr id="18" name="表格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117151"/>
              </p:ext>
            </p:extLst>
          </p:nvPr>
        </p:nvGraphicFramePr>
        <p:xfrm>
          <a:off x="564699" y="2926827"/>
          <a:ext cx="11344272" cy="3108960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1081189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1913741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3091542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170761297"/>
                    </a:ext>
                  </a:extLst>
                </a:gridCol>
              </a:tblGrid>
              <a:tr h="155448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今文學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應按程序深淺而排序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</a:p>
                    <a:p>
                      <a:pPr algn="l"/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為一般基礎知識，理解較易，所以應排列在先；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為孔子哲學、政治學思想所在，理解較難，所以應排列在後。又因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偏重於「知的了解」，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偏重於「行的實踐」，故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又較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排列為前。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8585553"/>
                  </a:ext>
                </a:extLst>
              </a:tr>
              <a:tr h="155448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古文學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應按史料產生的先後、早晚而排列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易經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八卦相傳為伏羲所盡，故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易經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應列於第一。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書經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中最早篇章為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〈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堯典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〉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，故應列於第二。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詩經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中最早篇章為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〈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商頌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〉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，故應列於第三。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禮、樂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相傳為周公所作，故應列於第四、第五。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本為魯史，曾經孔子刪改，時代最晚，故應列於第六。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5860846"/>
                  </a:ext>
                </a:extLst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2322265" y="2111877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六經的次序</a:t>
            </a:r>
            <a:endParaRPr lang="zh-TW" altLang="en-US" dirty="0"/>
          </a:p>
        </p:txBody>
      </p:sp>
      <p:sp>
        <p:nvSpPr>
          <p:cNvPr id="12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1378794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5" y="1673358"/>
            <a:ext cx="1937155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群經次序與要旨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460808" y="3719643"/>
            <a:ext cx="1381135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六經的要旨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1926771" y="2383971"/>
            <a:ext cx="8948057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莊子．天下篇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：「詩以道志，書以道事，禮以道行，樂以道和，易以道陰陽，春秋以道名分。」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董仲舒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春秋繁露．玉杯篇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：「詩、書序其志，禮、樂純其美，易、春秋明其知。」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淮南子．泰族訓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：「溫惠淳良者，詩之風也；淳龐敦厚者，書之教也；清明條達者，易之義也；恭儉尊讓者，禮之為也；寬裕簡易者，樂之化也；刺幾辨義者，春秋之靡也。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禮記．經解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：「其為人也，溫柔敦厚，詩教也；疏通知遠，書教也；廣博易良，樂教也；絜靜精微，易教也；恭儉莊敬，禮教也；屬辭比事，春秋教也。」</a:t>
            </a:r>
          </a:p>
        </p:txBody>
      </p:sp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0153011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5" y="1673358"/>
            <a:ext cx="1937155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群經次序與要旨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1342551" y="3800455"/>
            <a:ext cx="1381135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六經的要旨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grpSp>
        <p:nvGrpSpPr>
          <p:cNvPr id="22" name="群組 21"/>
          <p:cNvGrpSpPr/>
          <p:nvPr/>
        </p:nvGrpSpPr>
        <p:grpSpPr>
          <a:xfrm>
            <a:off x="3148264" y="2643087"/>
            <a:ext cx="6574855" cy="518468"/>
            <a:chOff x="554278" y="2767657"/>
            <a:chExt cx="6574855" cy="518468"/>
          </a:xfrm>
        </p:grpSpPr>
        <p:sp>
          <p:nvSpPr>
            <p:cNvPr id="23" name="矩形 2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書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1635321" y="2767657"/>
              <a:ext cx="5493812" cy="4153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政史之書。講的是古代的史事，是歷史教育的教材。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25" name="群組 24"/>
          <p:cNvGrpSpPr/>
          <p:nvPr/>
        </p:nvGrpSpPr>
        <p:grpSpPr>
          <a:xfrm>
            <a:off x="3148264" y="1951439"/>
            <a:ext cx="6574855" cy="518468"/>
            <a:chOff x="554278" y="2767657"/>
            <a:chExt cx="6574855" cy="518468"/>
          </a:xfrm>
        </p:grpSpPr>
        <p:sp>
          <p:nvSpPr>
            <p:cNvPr id="26" name="矩形 25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詩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1635321" y="2767657"/>
              <a:ext cx="5493812" cy="4153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文藝之書。講的是人群的心志，是文學教育的教材。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3148264" y="3312963"/>
            <a:ext cx="7267352" cy="518468"/>
            <a:chOff x="554278" y="2767657"/>
            <a:chExt cx="7267352" cy="518468"/>
          </a:xfrm>
        </p:grpSpPr>
        <p:sp>
          <p:nvSpPr>
            <p:cNvPr id="29" name="矩形 28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禮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0" name="矩形 29"/>
            <p:cNvSpPr/>
            <p:nvPr/>
          </p:nvSpPr>
          <p:spPr>
            <a:xfrm>
              <a:off x="1635321" y="2767657"/>
              <a:ext cx="6186309" cy="4153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禮儀、法制之書。講的是行為的規範，是生活教育的教材。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2" name="群組 31"/>
          <p:cNvGrpSpPr/>
          <p:nvPr/>
        </p:nvGrpSpPr>
        <p:grpSpPr>
          <a:xfrm>
            <a:off x="3148264" y="4008410"/>
            <a:ext cx="6574855" cy="518468"/>
            <a:chOff x="554278" y="2767657"/>
            <a:chExt cx="6574855" cy="518468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樂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767657"/>
              <a:ext cx="5493812" cy="4153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音樂之書。講的是情性的和諧，是藝術教育的教材。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5" name="群組 34"/>
          <p:cNvGrpSpPr/>
          <p:nvPr/>
        </p:nvGrpSpPr>
        <p:grpSpPr>
          <a:xfrm>
            <a:off x="3144563" y="4575086"/>
            <a:ext cx="7036519" cy="775469"/>
            <a:chOff x="554278" y="2639156"/>
            <a:chExt cx="7036519" cy="775469"/>
          </a:xfrm>
        </p:grpSpPr>
        <p:sp>
          <p:nvSpPr>
            <p:cNvPr id="36" name="矩形 35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1635321" y="2639156"/>
              <a:ext cx="5955476" cy="77546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陰陽占筮之書。講的是宇宙人生的哲理，不外陰陽二氣，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是思想教育的教材。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8" name="群組 37"/>
          <p:cNvGrpSpPr/>
          <p:nvPr/>
        </p:nvGrpSpPr>
        <p:grpSpPr>
          <a:xfrm>
            <a:off x="3144563" y="5364437"/>
            <a:ext cx="6825703" cy="775469"/>
            <a:chOff x="534262" y="2639156"/>
            <a:chExt cx="6825703" cy="775469"/>
          </a:xfrm>
        </p:grpSpPr>
        <p:sp>
          <p:nvSpPr>
            <p:cNvPr id="39" name="矩形 38"/>
            <p:cNvSpPr/>
            <p:nvPr/>
          </p:nvSpPr>
          <p:spPr>
            <a:xfrm>
              <a:off x="534262" y="2759741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春秋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1635321" y="2639156"/>
              <a:ext cx="5724644" cy="77546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各國朝報之書。講的是社會倫理的道德，最重在名分，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是倫理教育的教材。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sp>
        <p:nvSpPr>
          <p:cNvPr id="31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316764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易經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100943" y="2130558"/>
            <a:ext cx="9170466" cy="1932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易經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初為卜筮之書，本於八卦（乾、坤、震、巽、坎、離、艮、兌），八卦相傳為伏羲所畫，取則於天文地理、鳥獸文章以成八卦，天地間萬物的一切現象，都包括其中。把八卦重疊而成六十四卦、三百八十四爻，而萬物變通的道理，便十分具備了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易經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為群經之首，是中國經學中最高深的一門學問，也是研究宇宙人生的現象、道理，說明宇宙人生變化的法則和運用方法的一門學問。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grpSp>
        <p:nvGrpSpPr>
          <p:cNvPr id="18" name="群組 17"/>
          <p:cNvGrpSpPr/>
          <p:nvPr/>
        </p:nvGrpSpPr>
        <p:grpSpPr>
          <a:xfrm>
            <a:off x="4768064" y="4278663"/>
            <a:ext cx="3367734" cy="2159643"/>
            <a:chOff x="4183284" y="1853050"/>
            <a:chExt cx="3233416" cy="2045837"/>
          </a:xfrm>
        </p:grpSpPr>
        <p:pic>
          <p:nvPicPr>
            <p:cNvPr id="19" name="圖片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83284" y="1859241"/>
              <a:ext cx="1458410" cy="1458410"/>
            </a:xfrm>
            <a:prstGeom prst="rect">
              <a:avLst/>
            </a:prstGeom>
          </p:spPr>
        </p:pic>
        <p:pic>
          <p:nvPicPr>
            <p:cNvPr id="20" name="圖片 1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8295" y="1853050"/>
              <a:ext cx="1478405" cy="1495635"/>
            </a:xfrm>
            <a:prstGeom prst="rect">
              <a:avLst/>
            </a:prstGeom>
          </p:spPr>
        </p:pic>
        <p:sp>
          <p:nvSpPr>
            <p:cNvPr id="21" name="文字方塊 20"/>
            <p:cNvSpPr txBox="1"/>
            <p:nvPr/>
          </p:nvSpPr>
          <p:spPr>
            <a:xfrm>
              <a:off x="4504997" y="3461550"/>
              <a:ext cx="844952" cy="437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乾</a:t>
              </a:r>
            </a:p>
          </p:txBody>
        </p:sp>
        <p:sp>
          <p:nvSpPr>
            <p:cNvPr id="22" name="文字方塊 21"/>
            <p:cNvSpPr txBox="1"/>
            <p:nvPr/>
          </p:nvSpPr>
          <p:spPr>
            <a:xfrm>
              <a:off x="6225701" y="3461550"/>
              <a:ext cx="844952" cy="437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坤</a:t>
              </a:r>
            </a:p>
          </p:txBody>
        </p:sp>
      </p:grpSp>
      <p:sp>
        <p:nvSpPr>
          <p:cNvPr id="14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2888564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書經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220686" y="2021701"/>
            <a:ext cx="9170466" cy="200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漢時稱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體式可分為：典、謨、訓、誥、誓、命六體，各有不同的作用。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版本：現今流傳的有：出於西漢伏勝的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今文尚書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，河間獻王所藏與出於孔子故宅的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古文尚書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，西漢張霸偽造的兩百篇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偽古文尚書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和東晉梅賾所偽造的二十五篇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偽古文尚書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等數種。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816932" y="43403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詩經</a:t>
            </a:r>
          </a:p>
        </p:txBody>
      </p:sp>
      <p:sp>
        <p:nvSpPr>
          <p:cNvPr id="23" name="矩形 22"/>
          <p:cNvSpPr/>
          <p:nvPr/>
        </p:nvSpPr>
        <p:spPr>
          <a:xfrm>
            <a:off x="2220686" y="4231501"/>
            <a:ext cx="9170466" cy="1649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是我國最古的詩歌總集，也是我國純文學的鼻祖。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蘊藏著豐富的語言學與社會史的資料。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詩有六義之說，見於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〈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詩序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〉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，即風、雅、頌、賦、比、興。賦、比、興係詩的作法，風、雅、頌為詩的體裁，二者性質不同。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2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5891556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三禮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220686" y="2021701"/>
            <a:ext cx="9170466" cy="1212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周禮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儀禮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禮記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的總稱。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周禮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記載國家的制度，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儀禮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記載世俗的儀文，都屬於禮之「數」，即禮的具體事項。禮記則記載的是禮的抽象道理，屬於禮之「義」，即禮的哲學意義。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816931" y="3844567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春秋三傳</a:t>
            </a:r>
          </a:p>
        </p:txBody>
      </p:sp>
      <p:sp>
        <p:nvSpPr>
          <p:cNvPr id="23" name="矩形 22"/>
          <p:cNvSpPr/>
          <p:nvPr/>
        </p:nvSpPr>
        <p:spPr>
          <a:xfrm>
            <a:off x="2220686" y="3741644"/>
            <a:ext cx="9170466" cy="2369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春秋經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相傳為孔子據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魯史春秋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一書，加以筆削，賦予微言大義而成。上起魯隱公元年，下止魯哀公十四年，計凡十二公，為時二百四十二年，為斷代編年史之祖。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三傳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之中，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所據為古文經，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公羊、穀梁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所據為今文經；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以史事為主，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公羊、穀梁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以解釋經義為主。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總而言之，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傳事而不傳義，史詳而事未必實；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公羊、穀梁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傳義而不傳事，經詳而事未必常。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2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41351471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論語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220686" y="2021701"/>
            <a:ext cx="9170466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是孔子學術思想的結晶，也是孔子言行生活的實錄，所以梁啟超任公先生說：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是「二千年來中國人思想之總泉源」。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lvl="0">
              <a:lnSpc>
                <a:spcPct val="130000"/>
              </a:lnSpc>
              <a:spcBef>
                <a:spcPts val="600"/>
              </a:spcBef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之用：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藉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以認識中國最偉大的聖人－孔子。</a:t>
            </a:r>
            <a:endParaRPr lang="en-US" altLang="zh-TW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藉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以探索孔子學說的博大與精深。</a:t>
            </a:r>
            <a:endParaRPr lang="en-US" altLang="zh-TW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注意研究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對端正世道人心的效用。</a:t>
            </a:r>
            <a:endParaRPr lang="en-US" altLang="zh-TW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中學習孔子的治學方法和好學精神。</a:t>
            </a:r>
            <a:endParaRPr lang="en-US" altLang="zh-TW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中學習孔子的教學方法和教學精神。</a:t>
            </a:r>
            <a:endParaRPr lang="en-US" altLang="zh-TW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中的至理名言，做為我們立身行道的南針。效法孔子的奮進精神，藉以昇華我們的人生境界。</a:t>
            </a:r>
          </a:p>
        </p:txBody>
      </p:sp>
      <p:sp>
        <p:nvSpPr>
          <p:cNvPr id="9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6560515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孝經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220686" y="2021701"/>
            <a:ext cx="9170466" cy="200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群經中原名為經的書，只有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孝經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一部。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孝為天經地義，百行之首，所以孝係事親之名，經為常行之典；合而言之，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孝經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一書，所以示人以事親的常典。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全書僅有一千九百零三字，在諸經中字數最少。書中所述，全為上自天子，下至庶民（百姓）事親的孝道。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816932" y="43403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爾雅</a:t>
            </a:r>
          </a:p>
        </p:txBody>
      </p:sp>
      <p:sp>
        <p:nvSpPr>
          <p:cNvPr id="23" name="矩形 22"/>
          <p:cNvSpPr/>
          <p:nvPr/>
        </p:nvSpPr>
        <p:spPr>
          <a:xfrm>
            <a:off x="2220686" y="4231501"/>
            <a:ext cx="9170466" cy="1572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是我國訓詁的專書，為歷代訓詁家所祖。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爾雅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為分類釋義的辭書，今所傳者凡三卷十九篇：第一卷四篇，釋古今異語及宗親間的稱謂；第二卷八篇，釋天地、山川、宮室、器具的名稱；第三卷七篇，釋動、植物的名稱，堪稱為我國最古的分類字書。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2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1551433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孟子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7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220686" y="2021701"/>
            <a:ext cx="9170466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至宋孝宗時，朱子將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論語、大學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及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，並列為「四書」；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遂升入經部，列為十三經之一。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東漢趙岐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〈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孟子題辭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〉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說：「論語者，五經之錧轄，六藝之喉衿；孟子之書，則而象之。」儒家思想集成於孔子，孟子則發揚而光大之。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一書，不僅是研究儒家思想不可缺少的書，更可以修養心性，培養光明俊偉的人格，並為學習議論文最好的範本。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2220686" y="4177074"/>
            <a:ext cx="9170466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原為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禮記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中的第四十二與三十一篇，經漢、宋學者先後抽出講述，再經程、朱合併配以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論語、孟子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，而合稱「四書」。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依照漢鄭玄的解釋，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大學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是「以其記博學可以為政」，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是「以其記中和之用」。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大學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的「博學」，書的正是「明」的工夫；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的「中和」，指的就是「誡」的境界。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756809" y="4255181"/>
            <a:ext cx="1404256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大學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中庸</a:t>
            </a:r>
          </a:p>
        </p:txBody>
      </p:sp>
    </p:spTree>
    <p:extLst>
      <p:ext uri="{BB962C8B-B14F-4D97-AF65-F5344CB8AC3E}">
        <p14:creationId xmlns:p14="http://schemas.microsoft.com/office/powerpoint/2010/main" val="30466938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7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  <p:sp>
        <p:nvSpPr>
          <p:cNvPr id="9" name="圓角矩形 8"/>
          <p:cNvSpPr/>
          <p:nvPr/>
        </p:nvSpPr>
        <p:spPr>
          <a:xfrm>
            <a:off x="684357" y="2076129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六藝之學</a:t>
            </a:r>
          </a:p>
        </p:txBody>
      </p:sp>
      <p:sp>
        <p:nvSpPr>
          <p:cNvPr id="21" name="圓角矩形 20"/>
          <p:cNvSpPr/>
          <p:nvPr/>
        </p:nvSpPr>
        <p:spPr>
          <a:xfrm>
            <a:off x="3554543" y="2014827"/>
            <a:ext cx="1219456" cy="499942"/>
          </a:xfrm>
          <a:prstGeom prst="roundRect">
            <a:avLst/>
          </a:prstGeom>
          <a:solidFill>
            <a:srgbClr val="AF656E"/>
          </a:solidFill>
          <a:ln>
            <a:solidFill>
              <a:srgbClr val="CE9B7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六藝</a:t>
            </a:r>
          </a:p>
        </p:txBody>
      </p:sp>
      <p:sp>
        <p:nvSpPr>
          <p:cNvPr id="22" name="圓角矩形 21"/>
          <p:cNvSpPr/>
          <p:nvPr/>
        </p:nvSpPr>
        <p:spPr>
          <a:xfrm>
            <a:off x="7797983" y="2017015"/>
            <a:ext cx="1219456" cy="499942"/>
          </a:xfrm>
          <a:prstGeom prst="roundRect">
            <a:avLst/>
          </a:prstGeom>
          <a:solidFill>
            <a:srgbClr val="AF656E"/>
          </a:solidFill>
          <a:ln>
            <a:solidFill>
              <a:srgbClr val="CE9B7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六經</a:t>
            </a:r>
          </a:p>
        </p:txBody>
      </p:sp>
      <p:sp>
        <p:nvSpPr>
          <p:cNvPr id="24" name="文字方塊 23"/>
          <p:cNvSpPr txBox="1"/>
          <p:nvPr/>
        </p:nvSpPr>
        <p:spPr>
          <a:xfrm>
            <a:off x="2671821" y="2677419"/>
            <a:ext cx="33370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禮、樂、射、御、書、數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儒家所出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六藝為中國文化教育的淵源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六藝為小學、鄉學的課程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多重實習，為通常生活上的基本智識</a:t>
            </a:r>
          </a:p>
        </p:txBody>
      </p:sp>
      <p:sp>
        <p:nvSpPr>
          <p:cNvPr id="25" name="文字方塊 24"/>
          <p:cNvSpPr txBox="1"/>
          <p:nvPr/>
        </p:nvSpPr>
        <p:spPr>
          <a:xfrm>
            <a:off x="6596742" y="2666068"/>
            <a:ext cx="3298371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詩、書、易、禮、樂、春秋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六經為儒家的師承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為中國學術思想的傳統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六經則為大學的課程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為六學之文，重在經典，而為高深的理論。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7" name="直線接點 26"/>
          <p:cNvCxnSpPr/>
          <p:nvPr/>
        </p:nvCxnSpPr>
        <p:spPr>
          <a:xfrm>
            <a:off x="6259066" y="2296543"/>
            <a:ext cx="0" cy="3190446"/>
          </a:xfrm>
          <a:prstGeom prst="line">
            <a:avLst/>
          </a:prstGeom>
          <a:ln w="19050">
            <a:solidFill>
              <a:srgbClr val="CE9B7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388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群組 22"/>
          <p:cNvGrpSpPr/>
          <p:nvPr/>
        </p:nvGrpSpPr>
        <p:grpSpPr>
          <a:xfrm>
            <a:off x="447845" y="1992462"/>
            <a:ext cx="8323022" cy="518468"/>
            <a:chOff x="554278" y="2767657"/>
            <a:chExt cx="8323022" cy="518468"/>
          </a:xfrm>
        </p:grpSpPr>
        <p:sp>
          <p:nvSpPr>
            <p:cNvPr id="28" name="矩形 27"/>
            <p:cNvSpPr/>
            <p:nvPr/>
          </p:nvSpPr>
          <p:spPr>
            <a:xfrm>
              <a:off x="554278" y="2767657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群經浩劫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2537103" y="2767657"/>
              <a:ext cx="634019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sz="200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先秦百家爭鳴</a:t>
              </a:r>
              <a:r>
                <a:rPr lang="zh-TW" altLang="en-US" sz="20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，但諸多典籍卻因政治、戰爭毀於一旦。</a:t>
              </a:r>
              <a:endParaRPr lang="en-US" altLang="zh-TW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cxnSp>
        <p:nvCxnSpPr>
          <p:cNvPr id="58" name="直線接點 57"/>
          <p:cNvCxnSpPr/>
          <p:nvPr/>
        </p:nvCxnSpPr>
        <p:spPr>
          <a:xfrm>
            <a:off x="336206" y="4057754"/>
            <a:ext cx="6640932" cy="7118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字方塊 58"/>
          <p:cNvSpPr txBox="1"/>
          <p:nvPr/>
        </p:nvSpPr>
        <p:spPr>
          <a:xfrm>
            <a:off x="1839344" y="3252773"/>
            <a:ext cx="1394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秦始皇</a:t>
            </a:r>
            <a:endParaRPr lang="en-US" altLang="zh-TW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1" name="直線接點 60"/>
          <p:cNvCxnSpPr/>
          <p:nvPr/>
        </p:nvCxnSpPr>
        <p:spPr>
          <a:xfrm>
            <a:off x="2530270" y="4021151"/>
            <a:ext cx="6316" cy="591235"/>
          </a:xfrm>
          <a:prstGeom prst="line">
            <a:avLst/>
          </a:prstGeom>
          <a:ln w="19050">
            <a:solidFill>
              <a:srgbClr val="47A77E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橢圓 1"/>
          <p:cNvSpPr/>
          <p:nvPr/>
        </p:nvSpPr>
        <p:spPr>
          <a:xfrm>
            <a:off x="2480812" y="4021151"/>
            <a:ext cx="111549" cy="96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文字方塊 30"/>
          <p:cNvSpPr txBox="1"/>
          <p:nvPr/>
        </p:nvSpPr>
        <p:spPr>
          <a:xfrm>
            <a:off x="4211300" y="3252773"/>
            <a:ext cx="1394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項羽</a:t>
            </a:r>
            <a:endParaRPr lang="en-US" altLang="zh-TW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762684" y="4616918"/>
            <a:ext cx="1830174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經典要籍，都被政府所沒收（存於皇宮）；民間只能保留有關醫藥、種樹、卜噬之類的書籍。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9" name="直線接點 38"/>
          <p:cNvCxnSpPr/>
          <p:nvPr/>
        </p:nvCxnSpPr>
        <p:spPr>
          <a:xfrm>
            <a:off x="4964317" y="4021151"/>
            <a:ext cx="6316" cy="591235"/>
          </a:xfrm>
          <a:prstGeom prst="line">
            <a:avLst/>
          </a:prstGeom>
          <a:ln w="19050">
            <a:solidFill>
              <a:srgbClr val="47A77E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橢圓 39"/>
          <p:cNvSpPr/>
          <p:nvPr/>
        </p:nvSpPr>
        <p:spPr>
          <a:xfrm>
            <a:off x="4914859" y="4021151"/>
            <a:ext cx="111549" cy="96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3838703" y="4630516"/>
            <a:ext cx="22512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西楚霸王項羽入關中，又放火焚燒咸陽宮，大火三月不熄，政府沒收所典藏的經籍又付之一炬，</a:t>
            </a:r>
          </a:p>
        </p:txBody>
      </p:sp>
      <p:sp>
        <p:nvSpPr>
          <p:cNvPr id="10" name="矩形 9"/>
          <p:cNvSpPr/>
          <p:nvPr/>
        </p:nvSpPr>
        <p:spPr>
          <a:xfrm>
            <a:off x="2090094" y="2931346"/>
            <a:ext cx="902811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焚書坑儒</a:t>
            </a:r>
          </a:p>
        </p:txBody>
      </p:sp>
      <p:sp>
        <p:nvSpPr>
          <p:cNvPr id="41" name="矩形 40"/>
          <p:cNvSpPr/>
          <p:nvPr/>
        </p:nvSpPr>
        <p:spPr>
          <a:xfrm>
            <a:off x="3847900" y="2931346"/>
            <a:ext cx="2133918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確立「經」的名稱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數目</a:t>
            </a:r>
          </a:p>
        </p:txBody>
      </p:sp>
      <p:sp>
        <p:nvSpPr>
          <p:cNvPr id="42" name="文字方塊 41"/>
          <p:cNvSpPr txBox="1"/>
          <p:nvPr/>
        </p:nvSpPr>
        <p:spPr>
          <a:xfrm>
            <a:off x="1810459" y="3526102"/>
            <a:ext cx="1557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</a:t>
            </a:r>
            <a:r>
              <a:rPr lang="en-US" altLang="zh-TW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BC213</a:t>
            </a:r>
            <a:r>
              <a:rPr lang="zh-TW" altLang="en-US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年</a:t>
            </a:r>
            <a:r>
              <a:rPr lang="en-US" altLang="zh-TW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-BC212</a:t>
            </a:r>
            <a:r>
              <a:rPr lang="zh-TW" altLang="en-US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年</a:t>
            </a:r>
            <a:endParaRPr lang="en-US" altLang="zh-TW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398364" y="2715135"/>
            <a:ext cx="4618302" cy="1909112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史記．秦始皇本紀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「非博士官所職，天下敢有藏詩、書、百家語者，悉詣守、尉雜燒之。有敢偶語詩書者棄市。以古非今者族。吏見知不舉者與同罪。令下三十日不燒，黥為城旦。所不去者，醫藥卜筮種樹之書。若欲有學法令，以吏為師。」</a:t>
            </a:r>
          </a:p>
        </p:txBody>
      </p:sp>
      <p:sp>
        <p:nvSpPr>
          <p:cNvPr id="46" name="文字方塊 45"/>
          <p:cNvSpPr txBox="1"/>
          <p:nvPr/>
        </p:nvSpPr>
        <p:spPr>
          <a:xfrm>
            <a:off x="4182415" y="3529831"/>
            <a:ext cx="1557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</a:t>
            </a:r>
            <a:r>
              <a:rPr lang="zh-TW" altLang="en-US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秦末</a:t>
            </a:r>
            <a:endParaRPr lang="en-US" altLang="zh-TW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06262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7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  <p:sp>
        <p:nvSpPr>
          <p:cNvPr id="9" name="圓角矩形 8"/>
          <p:cNvSpPr/>
          <p:nvPr/>
        </p:nvSpPr>
        <p:spPr>
          <a:xfrm>
            <a:off x="627763" y="2076129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小學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4" name="群組 13"/>
          <p:cNvGrpSpPr/>
          <p:nvPr/>
        </p:nvGrpSpPr>
        <p:grpSpPr>
          <a:xfrm>
            <a:off x="2843464" y="1890278"/>
            <a:ext cx="7497966" cy="812530"/>
            <a:chOff x="554278" y="2620626"/>
            <a:chExt cx="7497966" cy="812530"/>
          </a:xfrm>
        </p:grpSpPr>
        <p:sp>
          <p:nvSpPr>
            <p:cNvPr id="18" name="矩形 17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意指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1646208" y="2620626"/>
              <a:ext cx="6406036" cy="8125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文字學、聲韻學、訓詁學，原本是認字、讀書、明字義的基本工具學問，為一切學問的基本與開始，俗稱為「小學」。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20" name="群組 19"/>
          <p:cNvGrpSpPr/>
          <p:nvPr/>
        </p:nvGrpSpPr>
        <p:grpSpPr>
          <a:xfrm>
            <a:off x="2849115" y="2731633"/>
            <a:ext cx="7497966" cy="1892826"/>
            <a:chOff x="554278" y="2620626"/>
            <a:chExt cx="7497966" cy="1892826"/>
          </a:xfrm>
        </p:grpSpPr>
        <p:sp>
          <p:nvSpPr>
            <p:cNvPr id="23" name="矩形 2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內涵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1646208" y="2620626"/>
              <a:ext cx="6406036" cy="18928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文字學：象形、指事、形聲、會意、轉注、假借。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聲韻學：研究文字發聲之學，牽涉聲母、韻母、發音部位與標音方法等。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訓詁學：研究古今異言與文字意義等種種關係，探討古今字義的變遷與字義的訓釋等。</a:t>
              </a:r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2843464" y="4922161"/>
            <a:ext cx="7497966" cy="518468"/>
            <a:chOff x="554278" y="2767657"/>
            <a:chExt cx="7497966" cy="518468"/>
          </a:xfrm>
        </p:grpSpPr>
        <p:sp>
          <p:nvSpPr>
            <p:cNvPr id="29" name="矩形 28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當代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0" name="矩形 29"/>
            <p:cNvSpPr/>
            <p:nvPr/>
          </p:nvSpPr>
          <p:spPr>
            <a:xfrm>
              <a:off x="1646208" y="2819206"/>
              <a:ext cx="6406036" cy="4524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已成為特殊而專門的一套學問。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46476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群組 34"/>
          <p:cNvGrpSpPr/>
          <p:nvPr/>
        </p:nvGrpSpPr>
        <p:grpSpPr>
          <a:xfrm>
            <a:off x="1027653" y="4482677"/>
            <a:ext cx="10097547" cy="746985"/>
            <a:chOff x="803449" y="5090994"/>
            <a:chExt cx="9875437" cy="715611"/>
          </a:xfrm>
        </p:grpSpPr>
        <p:pic>
          <p:nvPicPr>
            <p:cNvPr id="6" name="圖片 5"/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6272" y="5109276"/>
              <a:ext cx="663844" cy="663844"/>
            </a:xfrm>
            <a:prstGeom prst="rect">
              <a:avLst/>
            </a:prstGeom>
          </p:spPr>
        </p:pic>
        <p:pic>
          <p:nvPicPr>
            <p:cNvPr id="7" name="圖片 6"/>
            <p:cNvPicPr>
              <a:picLocks noChangeAspect="1"/>
            </p:cNvPicPr>
            <p:nvPr/>
          </p:nvPicPr>
          <p:blipFill>
            <a:blip r:embed="rId4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87672" y="5090994"/>
              <a:ext cx="669505" cy="669505"/>
            </a:xfrm>
            <a:prstGeom prst="rect">
              <a:avLst/>
            </a:prstGeom>
          </p:spPr>
        </p:pic>
        <p:pic>
          <p:nvPicPr>
            <p:cNvPr id="8" name="圖片 7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4958" y="5090994"/>
              <a:ext cx="715611" cy="715611"/>
            </a:xfrm>
            <a:prstGeom prst="rect">
              <a:avLst/>
            </a:prstGeom>
          </p:spPr>
        </p:pic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6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4129" y="5122369"/>
              <a:ext cx="606754" cy="606754"/>
            </a:xfrm>
            <a:prstGeom prst="rect">
              <a:avLst/>
            </a:prstGeom>
          </p:spPr>
        </p:pic>
        <p:pic>
          <p:nvPicPr>
            <p:cNvPr id="11" name="圖片 10"/>
            <p:cNvPicPr>
              <a:picLocks noChangeAspect="1"/>
            </p:cNvPicPr>
            <p:nvPr/>
          </p:nvPicPr>
          <p:blipFill>
            <a:blip r:embed="rId7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9387" y="5133621"/>
              <a:ext cx="639499" cy="639499"/>
            </a:xfrm>
            <a:prstGeom prst="rect">
              <a:avLst/>
            </a:prstGeom>
          </p:spPr>
        </p:pic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3449" y="5109276"/>
              <a:ext cx="689526" cy="689526"/>
            </a:xfrm>
            <a:prstGeom prst="rect">
              <a:avLst/>
            </a:prstGeom>
          </p:spPr>
        </p:pic>
      </p:grpSp>
      <p:sp>
        <p:nvSpPr>
          <p:cNvPr id="13" name="矩形 12"/>
          <p:cNvSpPr/>
          <p:nvPr/>
        </p:nvSpPr>
        <p:spPr>
          <a:xfrm>
            <a:off x="2280557" y="1646900"/>
            <a:ext cx="7630886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自然應該從</a:t>
            </a:r>
            <a:r>
              <a:rPr lang="zh-TW" altLang="en-US" sz="2400" b="1" dirty="0">
                <a:solidFill>
                  <a:srgbClr val="A2545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形上的道體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2400" b="1" dirty="0">
                <a:solidFill>
                  <a:srgbClr val="A2545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形下的器用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二方面加以推擴應用，以期能窮變通遠，而能創造出可大、可久的民族事業。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以下將依群經特色的不同，分別闡述群經學在生活上的應用，雖偏重於形而下的器用，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3387566" y="973391"/>
            <a:ext cx="54168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BF9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群經為中國文化的指導原則與根本所在</a:t>
            </a:r>
            <a:endParaRPr lang="en-US" altLang="zh-TW" sz="2400" b="1" dirty="0">
              <a:solidFill>
                <a:srgbClr val="BF9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608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1135567"/>
            <a:chOff x="554278" y="2699810"/>
            <a:chExt cx="8685449" cy="1135567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1355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頤卦．大象傳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說：「山下有雷，頤。君子以慎言語，節飲食。」</a:t>
              </a: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需卦．大象傳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說：「雲上於天，需；君子以飲食宴樂。」對照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序卦傳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說：「需者，飲食之道也。」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26" name="群組 25"/>
          <p:cNvGrpSpPr/>
          <p:nvPr/>
        </p:nvGrpSpPr>
        <p:grpSpPr>
          <a:xfrm>
            <a:off x="1761910" y="5108924"/>
            <a:ext cx="8685449" cy="1172629"/>
            <a:chOff x="554278" y="2699810"/>
            <a:chExt cx="8685449" cy="1172629"/>
          </a:xfrm>
        </p:grpSpPr>
        <p:sp>
          <p:nvSpPr>
            <p:cNvPr id="28" name="矩形 27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3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禮記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1635321" y="2699810"/>
              <a:ext cx="7604406" cy="1172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「夫禮之初，始諸飲食。」即揭示了「飲食」為「禮」的生活表現。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「故君子苟無禮，雖美不食焉。」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「凡進食之禮，主人親饋則拜而食。」則充分表露了主、客間的風儀」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43435" y="3446294"/>
            <a:ext cx="8685449" cy="1532727"/>
            <a:chOff x="554278" y="2699810"/>
            <a:chExt cx="8685449" cy="1532727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2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尚書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5327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洪範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篇「九疇」之三：「農用八政」，首為「食」。中國素有「民以食為天」之說，由此可證。「八政」為體國經野的八大要政，也是夏、商以來治天下的大法，以今日眼光衡量，亦甚具時代的意義與價值。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尚書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又說：「食哉惟時。」飲食之道。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13449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2252924"/>
            <a:chOff x="554278" y="2699810"/>
            <a:chExt cx="8685449" cy="2252924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4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論語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22529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孔子將飲食之道，提昇而為君子人格的修養。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謂「君子無終食之間違仁。」（里仁）、「君子謀道而不謀食。」（衛靈公）、「君子食無求飽」（學而），甚而謂「士志於道，而恥惡衣惡食者，未足與議也。」（里仁），在在表達了君子求道若飢的情態。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其他如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鄉黨篇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所謂：「不時不食。」「食不語。」反映孔子於飲食上的卓越見解。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5" name="群組 34"/>
          <p:cNvGrpSpPr/>
          <p:nvPr/>
        </p:nvGrpSpPr>
        <p:grpSpPr>
          <a:xfrm>
            <a:off x="1761910" y="4446779"/>
            <a:ext cx="8685449" cy="1135567"/>
            <a:chOff x="554278" y="2699810"/>
            <a:chExt cx="8685449" cy="1135567"/>
          </a:xfrm>
        </p:grpSpPr>
        <p:sp>
          <p:nvSpPr>
            <p:cNvPr id="36" name="矩形 35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5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孝經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1635321" y="2699810"/>
              <a:ext cx="7604406" cy="11355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喪親章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說：「子曰：孝子之喪親也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食旨不甘。」此所以表示哀戚之情。又曰：「三日而食。」此所以教民無以死傷生，悔不滅性，以免有虧孝道，這也就是聖人制禮施教的偉大精神。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16383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1855764"/>
            <a:chOff x="554278" y="2699810"/>
            <a:chExt cx="8685449" cy="1855764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8557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繫辭傳下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說：「黃帝、堯、舜垂衣裳，而天下治。」由此或可以見出「衣裳」的製作，歷時甚久；而且君主聖王率皆能正衣冠以治天下，可見衣飾在政治教化的象徵作用。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「古之葬者，厚衣之以薪，葬之以中野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。」此又極遠古的事，但古人能養生送死的高尚情懷，卻是值得效法。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61910" y="4192963"/>
            <a:ext cx="8685449" cy="1532727"/>
            <a:chOff x="554278" y="2699810"/>
            <a:chExt cx="8685449" cy="1532727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2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孟子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5327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孟子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一書從社會教育上而言，實在有它的深刻意義。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梁惠王上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：「五十者可以衣帛矣！」充滿敬老尊賢的觀念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滕文公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：「飽食煖衣，逸居而無教，則過於禽獸。」則又從另一角度來強調「衣食足而後知榮辱」的教育理念。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30091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1969770"/>
            <a:chOff x="554278" y="2699810"/>
            <a:chExt cx="8685449" cy="1969770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3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孝經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969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孝為百行之首，可知一切的行為，應以孝為出發點，才能宏揚教化，而成全完美的人格。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喪親章第十八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說：「孝子之喪親也，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服美不安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此哀戚之情也。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為之棺槨衣衾，而舉之。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生事愛敬，死事哀戚，生民之本盡矣！死生之義備矣！孝子之事親終矣！」教生於孝，而行在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260919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15461" y="2203181"/>
            <a:ext cx="8685449" cy="2729850"/>
            <a:chOff x="554278" y="2699810"/>
            <a:chExt cx="8685449" cy="2729850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27298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六十四卦所取的各種物象，多為器物進化史。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「住」者如：「重鬥擊柝，取於豫卦」，所以示謹防、預備的道哩，以免盜寇破門而入，影響生活的安定。「宮室、棟宇，取於大壯卦。」宮室的建築、材料的揀選，都牽涉到結構體的安全，所以必須謹慎規劃。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這也就是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取天下之材、效天下之象，制作器物以備用的道理。所以觀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，而可以籠罩諸經的要義，啟示我們統類條理的方法，以求發揮科學的效能與功用。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63775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1135567"/>
            <a:chOff x="554278" y="2699810"/>
            <a:chExt cx="8685449" cy="1135567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1355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：「服牛乘馬，取於隨卦。」強調隨時制宜的道理。大凡交通工具與設施的改善，必須順隨時代的發展進步，而日新月異，求取效率。如古時候但以舟楫之利，車馬之資以暢交通。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20652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004980"/>
            <a:ext cx="8685449" cy="2613023"/>
            <a:chOff x="554278" y="2699810"/>
            <a:chExt cx="8685449" cy="2613023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26130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六十四卦的每卦大象辭，與修養教育有著極為密切的關係，如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蒙卦．大象傳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曰：「君子以果行育德。」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蠱卦．大象傳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曰：「君子以振民育德」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等，都是以啟示我們進修、退省與中和的道理。此所以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易經．說卦傳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說：「昔者聖人之作易也，將以順性命之理。是以立天之道，曰陰曰陽；立地之道，曰柔曰剛；立人之道，曰仁曰義。」仁義為立人之道，亦就是教育休養的主體，所以道德倫理的教育，可以說都淵源於易教。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43435" y="4502200"/>
            <a:ext cx="8685449" cy="1855764"/>
            <a:chOff x="554278" y="2699810"/>
            <a:chExt cx="8685449" cy="1855764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2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尚書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8557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尚書．堯典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克明俊德，以親九族。九族既睦，平章百姓。」都是由修身、齊家、擴充到治國、平天下。然而，政治既然是倫理的擴充，而教育又是倫理的培養根本，於是「五倫－君臣、父子、夫婦、長幼、朋友」之教，便成為中國教育的中心宗旨，影響中國社會極為深遠！值得後學者，深入玩味其中的道理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24226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004980"/>
            <a:ext cx="8685449" cy="775469"/>
            <a:chOff x="554278" y="2699810"/>
            <a:chExt cx="8685449" cy="775469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3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詩經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7754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「詩，可以興，可以觀，可以群，可以怨。邇以事父，遠以事君，多識於鳥獸草木之名。」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61910" y="3080689"/>
            <a:ext cx="8685449" cy="2575962"/>
            <a:chOff x="554278" y="2699810"/>
            <a:chExt cx="8685449" cy="2575962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4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三禮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25759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禮記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中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大學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一篇是儒家政治哲學，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中庸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一篇是儒家人生哲學。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大學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揭示的三綱領、八德目，都是以修身為本，以達到內聖外王的理想。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中庸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的位天地、贊化育，而以誠為貴，所以為成己成物，合外內之道的歸依；凡此，皆可以說是現代人治世的良方、教育的針砭！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禮運、學記、樂記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諸篇，也都有極深刻的教育內涵，值得細加品味。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5929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72" name="五邊形 71"/>
          <p:cNvSpPr/>
          <p:nvPr/>
        </p:nvSpPr>
        <p:spPr>
          <a:xfrm>
            <a:off x="429128" y="4561007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五經始昌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429128" y="1665575"/>
            <a:ext cx="10393039" cy="2262482"/>
            <a:chOff x="431945" y="1529467"/>
            <a:chExt cx="10393039" cy="2262482"/>
          </a:xfrm>
        </p:grpSpPr>
        <p:sp>
          <p:nvSpPr>
            <p:cNvPr id="28" name="矩形 27"/>
            <p:cNvSpPr/>
            <p:nvPr/>
          </p:nvSpPr>
          <p:spPr>
            <a:xfrm>
              <a:off x="431945" y="2065136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2595631" y="2045130"/>
              <a:ext cx="69762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sz="20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兩漢</a:t>
              </a:r>
              <a:endParaRPr lang="en-US" altLang="zh-TW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  <p:cxnSp>
          <p:nvCxnSpPr>
            <p:cNvPr id="58" name="直線接點 57"/>
            <p:cNvCxnSpPr/>
            <p:nvPr/>
          </p:nvCxnSpPr>
          <p:spPr>
            <a:xfrm flipV="1">
              <a:off x="3558207" y="2289555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文字方塊 58"/>
            <p:cNvSpPr txBox="1"/>
            <p:nvPr/>
          </p:nvSpPr>
          <p:spPr>
            <a:xfrm>
              <a:off x="3286143" y="1765717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漢惠帝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61" name="直線接點 60"/>
            <p:cNvCxnSpPr/>
            <p:nvPr/>
          </p:nvCxnSpPr>
          <p:spPr>
            <a:xfrm>
              <a:off x="3977069" y="2229292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橢圓 1"/>
            <p:cNvSpPr/>
            <p:nvPr/>
          </p:nvSpPr>
          <p:spPr>
            <a:xfrm>
              <a:off x="3927611" y="222929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文字方塊 30"/>
            <p:cNvSpPr txBox="1"/>
            <p:nvPr/>
          </p:nvSpPr>
          <p:spPr>
            <a:xfrm>
              <a:off x="5426485" y="1775688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漢武帝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3030848" y="2810559"/>
              <a:ext cx="1911963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400" dirty="0">
                  <a:solidFill>
                    <a:schemeClr val="accent4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廢除秦律「挾書令」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，到處搜尋殘書，山崖屋壁出土的古書。</a:t>
              </a:r>
            </a:p>
          </p:txBody>
        </p:sp>
        <p:cxnSp>
          <p:nvCxnSpPr>
            <p:cNvPr id="39" name="直線接點 38"/>
            <p:cNvCxnSpPr/>
            <p:nvPr/>
          </p:nvCxnSpPr>
          <p:spPr>
            <a:xfrm>
              <a:off x="6123728" y="2229292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橢圓 39"/>
            <p:cNvSpPr/>
            <p:nvPr/>
          </p:nvSpPr>
          <p:spPr>
            <a:xfrm>
              <a:off x="6065561" y="222929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102700" y="2837842"/>
              <a:ext cx="225122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聽從朝臣董仲舒的建議「罷黜諸子百家，獨尊儒術」，設置五經十四博士，群經逐漸昌盛。</a:t>
              </a:r>
            </a:p>
          </p:txBody>
        </p:sp>
        <p:sp>
          <p:nvSpPr>
            <p:cNvPr id="43" name="文字方塊 42"/>
            <p:cNvSpPr txBox="1"/>
            <p:nvPr/>
          </p:nvSpPr>
          <p:spPr>
            <a:xfrm>
              <a:off x="7641952" y="1529467"/>
              <a:ext cx="143538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西漢末</a:t>
              </a:r>
              <a:endPara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劉歆劉向父子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44" name="直線接點 43"/>
            <p:cNvCxnSpPr/>
            <p:nvPr/>
          </p:nvCxnSpPr>
          <p:spPr>
            <a:xfrm>
              <a:off x="8359643" y="2246607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矩形 44"/>
            <p:cNvSpPr/>
            <p:nvPr/>
          </p:nvSpPr>
          <p:spPr>
            <a:xfrm>
              <a:off x="7776088" y="2813970"/>
              <a:ext cx="1181387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今古文之爭</a:t>
              </a:r>
            </a:p>
          </p:txBody>
        </p:sp>
        <p:sp>
          <p:nvSpPr>
            <p:cNvPr id="46" name="橢圓 45"/>
            <p:cNvSpPr/>
            <p:nvPr/>
          </p:nvSpPr>
          <p:spPr>
            <a:xfrm>
              <a:off x="8295158" y="2256068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3" name="文字方塊 12"/>
          <p:cNvSpPr txBox="1"/>
          <p:nvPr/>
        </p:nvSpPr>
        <p:spPr>
          <a:xfrm>
            <a:off x="1837219" y="3965133"/>
            <a:ext cx="5425730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官學昌盛：「五經十四博士」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5000"/>
              </a:lnSpc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詩經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：魯申培公、齊轅固生、燕韓嬰三家。</a:t>
            </a:r>
          </a:p>
          <a:p>
            <a:pPr>
              <a:lnSpc>
                <a:spcPct val="125000"/>
              </a:lnSpc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書經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：歐陽生、大夏侯勝、小夏侯建三家。</a:t>
            </a:r>
          </a:p>
          <a:p>
            <a:pPr>
              <a:lnSpc>
                <a:spcPct val="125000"/>
              </a:lnSpc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：大戴德、小戴聖二家。</a:t>
            </a:r>
          </a:p>
          <a:p>
            <a:pPr>
              <a:lnSpc>
                <a:spcPct val="125000"/>
              </a:lnSpc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易經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：施讎、孟喜、梁丘賀、京房四家。</a:t>
            </a:r>
          </a:p>
          <a:p>
            <a:pPr>
              <a:lnSpc>
                <a:spcPct val="125000"/>
              </a:lnSpc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春秋經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：嚴彭祖、顏安樂二家。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5000"/>
              </a:lnSpc>
            </a:pP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樂經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：亡佚失傳。</a:t>
            </a: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  <p:grpSp>
        <p:nvGrpSpPr>
          <p:cNvPr id="16" name="群組 15"/>
          <p:cNvGrpSpPr/>
          <p:nvPr/>
        </p:nvGrpSpPr>
        <p:grpSpPr>
          <a:xfrm>
            <a:off x="6696595" y="4220577"/>
            <a:ext cx="1637308" cy="2029097"/>
            <a:chOff x="7489371" y="4275909"/>
            <a:chExt cx="1637308" cy="2029097"/>
          </a:xfrm>
        </p:grpSpPr>
        <p:sp>
          <p:nvSpPr>
            <p:cNvPr id="50" name="矩形 49"/>
            <p:cNvSpPr/>
            <p:nvPr/>
          </p:nvSpPr>
          <p:spPr>
            <a:xfrm>
              <a:off x="7916091" y="4975668"/>
              <a:ext cx="1210588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皆為今文經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隸書為主</a:t>
              </a:r>
            </a:p>
          </p:txBody>
        </p:sp>
        <p:sp>
          <p:nvSpPr>
            <p:cNvPr id="14" name="右大括弧 13"/>
            <p:cNvSpPr/>
            <p:nvPr/>
          </p:nvSpPr>
          <p:spPr>
            <a:xfrm>
              <a:off x="7489371" y="4275909"/>
              <a:ext cx="426720" cy="2029097"/>
            </a:xfrm>
            <a:prstGeom prst="rightBrac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4" name="文字方塊 53"/>
          <p:cNvSpPr txBox="1"/>
          <p:nvPr/>
        </p:nvSpPr>
        <p:spPr>
          <a:xfrm>
            <a:off x="8887309" y="3928002"/>
            <a:ext cx="237502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民間流行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師弟相傳授的經書是從「山崖」、「屋壁」出土的古文。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  <p:sp>
        <p:nvSpPr>
          <p:cNvPr id="55" name="矩形 54"/>
          <p:cNvSpPr/>
          <p:nvPr/>
        </p:nvSpPr>
        <p:spPr>
          <a:xfrm>
            <a:off x="9264344" y="5373459"/>
            <a:ext cx="1620957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古文經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（六國蝌蚪文）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8" name="直線接點 17"/>
          <p:cNvCxnSpPr/>
          <p:nvPr/>
        </p:nvCxnSpPr>
        <p:spPr>
          <a:xfrm flipV="1">
            <a:off x="8676146" y="4071658"/>
            <a:ext cx="0" cy="2359763"/>
          </a:xfrm>
          <a:prstGeom prst="line">
            <a:avLst/>
          </a:prstGeom>
          <a:ln w="19050">
            <a:solidFill>
              <a:schemeClr val="accent6"/>
            </a:solidFill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7" name="文字方塊 56"/>
          <p:cNvSpPr txBox="1"/>
          <p:nvPr/>
        </p:nvSpPr>
        <p:spPr>
          <a:xfrm>
            <a:off x="9858571" y="1663519"/>
            <a:ext cx="1394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東漢末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鄭玄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0" name="直線接點 59"/>
          <p:cNvCxnSpPr/>
          <p:nvPr/>
        </p:nvCxnSpPr>
        <p:spPr>
          <a:xfrm>
            <a:off x="10558207" y="2382715"/>
            <a:ext cx="6316" cy="591235"/>
          </a:xfrm>
          <a:prstGeom prst="line">
            <a:avLst/>
          </a:prstGeom>
          <a:ln w="19050">
            <a:solidFill>
              <a:srgbClr val="47A77E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橢圓 66"/>
          <p:cNvSpPr/>
          <p:nvPr/>
        </p:nvSpPr>
        <p:spPr>
          <a:xfrm>
            <a:off x="10500040" y="2382715"/>
            <a:ext cx="111549" cy="96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5" name="矩形 74"/>
          <p:cNvSpPr/>
          <p:nvPr/>
        </p:nvSpPr>
        <p:spPr>
          <a:xfrm>
            <a:off x="10002047" y="2956033"/>
            <a:ext cx="11813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今古文之集大成。</a:t>
            </a:r>
          </a:p>
        </p:txBody>
      </p:sp>
    </p:spTree>
    <p:extLst>
      <p:ext uri="{BB962C8B-B14F-4D97-AF65-F5344CB8AC3E}">
        <p14:creationId xmlns:p14="http://schemas.microsoft.com/office/powerpoint/2010/main" val="243514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004980"/>
            <a:ext cx="8685449" cy="1495666"/>
            <a:chOff x="554278" y="2699810"/>
            <a:chExt cx="8685449" cy="1495666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5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三傳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495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春秋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載晉文公以義、信、禮教民，然後一戰而霸楚王以戒懼勤勞，訓練國人，所以能開拓疆土。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古人嘗言明恥教戰，所以能自強而立於不敗之地。讀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春秋三傳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，可以知所警惕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61910" y="3581440"/>
            <a:ext cx="8685449" cy="1532727"/>
            <a:chOff x="554278" y="2699810"/>
            <a:chExt cx="8685449" cy="1532727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6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論語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5327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文：即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詩、書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、六藝之文。</a:t>
              </a: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行：即孝、友、姻、睦、任、恤之六行。</a:t>
              </a: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忠：即專心盡己之謂。</a:t>
              </a: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信：即誠實孚人之謂。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9866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004980"/>
            <a:ext cx="8685449" cy="1135567"/>
            <a:chOff x="554278" y="2699810"/>
            <a:chExt cx="8685449" cy="1135567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7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孝經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1355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孔子志在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春秋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，而行在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；所以說：「一言而可以該性德之全者，曰仁；一言而可以行仁之道者，曰孝。」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為六藝的根本，實亦為六藝的總會。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61910" y="3178668"/>
            <a:ext cx="8685449" cy="1172629"/>
            <a:chOff x="554278" y="2699810"/>
            <a:chExt cx="8685449" cy="1172629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8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爾雅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172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爾雅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一書為彙集殊方異言的古辭典，也是釋經的辭書，為治經學者必須學習的要籍。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清儒戴震先生說：「援爾雅附經，而經明；證爾雅以經，而爾雅明。」</a:t>
              </a:r>
            </a:p>
          </p:txBody>
        </p:sp>
      </p:grpSp>
      <p:grpSp>
        <p:nvGrpSpPr>
          <p:cNvPr id="26" name="群組 25"/>
          <p:cNvGrpSpPr/>
          <p:nvPr/>
        </p:nvGrpSpPr>
        <p:grpSpPr>
          <a:xfrm>
            <a:off x="1761910" y="4351335"/>
            <a:ext cx="8685449" cy="1892826"/>
            <a:chOff x="554278" y="2699810"/>
            <a:chExt cx="8685449" cy="1892826"/>
          </a:xfrm>
        </p:grpSpPr>
        <p:sp>
          <p:nvSpPr>
            <p:cNvPr id="28" name="矩形 27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9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孟子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1635321" y="2699810"/>
              <a:ext cx="7604406" cy="18928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盡心篇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：「得天下英才而教育之，一樂也。」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孟子以為首要「存養」，消極上不能自暴自棄，積極上則要「求放心」。其次要「擴充」，儒家工夫，由微而顯，由近而遠，由親親而仁民，仁民而愛物，。最後則要「盡才」，才能發揮為善的大用，其理雖深，其道則易行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36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004980"/>
            <a:ext cx="8685449" cy="1855764"/>
            <a:chOff x="554278" y="2699810"/>
            <a:chExt cx="8685449" cy="1855764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10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小學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8557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小學研究我國語言、文字的形、音、義，實為一切學問的工具之學，也可以說是研究中國學問的根本之學。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文字學的教育，可以探求中國文化發展的情況以及歷史的演變；聲韻學的教育，可以發現古今語言變遷與地區發音的不同；訓詁學的教育，可以探求字義的變化引申，以明字義運用轉變的道理。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55690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1172629"/>
            <a:chOff x="554278" y="2699810"/>
            <a:chExt cx="8685449" cy="1172629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172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易經．豫卦．大象傳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說：「先王以作樂崇德。」音樂不僅使人歡樂，更是養德、崇德的優良媒介。所以，古人強調身體的快樂、心靈的快樂與環境的悅樂氣氛。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43435" y="3370088"/>
            <a:ext cx="8685449" cy="2973122"/>
            <a:chOff x="554278" y="2699810"/>
            <a:chExt cx="8685449" cy="2973122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2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禮記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29731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禮記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上說：「修樂以道志。」又說：「禮樂刑政，其極一也。」「樂者，通倫理者也。」可以說已把禮樂的外在作用，轉化成內在的政治修養了。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「禮、樂皆得，謂之有德。」又如：「禮樂刑政四達而不悖，則王道備矣！」則說明為政者在政治教化上的措施，必須符合人心的需求向背，如此才能獲得百姓的支持，而王道政治才能有實現的可能。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「生民之道，樂為大焉！」「樂者，天地之和也，樂由天作。」樂由天作而人成之，所以能明於天地之道，然後能興禮、樂之制。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35578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775469"/>
            <a:chOff x="554278" y="2699810"/>
            <a:chExt cx="8685449" cy="775469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3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春秋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7754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春秋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說：「樂以安民。」樂能調暢性情，又能和諧人心，在位者如能以樂之悅樂精神，施之於百姓眾民，政治那有不清明的道理？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43435" y="3413632"/>
            <a:ext cx="8685449" cy="1855764"/>
            <a:chOff x="554278" y="2699810"/>
            <a:chExt cx="8685449" cy="1855764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4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孝經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8557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孝經．廣要道章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言：「移風易俗，莫善於樂。」可以說現代社會，犯罪率節節上昇，百姓功利思想瀰漫，都是音樂教育、康樂環境的不理想有以致之。在上位者，如能提倡「樂育」的大眾政策，必能扭轉劣勢，使得社會的不良風氣與習俗一掃而空，進而移風易俗，淨化整個社會人心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691740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2604283" y="1090584"/>
            <a:ext cx="7604406" cy="405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禮記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諸經中的典章制度和政治體要，提供後世治國者經驗法則，足以謀求大同和平的世界，是為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經濟之學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易經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禮記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中有關人生哲學經義的發揮，後代學者如二程子、朱子、陸象山、王陽明等先哲據此而闡發奧蘊，是為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義理之學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為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韻文之祖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詰屈聱牙，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簡約樸實，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義理磅礡，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勁直明快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…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，各經文章各有特色，提供後代文學寫作的素材與體式，是為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詞章之學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爾雅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的考辨字義，提供後代訓詁研究的典範，是為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考據之學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26" name="圓角矩形 25"/>
          <p:cNvSpPr/>
          <p:nvPr/>
        </p:nvSpPr>
        <p:spPr>
          <a:xfrm>
            <a:off x="392388" y="1090584"/>
            <a:ext cx="1937155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群經歸屬</a:t>
            </a:r>
          </a:p>
        </p:txBody>
      </p:sp>
    </p:spTree>
    <p:extLst>
      <p:ext uri="{BB962C8B-B14F-4D97-AF65-F5344CB8AC3E}">
        <p14:creationId xmlns:p14="http://schemas.microsoft.com/office/powerpoint/2010/main" val="173041726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7201149" cy="794297"/>
            <a:chOff x="4644294" y="912608"/>
            <a:chExt cx="7787699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結論　</a:t>
              </a:r>
            </a:p>
          </p:txBody>
        </p:sp>
      </p:grpSp>
      <p:sp>
        <p:nvSpPr>
          <p:cNvPr id="23" name="矩形 22"/>
          <p:cNvSpPr/>
          <p:nvPr/>
        </p:nvSpPr>
        <p:spPr>
          <a:xfrm>
            <a:off x="2495426" y="2190042"/>
            <a:ext cx="7604406" cy="268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群經是承先啟後的文獻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：經書是我國先聖先賢所遺留下來最早的書籍，</a:t>
            </a:r>
            <a:r>
              <a:rPr lang="zh-TW" alt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記載著有文字以前中華民族智慧的累積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，而民族智慧的累積，造成了民族文化的突飛猛進，於是群經變成為承先啟後的歷史文獻了。</a:t>
            </a: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群經是中華文化的關鍵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：中華民族由最初思想的發軔，到群經的完成期間，一切的生活狀況、社會形態、思想路線、文化進展，以及一切的事實存在和表現，只能</a:t>
            </a:r>
            <a:r>
              <a:rPr lang="zh-TW" alt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由群經中去尋求其發展的軌跡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。所以，群經是中華文化的精髓，亦就是暸解中華文化的關鍵所在。</a:t>
            </a:r>
          </a:p>
        </p:txBody>
      </p:sp>
      <p:sp>
        <p:nvSpPr>
          <p:cNvPr id="11" name="矩形 10"/>
          <p:cNvSpPr/>
          <p:nvPr/>
        </p:nvSpPr>
        <p:spPr>
          <a:xfrm>
            <a:off x="1055914" y="2301432"/>
            <a:ext cx="1266351" cy="518468"/>
          </a:xfrm>
          <a:prstGeom prst="rect">
            <a:avLst/>
          </a:prstGeom>
          <a:solidFill>
            <a:srgbClr val="AF656E"/>
          </a:solidFill>
          <a:ln>
            <a:solidFill>
              <a:srgbClr val="AF6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基本價值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99463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7201149" cy="794297"/>
            <a:chOff x="4644294" y="912608"/>
            <a:chExt cx="7787699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結論　</a:t>
              </a:r>
            </a:p>
          </p:txBody>
        </p:sp>
      </p:grpSp>
      <p:sp>
        <p:nvSpPr>
          <p:cNvPr id="23" name="矩形 22"/>
          <p:cNvSpPr/>
          <p:nvPr/>
        </p:nvSpPr>
        <p:spPr>
          <a:xfrm>
            <a:off x="2495426" y="2190042"/>
            <a:ext cx="7604406" cy="3434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易經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是古代的一部中國哲學典籍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記載虞、夏、商、周四代史事，是一部歷史的典籍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是一部古代的詩歌總集，歷史資料甚多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春秋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本來就是魯國的史記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三禮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記載著珍貴的周代儀節與內容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三傳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詳載春秋時代諸侯的大事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…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清儒章學誠實齋先生即強調「六經皆史」的論證，透過群經，我們可以了解先民們的生活方式，以及文化的起源與發展。所以，</a:t>
            </a:r>
          </a:p>
        </p:txBody>
      </p:sp>
      <p:sp>
        <p:nvSpPr>
          <p:cNvPr id="11" name="矩形 10"/>
          <p:cNvSpPr/>
          <p:nvPr/>
        </p:nvSpPr>
        <p:spPr>
          <a:xfrm>
            <a:off x="1055914" y="2301432"/>
            <a:ext cx="1266351" cy="518468"/>
          </a:xfrm>
          <a:prstGeom prst="rect">
            <a:avLst/>
          </a:prstGeom>
          <a:solidFill>
            <a:srgbClr val="AF656E"/>
          </a:solidFill>
          <a:ln>
            <a:solidFill>
              <a:srgbClr val="AF6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歷史價值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1028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7201149" cy="794297"/>
            <a:chOff x="4644294" y="912608"/>
            <a:chExt cx="7787699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結論　</a:t>
              </a:r>
            </a:p>
          </p:txBody>
        </p:sp>
      </p:grpSp>
      <p:sp>
        <p:nvSpPr>
          <p:cNvPr id="23" name="矩形 22"/>
          <p:cNvSpPr/>
          <p:nvPr/>
        </p:nvSpPr>
        <p:spPr>
          <a:xfrm>
            <a:off x="2495426" y="1863465"/>
            <a:ext cx="7604406" cy="248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詩經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是韻文的鼻祖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為散文的始祖；群經的文字，即是後來使用的文字，經書的辭彙以及文法，也深遠地影響後世的文學。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文字敘述生動，辭藻樸茂而華美，議論閎肆而大方，向為文章家所宗。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群經可以說是文學的化身，更是文學的根源。</a:t>
            </a:r>
          </a:p>
        </p:txBody>
      </p:sp>
      <p:sp>
        <p:nvSpPr>
          <p:cNvPr id="11" name="矩形 10"/>
          <p:cNvSpPr/>
          <p:nvPr/>
        </p:nvSpPr>
        <p:spPr>
          <a:xfrm>
            <a:off x="1055914" y="1974855"/>
            <a:ext cx="1266351" cy="518468"/>
          </a:xfrm>
          <a:prstGeom prst="rect">
            <a:avLst/>
          </a:prstGeom>
          <a:solidFill>
            <a:srgbClr val="AF656E"/>
          </a:solidFill>
          <a:ln>
            <a:solidFill>
              <a:srgbClr val="AF6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文學價值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12" name="群組 11"/>
          <p:cNvGrpSpPr/>
          <p:nvPr/>
        </p:nvGrpSpPr>
        <p:grpSpPr>
          <a:xfrm>
            <a:off x="1055914" y="4347222"/>
            <a:ext cx="9043918" cy="2123658"/>
            <a:chOff x="1055914" y="2190042"/>
            <a:chExt cx="9043918" cy="2123658"/>
          </a:xfrm>
        </p:grpSpPr>
        <p:sp>
          <p:nvSpPr>
            <p:cNvPr id="13" name="矩形 12"/>
            <p:cNvSpPr/>
            <p:nvPr/>
          </p:nvSpPr>
          <p:spPr>
            <a:xfrm>
              <a:off x="2495426" y="2190042"/>
              <a:ext cx="7604406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群經記載的不僅是生活史，亦是政治史。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尚書</a:t>
              </a: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記堯舜以下至秦代的史事，以政治情況的描寫，尤其政治理論更含蘊其中，值得探索開發。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周禮</a:t>
              </a: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有極精密的政治制度。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論語</a:t>
              </a: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主張仁政，也有極高明的政治睿見。</a:t>
              </a:r>
            </a:p>
          </p:txBody>
        </p:sp>
        <p:sp>
          <p:nvSpPr>
            <p:cNvPr id="14" name="矩形 13"/>
            <p:cNvSpPr/>
            <p:nvPr/>
          </p:nvSpPr>
          <p:spPr>
            <a:xfrm>
              <a:off x="1055914" y="2301432"/>
              <a:ext cx="1266351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政治價值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15000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14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7201149" cy="794297"/>
            <a:chOff x="4644294" y="912608"/>
            <a:chExt cx="7787699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結論　</a:t>
              </a:r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1055914" y="1931070"/>
            <a:ext cx="9043918" cy="2575962"/>
            <a:chOff x="1055914" y="2190042"/>
            <a:chExt cx="9043918" cy="2575962"/>
          </a:xfrm>
        </p:grpSpPr>
        <p:sp>
          <p:nvSpPr>
            <p:cNvPr id="13" name="矩形 12"/>
            <p:cNvSpPr/>
            <p:nvPr/>
          </p:nvSpPr>
          <p:spPr>
            <a:xfrm>
              <a:off x="2495426" y="2190042"/>
              <a:ext cx="7604406" cy="25759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六經為孔子教學的課本，可以教人修身養性，可以使人化性起偽、止於至善。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學記</a:t>
              </a:r>
              <a:r>
                <a: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：「一年視離經辨志，三年視敬業樂群，五年視博習親師，七年視論學取友，謂之小成。九年知類通達，強力而不反，謂之大成。夫然候足以化民易俗，近者說服，而遠者懷之，此大學之道也。</a:t>
              </a:r>
              <a:r>
                <a: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故君子之於學也，藏焉，修焉，息焉，遊焉；夫然，故安其學而親其師，樂其友而信其道，是以雖離師輔而不反也。」</a:t>
              </a:r>
            </a:p>
          </p:txBody>
        </p:sp>
        <p:sp>
          <p:nvSpPr>
            <p:cNvPr id="14" name="矩形 13"/>
            <p:cNvSpPr/>
            <p:nvPr/>
          </p:nvSpPr>
          <p:spPr>
            <a:xfrm>
              <a:off x="1055914" y="2301432"/>
              <a:ext cx="1266351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教育價值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15" name="群組 14"/>
          <p:cNvGrpSpPr/>
          <p:nvPr/>
        </p:nvGrpSpPr>
        <p:grpSpPr>
          <a:xfrm>
            <a:off x="925286" y="4507032"/>
            <a:ext cx="9209801" cy="775469"/>
            <a:chOff x="890031" y="2190042"/>
            <a:chExt cx="9209801" cy="775469"/>
          </a:xfrm>
        </p:grpSpPr>
        <p:sp>
          <p:nvSpPr>
            <p:cNvPr id="16" name="矩形 15"/>
            <p:cNvSpPr/>
            <p:nvPr/>
          </p:nvSpPr>
          <p:spPr>
            <a:xfrm>
              <a:off x="2495426" y="2190042"/>
              <a:ext cx="7604406" cy="7754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群經是有文字以後存留至今最早的書籍，也是中國語言文字的始祖。所以，群經可以提供我們文字的研究、聲韻的研究以及文學的研究。</a:t>
              </a:r>
            </a:p>
          </p:txBody>
        </p:sp>
        <p:sp>
          <p:nvSpPr>
            <p:cNvPr id="17" name="矩形 16"/>
            <p:cNvSpPr/>
            <p:nvPr/>
          </p:nvSpPr>
          <p:spPr>
            <a:xfrm>
              <a:off x="890031" y="2301432"/>
              <a:ext cx="1432234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文字的價值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250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1819706" y="3709052"/>
            <a:ext cx="5490002" cy="1823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劉向、劉歆父子校書中秘府庫，劉歆發現古文經書的價值，於是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主張古文經學也應立於學官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，引起「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今古文之爭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到了東漢，古文經學興盛起來，今文經學也就逐漸衰落了。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5" name="群組 64"/>
          <p:cNvGrpSpPr/>
          <p:nvPr/>
        </p:nvGrpSpPr>
        <p:grpSpPr>
          <a:xfrm>
            <a:off x="808540" y="2011564"/>
            <a:ext cx="8579300" cy="1274227"/>
            <a:chOff x="481096" y="4343187"/>
            <a:chExt cx="8579300" cy="1274227"/>
          </a:xfrm>
        </p:grpSpPr>
        <p:sp>
          <p:nvSpPr>
            <p:cNvPr id="72" name="五邊形 71"/>
            <p:cNvSpPr/>
            <p:nvPr/>
          </p:nvSpPr>
          <p:spPr>
            <a:xfrm>
              <a:off x="481096" y="4698836"/>
              <a:ext cx="1370654" cy="518468"/>
            </a:xfrm>
            <a:prstGeom prst="homePlate">
              <a:avLst/>
            </a:prstGeom>
            <a:solidFill>
              <a:srgbClr val="A254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14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今文與古文經學的爭立</a:t>
              </a:r>
              <a:endParaRPr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13" name="文字方塊 12"/>
            <p:cNvSpPr txBox="1"/>
            <p:nvPr/>
          </p:nvSpPr>
          <p:spPr>
            <a:xfrm>
              <a:off x="2213405" y="4343187"/>
              <a:ext cx="246440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五經十四博士→今文學家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2213405" y="5217304"/>
              <a:ext cx="24851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民間師弟相傳→古文學家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4794612" y="4375819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隸書</a:t>
              </a:r>
            </a:p>
          </p:txBody>
        </p:sp>
        <p:sp>
          <p:nvSpPr>
            <p:cNvPr id="41" name="矩形 40"/>
            <p:cNvSpPr/>
            <p:nvPr/>
          </p:nvSpPr>
          <p:spPr>
            <a:xfrm>
              <a:off x="4806032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古文</a:t>
              </a:r>
            </a:p>
          </p:txBody>
        </p:sp>
        <p:sp>
          <p:nvSpPr>
            <p:cNvPr id="42" name="矩形 41"/>
            <p:cNvSpPr/>
            <p:nvPr/>
          </p:nvSpPr>
          <p:spPr>
            <a:xfrm>
              <a:off x="5790874" y="4381868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官學</a:t>
              </a:r>
            </a:p>
          </p:txBody>
        </p:sp>
        <p:sp>
          <p:nvSpPr>
            <p:cNvPr id="47" name="矩形 46"/>
            <p:cNvSpPr/>
            <p:nvPr/>
          </p:nvSpPr>
          <p:spPr>
            <a:xfrm>
              <a:off x="5790873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民間</a:t>
              </a:r>
            </a:p>
          </p:txBody>
        </p:sp>
        <p:cxnSp>
          <p:nvCxnSpPr>
            <p:cNvPr id="6" name="直線接點 5"/>
            <p:cNvCxnSpPr/>
            <p:nvPr/>
          </p:nvCxnSpPr>
          <p:spPr>
            <a:xfrm>
              <a:off x="2063641" y="4958070"/>
              <a:ext cx="4754513" cy="0"/>
            </a:xfrm>
            <a:prstGeom prst="line">
              <a:avLst/>
            </a:prstGeom>
            <a:ln w="19050">
              <a:solidFill>
                <a:srgbClr val="A254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矩形 9"/>
            <p:cNvSpPr/>
            <p:nvPr/>
          </p:nvSpPr>
          <p:spPr>
            <a:xfrm>
              <a:off x="6959465" y="4586406"/>
              <a:ext cx="461665" cy="7848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vert="eaVert" wrap="none">
              <a:spAutoFit/>
            </a:bodyPr>
            <a:lstStyle/>
            <a:p>
              <a:r>
                <a:rPr lang="zh-TW" altLang="en-US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西漢末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7796674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興盛</a:t>
              </a:r>
            </a:p>
          </p:txBody>
        </p:sp>
        <p:sp>
          <p:nvSpPr>
            <p:cNvPr id="49" name="矩形 48"/>
            <p:cNvSpPr/>
            <p:nvPr/>
          </p:nvSpPr>
          <p:spPr>
            <a:xfrm>
              <a:off x="7796673" y="4398546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</a:p>
          </p:txBody>
        </p:sp>
        <p:cxnSp>
          <p:nvCxnSpPr>
            <p:cNvPr id="12" name="直線單箭頭接點 11"/>
            <p:cNvCxnSpPr/>
            <p:nvPr/>
          </p:nvCxnSpPr>
          <p:spPr>
            <a:xfrm flipV="1">
              <a:off x="8409273" y="4958070"/>
              <a:ext cx="651123" cy="462749"/>
            </a:xfrm>
            <a:prstGeom prst="straightConnector1">
              <a:avLst/>
            </a:prstGeom>
            <a:ln w="19050">
              <a:solidFill>
                <a:srgbClr val="A2545D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/>
            <p:cNvCxnSpPr/>
            <p:nvPr/>
          </p:nvCxnSpPr>
          <p:spPr>
            <a:xfrm>
              <a:off x="8375011" y="4457878"/>
              <a:ext cx="685385" cy="500192"/>
            </a:xfrm>
            <a:prstGeom prst="straightConnector1">
              <a:avLst/>
            </a:prstGeom>
            <a:ln w="19050">
              <a:solidFill>
                <a:srgbClr val="A2545D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2296633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14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7201149" cy="794297"/>
            <a:chOff x="4644294" y="912608"/>
            <a:chExt cx="7787699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結論　</a:t>
              </a:r>
            </a:p>
          </p:txBody>
        </p:sp>
      </p:grpSp>
      <p:sp>
        <p:nvSpPr>
          <p:cNvPr id="13" name="矩形 12"/>
          <p:cNvSpPr/>
          <p:nvPr/>
        </p:nvSpPr>
        <p:spPr>
          <a:xfrm>
            <a:off x="399444" y="3820085"/>
            <a:ext cx="5500613" cy="261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以為儒家傳統與科學、民主不能並存。追求現代過程中，傳統與現代之間衝突的盲點；因為傳統與現代的對立，新舊之間的衝突，那是不可避免的現象。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換個角度來說，文化本身不論新與舊、傳統與現代，都是可以轉化、再創新的；更何況植基在傳統經學上的中華文化，一向是生機蓬勃，充滿旺盛的生命力，怎麼會在現代化的潮流下汨没、滅絕呢？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3679372" y="2270836"/>
            <a:ext cx="2306339" cy="461004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近代中國積弱不振　</a:t>
            </a:r>
          </a:p>
        </p:txBody>
      </p:sp>
      <p:sp>
        <p:nvSpPr>
          <p:cNvPr id="17" name="圆角矩形 21"/>
          <p:cNvSpPr/>
          <p:nvPr/>
        </p:nvSpPr>
        <p:spPr>
          <a:xfrm>
            <a:off x="6582994" y="2035629"/>
            <a:ext cx="1559519" cy="870857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反對舊學</a:t>
            </a:r>
            <a:endParaRPr lang="en-US" altLang="zh-TW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dist"/>
            <a:r>
              <a:rPr lang="zh-TW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全盤西化　</a:t>
            </a:r>
          </a:p>
        </p:txBody>
      </p:sp>
      <p:sp>
        <p:nvSpPr>
          <p:cNvPr id="18" name="向右箭號 17"/>
          <p:cNvSpPr/>
          <p:nvPr/>
        </p:nvSpPr>
        <p:spPr>
          <a:xfrm>
            <a:off x="6093932" y="2377579"/>
            <a:ext cx="364172" cy="228600"/>
          </a:xfrm>
          <a:prstGeom prst="rightArrow">
            <a:avLst/>
          </a:prstGeom>
          <a:solidFill>
            <a:schemeClr val="accent6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圆角矩形 21"/>
          <p:cNvSpPr/>
          <p:nvPr/>
        </p:nvSpPr>
        <p:spPr>
          <a:xfrm>
            <a:off x="2024205" y="3147785"/>
            <a:ext cx="1914454" cy="461004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反儒家傳統　</a:t>
            </a:r>
          </a:p>
        </p:txBody>
      </p:sp>
      <p:sp>
        <p:nvSpPr>
          <p:cNvPr id="20" name="矩形 19"/>
          <p:cNvSpPr/>
          <p:nvPr/>
        </p:nvSpPr>
        <p:spPr>
          <a:xfrm>
            <a:off x="6067352" y="3820085"/>
            <a:ext cx="5500613" cy="261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以為西方是以法治為本位，注重階級的平等；而中國則以感情的虛文為本位，禮教注重階級，此為傳統社會所公認的行為規範。因此，斷定兩者之間沒有調和、折衷的可能。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這是一種偏見，甚或是不負責的鄉愿作風。其實，儒家注重禮教並無不妥當的地方，禮教的弊病在於規範演變成僵化的形式主義。</a:t>
            </a:r>
          </a:p>
        </p:txBody>
      </p:sp>
      <p:sp>
        <p:nvSpPr>
          <p:cNvPr id="21" name="圆角矩形 21"/>
          <p:cNvSpPr/>
          <p:nvPr/>
        </p:nvSpPr>
        <p:spPr>
          <a:xfrm>
            <a:off x="6903853" y="3147785"/>
            <a:ext cx="3984708" cy="461004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家族與個人、禮教與法治的對立　</a:t>
            </a:r>
          </a:p>
        </p:txBody>
      </p:sp>
    </p:spTree>
    <p:extLst>
      <p:ext uri="{BB962C8B-B14F-4D97-AF65-F5344CB8AC3E}">
        <p14:creationId xmlns:p14="http://schemas.microsoft.com/office/powerpoint/2010/main" val="14000566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7201149" cy="794297"/>
            <a:chOff x="4644294" y="912608"/>
            <a:chExt cx="7787699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結論　</a:t>
              </a:r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564699" y="2072133"/>
            <a:ext cx="11091104" cy="4010149"/>
            <a:chOff x="470221" y="2009202"/>
            <a:chExt cx="11091104" cy="4010149"/>
          </a:xfrm>
        </p:grpSpPr>
        <p:grpSp>
          <p:nvGrpSpPr>
            <p:cNvPr id="19" name="群組 18"/>
            <p:cNvGrpSpPr/>
            <p:nvPr/>
          </p:nvGrpSpPr>
          <p:grpSpPr>
            <a:xfrm>
              <a:off x="1057370" y="2009202"/>
              <a:ext cx="10178190" cy="841042"/>
              <a:chOff x="566699" y="2299954"/>
              <a:chExt cx="10178190" cy="841042"/>
            </a:xfrm>
          </p:grpSpPr>
          <p:sp>
            <p:nvSpPr>
              <p:cNvPr id="20" name="圓角矩形 19"/>
              <p:cNvSpPr/>
              <p:nvPr/>
            </p:nvSpPr>
            <p:spPr>
              <a:xfrm>
                <a:off x="566699" y="2299954"/>
                <a:ext cx="2580721" cy="829851"/>
              </a:xfrm>
              <a:prstGeom prst="roundRect">
                <a:avLst/>
              </a:prstGeom>
              <a:noFill/>
              <a:ln w="38100">
                <a:solidFill>
                  <a:srgbClr val="72B29D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道統的光大</a:t>
                </a:r>
                <a:endParaRPr lang="en-US" altLang="zh-TW" sz="2400" b="1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algn="dist"/>
                <a:r>
                  <a:rPr lang="zh-TW" altLang="en-US" sz="20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重開生命的學問</a:t>
                </a:r>
              </a:p>
            </p:txBody>
          </p:sp>
          <p:sp>
            <p:nvSpPr>
              <p:cNvPr id="21" name="圓角矩形 20"/>
              <p:cNvSpPr/>
              <p:nvPr/>
            </p:nvSpPr>
            <p:spPr>
              <a:xfrm>
                <a:off x="4440558" y="2349393"/>
                <a:ext cx="2322422" cy="791603"/>
              </a:xfrm>
              <a:prstGeom prst="roundRect">
                <a:avLst/>
              </a:prstGeom>
              <a:noFill/>
              <a:ln w="38100">
                <a:solidFill>
                  <a:srgbClr val="72B29D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政統的繼續</a:t>
                </a:r>
                <a:endParaRPr lang="en-US" altLang="zh-TW" sz="2400" b="1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algn="dist"/>
                <a:r>
                  <a:rPr lang="zh-TW" altLang="en-US" sz="20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完成民主建國</a:t>
                </a:r>
              </a:p>
            </p:txBody>
          </p:sp>
          <p:sp>
            <p:nvSpPr>
              <p:cNvPr id="22" name="圓角矩形 21"/>
              <p:cNvSpPr/>
              <p:nvPr/>
            </p:nvSpPr>
            <p:spPr>
              <a:xfrm>
                <a:off x="8502432" y="2350724"/>
                <a:ext cx="2242457" cy="790272"/>
              </a:xfrm>
              <a:prstGeom prst="roundRect">
                <a:avLst/>
              </a:prstGeom>
              <a:noFill/>
              <a:ln w="38100">
                <a:solidFill>
                  <a:srgbClr val="72B29D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學統的開出</a:t>
                </a:r>
                <a:endParaRPr lang="en-US" altLang="zh-TW" sz="2400" b="1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algn="dist"/>
                <a:r>
                  <a:rPr lang="zh-TW" altLang="en-US" sz="20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轉出知識之學</a:t>
                </a:r>
              </a:p>
            </p:txBody>
          </p:sp>
        </p:grpSp>
        <p:grpSp>
          <p:nvGrpSpPr>
            <p:cNvPr id="14" name="群組 13"/>
            <p:cNvGrpSpPr/>
            <p:nvPr/>
          </p:nvGrpSpPr>
          <p:grpSpPr>
            <a:xfrm>
              <a:off x="470221" y="3053082"/>
              <a:ext cx="11091104" cy="2966269"/>
              <a:chOff x="470221" y="3053082"/>
              <a:chExt cx="11091104" cy="2966269"/>
            </a:xfrm>
          </p:grpSpPr>
          <p:sp>
            <p:nvSpPr>
              <p:cNvPr id="15" name="矩形 14"/>
              <p:cNvSpPr/>
              <p:nvPr/>
            </p:nvSpPr>
            <p:spPr>
              <a:xfrm>
                <a:off x="470221" y="3053082"/>
                <a:ext cx="3755020" cy="23852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儒家一以貫之的「仁教」，不但能夠建立「生活的常軌」，而且能夠開出「生命的學問」。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要言之：主觀方面，是人格的創造；客觀方面，則是歷史的創造。而這主、客觀的創造，必須世世代代傳續下去，這才是維持中國文化主位性的問題。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矩形 15"/>
              <p:cNvSpPr/>
              <p:nvPr/>
            </p:nvSpPr>
            <p:spPr>
              <a:xfrm>
                <a:off x="4352317" y="3080085"/>
                <a:ext cx="3501941" cy="29392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中國的士人政治，可以說已達到相當「合理」的境地，但只就「治道」方面的成就而言。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在「政道」方面卻一直沒有客觀法制化，民主建國的大業，不但是辛亥革命以來，仁人志士捨命以求的目標，而且是晚明顧炎武、黃宗羲、王夫之三大儒要求由內聖轉出外王事功的關節所在。</a:t>
                </a:r>
                <a:endParaRPr lang="zh-TW" altLang="zh-TW" dirty="0"/>
              </a:p>
            </p:txBody>
          </p:sp>
          <p:sp>
            <p:nvSpPr>
              <p:cNvPr id="17" name="矩形 16"/>
              <p:cNvSpPr/>
              <p:nvPr/>
            </p:nvSpPr>
            <p:spPr>
              <a:xfrm>
                <a:off x="8343274" y="3080085"/>
                <a:ext cx="3218051" cy="29392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儒家的學問，以道德心性為根源，故凸顯「德行主體」，而開出了內聖成德的學問。至於「知性主體」，則未能充分透顯，故未能發展出知識的學問。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如何從重德性主體的傳統學術中，轉出知性主體，以成就科學知識，正是儒家面臨的一大課題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4" name="文字方塊 23"/>
          <p:cNvSpPr txBox="1"/>
          <p:nvPr/>
        </p:nvSpPr>
        <p:spPr>
          <a:xfrm>
            <a:off x="389574" y="6082282"/>
            <a:ext cx="2906220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參牟宗三先生演講、講座紀錄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820213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7201149" cy="794297"/>
            <a:chOff x="4644294" y="912608"/>
            <a:chExt cx="7787699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結論　</a:t>
              </a:r>
            </a:p>
          </p:txBody>
        </p:sp>
      </p:grpSp>
      <p:sp>
        <p:nvSpPr>
          <p:cNvPr id="23" name="矩形 22"/>
          <p:cNvSpPr/>
          <p:nvPr/>
        </p:nvSpPr>
        <p:spPr>
          <a:xfrm>
            <a:off x="1764579" y="2381439"/>
            <a:ext cx="8153400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國文化的精髓，在於倫理道德，而且講求精神與心靈的清明合一，而群經正是此中精義的內蘊所在。由於先聖先哲的重視與開發，經學在中華文化中，一直居於極崇高的地位；但也由於現代化的衝擊，經學的地位便一落千丈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文化既須要通過生命來表現，而儒家經學思想的學術傳統－－追求道德的理想，亦即是人類精神文明的重要內容。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而文化本身又有「守常應變」、「因時制宜」的自覺創發性，所以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用中國文化的大傳統來消化西方科學文明的現代傳統，中西文化也才有真正會通的一天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，而且中華文化也才有扭轉、匡扶西方文化在當代所衍生的流弊與病態。</a:t>
            </a:r>
          </a:p>
        </p:txBody>
      </p:sp>
    </p:spTree>
    <p:extLst>
      <p:ext uri="{BB962C8B-B14F-4D97-AF65-F5344CB8AC3E}">
        <p14:creationId xmlns:p14="http://schemas.microsoft.com/office/powerpoint/2010/main" val="23760614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741" y="2181590"/>
            <a:ext cx="10058400" cy="28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96580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229963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64705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179194" y="3475546"/>
            <a:ext cx="806208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漢代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今、古文兩派經學，本來是壁壘分明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，森嚴不可逾越；家學、師法，也是不相通假，各守分際。</a:t>
            </a:r>
            <a:endParaRPr lang="en-US" altLang="zh-TW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東漢末年，</a:t>
            </a:r>
            <a:r>
              <a:rPr lang="zh-TW" altLang="en-US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鄭玄</a:t>
            </a: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兼通今古文，融合兩派的特長，遍注群經，打破了今、古文的界限，從此「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鄭學</a:t>
            </a: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」遂定於一尊。</a:t>
            </a:r>
            <a:endParaRPr lang="en-US" altLang="zh-TW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魏朝，</a:t>
            </a:r>
            <a:r>
              <a:rPr lang="zh-TW" altLang="en-US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王肅</a:t>
            </a: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想與鄭玄爭名，便</a:t>
            </a:r>
            <a:r>
              <a:rPr lang="zh-TW" altLang="en-US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以今文攻訐鄭玄的古文，以古文攻擊鄭玄的今文</a:t>
            </a: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，為反對而反對；甚至</a:t>
            </a:r>
            <a:r>
              <a:rPr lang="zh-TW" altLang="en-US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偽造</a:t>
            </a:r>
            <a:r>
              <a:rPr lang="en-US" altLang="zh-TW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孔子家語</a:t>
            </a:r>
            <a:r>
              <a:rPr lang="en-US" altLang="zh-TW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，作為攻鄭玄的論據。雖然，「王學」於晉初盛行一時，但依恃宗室之勢（王肅為晉武帝的外祖）與偽作之名，終究為時代所淘汰了。</a:t>
            </a:r>
            <a:endParaRPr lang="en-US" altLang="zh-TW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5" name="群組 64"/>
          <p:cNvGrpSpPr/>
          <p:nvPr/>
        </p:nvGrpSpPr>
        <p:grpSpPr>
          <a:xfrm>
            <a:off x="808540" y="2011564"/>
            <a:ext cx="8579300" cy="1274227"/>
            <a:chOff x="481096" y="4343187"/>
            <a:chExt cx="8579300" cy="1274227"/>
          </a:xfrm>
        </p:grpSpPr>
        <p:sp>
          <p:nvSpPr>
            <p:cNvPr id="72" name="五邊形 71"/>
            <p:cNvSpPr/>
            <p:nvPr/>
          </p:nvSpPr>
          <p:spPr>
            <a:xfrm>
              <a:off x="481096" y="4698836"/>
              <a:ext cx="1370654" cy="518468"/>
            </a:xfrm>
            <a:prstGeom prst="homePlate">
              <a:avLst/>
            </a:prstGeom>
            <a:solidFill>
              <a:srgbClr val="A254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14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今古文之</a:t>
              </a:r>
              <a:endPara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  <a:p>
              <a:pPr algn="dist"/>
              <a:r>
                <a:rPr lang="zh-TW" altLang="en-US" sz="14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集大成</a:t>
              </a:r>
              <a:endParaRPr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13" name="文字方塊 12"/>
            <p:cNvSpPr txBox="1"/>
            <p:nvPr/>
          </p:nvSpPr>
          <p:spPr>
            <a:xfrm>
              <a:off x="2213405" y="4343187"/>
              <a:ext cx="246440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五經十四博士→今文學家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2213405" y="5217304"/>
              <a:ext cx="24851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民間師弟相傳→古文學家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4794612" y="4375819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隸書</a:t>
              </a:r>
            </a:p>
          </p:txBody>
        </p:sp>
        <p:sp>
          <p:nvSpPr>
            <p:cNvPr id="41" name="矩形 40"/>
            <p:cNvSpPr/>
            <p:nvPr/>
          </p:nvSpPr>
          <p:spPr>
            <a:xfrm>
              <a:off x="4806032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古文</a:t>
              </a:r>
            </a:p>
          </p:txBody>
        </p:sp>
        <p:sp>
          <p:nvSpPr>
            <p:cNvPr id="42" name="矩形 41"/>
            <p:cNvSpPr/>
            <p:nvPr/>
          </p:nvSpPr>
          <p:spPr>
            <a:xfrm>
              <a:off x="5790874" y="4381868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官學</a:t>
              </a:r>
            </a:p>
          </p:txBody>
        </p:sp>
        <p:sp>
          <p:nvSpPr>
            <p:cNvPr id="47" name="矩形 46"/>
            <p:cNvSpPr/>
            <p:nvPr/>
          </p:nvSpPr>
          <p:spPr>
            <a:xfrm>
              <a:off x="5790873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民間</a:t>
              </a:r>
            </a:p>
          </p:txBody>
        </p:sp>
        <p:cxnSp>
          <p:nvCxnSpPr>
            <p:cNvPr id="6" name="直線接點 5"/>
            <p:cNvCxnSpPr/>
            <p:nvPr/>
          </p:nvCxnSpPr>
          <p:spPr>
            <a:xfrm>
              <a:off x="2063641" y="4958070"/>
              <a:ext cx="4754513" cy="0"/>
            </a:xfrm>
            <a:prstGeom prst="line">
              <a:avLst/>
            </a:prstGeom>
            <a:ln w="19050">
              <a:solidFill>
                <a:srgbClr val="A254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矩形 9"/>
            <p:cNvSpPr/>
            <p:nvPr/>
          </p:nvSpPr>
          <p:spPr>
            <a:xfrm>
              <a:off x="6959465" y="4586406"/>
              <a:ext cx="461665" cy="7848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vert="eaVert" wrap="none">
              <a:spAutoFit/>
            </a:bodyPr>
            <a:lstStyle/>
            <a:p>
              <a:r>
                <a:rPr lang="zh-TW" altLang="en-US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西漢末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7796674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興盛</a:t>
              </a:r>
            </a:p>
          </p:txBody>
        </p:sp>
        <p:sp>
          <p:nvSpPr>
            <p:cNvPr id="49" name="矩形 48"/>
            <p:cNvSpPr/>
            <p:nvPr/>
          </p:nvSpPr>
          <p:spPr>
            <a:xfrm>
              <a:off x="7796673" y="4398546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</a:p>
          </p:txBody>
        </p:sp>
        <p:cxnSp>
          <p:nvCxnSpPr>
            <p:cNvPr id="12" name="直線單箭頭接點 11"/>
            <p:cNvCxnSpPr/>
            <p:nvPr/>
          </p:nvCxnSpPr>
          <p:spPr>
            <a:xfrm flipV="1">
              <a:off x="8409273" y="4958070"/>
              <a:ext cx="651123" cy="462749"/>
            </a:xfrm>
            <a:prstGeom prst="straightConnector1">
              <a:avLst/>
            </a:prstGeom>
            <a:ln w="19050">
              <a:solidFill>
                <a:srgbClr val="A2545D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/>
            <p:cNvCxnSpPr/>
            <p:nvPr/>
          </p:nvCxnSpPr>
          <p:spPr>
            <a:xfrm>
              <a:off x="8375011" y="4457878"/>
              <a:ext cx="685385" cy="500192"/>
            </a:xfrm>
            <a:prstGeom prst="straightConnector1">
              <a:avLst/>
            </a:prstGeom>
            <a:ln w="19050">
              <a:solidFill>
                <a:srgbClr val="A2545D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矩形 26"/>
          <p:cNvSpPr/>
          <p:nvPr/>
        </p:nvSpPr>
        <p:spPr>
          <a:xfrm>
            <a:off x="9456700" y="2234032"/>
            <a:ext cx="461665" cy="7848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eaVert" wrap="none">
            <a:spAutoFit/>
          </a:bodyPr>
          <a:lstStyle/>
          <a:p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東漢末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10160018" y="2399254"/>
            <a:ext cx="13425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鄭玄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0200344" y="2911651"/>
            <a:ext cx="1261884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今古文集大成</a:t>
            </a:r>
          </a:p>
        </p:txBody>
      </p:sp>
    </p:spTree>
    <p:extLst>
      <p:ext uri="{BB962C8B-B14F-4D97-AF65-F5344CB8AC3E}">
        <p14:creationId xmlns:p14="http://schemas.microsoft.com/office/powerpoint/2010/main" val="2857252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1925864" y="3341739"/>
            <a:ext cx="537224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學風：魏、晉時代，清談玄風暢盛。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老子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莊子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三書號為「三玄」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王弼注釋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，闡發玄理，特見卓識。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杜預為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春秋經左氏傳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作注，成為春秋三傳的翹楚。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東晉時，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梅賾偽造</a:t>
            </a:r>
            <a:r>
              <a:rPr lang="en-US" altLang="zh-TW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古文尚書</a:t>
            </a:r>
            <a:r>
              <a:rPr lang="en-US" altLang="zh-TW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，影響後世政治與學術均極為深遠，所以這部偽書可以是為儒家思想在晉代的一次整理與發展。</a:t>
            </a:r>
          </a:p>
        </p:txBody>
      </p:sp>
      <p:sp>
        <p:nvSpPr>
          <p:cNvPr id="4" name="矩形 3"/>
          <p:cNvSpPr/>
          <p:nvPr/>
        </p:nvSpPr>
        <p:spPr>
          <a:xfrm>
            <a:off x="8000471" y="3341739"/>
            <a:ext cx="3320671" cy="2785378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東晉元帝時，又特設經學博士，傳授下列經書即注書：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周易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：王弼注。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尚書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：鄭玄注。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古文尚書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：梅賾偽孔安國傳。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儀禮、周官、禮記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：鄭玄注。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春秋左傳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：杜預注、服虔注。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論語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：鄭玄注。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孝經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：鄭玄注。</a:t>
            </a:r>
          </a:p>
        </p:txBody>
      </p:sp>
      <p:sp>
        <p:nvSpPr>
          <p:cNvPr id="64" name="矩形 63"/>
          <p:cNvSpPr/>
          <p:nvPr/>
        </p:nvSpPr>
        <p:spPr>
          <a:xfrm>
            <a:off x="447845" y="3199643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清談與經學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66" name="群組 65"/>
          <p:cNvGrpSpPr/>
          <p:nvPr/>
        </p:nvGrpSpPr>
        <p:grpSpPr>
          <a:xfrm>
            <a:off x="455254" y="1763507"/>
            <a:ext cx="9500410" cy="1102901"/>
            <a:chOff x="455254" y="1763507"/>
            <a:chExt cx="9500410" cy="1102901"/>
          </a:xfrm>
        </p:grpSpPr>
        <p:sp>
          <p:nvSpPr>
            <p:cNvPr id="67" name="矩形 66"/>
            <p:cNvSpPr/>
            <p:nvPr/>
          </p:nvSpPr>
          <p:spPr>
            <a:xfrm>
              <a:off x="455254" y="2009416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68" name="直線接點 67"/>
            <p:cNvCxnSpPr/>
            <p:nvPr/>
          </p:nvCxnSpPr>
          <p:spPr>
            <a:xfrm flipV="1">
              <a:off x="2688887" y="2277374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文字方塊 68"/>
            <p:cNvSpPr txBox="1"/>
            <p:nvPr/>
          </p:nvSpPr>
          <p:spPr>
            <a:xfrm>
              <a:off x="2377277" y="178045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魏 晉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橢圓 69"/>
            <p:cNvSpPr/>
            <p:nvPr/>
          </p:nvSpPr>
          <p:spPr>
            <a:xfrm>
              <a:off x="305829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文字方塊 70"/>
            <p:cNvSpPr txBox="1"/>
            <p:nvPr/>
          </p:nvSpPr>
          <p:spPr>
            <a:xfrm>
              <a:off x="4557165" y="1763507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南北朝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3" name="橢圓 72"/>
            <p:cNvSpPr/>
            <p:nvPr/>
          </p:nvSpPr>
          <p:spPr>
            <a:xfrm>
              <a:off x="519624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文字方塊 73"/>
            <p:cNvSpPr txBox="1"/>
            <p:nvPr/>
          </p:nvSpPr>
          <p:spPr>
            <a:xfrm>
              <a:off x="6763921" y="1763507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隋 唐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橢圓 74"/>
            <p:cNvSpPr/>
            <p:nvPr/>
          </p:nvSpPr>
          <p:spPr>
            <a:xfrm>
              <a:off x="7425838" y="2243887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矩形 75"/>
            <p:cNvSpPr/>
            <p:nvPr/>
          </p:nvSpPr>
          <p:spPr>
            <a:xfrm>
              <a:off x="2508771" y="2502761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清談與經學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矩形 76"/>
            <p:cNvSpPr/>
            <p:nvPr/>
          </p:nvSpPr>
          <p:spPr>
            <a:xfrm>
              <a:off x="4749313" y="2501269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義疏經學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8" name="矩形 77"/>
            <p:cNvSpPr/>
            <p:nvPr/>
          </p:nvSpPr>
          <p:spPr>
            <a:xfrm>
              <a:off x="6876318" y="2527854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經學的統合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794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1125585" y="4633853"/>
            <a:ext cx="6299222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南北朝的經學，但守一家的注解而詮釋，或旁引諸說而加以疏釋，名之為「經學」，實則為「經注之學」；於是，傳注之體式日漸衰微，而形成了所謂的「義疏經學」。</a:t>
            </a:r>
          </a:p>
        </p:txBody>
      </p:sp>
      <p:sp>
        <p:nvSpPr>
          <p:cNvPr id="26" name="圆角矩形 21"/>
          <p:cNvSpPr/>
          <p:nvPr/>
        </p:nvSpPr>
        <p:spPr>
          <a:xfrm>
            <a:off x="2349674" y="3511699"/>
            <a:ext cx="1231842" cy="46100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傳注　</a:t>
            </a:r>
          </a:p>
        </p:txBody>
      </p:sp>
      <p:sp>
        <p:nvSpPr>
          <p:cNvPr id="27" name="圆角矩形 21"/>
          <p:cNvSpPr/>
          <p:nvPr/>
        </p:nvSpPr>
        <p:spPr>
          <a:xfrm>
            <a:off x="4023819" y="3497132"/>
            <a:ext cx="1233126" cy="47077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傳注　</a:t>
            </a:r>
          </a:p>
        </p:txBody>
      </p:sp>
      <p:sp>
        <p:nvSpPr>
          <p:cNvPr id="31" name="文字方塊 30"/>
          <p:cNvSpPr txBox="1"/>
          <p:nvPr/>
        </p:nvSpPr>
        <p:spPr>
          <a:xfrm>
            <a:off x="2270510" y="3049662"/>
            <a:ext cx="1394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漢人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文字方塊 35"/>
          <p:cNvSpPr txBox="1"/>
          <p:nvPr/>
        </p:nvSpPr>
        <p:spPr>
          <a:xfrm>
            <a:off x="3854297" y="3044390"/>
            <a:ext cx="1394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魏晉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2372689" y="4019989"/>
            <a:ext cx="12105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解經為目的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3913307" y="4021086"/>
            <a:ext cx="14157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解傳注為目的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圆角矩形 21"/>
          <p:cNvSpPr/>
          <p:nvPr/>
        </p:nvSpPr>
        <p:spPr>
          <a:xfrm>
            <a:off x="5735727" y="3497132"/>
            <a:ext cx="1224964" cy="470770"/>
          </a:xfrm>
          <a:prstGeom prst="roundRect">
            <a:avLst/>
          </a:prstGeom>
          <a:solidFill>
            <a:srgbClr val="6CA6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義疏　</a:t>
            </a:r>
          </a:p>
        </p:txBody>
      </p:sp>
      <p:sp>
        <p:nvSpPr>
          <p:cNvPr id="45" name="文字方塊 44"/>
          <p:cNvSpPr txBox="1"/>
          <p:nvPr/>
        </p:nvSpPr>
        <p:spPr>
          <a:xfrm>
            <a:off x="5650966" y="3044390"/>
            <a:ext cx="1394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南北朝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5571674" y="3993000"/>
            <a:ext cx="16209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不逾越前人注疏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554363"/>
              </p:ext>
            </p:extLst>
          </p:nvPr>
        </p:nvGraphicFramePr>
        <p:xfrm>
          <a:off x="7974699" y="3016770"/>
          <a:ext cx="3893326" cy="335280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095560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895364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  <a:gridCol w="1902402">
                  <a:extLst>
                    <a:ext uri="{9D8B030D-6E8A-4147-A177-3AD203B41FA5}">
                      <a16:colId xmlns:a16="http://schemas.microsoft.com/office/drawing/2014/main" val="128788082"/>
                    </a:ext>
                  </a:extLst>
                </a:gridCol>
              </a:tblGrid>
              <a:tr h="317124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《</a:t>
                      </a:r>
                      <a:r>
                        <a:rPr lang="zh-TW" altLang="en-US" sz="1600" dirty="0"/>
                        <a:t>周易</a:t>
                      </a:r>
                      <a:r>
                        <a:rPr lang="en-US" altLang="zh-TW" sz="1600" dirty="0"/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鄭玄注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獨宗王弼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《</a:t>
                      </a:r>
                      <a:r>
                        <a:rPr lang="zh-TW" altLang="en-US" sz="1600" dirty="0"/>
                        <a:t>尚書</a:t>
                      </a:r>
                      <a:r>
                        <a:rPr lang="en-US" altLang="zh-TW" sz="1600" dirty="0"/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唯傳鄭義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鄭玄與偽孔二家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1712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《詩》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毛亨傳、鄭玄箋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  <a:tr h="317124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175775"/>
                  </a:ext>
                </a:extLst>
              </a:tr>
              <a:tr h="31712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《禮》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主鄭學，但三禮偏重不同而已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4536653"/>
                  </a:ext>
                </a:extLst>
              </a:tr>
              <a:tr h="317124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589549"/>
                  </a:ext>
                </a:extLst>
              </a:tr>
              <a:tr h="31712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《春秋》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以杜注為盛，而服學漸衰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203392"/>
                  </a:ext>
                </a:extLst>
              </a:tr>
              <a:tr h="317124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87972"/>
                  </a:ext>
                </a:extLst>
              </a:tr>
            </a:tbl>
          </a:graphicData>
        </a:graphic>
      </p:graphicFrame>
      <p:sp>
        <p:nvSpPr>
          <p:cNvPr id="51" name="矩形 50"/>
          <p:cNvSpPr/>
          <p:nvPr/>
        </p:nvSpPr>
        <p:spPr>
          <a:xfrm>
            <a:off x="447845" y="3199643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義疏經學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52" name="群組 51"/>
          <p:cNvGrpSpPr/>
          <p:nvPr/>
        </p:nvGrpSpPr>
        <p:grpSpPr>
          <a:xfrm>
            <a:off x="455254" y="1763507"/>
            <a:ext cx="9500410" cy="1102901"/>
            <a:chOff x="455254" y="1763507"/>
            <a:chExt cx="9500410" cy="1102901"/>
          </a:xfrm>
        </p:grpSpPr>
        <p:sp>
          <p:nvSpPr>
            <p:cNvPr id="54" name="矩形 53"/>
            <p:cNvSpPr/>
            <p:nvPr/>
          </p:nvSpPr>
          <p:spPr>
            <a:xfrm>
              <a:off x="455254" y="2009416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56" name="直線接點 55"/>
            <p:cNvCxnSpPr/>
            <p:nvPr/>
          </p:nvCxnSpPr>
          <p:spPr>
            <a:xfrm flipV="1">
              <a:off x="2688887" y="2277374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文字方塊 56"/>
            <p:cNvSpPr txBox="1"/>
            <p:nvPr/>
          </p:nvSpPr>
          <p:spPr>
            <a:xfrm>
              <a:off x="2377277" y="178045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魏 晉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橢圓 58"/>
            <p:cNvSpPr/>
            <p:nvPr/>
          </p:nvSpPr>
          <p:spPr>
            <a:xfrm>
              <a:off x="305829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文字方塊 59"/>
            <p:cNvSpPr txBox="1"/>
            <p:nvPr/>
          </p:nvSpPr>
          <p:spPr>
            <a:xfrm>
              <a:off x="4557165" y="1763507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南北朝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橢圓 63"/>
            <p:cNvSpPr/>
            <p:nvPr/>
          </p:nvSpPr>
          <p:spPr>
            <a:xfrm>
              <a:off x="519624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文字方塊 64"/>
            <p:cNvSpPr txBox="1"/>
            <p:nvPr/>
          </p:nvSpPr>
          <p:spPr>
            <a:xfrm>
              <a:off x="6763921" y="1763507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隋 唐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橢圓 65"/>
            <p:cNvSpPr/>
            <p:nvPr/>
          </p:nvSpPr>
          <p:spPr>
            <a:xfrm>
              <a:off x="7425838" y="2243887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矩形 66"/>
            <p:cNvSpPr/>
            <p:nvPr/>
          </p:nvSpPr>
          <p:spPr>
            <a:xfrm>
              <a:off x="2508771" y="2502761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清談與經學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矩形 67"/>
            <p:cNvSpPr/>
            <p:nvPr/>
          </p:nvSpPr>
          <p:spPr>
            <a:xfrm>
              <a:off x="4749313" y="2501269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義疏經學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矩形 68"/>
            <p:cNvSpPr/>
            <p:nvPr/>
          </p:nvSpPr>
          <p:spPr>
            <a:xfrm>
              <a:off x="6876318" y="2527854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經學的統合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828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3547</TotalTime>
  <Words>11040</Words>
  <Application>Microsoft Office PowerPoint</Application>
  <PresentationFormat>寬螢幕</PresentationFormat>
  <Paragraphs>1152</Paragraphs>
  <Slides>65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65</vt:i4>
      </vt:variant>
    </vt:vector>
  </HeadingPairs>
  <TitlesOfParts>
    <vt:vector size="78" baseType="lpstr">
      <vt:lpstr>Microsoft YaHei</vt:lpstr>
      <vt:lpstr>Microsoft YaHei</vt:lpstr>
      <vt:lpstr>微軟正黑體</vt:lpstr>
      <vt:lpstr>微軟正黑體 Light</vt:lpstr>
      <vt:lpstr>新細明體</vt:lpstr>
      <vt:lpstr>標楷體</vt:lpstr>
      <vt:lpstr>Arial</vt:lpstr>
      <vt:lpstr>Calibri</vt:lpstr>
      <vt:lpstr>Calibri Light</vt:lpstr>
      <vt:lpstr>Microsoft Sans Serif</vt:lpstr>
      <vt:lpstr>Times New Roman</vt:lpstr>
      <vt:lpstr>Wingdings</vt:lpstr>
      <vt:lpstr>Office 佈景主題</vt:lpstr>
      <vt:lpstr>群經學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戰後臺灣高等院校《易》學課程 與教育的回顧與展望</dc:title>
  <dc:creator>pcuser</dc:creator>
  <cp:lastModifiedBy>user</cp:lastModifiedBy>
  <cp:revision>186</cp:revision>
  <dcterms:created xsi:type="dcterms:W3CDTF">2018-05-30T06:15:53Z</dcterms:created>
  <dcterms:modified xsi:type="dcterms:W3CDTF">2022-10-08T06:59:28Z</dcterms:modified>
</cp:coreProperties>
</file>