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2" r:id="rId3"/>
    <p:sldId id="363" r:id="rId4"/>
    <p:sldId id="364" r:id="rId5"/>
    <p:sldId id="365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1" r:id="rId20"/>
    <p:sldId id="382" r:id="rId21"/>
    <p:sldId id="383" r:id="rId22"/>
    <p:sldId id="384" r:id="rId23"/>
    <p:sldId id="385" r:id="rId24"/>
    <p:sldId id="386" r:id="rId25"/>
    <p:sldId id="380" r:id="rId26"/>
    <p:sldId id="332" r:id="rId27"/>
    <p:sldId id="340" r:id="rId28"/>
    <p:sldId id="337" r:id="rId29"/>
    <p:sldId id="335" r:id="rId30"/>
    <p:sldId id="336" r:id="rId31"/>
    <p:sldId id="338" r:id="rId32"/>
    <p:sldId id="339" r:id="rId33"/>
    <p:sldId id="360" r:id="rId34"/>
    <p:sldId id="342" r:id="rId35"/>
    <p:sldId id="387" r:id="rId36"/>
    <p:sldId id="388" r:id="rId37"/>
    <p:sldId id="389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9DC3E6"/>
    <a:srgbClr val="663300"/>
    <a:srgbClr val="BF9000"/>
    <a:srgbClr val="A2545D"/>
    <a:srgbClr val="AF656E"/>
    <a:srgbClr val="A9D18E"/>
    <a:srgbClr val="378161"/>
    <a:srgbClr val="B97981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 varScale="1">
        <p:scale>
          <a:sx n="65" d="100"/>
          <a:sy n="65" d="100"/>
        </p:scale>
        <p:origin x="6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55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36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76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61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69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8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69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89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17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474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89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BFD2-998C-4498-A8F6-78A57BB4A2A6}" type="datetimeFigureOut">
              <a:rPr lang="zh-TW" altLang="en-US" smtClean="0"/>
              <a:t>2025/9/2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54B7-032F-471F-8994-A42C029B0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84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r="-2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485522"/>
            <a:ext cx="10938753" cy="4685289"/>
          </a:xfrm>
        </p:spPr>
        <p:txBody>
          <a:bodyPr>
            <a:normAutofit fontScale="90000"/>
          </a:bodyPr>
          <a:lstStyle/>
          <a:p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53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臺灣先儒黃敬《易經初學義類》</a:t>
            </a:r>
            <a:br>
              <a:rPr lang="en-US" altLang="zh-TW" sz="53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53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史事解《易》析論</a:t>
            </a:r>
            <a:br>
              <a:rPr lang="zh-TW" altLang="zh-TW" sz="8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8800" dirty="0">
              <a:solidFill>
                <a:srgbClr val="37816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9798" y="4741933"/>
            <a:ext cx="10174386" cy="176406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賴貴三（屯如，仁叔）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國立臺灣師範大學國文學系 教授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35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7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3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2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3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39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4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6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8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57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論文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提要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黃敬（字景寅，號必先，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1806-1888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），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淡水關渡人，精研《易》學。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安溪舉人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盧春選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（生平不詳），來北設教，敬事之，授《周易》，學業大進。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咸豐四年（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1854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）歲貢生，授福清縣學教諭，以母老辭官歸鄉，假關渡天后宮授徒，從學者百人，與士林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曹敬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（字興欽，號愨民，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1818-1859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），人稱「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淡北二敬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據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淡水廳志》卷十六「附錄三」〈志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餘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‧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紀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人〉著有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易經理解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楊雲萍（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1906-2000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）《臺灣的文化與文獻》著錄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易經義類存稿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》二卷、《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易經總類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》一卷、《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古今占法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》一卷與《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觀潮齋詩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》一卷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《重修臺灣省通志》卷十〈藝文志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‧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著述篇》所列有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周易總論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》四卷、《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周易義類存編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》三卷與《</a:t>
            </a:r>
            <a:r>
              <a:rPr lang="zh-TW" altLang="zh-TW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古今占法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》一卷。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705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論文提要二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各家記載分歧，而其書多不存，今唯《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易經初學義類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》上下二卷與《</a:t>
            </a:r>
            <a:r>
              <a:rPr lang="zh-TW" altLang="zh-TW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觀潮齋詩集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》一卷傳世。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黃敬《易經初學義類》解《易》，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多本於朱熹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（字元晦，號晦庵、遯翁，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1130-1200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）《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周易本義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》，偏重於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卦爻辭義理與人事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的闡發，並透過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徵引歷代《易》學文獻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，以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自注、眉批、加按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等方式，詮釋經傳義理，自成一家之言。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而其最重要的解《易》特色，則是徵引歷代文獻相關史事，以詮證《易》理，其「探賾索隱，鉤深致遠」的潛德幽光，不僅為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臺灣先賢《易》學教育薪傳的佼佼者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，也是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史事《易》學的第一人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，典型宿昔，值得彰顯表揚。</a:t>
            </a:r>
          </a:p>
          <a:p>
            <a:pPr>
              <a:lnSpc>
                <a:spcPct val="80000"/>
              </a:lnSpc>
            </a:pPr>
            <a:endParaRPr lang="en-US" altLang="zh-TW" dirty="0">
              <a:ea typeface="標楷體" panose="03000509000000000000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0514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‧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劉文淇</a:t>
            </a:r>
            <a:r>
              <a:rPr lang="zh-TW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（孟瞻，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1789-1854</a:t>
            </a:r>
            <a:r>
              <a:rPr lang="zh-TW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）《劉文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淇集‧詩集</a:t>
            </a:r>
            <a:r>
              <a:rPr lang="zh-TW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》卷十〈送姚石甫先生瑩觀察臺灣〉</a:t>
            </a:r>
            <a:endParaRPr lang="zh-TW" altLang="en-US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0177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臺澎真奧區，敻絕重洋隔。民情好鬥鬩，官務稱繁劇。</a:t>
            </a: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唯公邀帝簡，超擢逾常格。朝秉通守麾，暮樹外臺戟。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亮哉聖人聰，足使遠俗革。舊部聞公來，欣欣手加額。</a:t>
            </a: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威惠必兼施，次第抒善策。監車昔困驥，簜節今乘驛。</a:t>
            </a: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鯫生慚濫竽，龍門幸著籍。壯遊不獲從，離緒無由釋。</a:t>
            </a:r>
          </a:p>
          <a:p>
            <a:pPr marL="0" indent="0" algn="ctr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歌謠訪閩疆，書函寄海舶。側耳聆政成，頌聲被金石。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464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（一）臺灣府學教授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葉亨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及其門生：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王璋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陳夢球</a:t>
            </a:r>
            <a:endParaRPr lang="en-US" altLang="zh-TW" sz="9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（二）南臺府縣學諸生：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蘇峨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楊阿捷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王錫祺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許宗岱</a:t>
            </a:r>
            <a:endParaRPr lang="en-US" altLang="zh-TW" sz="9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（三）北臺府縣學諸生：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郭菁英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王士俊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</a:t>
            </a:r>
            <a:endParaRPr lang="en-US" altLang="zh-TW" sz="9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98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連橫（雅堂，</a:t>
            </a:r>
            <a:r>
              <a:rPr lang="en-US" altLang="zh-TW" sz="98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1876-1936</a:t>
            </a:r>
            <a:r>
              <a:rPr lang="zh-TW" altLang="zh-TW" sz="98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）《</a:t>
            </a:r>
            <a:r>
              <a:rPr lang="zh-TW" altLang="zh-TW" sz="98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臺灣通史</a:t>
            </a:r>
            <a:r>
              <a:rPr lang="zh-TW" altLang="zh-TW" sz="98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》卷三十四〈</a:t>
            </a:r>
            <a:r>
              <a:rPr lang="zh-TW" altLang="zh-TW" sz="9800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文苑列傳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王士俊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先賢學邃於《易》，「著《</a:t>
            </a:r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易解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》若干卷，今亡」，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每講奧義，必引史以證之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」，他或許是臺灣《易》學史中，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「史事《易》」（引史證《易》）的第一人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，可與淡水關渡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比肩頡頏，同為清代臺灣</a:t>
            </a:r>
            <a:r>
              <a:rPr lang="x-none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史事《易》學的兩大先聲名儒</a:t>
            </a:r>
            <a:r>
              <a:rPr lang="x-none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先賢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黃敬《易經理解》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與前輩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王士俊《易經註解》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十二卷與</a:t>
            </a:r>
            <a:endParaRPr lang="en-US" altLang="zh-TW" sz="9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《易理摘要》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四卷，應該也是臺灣《易》學史中，著錄的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三部</a:t>
            </a:r>
            <a:endParaRPr lang="en-US" altLang="zh-TW" sz="9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9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《易》學存目專著</a:t>
            </a:r>
            <a:r>
              <a:rPr lang="zh-TW" altLang="zh-TW" sz="9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，可惜都未流傳於世。</a:t>
            </a:r>
            <a:b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2060"/>
                </a:solidFill>
              </a:rPr>
            </a:b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臺灣早期《易》學人物與著作考略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792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5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黃敬及其傳世《易經初學義類》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（一）民國五十四年（</a:t>
            </a:r>
            <a:r>
              <a:rPr lang="en-US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1965</a:t>
            </a:r>
            <a:r>
              <a:rPr lang="zh-TW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）初印版本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此本為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范教璿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（約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1930-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）道長於民國四十五年（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1956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）購得於舊書肆，而後聽聞吳槐字琪樹，說此書為臺北大龍峒仕紳陳維英（字實之，號迂谷，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1811-1869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）高弟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——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清咸豐年間淡水廳貢生黃敬所撰，因此集資付印。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美國西來大學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West University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）圖書館、國立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臺灣大學國際華語研習所圖書室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，皆有典藏本可以參閱。</a:t>
            </a:r>
          </a:p>
          <a:p>
            <a:pPr marL="0" indent="0">
              <a:buNone/>
            </a:pPr>
            <a:r>
              <a:rPr lang="zh-TW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（二）民國六十二年（</a:t>
            </a:r>
            <a:r>
              <a:rPr lang="en-US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1973</a:t>
            </a:r>
            <a:r>
              <a:rPr lang="zh-TW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）再印版本</a:t>
            </a:r>
            <a:r>
              <a:rPr lang="en-US" altLang="zh-TW" sz="32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TW" sz="32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此本係民國四十年（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）鄉人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毓癡陳鐓厚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（自號壁角生，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1904-1997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）輯佚付梓，後由周超擔任發行人的臺北「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萬有善書出版社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」，於民國六十二年（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1973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）十月影印發行。</a:t>
            </a:r>
            <a:endParaRPr lang="zh-TW" altLang="en-US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8473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王國璠《臺灣先賢著作提要》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《周易義類存編》條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計分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上中下三冊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，毛邊紙行楷手抄。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上卷百五十七頁、中卷百四十二頁、下卷七十一頁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白棉紙封面，右下鐫「萬物靜觀皆自得」陽文長方小印，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左上隸書「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周易義類存編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」六字，卷首有自序一篇。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3149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連橫《臺灣通史》鈔錄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黃敬《易經義類存編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吾</a:t>
            </a: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因卜筮而設</a:t>
            </a: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。聖人欲人於事，審可否，定從違，察吉凶，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以謹趨避，特為假借之辭，聊示會通之意。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故體則兼該靡盡，用則泛應不窮。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無論人為何人，尊卑貴賤皆可就此以占；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事為何事，大小輕重皆可依此以斷。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豈一、二義類所得泥而拘乎？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唯其為書廣大精微，擴而充之，義多浩渺，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研而究之，義又奧幽。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前聖之言，非必故為詭祕，以待後人深求。</a:t>
            </a:r>
            <a:endParaRPr lang="zh-TW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9611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連橫《臺灣通史》鈔錄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黃敬《易經義類存編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《易》本懸空著象，懸象著占</a:t>
            </a: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道皆虛而莫據，辭易混而難明。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欲為初學者講，不就其義以整其類，則說愈繁而旨益晦。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譬如登山，仰止徒嘆其高，莫得尋其徑路。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譬如入海，望洋徒驚其闊，莫得覓其津涯。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執經習焉不察，開卷茫乎若迷。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將《易》所以教人卜筮，欲啟之以明，反貽之以昧，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欲命之以決，反滋之以疑，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日言《易》而《易》不可言矣。</a:t>
            </a:r>
            <a:endParaRPr lang="zh-TW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103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連橫《臺灣通史》鈔錄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黃敬《易經義類存編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夫</a:t>
            </a: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《易》之數本於天也</a:t>
            </a: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。天非以人為驗，無以知天。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《易》之辭憑乎理也</a:t>
            </a: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。理非以事為徵，無以見理。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茲編之所解者，</a:t>
            </a: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悉遵《本義》，主乎象占，以卜筮還之</a:t>
            </a: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而於各卦之義，各爻之義，復</a:t>
            </a:r>
            <a:r>
              <a:rPr lang="x-none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采古來人事相類者與為證明</a:t>
            </a: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或係前人，或由己見，皆敬小窗閒坐所讀，苦無端倪，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x-none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欲以課虛責實，庶幾得所持守，誌而不忘耳。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4990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連橫《臺灣通史》鈔錄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黃敬《易經義類存編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序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卷帙既成，不忍恝然廢棄，爰顏之曰《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義類存編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以示子弟侄輩，俾之便習此經，因以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兼通諸史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不無稍有裨益。雖所引著，其事未必與其義適符，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而望影藉響，以為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比類參觀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，亦足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知類通達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況由是觸類以引而伸，充類以至於盡，推類以概其餘。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覺義雖舉一、二人之類，可作千萬人想。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義雖舉一、二事之類，可作千萬事觀。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化而裁之，推而行之，神而明之，何致拘泥鮮通，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不能兼該泛應，有負於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《易》為卜筮之書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也哉！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139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〈觀易十例〉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黃敬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《易》學體例進路與宗旨要義：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</a:p>
          <a:p>
            <a:pPr marL="0" indent="0">
              <a:buNone/>
            </a:pPr>
            <a:endParaRPr lang="zh-TW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卦德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卦體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卦位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（四）凡觀卦須知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卦象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（五）凡觀卦須知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卦主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（六）凡觀卦須知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卦應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（七）凡觀卦須知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卦變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（八）凡觀卦須知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卦互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（九）凡觀卦須知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爻乘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（十）凡觀卦須知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爻承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836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黃敬《易經初學義類》詮釋策略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人事政事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解《易》。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（二）聖人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教化天下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（三）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象義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緊密相繫。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（四）解《易》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特重實效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（五）解《易》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重視應時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3682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黃敬徵引歷代文獻釋《易》統計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黃敬《易經初學義類》所引用歷代學者計有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66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（朱子兩見計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位）與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67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種書籍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（朱子兩種書）出處，總計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556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，統計如下：</a:t>
            </a: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一、先秦至唐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條；二、北宋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南宋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家（朱子兩見計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位）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330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；三、元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 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條；四、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123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；五、明清之際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條；六、清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條；七、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條不知年代。</a:t>
            </a: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引用數次最多前五位，依序排列為：一、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南宋朱熹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293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，《周易本義》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286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條、《朱子語類》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條；二、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明代蔡清《易經蒙引》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49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；三、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明代林希元《易經存疑》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；四、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元代胡炳文《周易本義通釋》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；五、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北宋程頤《周易程氏傳》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0" indent="0">
              <a:buNone/>
            </a:pP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8180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黃敬徵引歷代文獻史事證《易》統計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黃敬《易經初學義類》「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眉批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」詮釋《易》義，總計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383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包含黃敬依照《周易》卦爻辭、〈彖傳〉、乾坤〈文言傳〉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與大小〈象傳〉，書寫於天頭的文字，多數加「按」字，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亦有未加「按」字且非徵引各家《易》說者，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皆計入不另外區別，特此說明。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383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條眉批所徵引歷代文獻中，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以史事證《易》者，</a:t>
            </a:r>
            <a:endParaRPr lang="en-US" altLang="zh-TW" b="1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：從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遠古到秦共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64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，從楚漢到五代共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條，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唐代共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條，從五代到南宋共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條，元、明、清三代則未見，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據此可知黃敬徵引歷代文獻史事證《易》的情況。</a:t>
            </a:r>
            <a:endParaRPr lang="zh-TW" altLang="en-US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545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4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黃敬眉批「按」語</a:t>
            </a: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徵引歷代史事證《易》統計</a:t>
            </a: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黃敬《易經初學義類》眉批「按」語中，徵引歷代史事以證《易》者，不包括前述所徵引歷代《易》學文獻中，所述及歷代史事以證《易》者，特此說明。總計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430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，除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則時代不能確定外，其餘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429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則，分別朝代統計如下：</a:t>
            </a: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遠古至商代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96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；二、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周代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；三、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秦至漢代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99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四、三國至隋代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則；五、唐代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則；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六、宋代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48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則；元至清代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則。</a:t>
            </a:r>
            <a:endParaRPr lang="zh-TW" altLang="en-US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48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《易經初學義類》援史事證《易》理分析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援史類型</a:t>
            </a:r>
            <a:r>
              <a:rPr lang="en-US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黃敬《易經初學義類》所徵引歷代文獻總計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383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，而以史事證《易》者，總計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。而眉批「按」語中，徵引歷代史事以證《易》者總計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430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，合之有</a:t>
            </a:r>
            <a:r>
              <a:rPr lang="en-US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535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，可說十分豐富。其中援史類型，可細分為以下三類：</a:t>
            </a: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第一類，</a:t>
            </a:r>
            <a:r>
              <a:rPr lang="zh-TW" altLang="zh-TW" b="1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單純引史</a:t>
            </a:r>
            <a:r>
              <a:rPr lang="zh-TW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，並未對所引史事多做說明。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第二類，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簡述所引史事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，以發揮映證義理。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第三類，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引史評析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，並發表看法或隱含見解。</a:t>
            </a: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54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《易經初學義類》援史事證《易》理分析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援史切當性</a:t>
            </a:r>
            <a:endParaRPr lang="en-US" altLang="zh-TW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援史切當性關注的重點，在於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引史是否與欲闡釋的經義相合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黃敬《易經初學義類》所引事例，大都能與所欲闡釋的卦、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爻義理相合；然因其所引數量多，難免出現事與義不夠貼近的情況。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此外，分析援史切當性，還可以加上一條評斷原則——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所引材料是否確為「史事」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前引援史事例，足以證明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黃敬引史切當性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86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《易經初學義類》援史事證《易》理分析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援史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動機</a:t>
            </a: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黃敬《易經初學義類》大量援史證《易》，應有以下兩點原因：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其一，認為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《易》本就從萬千人事物而來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其二，以事例證說能反求隱微之理，並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明聖人之教化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06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《易經初學義類》援史事證《易》理分析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援史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史觀</a:t>
            </a:r>
            <a:endParaRPr lang="en-US" altLang="zh-TW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黃敬《易經初學義類》援史史觀，就其所引史事綜合分析，可能存有以下四點價值取向：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第一，認為造成歷史不斷變化的主因，古云天道，然實為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人事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第二，評價一個政權的好壞，主要根據是否符合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道義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有德之人，才能得天下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第四，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特別不欣賞王安石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黃敬援史證《易》，以說理為本，因為重視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聖人設教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儒教傳統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，並推崇上古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聖賢之德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因此對不斷挑戰這些傳統的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王安石</a:t>
            </a:r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，懷抱著強烈的批評與敵意。</a:t>
            </a:r>
          </a:p>
        </p:txBody>
      </p:sp>
    </p:spTree>
    <p:extLst>
      <p:ext uri="{BB962C8B-B14F-4D97-AF65-F5344CB8AC3E}">
        <p14:creationId xmlns:p14="http://schemas.microsoft.com/office/powerpoint/2010/main" val="3012000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b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zh-TW" dirty="0">
                <a:solidFill>
                  <a:srgbClr val="0070C0"/>
                </a:solidFill>
              </a:rPr>
            </a:br>
            <a:b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r>
              <a:rPr lang="zh-TW" altLang="zh-TW" sz="27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（一）黃敬《易》學的時代意義</a:t>
            </a:r>
            <a:endParaRPr lang="en-US" altLang="zh-TW" sz="27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（二）黃敬《易》學的貢獻</a:t>
            </a:r>
            <a:endParaRPr lang="en-US" altLang="zh-TW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（三）黃敬《易》學的地位</a:t>
            </a:r>
            <a:br>
              <a:rPr lang="zh-TW" altLang="zh-TW" dirty="0">
                <a:solidFill>
                  <a:srgbClr val="002060"/>
                </a:solidFill>
              </a:rPr>
            </a:br>
            <a:br>
              <a:rPr lang="zh-TW" altLang="zh-TW" dirty="0">
                <a:solidFill>
                  <a:srgbClr val="002060"/>
                </a:solidFill>
              </a:rPr>
            </a:b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141413" y="1404731"/>
            <a:ext cx="9905998" cy="62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sz="27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（三）黃敬《易》學的地位</a:t>
            </a:r>
            <a:br>
              <a:rPr lang="zh-TW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49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2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2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solidFill>
                <a:srgbClr val="2F5597"/>
              </a:solidFill>
            </a:endParaRPr>
          </a:p>
          <a:p>
            <a:endParaRPr lang="en-US" altLang="zh-TW" dirty="0">
              <a:solidFill>
                <a:srgbClr val="2F559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96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</TotalTime>
  <Words>2767</Words>
  <Application>Microsoft Office PowerPoint</Application>
  <PresentationFormat>寬螢幕</PresentationFormat>
  <Paragraphs>591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1" baseType="lpstr">
      <vt:lpstr>標楷體</vt:lpstr>
      <vt:lpstr>Arial</vt:lpstr>
      <vt:lpstr>Calibri</vt:lpstr>
      <vt:lpstr>Calibri Light</vt:lpstr>
      <vt:lpstr>Times New Roman</vt:lpstr>
      <vt:lpstr>Office 佈景主題</vt:lpstr>
      <vt:lpstr>      臺灣先儒黃敬《易經初學義類》 史事解《易》析論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論文提要一</vt:lpstr>
      <vt:lpstr>論文提要二</vt:lpstr>
      <vt:lpstr>清‧劉文淇（孟瞻，1789-1854）《劉文淇集‧詩集》卷十〈送姚石甫先生瑩觀察臺灣〉</vt:lpstr>
      <vt:lpstr> 臺灣早期《易》學人物與著作考略 </vt:lpstr>
      <vt:lpstr>黃敬及其傳世《易經初學義類》</vt:lpstr>
      <vt:lpstr>王國璠《臺灣先賢著作提要》 《周易義類存編》條</vt:lpstr>
      <vt:lpstr>連橫《臺灣通史》鈔錄 黃敬《易經義類存編‧序》一</vt:lpstr>
      <vt:lpstr>連橫《臺灣通史》鈔錄 黃敬《易經義類存編‧序》二</vt:lpstr>
      <vt:lpstr>連橫《臺灣通史》鈔錄 黃敬《易經義類存編‧序》三</vt:lpstr>
      <vt:lpstr>連橫《臺灣通史》鈔錄 黃敬《易經義類存編‧序》四</vt:lpstr>
      <vt:lpstr>黃敬〈觀易十例〉</vt:lpstr>
      <vt:lpstr> 黃敬《易經初學義類》詮釋策略 </vt:lpstr>
      <vt:lpstr> 黃敬徵引歷代文獻釋《易》統計 </vt:lpstr>
      <vt:lpstr> 黃敬徵引歷代文獻史事證《易》統計 </vt:lpstr>
      <vt:lpstr>  黃敬眉批「按」語 徵引歷代史事證《易》統計  </vt:lpstr>
      <vt:lpstr>   《易經初學義類》援史事證《易》理分析   </vt:lpstr>
      <vt:lpstr>   《易經初學義類》援史事證《易》理分析   </vt:lpstr>
      <vt:lpstr>   《易經初學義類》援史事證《易》理分析   </vt:lpstr>
      <vt:lpstr>   《易經初學義類》援史事證《易》理分析   </vt:lpstr>
      <vt:lpstr>   結論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戰後臺灣高等院校《易》學課程 與教育的回顧與展望</dc:title>
  <dc:creator>pcuser</dc:creator>
  <cp:lastModifiedBy>貴三 賴</cp:lastModifiedBy>
  <cp:revision>234</cp:revision>
  <dcterms:created xsi:type="dcterms:W3CDTF">2018-05-30T06:15:53Z</dcterms:created>
  <dcterms:modified xsi:type="dcterms:W3CDTF">2025-09-01T17:10:31Z</dcterms:modified>
</cp:coreProperties>
</file>