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917" r:id="rId2"/>
    <p:sldId id="257" r:id="rId3"/>
    <p:sldId id="358" r:id="rId4"/>
    <p:sldId id="317" r:id="rId5"/>
    <p:sldId id="260" r:id="rId6"/>
    <p:sldId id="262" r:id="rId7"/>
    <p:sldId id="319" r:id="rId8"/>
    <p:sldId id="321" r:id="rId9"/>
    <p:sldId id="322" r:id="rId10"/>
    <p:sldId id="323" r:id="rId11"/>
    <p:sldId id="268" r:id="rId12"/>
    <p:sldId id="360" r:id="rId13"/>
    <p:sldId id="328" r:id="rId14"/>
    <p:sldId id="329" r:id="rId15"/>
    <p:sldId id="274" r:id="rId16"/>
    <p:sldId id="332" r:id="rId17"/>
    <p:sldId id="333" r:id="rId18"/>
    <p:sldId id="334" r:id="rId19"/>
    <p:sldId id="335" r:id="rId20"/>
    <p:sldId id="336" r:id="rId21"/>
    <p:sldId id="362" r:id="rId22"/>
    <p:sldId id="363" r:id="rId23"/>
    <p:sldId id="282" r:id="rId24"/>
    <p:sldId id="361" r:id="rId25"/>
    <p:sldId id="344" r:id="rId26"/>
    <p:sldId id="347" r:id="rId27"/>
    <p:sldId id="365" r:id="rId28"/>
    <p:sldId id="367" r:id="rId29"/>
    <p:sldId id="350" r:id="rId30"/>
    <p:sldId id="918" r:id="rId31"/>
    <p:sldId id="293" r:id="rId32"/>
    <p:sldId id="353" r:id="rId33"/>
    <p:sldId id="356" r:id="rId34"/>
    <p:sldId id="3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590-i3" initials="B" lastIdx="1" clrIdx="0">
    <p:extLst>
      <p:ext uri="{19B8F6BF-5375-455C-9EA6-DF929625EA0E}">
        <p15:presenceInfo xmlns:p15="http://schemas.microsoft.com/office/powerpoint/2012/main" userId="B590-i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AD4"/>
    <a:srgbClr val="7CC8EC"/>
    <a:srgbClr val="84CBC5"/>
    <a:srgbClr val="F8D35E"/>
    <a:srgbClr val="F47264"/>
    <a:srgbClr val="B5E0F4"/>
    <a:srgbClr val="96D3F0"/>
    <a:srgbClr val="E7E6E6"/>
    <a:srgbClr val="4DC58D"/>
    <a:srgbClr val="904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7CC42-FD72-4715-9D7F-C3A4A68A79A8}" type="doc">
      <dgm:prSet loTypeId="urn:microsoft.com/office/officeart/2005/8/layout/pyramid1" loCatId="pyramid" qsTypeId="urn:microsoft.com/office/officeart/2005/8/quickstyle/simple1" qsCatId="simple" csTypeId="urn:microsoft.com/office/officeart/2005/8/colors/colorful4" csCatId="colorful" phldr="1"/>
      <dgm:spPr/>
    </dgm:pt>
    <dgm:pt modelId="{75779EA8-3770-45B5-AF22-09B794A4BFBE}">
      <dgm:prSet phldrT="[文字]" custT="1"/>
      <dgm:spPr/>
      <dgm:t>
        <a:bodyPr/>
        <a:lstStyle/>
        <a:p>
          <a:r>
            <a:rPr lang="zh-TW" altLang="en-US" sz="3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天主</a:t>
          </a:r>
        </a:p>
      </dgm:t>
    </dgm:pt>
    <dgm:pt modelId="{66621595-6C0F-4A31-9472-3FF209116070}" type="parTrans" cxnId="{C3F7F295-837D-4EA4-A3E5-173A3426C2A3}">
      <dgm:prSet/>
      <dgm:spPr/>
      <dgm:t>
        <a:bodyPr/>
        <a:lstStyle/>
        <a:p>
          <a:endParaRPr lang="zh-TW" altLang="en-US" sz="3000"/>
        </a:p>
      </dgm:t>
    </dgm:pt>
    <dgm:pt modelId="{9F4535CA-8998-4FAB-ABE7-D018A3FA1803}" type="sibTrans" cxnId="{C3F7F295-837D-4EA4-A3E5-173A3426C2A3}">
      <dgm:prSet/>
      <dgm:spPr/>
      <dgm:t>
        <a:bodyPr/>
        <a:lstStyle/>
        <a:p>
          <a:endParaRPr lang="zh-TW" altLang="en-US" sz="3000"/>
        </a:p>
      </dgm:t>
    </dgm:pt>
    <dgm:pt modelId="{F4C8ECD8-A894-4D08-8AAC-2AB4936B5439}">
      <dgm:prSet phldrT="[文字]" custT="1"/>
      <dgm:spPr/>
      <dgm:t>
        <a:bodyPr/>
        <a:lstStyle/>
        <a:p>
          <a:r>
            <a:rPr lang="zh-TW" altLang="en-US" sz="3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聖賢</a:t>
          </a:r>
        </a:p>
      </dgm:t>
    </dgm:pt>
    <dgm:pt modelId="{15EA1DD2-A33F-4F41-AF7C-DED40433D1D0}" type="parTrans" cxnId="{DE0DC0E4-92D9-4592-AC3F-7FB9D55BEE99}">
      <dgm:prSet/>
      <dgm:spPr/>
      <dgm:t>
        <a:bodyPr/>
        <a:lstStyle/>
        <a:p>
          <a:endParaRPr lang="zh-TW" altLang="en-US" sz="3000"/>
        </a:p>
      </dgm:t>
    </dgm:pt>
    <dgm:pt modelId="{C4E0439F-1CD5-4EB7-89AE-14A82B9C22C5}" type="sibTrans" cxnId="{DE0DC0E4-92D9-4592-AC3F-7FB9D55BEE99}">
      <dgm:prSet/>
      <dgm:spPr/>
      <dgm:t>
        <a:bodyPr/>
        <a:lstStyle/>
        <a:p>
          <a:endParaRPr lang="zh-TW" altLang="en-US" sz="3000"/>
        </a:p>
      </dgm:t>
    </dgm:pt>
    <dgm:pt modelId="{2D620207-2B04-4B53-82CD-10CA06FD4421}">
      <dgm:prSet phldrT="[文字]" custT="1"/>
      <dgm:spPr/>
      <dgm:t>
        <a:bodyPr/>
        <a:lstStyle/>
        <a:p>
          <a:r>
            <a:rPr lang="zh-TW" altLang="en-US" sz="3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世人</a:t>
          </a:r>
        </a:p>
      </dgm:t>
    </dgm:pt>
    <dgm:pt modelId="{21B40FA8-15F6-4643-AEDB-382CDB3FA19F}" type="parTrans" cxnId="{31A87E29-7F34-434E-A41C-6DDF3DB627FA}">
      <dgm:prSet/>
      <dgm:spPr/>
      <dgm:t>
        <a:bodyPr/>
        <a:lstStyle/>
        <a:p>
          <a:endParaRPr lang="zh-TW" altLang="en-US" sz="3000"/>
        </a:p>
      </dgm:t>
    </dgm:pt>
    <dgm:pt modelId="{A7398BCE-9E95-45F0-BD74-34E070D99B06}" type="sibTrans" cxnId="{31A87E29-7F34-434E-A41C-6DDF3DB627FA}">
      <dgm:prSet/>
      <dgm:spPr/>
      <dgm:t>
        <a:bodyPr/>
        <a:lstStyle/>
        <a:p>
          <a:endParaRPr lang="zh-TW" altLang="en-US" sz="3000"/>
        </a:p>
      </dgm:t>
    </dgm:pt>
    <dgm:pt modelId="{4CE05FEF-C93C-4FE8-A5E7-4CB86CAD7A75}">
      <dgm:prSet custT="1"/>
      <dgm:spPr/>
      <dgm:t>
        <a:bodyPr/>
        <a:lstStyle/>
        <a:p>
          <a:r>
            <a:rPr lang="zh-TW" altLang="en-US" sz="3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聖子</a:t>
          </a:r>
        </a:p>
      </dgm:t>
    </dgm:pt>
    <dgm:pt modelId="{731C1FD1-E2AA-4516-9446-E2213DDEB1D3}" type="parTrans" cxnId="{986C4674-16EB-4ED5-9D18-093539A2BCDC}">
      <dgm:prSet/>
      <dgm:spPr/>
      <dgm:t>
        <a:bodyPr/>
        <a:lstStyle/>
        <a:p>
          <a:endParaRPr lang="zh-TW" altLang="en-US" sz="3000"/>
        </a:p>
      </dgm:t>
    </dgm:pt>
    <dgm:pt modelId="{3C81A680-8F33-4B86-9AEA-2F34AE92F714}" type="sibTrans" cxnId="{986C4674-16EB-4ED5-9D18-093539A2BCDC}">
      <dgm:prSet/>
      <dgm:spPr/>
      <dgm:t>
        <a:bodyPr/>
        <a:lstStyle/>
        <a:p>
          <a:endParaRPr lang="zh-TW" altLang="en-US" sz="3000"/>
        </a:p>
      </dgm:t>
    </dgm:pt>
    <dgm:pt modelId="{FDCD3483-824A-4C4D-A5F6-9760B099B8E1}" type="pres">
      <dgm:prSet presAssocID="{4927CC42-FD72-4715-9D7F-C3A4A68A79A8}" presName="Name0" presStyleCnt="0">
        <dgm:presLayoutVars>
          <dgm:dir/>
          <dgm:animLvl val="lvl"/>
          <dgm:resizeHandles val="exact"/>
        </dgm:presLayoutVars>
      </dgm:prSet>
      <dgm:spPr/>
    </dgm:pt>
    <dgm:pt modelId="{CA4168FC-CA32-4777-803E-151F4151FF06}" type="pres">
      <dgm:prSet presAssocID="{75779EA8-3770-45B5-AF22-09B794A4BFBE}" presName="Name8" presStyleCnt="0"/>
      <dgm:spPr/>
    </dgm:pt>
    <dgm:pt modelId="{1E377806-7093-440F-83A2-FD98F1A77D52}" type="pres">
      <dgm:prSet presAssocID="{75779EA8-3770-45B5-AF22-09B794A4BFBE}" presName="level" presStyleLbl="node1" presStyleIdx="0" presStyleCnt="4">
        <dgm:presLayoutVars>
          <dgm:chMax val="1"/>
          <dgm:bulletEnabled val="1"/>
        </dgm:presLayoutVars>
      </dgm:prSet>
      <dgm:spPr/>
    </dgm:pt>
    <dgm:pt modelId="{8432E932-13A8-4DB4-A110-F2289381D7B3}" type="pres">
      <dgm:prSet presAssocID="{75779EA8-3770-45B5-AF22-09B794A4BFBE}" presName="levelTx" presStyleLbl="revTx" presStyleIdx="0" presStyleCnt="0">
        <dgm:presLayoutVars>
          <dgm:chMax val="1"/>
          <dgm:bulletEnabled val="1"/>
        </dgm:presLayoutVars>
      </dgm:prSet>
      <dgm:spPr/>
    </dgm:pt>
    <dgm:pt modelId="{7CF1C43B-2E08-4738-828C-9AF951D855C0}" type="pres">
      <dgm:prSet presAssocID="{4CE05FEF-C93C-4FE8-A5E7-4CB86CAD7A75}" presName="Name8" presStyleCnt="0"/>
      <dgm:spPr/>
    </dgm:pt>
    <dgm:pt modelId="{04E6312C-2A42-435F-9140-7CD1B8BD57CF}" type="pres">
      <dgm:prSet presAssocID="{4CE05FEF-C93C-4FE8-A5E7-4CB86CAD7A75}" presName="level" presStyleLbl="node1" presStyleIdx="1" presStyleCnt="4">
        <dgm:presLayoutVars>
          <dgm:chMax val="1"/>
          <dgm:bulletEnabled val="1"/>
        </dgm:presLayoutVars>
      </dgm:prSet>
      <dgm:spPr/>
    </dgm:pt>
    <dgm:pt modelId="{15BF9683-04AD-46FA-BC6D-AC6736FC6552}" type="pres">
      <dgm:prSet presAssocID="{4CE05FEF-C93C-4FE8-A5E7-4CB86CAD7A75}" presName="levelTx" presStyleLbl="revTx" presStyleIdx="0" presStyleCnt="0">
        <dgm:presLayoutVars>
          <dgm:chMax val="1"/>
          <dgm:bulletEnabled val="1"/>
        </dgm:presLayoutVars>
      </dgm:prSet>
      <dgm:spPr/>
    </dgm:pt>
    <dgm:pt modelId="{82C899AA-1D11-40F1-9D7E-E36C263FD96C}" type="pres">
      <dgm:prSet presAssocID="{F4C8ECD8-A894-4D08-8AAC-2AB4936B5439}" presName="Name8" presStyleCnt="0"/>
      <dgm:spPr/>
    </dgm:pt>
    <dgm:pt modelId="{1FCBDF99-7CA2-4225-A267-D8ECB20A6E8F}" type="pres">
      <dgm:prSet presAssocID="{F4C8ECD8-A894-4D08-8AAC-2AB4936B5439}" presName="level" presStyleLbl="node1" presStyleIdx="2" presStyleCnt="4">
        <dgm:presLayoutVars>
          <dgm:chMax val="1"/>
          <dgm:bulletEnabled val="1"/>
        </dgm:presLayoutVars>
      </dgm:prSet>
      <dgm:spPr/>
    </dgm:pt>
    <dgm:pt modelId="{F298E004-104F-4BB0-9660-CF552E057A64}" type="pres">
      <dgm:prSet presAssocID="{F4C8ECD8-A894-4D08-8AAC-2AB4936B5439}" presName="levelTx" presStyleLbl="revTx" presStyleIdx="0" presStyleCnt="0">
        <dgm:presLayoutVars>
          <dgm:chMax val="1"/>
          <dgm:bulletEnabled val="1"/>
        </dgm:presLayoutVars>
      </dgm:prSet>
      <dgm:spPr/>
    </dgm:pt>
    <dgm:pt modelId="{ED16D7E5-9C94-4A57-907F-B455502B7ED4}" type="pres">
      <dgm:prSet presAssocID="{2D620207-2B04-4B53-82CD-10CA06FD4421}" presName="Name8" presStyleCnt="0"/>
      <dgm:spPr/>
    </dgm:pt>
    <dgm:pt modelId="{5D7A6462-03AE-4672-97F7-0E260EC84885}" type="pres">
      <dgm:prSet presAssocID="{2D620207-2B04-4B53-82CD-10CA06FD4421}" presName="level" presStyleLbl="node1" presStyleIdx="3" presStyleCnt="4">
        <dgm:presLayoutVars>
          <dgm:chMax val="1"/>
          <dgm:bulletEnabled val="1"/>
        </dgm:presLayoutVars>
      </dgm:prSet>
      <dgm:spPr/>
    </dgm:pt>
    <dgm:pt modelId="{15A0D6C8-E65F-4539-AE31-B250D90240A7}" type="pres">
      <dgm:prSet presAssocID="{2D620207-2B04-4B53-82CD-10CA06FD4421}" presName="levelTx" presStyleLbl="revTx" presStyleIdx="0" presStyleCnt="0">
        <dgm:presLayoutVars>
          <dgm:chMax val="1"/>
          <dgm:bulletEnabled val="1"/>
        </dgm:presLayoutVars>
      </dgm:prSet>
      <dgm:spPr/>
    </dgm:pt>
  </dgm:ptLst>
  <dgm:cxnLst>
    <dgm:cxn modelId="{F73D7D01-E32F-4CD6-A44E-2A2E6ABB19C9}" type="presOf" srcId="{2D620207-2B04-4B53-82CD-10CA06FD4421}" destId="{15A0D6C8-E65F-4539-AE31-B250D90240A7}" srcOrd="1" destOrd="0" presId="urn:microsoft.com/office/officeart/2005/8/layout/pyramid1"/>
    <dgm:cxn modelId="{31A87E29-7F34-434E-A41C-6DDF3DB627FA}" srcId="{4927CC42-FD72-4715-9D7F-C3A4A68A79A8}" destId="{2D620207-2B04-4B53-82CD-10CA06FD4421}" srcOrd="3" destOrd="0" parTransId="{21B40FA8-15F6-4643-AEDB-382CDB3FA19F}" sibTransId="{A7398BCE-9E95-45F0-BD74-34E070D99B06}"/>
    <dgm:cxn modelId="{DA283B4F-2611-43F3-803F-756030B855BC}" type="presOf" srcId="{F4C8ECD8-A894-4D08-8AAC-2AB4936B5439}" destId="{F298E004-104F-4BB0-9660-CF552E057A64}" srcOrd="1" destOrd="0" presId="urn:microsoft.com/office/officeart/2005/8/layout/pyramid1"/>
    <dgm:cxn modelId="{DC202750-4893-4D05-A392-7AC57035CA2D}" type="presOf" srcId="{4CE05FEF-C93C-4FE8-A5E7-4CB86CAD7A75}" destId="{04E6312C-2A42-435F-9140-7CD1B8BD57CF}" srcOrd="0" destOrd="0" presId="urn:microsoft.com/office/officeart/2005/8/layout/pyramid1"/>
    <dgm:cxn modelId="{986C4674-16EB-4ED5-9D18-093539A2BCDC}" srcId="{4927CC42-FD72-4715-9D7F-C3A4A68A79A8}" destId="{4CE05FEF-C93C-4FE8-A5E7-4CB86CAD7A75}" srcOrd="1" destOrd="0" parTransId="{731C1FD1-E2AA-4516-9446-E2213DDEB1D3}" sibTransId="{3C81A680-8F33-4B86-9AEA-2F34AE92F714}"/>
    <dgm:cxn modelId="{66FF0C8C-DD05-4570-8002-FF6D2C4D2138}" type="presOf" srcId="{4927CC42-FD72-4715-9D7F-C3A4A68A79A8}" destId="{FDCD3483-824A-4C4D-A5F6-9760B099B8E1}" srcOrd="0" destOrd="0" presId="urn:microsoft.com/office/officeart/2005/8/layout/pyramid1"/>
    <dgm:cxn modelId="{792EEC93-4291-442B-BADE-D8ECAF9D7DDE}" type="presOf" srcId="{75779EA8-3770-45B5-AF22-09B794A4BFBE}" destId="{8432E932-13A8-4DB4-A110-F2289381D7B3}" srcOrd="1" destOrd="0" presId="urn:microsoft.com/office/officeart/2005/8/layout/pyramid1"/>
    <dgm:cxn modelId="{C3F7F295-837D-4EA4-A3E5-173A3426C2A3}" srcId="{4927CC42-FD72-4715-9D7F-C3A4A68A79A8}" destId="{75779EA8-3770-45B5-AF22-09B794A4BFBE}" srcOrd="0" destOrd="0" parTransId="{66621595-6C0F-4A31-9472-3FF209116070}" sibTransId="{9F4535CA-8998-4FAB-ABE7-D018A3FA1803}"/>
    <dgm:cxn modelId="{38D784B5-CE4C-4958-A262-511AFB9E490D}" type="presOf" srcId="{2D620207-2B04-4B53-82CD-10CA06FD4421}" destId="{5D7A6462-03AE-4672-97F7-0E260EC84885}" srcOrd="0" destOrd="0" presId="urn:microsoft.com/office/officeart/2005/8/layout/pyramid1"/>
    <dgm:cxn modelId="{34EF7AC3-07A7-4AC3-A96E-37AC718B2363}" type="presOf" srcId="{F4C8ECD8-A894-4D08-8AAC-2AB4936B5439}" destId="{1FCBDF99-7CA2-4225-A267-D8ECB20A6E8F}" srcOrd="0" destOrd="0" presId="urn:microsoft.com/office/officeart/2005/8/layout/pyramid1"/>
    <dgm:cxn modelId="{DE0DC0E4-92D9-4592-AC3F-7FB9D55BEE99}" srcId="{4927CC42-FD72-4715-9D7F-C3A4A68A79A8}" destId="{F4C8ECD8-A894-4D08-8AAC-2AB4936B5439}" srcOrd="2" destOrd="0" parTransId="{15EA1DD2-A33F-4F41-AF7C-DED40433D1D0}" sibTransId="{C4E0439F-1CD5-4EB7-89AE-14A82B9C22C5}"/>
    <dgm:cxn modelId="{BB439DF5-9B09-47E8-A888-37D5220072C3}" type="presOf" srcId="{4CE05FEF-C93C-4FE8-A5E7-4CB86CAD7A75}" destId="{15BF9683-04AD-46FA-BC6D-AC6736FC6552}" srcOrd="1" destOrd="0" presId="urn:microsoft.com/office/officeart/2005/8/layout/pyramid1"/>
    <dgm:cxn modelId="{34746DF6-E09B-4D5C-A010-84D1FA792B0C}" type="presOf" srcId="{75779EA8-3770-45B5-AF22-09B794A4BFBE}" destId="{1E377806-7093-440F-83A2-FD98F1A77D52}" srcOrd="0" destOrd="0" presId="urn:microsoft.com/office/officeart/2005/8/layout/pyramid1"/>
    <dgm:cxn modelId="{B46914EC-0400-4DC4-8AA1-31CE542C91C2}" type="presParOf" srcId="{FDCD3483-824A-4C4D-A5F6-9760B099B8E1}" destId="{CA4168FC-CA32-4777-803E-151F4151FF06}" srcOrd="0" destOrd="0" presId="urn:microsoft.com/office/officeart/2005/8/layout/pyramid1"/>
    <dgm:cxn modelId="{8779FD83-1F65-479C-8378-D349D18AF1AC}" type="presParOf" srcId="{CA4168FC-CA32-4777-803E-151F4151FF06}" destId="{1E377806-7093-440F-83A2-FD98F1A77D52}" srcOrd="0" destOrd="0" presId="urn:microsoft.com/office/officeart/2005/8/layout/pyramid1"/>
    <dgm:cxn modelId="{6E1E16D9-786B-46B7-AB53-1C56D059C808}" type="presParOf" srcId="{CA4168FC-CA32-4777-803E-151F4151FF06}" destId="{8432E932-13A8-4DB4-A110-F2289381D7B3}" srcOrd="1" destOrd="0" presId="urn:microsoft.com/office/officeart/2005/8/layout/pyramid1"/>
    <dgm:cxn modelId="{6BD851A5-3E38-4055-903C-2AB74DC03551}" type="presParOf" srcId="{FDCD3483-824A-4C4D-A5F6-9760B099B8E1}" destId="{7CF1C43B-2E08-4738-828C-9AF951D855C0}" srcOrd="1" destOrd="0" presId="urn:microsoft.com/office/officeart/2005/8/layout/pyramid1"/>
    <dgm:cxn modelId="{CA7756FD-8C1D-419F-A5D8-F11CE03C7E9F}" type="presParOf" srcId="{7CF1C43B-2E08-4738-828C-9AF951D855C0}" destId="{04E6312C-2A42-435F-9140-7CD1B8BD57CF}" srcOrd="0" destOrd="0" presId="urn:microsoft.com/office/officeart/2005/8/layout/pyramid1"/>
    <dgm:cxn modelId="{27ED0A51-3C5C-4E43-8910-A7CAD9A71339}" type="presParOf" srcId="{7CF1C43B-2E08-4738-828C-9AF951D855C0}" destId="{15BF9683-04AD-46FA-BC6D-AC6736FC6552}" srcOrd="1" destOrd="0" presId="urn:microsoft.com/office/officeart/2005/8/layout/pyramid1"/>
    <dgm:cxn modelId="{A69E012D-7C72-41BB-B7EB-85319DB8CCE3}" type="presParOf" srcId="{FDCD3483-824A-4C4D-A5F6-9760B099B8E1}" destId="{82C899AA-1D11-40F1-9D7E-E36C263FD96C}" srcOrd="2" destOrd="0" presId="urn:microsoft.com/office/officeart/2005/8/layout/pyramid1"/>
    <dgm:cxn modelId="{0448FAD6-2438-4790-9032-846A5C4E5E22}" type="presParOf" srcId="{82C899AA-1D11-40F1-9D7E-E36C263FD96C}" destId="{1FCBDF99-7CA2-4225-A267-D8ECB20A6E8F}" srcOrd="0" destOrd="0" presId="urn:microsoft.com/office/officeart/2005/8/layout/pyramid1"/>
    <dgm:cxn modelId="{3CC076AF-033D-4624-8D3E-C5B8F9C07AA5}" type="presParOf" srcId="{82C899AA-1D11-40F1-9D7E-E36C263FD96C}" destId="{F298E004-104F-4BB0-9660-CF552E057A64}" srcOrd="1" destOrd="0" presId="urn:microsoft.com/office/officeart/2005/8/layout/pyramid1"/>
    <dgm:cxn modelId="{443EF9F0-2590-4202-8FDA-3D6368DAF462}" type="presParOf" srcId="{FDCD3483-824A-4C4D-A5F6-9760B099B8E1}" destId="{ED16D7E5-9C94-4A57-907F-B455502B7ED4}" srcOrd="3" destOrd="0" presId="urn:microsoft.com/office/officeart/2005/8/layout/pyramid1"/>
    <dgm:cxn modelId="{A1CDC841-F1EE-4176-BA33-01A2BD68A54F}" type="presParOf" srcId="{ED16D7E5-9C94-4A57-907F-B455502B7ED4}" destId="{5D7A6462-03AE-4672-97F7-0E260EC84885}" srcOrd="0" destOrd="0" presId="urn:microsoft.com/office/officeart/2005/8/layout/pyramid1"/>
    <dgm:cxn modelId="{3691FD08-4BDD-4DC0-B340-D9E30B786CBC}" type="presParOf" srcId="{ED16D7E5-9C94-4A57-907F-B455502B7ED4}" destId="{15A0D6C8-E65F-4539-AE31-B250D90240A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77806-7093-440F-83A2-FD98F1A77D52}">
      <dsp:nvSpPr>
        <dsp:cNvPr id="0" name=""/>
        <dsp:cNvSpPr/>
      </dsp:nvSpPr>
      <dsp:spPr>
        <a:xfrm>
          <a:off x="1627502" y="0"/>
          <a:ext cx="1085001" cy="517895"/>
        </a:xfrm>
        <a:prstGeom prst="trapezoid">
          <a:avLst>
            <a:gd name="adj" fmla="val 10475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天主</a:t>
          </a:r>
        </a:p>
      </dsp:txBody>
      <dsp:txXfrm>
        <a:off x="1627502" y="0"/>
        <a:ext cx="1085001" cy="517895"/>
      </dsp:txXfrm>
    </dsp:sp>
    <dsp:sp modelId="{04E6312C-2A42-435F-9140-7CD1B8BD57CF}">
      <dsp:nvSpPr>
        <dsp:cNvPr id="0" name=""/>
        <dsp:cNvSpPr/>
      </dsp:nvSpPr>
      <dsp:spPr>
        <a:xfrm>
          <a:off x="1085001" y="517895"/>
          <a:ext cx="2170003" cy="517895"/>
        </a:xfrm>
        <a:prstGeom prst="trapezoid">
          <a:avLst>
            <a:gd name="adj" fmla="val 104751"/>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聖子</a:t>
          </a:r>
        </a:p>
      </dsp:txBody>
      <dsp:txXfrm>
        <a:off x="1464752" y="517895"/>
        <a:ext cx="1410502" cy="517895"/>
      </dsp:txXfrm>
    </dsp:sp>
    <dsp:sp modelId="{1FCBDF99-7CA2-4225-A267-D8ECB20A6E8F}">
      <dsp:nvSpPr>
        <dsp:cNvPr id="0" name=""/>
        <dsp:cNvSpPr/>
      </dsp:nvSpPr>
      <dsp:spPr>
        <a:xfrm>
          <a:off x="542500" y="1035790"/>
          <a:ext cx="3255005" cy="517895"/>
        </a:xfrm>
        <a:prstGeom prst="trapezoid">
          <a:avLst>
            <a:gd name="adj" fmla="val 104751"/>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聖賢</a:t>
          </a:r>
        </a:p>
      </dsp:txBody>
      <dsp:txXfrm>
        <a:off x="1112126" y="1035790"/>
        <a:ext cx="2115753" cy="517895"/>
      </dsp:txXfrm>
    </dsp:sp>
    <dsp:sp modelId="{5D7A6462-03AE-4672-97F7-0E260EC84885}">
      <dsp:nvSpPr>
        <dsp:cNvPr id="0" name=""/>
        <dsp:cNvSpPr/>
      </dsp:nvSpPr>
      <dsp:spPr>
        <a:xfrm>
          <a:off x="0" y="1553685"/>
          <a:ext cx="4340007" cy="517895"/>
        </a:xfrm>
        <a:prstGeom prst="trapezoid">
          <a:avLst>
            <a:gd name="adj" fmla="val 104751"/>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世人</a:t>
          </a:r>
        </a:p>
      </dsp:txBody>
      <dsp:txXfrm>
        <a:off x="759501" y="1553685"/>
        <a:ext cx="2821004" cy="5178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8878-C414-4DB2-A9B7-605086B48F22}" type="datetimeFigureOut">
              <a:rPr lang="zh-TW" altLang="en-US" smtClean="0"/>
              <a:t>2024/12/11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DD202-F10E-44B2-8927-17FBB495F14E}" type="slidenum">
              <a:rPr lang="zh-TW" altLang="en-US" smtClean="0"/>
              <a:t>‹#›</a:t>
            </a:fld>
            <a:endParaRPr lang="zh-TW" altLang="en-US"/>
          </a:p>
        </p:txBody>
      </p:sp>
    </p:spTree>
    <p:extLst>
      <p:ext uri="{BB962C8B-B14F-4D97-AF65-F5344CB8AC3E}">
        <p14:creationId xmlns:p14="http://schemas.microsoft.com/office/powerpoint/2010/main" val="375726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DD202-F10E-44B2-8927-17FBB495F14E}" type="slidenum">
              <a:rPr lang="zh-TW" altLang="en-US" smtClean="0"/>
              <a:t>27</a:t>
            </a:fld>
            <a:endParaRPr lang="zh-TW" altLang="en-US"/>
          </a:p>
        </p:txBody>
      </p:sp>
    </p:spTree>
    <p:extLst>
      <p:ext uri="{BB962C8B-B14F-4D97-AF65-F5344CB8AC3E}">
        <p14:creationId xmlns:p14="http://schemas.microsoft.com/office/powerpoint/2010/main" val="159151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2C1914-FC1D-4855-9D8D-5C539DC6A44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a:extLst>
              <a:ext uri="{FF2B5EF4-FFF2-40B4-BE49-F238E27FC236}">
                <a16:creationId xmlns:a16="http://schemas.microsoft.com/office/drawing/2014/main" id="{3A7E15E4-3D56-495D-9BE3-FCA6DC6FA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D62ED241-81F7-4169-AD01-97EF0F8D9DC2}"/>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5" name="頁尾版面配置區 4">
            <a:extLst>
              <a:ext uri="{FF2B5EF4-FFF2-40B4-BE49-F238E27FC236}">
                <a16:creationId xmlns:a16="http://schemas.microsoft.com/office/drawing/2014/main" id="{579122D5-8934-4C49-B462-17997AFAA073}"/>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95977175-F7B3-4AFC-86C6-056BEB458222}"/>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178016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FFE0BC-A6E6-4A7A-933A-C3C413DA16AE}"/>
              </a:ext>
            </a:extLst>
          </p:cNvPr>
          <p:cNvSpPr>
            <a:spLocks noGrp="1"/>
          </p:cNvSpPr>
          <p:nvPr>
            <p:ph type="title"/>
          </p:nvPr>
        </p:nvSpPr>
        <p:spPr/>
        <p:txBody>
          <a:bodyPr/>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3AC0A103-5585-406A-9527-18ABF3C3837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1737E435-7A5C-49AB-B885-C60C4526AB75}"/>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5" name="頁尾版面配置區 4">
            <a:extLst>
              <a:ext uri="{FF2B5EF4-FFF2-40B4-BE49-F238E27FC236}">
                <a16:creationId xmlns:a16="http://schemas.microsoft.com/office/drawing/2014/main" id="{608FEB4F-D85D-41A6-9AEB-2F57EDAF1E1B}"/>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3D24786C-A797-458A-8566-2AAD23DDB081}"/>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104386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D855720-C949-4814-9690-0BCB8E8CFC0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F60B7DC9-E80A-480A-B1C1-A6DCC1514EE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59EE2B2B-505F-4F3D-A09F-BA5166DA00CD}"/>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5" name="頁尾版面配置區 4">
            <a:extLst>
              <a:ext uri="{FF2B5EF4-FFF2-40B4-BE49-F238E27FC236}">
                <a16:creationId xmlns:a16="http://schemas.microsoft.com/office/drawing/2014/main" id="{F4262EE2-CE10-4DBC-9744-AC9BAD7572B7}"/>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CAFD1062-6113-4521-AEF5-73B84D53A707}"/>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39886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E3B5B4-636E-4BC5-8566-BDEAC172AD91}"/>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ADE05B2D-0077-48A5-923A-67A0D43039E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ADA09EFD-C9C9-4669-9BB2-9ECD11332AAC}"/>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5" name="頁尾版面配置區 4">
            <a:extLst>
              <a:ext uri="{FF2B5EF4-FFF2-40B4-BE49-F238E27FC236}">
                <a16:creationId xmlns:a16="http://schemas.microsoft.com/office/drawing/2014/main" id="{90C00BAE-5452-49AF-848D-46B310950682}"/>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C27801C-8722-49C5-BD6A-6BCB8909047E}"/>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407339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BCD5FE-F94A-408C-8707-4255BB2142E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715E3A23-86B7-40FF-A8E2-657C0C9C9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B387EBC-34DA-4036-B8FB-E961642E99C5}"/>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5" name="頁尾版面配置區 4">
            <a:extLst>
              <a:ext uri="{FF2B5EF4-FFF2-40B4-BE49-F238E27FC236}">
                <a16:creationId xmlns:a16="http://schemas.microsoft.com/office/drawing/2014/main" id="{FBAD1C81-BC52-40A3-9743-B5E034A39190}"/>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9CF07DE2-0D81-412B-9FA8-6F66DB901886}"/>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389353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1DBDDD-B13D-4500-A4B8-585899F11DFF}"/>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BB8E9B4B-388F-40B1-AED9-2C6CB69349C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3043BD42-E11B-4273-AD87-86F90BBCAC5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AB26EC55-1F12-4AB3-B096-661845B00234}"/>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6" name="頁尾版面配置區 5">
            <a:extLst>
              <a:ext uri="{FF2B5EF4-FFF2-40B4-BE49-F238E27FC236}">
                <a16:creationId xmlns:a16="http://schemas.microsoft.com/office/drawing/2014/main" id="{40A1F4BC-E7F5-450F-96F4-4B7F7D00A066}"/>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92FED7DD-D239-4757-9CA3-1170A1A9E992}"/>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104357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052E0C-0834-4C6F-AE92-AA387A399645}"/>
              </a:ext>
            </a:extLst>
          </p:cNvPr>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C1465497-EE97-4026-A0C9-644A563D9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0E9F051-9EAB-442F-B48B-4BCDCC5FE252}"/>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983E5186-7A2C-436A-86B1-76A3E51292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904C46E2-D601-4632-A4E7-59158F1AB049}"/>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E7781E1E-249B-4A0A-9139-50DD5DC2E53E}"/>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8" name="頁尾版面配置區 7">
            <a:extLst>
              <a:ext uri="{FF2B5EF4-FFF2-40B4-BE49-F238E27FC236}">
                <a16:creationId xmlns:a16="http://schemas.microsoft.com/office/drawing/2014/main" id="{196C5351-A91D-42A9-9FAB-5D358EA2A394}"/>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D2A2B6C8-C7E3-49B2-8684-0364D0E0D853}"/>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421990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E945AA-8891-431A-9A28-34992A5C6046}"/>
              </a:ext>
            </a:extLst>
          </p:cNvPr>
          <p:cNvSpPr>
            <a:spLocks noGrp="1"/>
          </p:cNvSpPr>
          <p:nvPr>
            <p:ph type="title"/>
          </p:nvPr>
        </p:nvSpPr>
        <p:spPr/>
        <p:txBody>
          <a:bodyPr/>
          <a:lstStyle/>
          <a:p>
            <a:r>
              <a:rPr lang="zh-TW" altLang="en-US"/>
              <a:t>按一下以編輯母片標題樣式</a:t>
            </a:r>
            <a:endParaRPr lang="en-US"/>
          </a:p>
        </p:txBody>
      </p:sp>
      <p:sp>
        <p:nvSpPr>
          <p:cNvPr id="3" name="日期版面配置區 2">
            <a:extLst>
              <a:ext uri="{FF2B5EF4-FFF2-40B4-BE49-F238E27FC236}">
                <a16:creationId xmlns:a16="http://schemas.microsoft.com/office/drawing/2014/main" id="{4455D468-EEAC-4D8A-A0B1-F1B59BCDEACB}"/>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4" name="頁尾版面配置區 3">
            <a:extLst>
              <a:ext uri="{FF2B5EF4-FFF2-40B4-BE49-F238E27FC236}">
                <a16:creationId xmlns:a16="http://schemas.microsoft.com/office/drawing/2014/main" id="{98B6BCBA-8F03-433A-B449-54B4AAB61B6C}"/>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3F51789F-EEC8-436B-BE73-ACC5C0ED91D0}"/>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342111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3994A27-8BA4-427F-B6FC-3641675C512D}"/>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3" name="頁尾版面配置區 2">
            <a:extLst>
              <a:ext uri="{FF2B5EF4-FFF2-40B4-BE49-F238E27FC236}">
                <a16:creationId xmlns:a16="http://schemas.microsoft.com/office/drawing/2014/main" id="{7E6CCECB-AE8C-4EBB-924C-CAF7CF5F0645}"/>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8C4B2529-AA45-42DA-A144-030CD628EDD2}"/>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275173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025915-E7DE-4079-B70A-5F54D0586DA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6574E7F0-2439-4810-ABC5-80BCC4373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7440D93B-CE87-489D-9655-053E2DD69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316B492-ACC3-4086-BA59-76055BA9D24C}"/>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6" name="頁尾版面配置區 5">
            <a:extLst>
              <a:ext uri="{FF2B5EF4-FFF2-40B4-BE49-F238E27FC236}">
                <a16:creationId xmlns:a16="http://schemas.microsoft.com/office/drawing/2014/main" id="{1D324C16-86A0-460B-91C4-ED25B584708C}"/>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38FA2DDB-9940-4980-A522-E94230DE60D9}"/>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349879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FC590F-F769-4503-9F45-8E529E64AE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a:extLst>
              <a:ext uri="{FF2B5EF4-FFF2-40B4-BE49-F238E27FC236}">
                <a16:creationId xmlns:a16="http://schemas.microsoft.com/office/drawing/2014/main" id="{6AF31D57-950A-4688-AF43-DF29054FE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a:extLst>
              <a:ext uri="{FF2B5EF4-FFF2-40B4-BE49-F238E27FC236}">
                <a16:creationId xmlns:a16="http://schemas.microsoft.com/office/drawing/2014/main" id="{B65C7D48-EFFF-47D4-B0F5-3212C5CE9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0A28527-7768-4C54-AAC3-6869FEA96F4E}"/>
              </a:ext>
            </a:extLst>
          </p:cNvPr>
          <p:cNvSpPr>
            <a:spLocks noGrp="1"/>
          </p:cNvSpPr>
          <p:nvPr>
            <p:ph type="dt" sz="half" idx="10"/>
          </p:nvPr>
        </p:nvSpPr>
        <p:spPr/>
        <p:txBody>
          <a:bodyPr/>
          <a:lstStyle/>
          <a:p>
            <a:fld id="{32030BE3-1136-4C17-A1D3-AB27FE938C05}" type="datetimeFigureOut">
              <a:rPr lang="en-US" smtClean="0"/>
              <a:t>12/11/2024</a:t>
            </a:fld>
            <a:endParaRPr lang="en-US"/>
          </a:p>
        </p:txBody>
      </p:sp>
      <p:sp>
        <p:nvSpPr>
          <p:cNvPr id="6" name="頁尾版面配置區 5">
            <a:extLst>
              <a:ext uri="{FF2B5EF4-FFF2-40B4-BE49-F238E27FC236}">
                <a16:creationId xmlns:a16="http://schemas.microsoft.com/office/drawing/2014/main" id="{A2DB4E35-AA43-4E06-A67C-28B878696160}"/>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36950A4C-789C-4081-AEBC-407F6F6E1D24}"/>
              </a:ext>
            </a:extLst>
          </p:cNvPr>
          <p:cNvSpPr>
            <a:spLocks noGrp="1"/>
          </p:cNvSpPr>
          <p:nvPr>
            <p:ph type="sldNum" sz="quarter" idx="12"/>
          </p:nvPr>
        </p:nvSpPr>
        <p:spPr/>
        <p:txBody>
          <a:bodyPr/>
          <a:lstStyle/>
          <a:p>
            <a:fld id="{5303F3C0-4A8A-4EB1-AF26-359E7E949F12}" type="slidenum">
              <a:rPr lang="en-US" smtClean="0"/>
              <a:t>‹#›</a:t>
            </a:fld>
            <a:endParaRPr lang="en-US"/>
          </a:p>
        </p:txBody>
      </p:sp>
    </p:spTree>
    <p:extLst>
      <p:ext uri="{BB962C8B-B14F-4D97-AF65-F5344CB8AC3E}">
        <p14:creationId xmlns:p14="http://schemas.microsoft.com/office/powerpoint/2010/main" val="325254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D1AFB31-47B8-4428-A73F-8FB6A6E6E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7A8856DF-6901-433F-A8AD-2F963F879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00FF8A4C-F53D-4816-AC32-83C1FB8B1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30BE3-1136-4C17-A1D3-AB27FE938C05}" type="datetimeFigureOut">
              <a:rPr lang="en-US" smtClean="0"/>
              <a:t>12/11/2024</a:t>
            </a:fld>
            <a:endParaRPr lang="en-US"/>
          </a:p>
        </p:txBody>
      </p:sp>
      <p:sp>
        <p:nvSpPr>
          <p:cNvPr id="5" name="頁尾版面配置區 4">
            <a:extLst>
              <a:ext uri="{FF2B5EF4-FFF2-40B4-BE49-F238E27FC236}">
                <a16:creationId xmlns:a16="http://schemas.microsoft.com/office/drawing/2014/main" id="{5F04EF66-2C79-4A00-92E0-F81E7C12F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5B67FD1F-C905-4FE5-BDD8-F0178A8B0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3F3C0-4A8A-4EB1-AF26-359E7E949F12}" type="slidenum">
              <a:rPr lang="en-US" smtClean="0"/>
              <a:t>‹#›</a:t>
            </a:fld>
            <a:endParaRPr lang="en-US"/>
          </a:p>
        </p:txBody>
      </p:sp>
    </p:spTree>
    <p:extLst>
      <p:ext uri="{BB962C8B-B14F-4D97-AF65-F5344CB8AC3E}">
        <p14:creationId xmlns:p14="http://schemas.microsoft.com/office/powerpoint/2010/main" val="417203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a:extLst>
              <a:ext uri="{FF2B5EF4-FFF2-40B4-BE49-F238E27FC236}">
                <a16:creationId xmlns:a16="http://schemas.microsoft.com/office/drawing/2014/main" id="{FE8C820D-EE4A-40EA-9C46-B46CFE8C456F}"/>
              </a:ext>
            </a:extLst>
          </p:cNvPr>
          <p:cNvGrpSpPr/>
          <p:nvPr/>
        </p:nvGrpSpPr>
        <p:grpSpPr>
          <a:xfrm>
            <a:off x="-7330" y="0"/>
            <a:ext cx="12199330" cy="6872831"/>
            <a:chOff x="-7330" y="0"/>
            <a:chExt cx="12199330" cy="6872831"/>
          </a:xfrm>
        </p:grpSpPr>
        <p:pic>
          <p:nvPicPr>
            <p:cNvPr id="18" name="圖片 17">
              <a:extLst>
                <a:ext uri="{FF2B5EF4-FFF2-40B4-BE49-F238E27FC236}">
                  <a16:creationId xmlns:a16="http://schemas.microsoft.com/office/drawing/2014/main" id="{6F206C02-9B3C-4F85-846F-D1A61871CE67}"/>
                </a:ext>
              </a:extLst>
            </p:cNvPr>
            <p:cNvPicPr>
              <a:picLocks noChangeAspect="1"/>
            </p:cNvPicPr>
            <p:nvPr/>
          </p:nvPicPr>
          <p:blipFill rotWithShape="1">
            <a:blip r:embed="rId2"/>
            <a:srcRect l="29474" t="42101" r="15000" b="16241"/>
            <a:stretch/>
          </p:blipFill>
          <p:spPr>
            <a:xfrm>
              <a:off x="0" y="0"/>
              <a:ext cx="12192000" cy="6872831"/>
            </a:xfrm>
            <a:prstGeom prst="rect">
              <a:avLst/>
            </a:prstGeom>
          </p:spPr>
        </p:pic>
        <p:pic>
          <p:nvPicPr>
            <p:cNvPr id="14" name="图片 9">
              <a:extLst>
                <a:ext uri="{FF2B5EF4-FFF2-40B4-BE49-F238E27FC236}">
                  <a16:creationId xmlns:a16="http://schemas.microsoft.com/office/drawing/2014/main" id="{E3C79730-1193-427E-97A9-98571E719F84}"/>
                </a:ext>
              </a:extLst>
            </p:cNvPr>
            <p:cNvPicPr>
              <a:picLocks noChangeAspect="1"/>
            </p:cNvPicPr>
            <p:nvPr/>
          </p:nvPicPr>
          <p:blipFill rotWithShape="1">
            <a:blip r:embed="rId3">
              <a:extLst>
                <a:ext uri="{28A0092B-C50C-407E-A947-70E740481C1C}">
                  <a14:useLocalDpi xmlns:a14="http://schemas.microsoft.com/office/drawing/2010/main"/>
                </a:ext>
              </a:extLst>
            </a:blip>
            <a:srcRect l="32935" b="56229"/>
            <a:stretch/>
          </p:blipFill>
          <p:spPr>
            <a:xfrm>
              <a:off x="-7330" y="3542473"/>
              <a:ext cx="12192000" cy="3315527"/>
            </a:xfrm>
            <a:prstGeom prst="rect">
              <a:avLst/>
            </a:prstGeom>
          </p:spPr>
        </p:pic>
      </p:grpSp>
      <p:sp>
        <p:nvSpPr>
          <p:cNvPr id="2" name="標題 1">
            <a:extLst>
              <a:ext uri="{FF2B5EF4-FFF2-40B4-BE49-F238E27FC236}">
                <a16:creationId xmlns:a16="http://schemas.microsoft.com/office/drawing/2014/main" id="{EC258D0D-3F52-4E7F-B318-2E56D3E61CA6}"/>
              </a:ext>
            </a:extLst>
          </p:cNvPr>
          <p:cNvSpPr>
            <a:spLocks noGrp="1"/>
          </p:cNvSpPr>
          <p:nvPr>
            <p:ph type="ctrTitle"/>
          </p:nvPr>
        </p:nvSpPr>
        <p:spPr>
          <a:xfrm>
            <a:off x="1524000" y="1122363"/>
            <a:ext cx="9144000" cy="2060108"/>
          </a:xfrm>
        </p:spPr>
        <p:txBody>
          <a:bodyPr>
            <a:noAutofit/>
          </a:body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易</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宗神化天人道，經玅會通聖哲心</a:t>
            </a:r>
            <a:br>
              <a:rPr lang="en-US" altLang="zh-TW" sz="3600" dirty="0">
                <a:latin typeface="標楷體" panose="03000509000000000000" pitchFamily="65" charset="-120"/>
                <a:ea typeface="標楷體" panose="03000509000000000000" pitchFamily="65" charset="-120"/>
              </a:rPr>
            </a:b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清代天主教徒呂立本</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易經本旨</a:t>
            </a:r>
            <a:r>
              <a:rPr lang="en-US" altLang="zh-TW" sz="3600" dirty="0">
                <a:latin typeface="標楷體" panose="03000509000000000000" pitchFamily="65" charset="-120"/>
                <a:ea typeface="標楷體" panose="03000509000000000000" pitchFamily="65" charset="-120"/>
              </a:rPr>
              <a:t>》</a:t>
            </a:r>
            <a:br>
              <a:rPr lang="en-US" altLang="zh-TW"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「耶</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易</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會通」析論</a:t>
            </a:r>
            <a:endParaRPr lang="en-US" sz="3600"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id="{5DBEE380-653C-4FD4-B238-622F09D0D6EC}"/>
              </a:ext>
            </a:extLst>
          </p:cNvPr>
          <p:cNvSpPr>
            <a:spLocks noGrp="1"/>
          </p:cNvSpPr>
          <p:nvPr>
            <p:ph type="subTitle" idx="1"/>
          </p:nvPr>
        </p:nvSpPr>
        <p:spPr/>
        <p:txBody>
          <a:bodyPr>
            <a:normAutofit/>
          </a:bodyPr>
          <a:lstStyle/>
          <a:p>
            <a:pPr algn="ctr"/>
            <a:r>
              <a:rPr lang="zh-TW"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賴貴三</a:t>
            </a:r>
            <a:endParaRPr lang="en-US"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r>
              <a:rPr lang="zh-TW"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臺灣師範大學國文學系 教授</a:t>
            </a:r>
            <a:endParaRPr lang="en-US"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09083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A44DBE3-E0A4-466E-A277-1D388E3CA00E}"/>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Rectangle 1">
            <a:extLst>
              <a:ext uri="{FF2B5EF4-FFF2-40B4-BE49-F238E27FC236}">
                <a16:creationId xmlns:a16="http://schemas.microsoft.com/office/drawing/2014/main" id="{CB9DAF38-DA1C-0148-ABBD-26A2263F8CDC}"/>
              </a:ext>
            </a:extLst>
          </p:cNvPr>
          <p:cNvSpPr/>
          <p:nvPr/>
        </p:nvSpPr>
        <p:spPr>
          <a:xfrm>
            <a:off x="838196" y="3156935"/>
            <a:ext cx="11188485" cy="2774734"/>
          </a:xfrm>
          <a:prstGeom prst="rect">
            <a:avLst/>
          </a:prstGeom>
        </p:spPr>
        <p:txBody>
          <a:bodyPr wrap="square">
            <a:spAutoFit/>
          </a:bodyPr>
          <a:lstStyle/>
          <a:p>
            <a:pPr algn="just"/>
            <a:r>
              <a:rPr lang="zh-TW" altLang="en-US" sz="2000" kern="100" spc="300" dirty="0">
                <a:latin typeface="標楷體" panose="03000509000000000000" pitchFamily="65" charset="-120"/>
                <a:ea typeface="標楷體" panose="03000509000000000000" pitchFamily="65" charset="-120"/>
                <a:cs typeface="Times New Roman" panose="02020603050405020304" pitchFamily="18" charset="0"/>
              </a:rPr>
              <a:t>此處表達傳教士千里迢迢來中國，卻冒著生命危險傳教的無奈與激憤。</a:t>
            </a:r>
            <a:endPar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endParaRPr>
          </a:p>
          <a:p>
            <a:pPr algn="just"/>
            <a:r>
              <a:rPr lang="zh-TW" altLang="en-US" sz="2000" b="1" kern="100" spc="300" dirty="0">
                <a:solidFill>
                  <a:srgbClr val="7CC8EC"/>
                </a:solidFill>
                <a:latin typeface="標楷體" panose="03000509000000000000" pitchFamily="65" charset="-120"/>
                <a:ea typeface="標楷體" panose="03000509000000000000" pitchFamily="65" charset="-120"/>
                <a:cs typeface="Times New Roman" panose="02020603050405020304" pitchFamily="18" charset="0"/>
              </a:rPr>
              <a:t>筆者以此推測</a:t>
            </a:r>
            <a:r>
              <a:rPr lang="zh-CN" altLang="en-US" sz="2000" b="1" kern="100" spc="300" dirty="0">
                <a:solidFill>
                  <a:srgbClr val="7CC8EC"/>
                </a:solidFill>
                <a:latin typeface="標楷體" panose="03000509000000000000" pitchFamily="65" charset="-120"/>
                <a:ea typeface="標楷體" panose="03000509000000000000" pitchFamily="65" charset="-120"/>
                <a:cs typeface="Times New Roman" panose="02020603050405020304" pitchFamily="18" charset="0"/>
              </a:rPr>
              <a:t> </a:t>
            </a:r>
            <a:endParaRPr lang="en-US" altLang="zh-CN" sz="2000" b="1" kern="100" spc="300" dirty="0">
              <a:solidFill>
                <a:srgbClr val="7CC8EC"/>
              </a:solidFill>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endParaRPr>
          </a:p>
          <a:p>
            <a:pPr algn="just">
              <a:lnSpc>
                <a:spcPct val="120000"/>
              </a:lnSpc>
            </a:pPr>
            <a:r>
              <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100" spc="300" dirty="0">
                <a:latin typeface="標楷體" panose="03000509000000000000" pitchFamily="65" charset="-120"/>
                <a:ea typeface="標楷體" panose="03000509000000000000" pitchFamily="65" charset="-120"/>
                <a:cs typeface="Times New Roman" panose="02020603050405020304" pitchFamily="18" charset="0"/>
              </a:rPr>
              <a:t>易經本旨</a:t>
            </a:r>
            <a:r>
              <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100" spc="300" dirty="0">
                <a:latin typeface="標楷體" panose="03000509000000000000" pitchFamily="65" charset="-120"/>
                <a:ea typeface="標楷體" panose="03000509000000000000" pitchFamily="65" charset="-120"/>
                <a:cs typeface="Times New Roman" panose="02020603050405020304" pitchFamily="18" charset="0"/>
              </a:rPr>
              <a:t>可能是呂立本為了在禁教時期傳教而作，</a:t>
            </a:r>
            <a:endPar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endParaRPr>
          </a:p>
          <a:p>
            <a:pPr algn="just">
              <a:lnSpc>
                <a:spcPct val="120000"/>
              </a:lnSpc>
            </a:pPr>
            <a:r>
              <a:rPr lang="zh-TW" altLang="en-US" sz="2000" kern="100" spc="300" dirty="0">
                <a:latin typeface="標楷體" panose="03000509000000000000" pitchFamily="65" charset="-120"/>
                <a:ea typeface="標楷體" panose="03000509000000000000" pitchFamily="65" charset="-120"/>
                <a:cs typeface="Times New Roman" panose="02020603050405020304" pitchFamily="18" charset="0"/>
              </a:rPr>
              <a:t>透過中國經典包裝天主思想再散播於民間，</a:t>
            </a:r>
            <a:endPar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endParaRPr>
          </a:p>
          <a:p>
            <a:pPr algn="just">
              <a:lnSpc>
                <a:spcPct val="120000"/>
              </a:lnSpc>
            </a:pPr>
            <a:r>
              <a:rPr lang="zh-TW" altLang="en-US" sz="2000" kern="100" spc="300" dirty="0">
                <a:latin typeface="標楷體" panose="03000509000000000000" pitchFamily="65" charset="-120"/>
                <a:ea typeface="標楷體" panose="03000509000000000000" pitchFamily="65" charset="-120"/>
                <a:cs typeface="Times New Roman" panose="02020603050405020304" pitchFamily="18" charset="0"/>
              </a:rPr>
              <a:t>除了能使中國人對其說的接受度提高，</a:t>
            </a:r>
            <a:endParaRPr lang="en-US" altLang="zh-TW" sz="2000" kern="100" spc="300" dirty="0">
              <a:latin typeface="標楷體" panose="03000509000000000000" pitchFamily="65" charset="-120"/>
              <a:ea typeface="標楷體" panose="03000509000000000000" pitchFamily="65" charset="-120"/>
              <a:cs typeface="Times New Roman" panose="02020603050405020304" pitchFamily="18" charset="0"/>
            </a:endParaRPr>
          </a:p>
          <a:p>
            <a:pPr algn="just">
              <a:lnSpc>
                <a:spcPct val="120000"/>
              </a:lnSpc>
            </a:pPr>
            <a:r>
              <a:rPr lang="zh-TW" altLang="en-US" sz="2000" kern="100" spc="300" dirty="0">
                <a:latin typeface="標楷體" panose="03000509000000000000" pitchFamily="65" charset="-120"/>
                <a:ea typeface="標楷體" panose="03000509000000000000" pitchFamily="65" charset="-120"/>
                <a:cs typeface="Times New Roman" panose="02020603050405020304" pitchFamily="18" charset="0"/>
              </a:rPr>
              <a:t>且以書籍流行而不進行集會，亦能減少遭逮捕的可能。</a:t>
            </a:r>
            <a:endParaRPr lang="en-US" altLang="zh-TW" sz="2000" kern="0" spc="300" dirty="0">
              <a:latin typeface="標楷體" panose="03000509000000000000" pitchFamily="65" charset="-120"/>
              <a:ea typeface="標楷體" panose="03000509000000000000" pitchFamily="65" charset="-120"/>
              <a:cs typeface="Segoe UI Symbol" panose="020B0502040204020203" pitchFamily="34" charset="0"/>
            </a:endParaRPr>
          </a:p>
        </p:txBody>
      </p:sp>
      <p:sp>
        <p:nvSpPr>
          <p:cNvPr id="5" name="Rectangle 4">
            <a:extLst>
              <a:ext uri="{FF2B5EF4-FFF2-40B4-BE49-F238E27FC236}">
                <a16:creationId xmlns:a16="http://schemas.microsoft.com/office/drawing/2014/main" id="{E097EDEA-A51A-724C-B212-5E0AF771E0C7}"/>
              </a:ext>
            </a:extLst>
          </p:cNvPr>
          <p:cNvSpPr/>
          <p:nvPr/>
        </p:nvSpPr>
        <p:spPr>
          <a:xfrm>
            <a:off x="0" y="-6347"/>
            <a:ext cx="12192000" cy="27781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196" y="340893"/>
            <a:ext cx="10515600" cy="2293819"/>
          </a:xfrm>
        </p:spPr>
        <p:txBody>
          <a:bodyPr>
            <a:noAutofit/>
          </a:bodyPr>
          <a:lstStyle/>
          <a:p>
            <a:pPr marL="457200" lvl="1" indent="0" algn="just">
              <a:buNone/>
            </a:pPr>
            <a:endParaRPr lang="en-US" sz="2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altLang="en-US" sz="2200" kern="100" spc="300" dirty="0">
                <a:solidFill>
                  <a:srgbClr val="7CC8EC"/>
                </a:solidFill>
                <a:latin typeface="標楷體" panose="03000509000000000000" pitchFamily="65" charset="-120"/>
                <a:ea typeface="標楷體" panose="03000509000000000000" pitchFamily="65" charset="-120"/>
                <a:cs typeface="Times New Roman" panose="02020603050405020304" pitchFamily="18" charset="0"/>
              </a:rPr>
              <a:t>運用中國人熟悉經典轉為天主教聖經，於</a:t>
            </a:r>
            <a:r>
              <a:rPr lang="zh-TW" sz="2200" kern="100" spc="300" dirty="0">
                <a:solidFill>
                  <a:srgbClr val="7CC8EC"/>
                </a:solidFill>
                <a:effectLst/>
                <a:latin typeface="標楷體" panose="03000509000000000000" pitchFamily="65" charset="-120"/>
                <a:ea typeface="標楷體" panose="03000509000000000000" pitchFamily="65" charset="-120"/>
                <a:cs typeface="Times New Roman" panose="02020603050405020304" pitchFamily="18" charset="0"/>
              </a:rPr>
              <a:t>〈巽‧彖傳〉中註解說：</a:t>
            </a:r>
            <a:endParaRPr lang="en-US" altLang="zh-TW" sz="2200" kern="0" spc="300" dirty="0">
              <a:solidFill>
                <a:srgbClr val="7CC8EC"/>
              </a:solidFill>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en-US" altLang="zh-TW" sz="2200" kern="0" spc="3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200" kern="0" dirty="0">
              <a:solidFill>
                <a:schemeClr val="bg1"/>
              </a:solidFill>
              <a:effectLst/>
              <a:latin typeface="標楷體" panose="03000509000000000000" pitchFamily="65" charset="-120"/>
              <a:ea typeface="標楷體" panose="03000509000000000000" pitchFamily="65" charset="-120"/>
              <a:cs typeface="Segoe UI Symbol" panose="020B0502040204020203" pitchFamily="34" charset="0"/>
            </a:endParaRPr>
          </a:p>
          <a:p>
            <a:pPr algn="just"/>
            <a:endParaRPr lang="en-US" sz="2200" kern="0" dirty="0">
              <a:solidFill>
                <a:schemeClr val="bg1"/>
              </a:solidFill>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sz="2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sz="2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sz="2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Rectangle 3">
            <a:extLst>
              <a:ext uri="{FF2B5EF4-FFF2-40B4-BE49-F238E27FC236}">
                <a16:creationId xmlns:a16="http://schemas.microsoft.com/office/drawing/2014/main" id="{90531ACD-BFB9-014E-A2F4-9E424F5FD354}"/>
              </a:ext>
            </a:extLst>
          </p:cNvPr>
          <p:cNvSpPr/>
          <p:nvPr/>
        </p:nvSpPr>
        <p:spPr>
          <a:xfrm>
            <a:off x="838196" y="1471593"/>
            <a:ext cx="9809139" cy="1538883"/>
          </a:xfrm>
          <a:prstGeom prst="rect">
            <a:avLst/>
          </a:prstGeom>
        </p:spPr>
        <p:txBody>
          <a:bodyPr wrap="square">
            <a:spAutoFit/>
          </a:bodyPr>
          <a:lstStyle/>
          <a:p>
            <a:pPr algn="just"/>
            <a:r>
              <a:rPr lang="zh-TW" altLang="en-US" kern="0" spc="300" dirty="0">
                <a:solidFill>
                  <a:schemeClr val="bg1"/>
                </a:solidFill>
                <a:latin typeface="標楷體" panose="03000509000000000000" pitchFamily="65" charset="-120"/>
                <a:ea typeface="標楷體" panose="03000509000000000000" pitchFamily="65" charset="-120"/>
                <a:cs typeface="Segoe UI Symbol" panose="020B0502040204020203" pitchFamily="34" charset="0"/>
              </a:rPr>
              <a:t>伸命之人，數萬里東來，綜卦四萬里，中互五萬里，下互七萬里，上互八萬里。暗互九萬里。本身十萬里，乃伸之命人所行之路也。惜乎！伸命之人數萬里漂洋過海，九死一生，意救我等之靈命，而吾不自救，豈不可傷之甚乎！</a:t>
            </a:r>
            <a:endParaRPr lang="en-US" altLang="zh-TW" sz="2000" kern="0" spc="300" dirty="0">
              <a:solidFill>
                <a:schemeClr val="bg1"/>
              </a:solidFill>
              <a:latin typeface="標楷體" panose="03000509000000000000" pitchFamily="65" charset="-120"/>
              <a:ea typeface="標楷體" panose="03000509000000000000" pitchFamily="65" charset="-120"/>
              <a:cs typeface="Segoe UI Symbol" panose="020B0502040204020203" pitchFamily="34" charset="0"/>
            </a:endParaRPr>
          </a:p>
          <a:p>
            <a:pPr algn="just"/>
            <a:endParaRPr lang="en-US" altLang="zh-TW" sz="20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sz="20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FD4FD05-DDED-9F4B-A8D5-E7D7E8B80C52}"/>
              </a:ext>
            </a:extLst>
          </p:cNvPr>
          <p:cNvCxnSpPr>
            <a:cxnSpLocks/>
          </p:cNvCxnSpPr>
          <p:nvPr/>
        </p:nvCxnSpPr>
        <p:spPr>
          <a:xfrm>
            <a:off x="2712203" y="3995446"/>
            <a:ext cx="9479797" cy="0"/>
          </a:xfrm>
          <a:prstGeom prst="line">
            <a:avLst/>
          </a:prstGeom>
          <a:ln>
            <a:solidFill>
              <a:srgbClr val="7CC8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094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4B2CA764-D390-4419-A445-52121B6FCE04}"/>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標題 1">
            <a:extLst>
              <a:ext uri="{FF2B5EF4-FFF2-40B4-BE49-F238E27FC236}">
                <a16:creationId xmlns:a16="http://schemas.microsoft.com/office/drawing/2014/main" id="{02C0D146-7A56-4FA5-AE6F-427A8A523416}"/>
              </a:ext>
            </a:extLst>
          </p:cNvPr>
          <p:cNvSpPr>
            <a:spLocks noGrp="1"/>
          </p:cNvSpPr>
          <p:nvPr>
            <p:ph type="title"/>
          </p:nvPr>
        </p:nvSpPr>
        <p:spPr/>
        <p:txBody>
          <a:bodyPr>
            <a:normAutofit/>
          </a:bodyPr>
          <a:lstStyle/>
          <a:p>
            <a:r>
              <a:rPr lang="zh-TW" sz="4800" kern="100" dirty="0">
                <a:effectLst/>
                <a:latin typeface="Calibri" panose="020F0502020204030204" pitchFamily="34" charset="0"/>
                <a:ea typeface="標楷體" panose="03000509000000000000" pitchFamily="65" charset="-120"/>
                <a:cs typeface="Times New Roman" panose="02020603050405020304" pitchFamily="18" charset="0"/>
              </a:rPr>
              <a:t>三、《易經本旨》的天人關係</a:t>
            </a:r>
            <a:endParaRPr lang="en-US" sz="4800" dirty="0"/>
          </a:p>
        </p:txBody>
      </p:sp>
      <p:sp>
        <p:nvSpPr>
          <p:cNvPr id="6" name="文字方塊 5">
            <a:extLst>
              <a:ext uri="{FF2B5EF4-FFF2-40B4-BE49-F238E27FC236}">
                <a16:creationId xmlns:a16="http://schemas.microsoft.com/office/drawing/2014/main" id="{749EAFA5-D95F-4B0B-8040-514D4DE8563F}"/>
              </a:ext>
            </a:extLst>
          </p:cNvPr>
          <p:cNvSpPr txBox="1"/>
          <p:nvPr/>
        </p:nvSpPr>
        <p:spPr>
          <a:xfrm>
            <a:off x="2084170" y="1505890"/>
            <a:ext cx="8213558" cy="1323439"/>
          </a:xfrm>
          <a:prstGeom prst="rect">
            <a:avLst/>
          </a:prstGeom>
          <a:noFill/>
        </p:spPr>
        <p:txBody>
          <a:bodyPr wrap="square">
            <a:spAutoFit/>
          </a:bodyPr>
          <a:lstStyle/>
          <a:p>
            <a:pPr algn="just"/>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易經本旨序〉、〈周易卦歌〉、〈變卦歌〉、〈八卦正位〉、〈八卦取象歌〉、〈錯卦圖〉、〈綜卦圖〉、〈圖數解義〉、〈書數解義〉、〈伏羲八卦方位先天圖〉、〈文王移卦方本〉、〈繫辭〉部分篇章、《易經》〈乾〉卦到〈蒙〉卦。</a:t>
            </a:r>
            <a:endParaRPr lang="en-US" sz="2000" dirty="0"/>
          </a:p>
        </p:txBody>
      </p:sp>
      <p:sp>
        <p:nvSpPr>
          <p:cNvPr id="9" name="文字方塊 8">
            <a:extLst>
              <a:ext uri="{FF2B5EF4-FFF2-40B4-BE49-F238E27FC236}">
                <a16:creationId xmlns:a16="http://schemas.microsoft.com/office/drawing/2014/main" id="{5F9EA79E-ACAF-4C33-B028-2F37A11C5EDB}"/>
              </a:ext>
            </a:extLst>
          </p:cNvPr>
          <p:cNvSpPr txBox="1"/>
          <p:nvPr/>
        </p:nvSpPr>
        <p:spPr>
          <a:xfrm>
            <a:off x="2308538" y="3297957"/>
            <a:ext cx="6096000" cy="400110"/>
          </a:xfrm>
          <a:prstGeom prst="rect">
            <a:avLst/>
          </a:prstGeom>
          <a:noFill/>
        </p:spPr>
        <p:txBody>
          <a:bodyPr wrap="square">
            <a:spAutoFit/>
          </a:bodyPr>
          <a:lstStyle/>
          <a:p>
            <a:pPr indent="304800" algn="just"/>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《易經》〈需〉卦到〈豫〉卦。</a:t>
            </a:r>
            <a:endPar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文字方塊 11">
            <a:extLst>
              <a:ext uri="{FF2B5EF4-FFF2-40B4-BE49-F238E27FC236}">
                <a16:creationId xmlns:a16="http://schemas.microsoft.com/office/drawing/2014/main" id="{55720659-B7FF-49DA-B8DA-EFFEEC8E725C}"/>
              </a:ext>
            </a:extLst>
          </p:cNvPr>
          <p:cNvSpPr txBox="1"/>
          <p:nvPr/>
        </p:nvSpPr>
        <p:spPr>
          <a:xfrm>
            <a:off x="2398156" y="4457064"/>
            <a:ext cx="6096000" cy="400110"/>
          </a:xfrm>
          <a:prstGeom prst="rect">
            <a:avLst/>
          </a:prstGeom>
          <a:noFill/>
        </p:spPr>
        <p:txBody>
          <a:bodyPr wrap="square">
            <a:spAutoFit/>
          </a:bodyPr>
          <a:lstStyle/>
          <a:p>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《易經》〈隨〉卦到〈大過〉卦。</a:t>
            </a:r>
            <a:endParaRPr lang="en-US" sz="2000" dirty="0"/>
          </a:p>
        </p:txBody>
      </p:sp>
      <p:sp>
        <p:nvSpPr>
          <p:cNvPr id="15" name="文字方塊 14">
            <a:extLst>
              <a:ext uri="{FF2B5EF4-FFF2-40B4-BE49-F238E27FC236}">
                <a16:creationId xmlns:a16="http://schemas.microsoft.com/office/drawing/2014/main" id="{97661E28-4FEB-4A4C-8D0A-6175BE644E25}"/>
              </a:ext>
            </a:extLst>
          </p:cNvPr>
          <p:cNvSpPr txBox="1"/>
          <p:nvPr/>
        </p:nvSpPr>
        <p:spPr>
          <a:xfrm>
            <a:off x="1591649" y="6010797"/>
            <a:ext cx="6096000" cy="400110"/>
          </a:xfrm>
          <a:prstGeom prst="rect">
            <a:avLst/>
          </a:prstGeom>
          <a:noFill/>
        </p:spPr>
        <p:txBody>
          <a:bodyPr wrap="square">
            <a:spAutoFit/>
          </a:bodyPr>
          <a:lstStyle/>
          <a:p>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《易經》〈漸〉卦到〈未濟〉卦。</a:t>
            </a:r>
            <a:endParaRPr lang="en-US" sz="2000" dirty="0"/>
          </a:p>
        </p:txBody>
      </p:sp>
      <p:sp>
        <p:nvSpPr>
          <p:cNvPr id="17" name="文字方塊 16">
            <a:extLst>
              <a:ext uri="{FF2B5EF4-FFF2-40B4-BE49-F238E27FC236}">
                <a16:creationId xmlns:a16="http://schemas.microsoft.com/office/drawing/2014/main" id="{D4695DAA-1B3C-4100-81FE-AC3A160DC5B2}"/>
              </a:ext>
            </a:extLst>
          </p:cNvPr>
          <p:cNvSpPr txBox="1"/>
          <p:nvPr/>
        </p:nvSpPr>
        <p:spPr>
          <a:xfrm>
            <a:off x="2485002" y="4873284"/>
            <a:ext cx="4953009" cy="707886"/>
          </a:xfrm>
          <a:prstGeom prst="rect">
            <a:avLst/>
          </a:prstGeom>
          <a:noFill/>
        </p:spPr>
        <p:txBody>
          <a:bodyPr wrap="square">
            <a:spAutoFit/>
          </a:bodyPr>
          <a:lstStyle/>
          <a:p>
            <a:pPr algn="just"/>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卷三到卷四之間，少了由〈坎〉卦到〈艮〉卦共二十四個卦，缺漏之可能原因有二：</a:t>
            </a:r>
            <a:endPar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方塊 17">
            <a:extLst>
              <a:ext uri="{FF2B5EF4-FFF2-40B4-BE49-F238E27FC236}">
                <a16:creationId xmlns:a16="http://schemas.microsoft.com/office/drawing/2014/main" id="{BBCF3510-2C4D-4C7B-A2EF-473E29FE0F6A}"/>
              </a:ext>
            </a:extLst>
          </p:cNvPr>
          <p:cNvSpPr txBox="1"/>
          <p:nvPr/>
        </p:nvSpPr>
        <p:spPr>
          <a:xfrm>
            <a:off x="7719331" y="3688665"/>
            <a:ext cx="3771702" cy="2585323"/>
          </a:xfrm>
          <a:prstGeom prst="rect">
            <a:avLst/>
          </a:prstGeom>
          <a:noFill/>
        </p:spPr>
        <p:txBody>
          <a:bodyPr wrap="square">
            <a:spAutoFit/>
          </a:bodyPr>
          <a:lstStyle/>
          <a:p>
            <a:pPr algn="just"/>
            <a:r>
              <a:rPr lang="en-US" altLang="zh-TW" kern="100" spc="300" dirty="0">
                <a:latin typeface="Times New Roman" panose="02020603050405020304" pitchFamily="18" charset="0"/>
                <a:ea typeface="標楷體" panose="03000509000000000000" pitchFamily="65" charset="-120"/>
                <a:cs typeface="Times New Roman" panose="02020603050405020304" pitchFamily="18" charset="0"/>
              </a:rPr>
              <a:t>1.</a:t>
            </a:r>
            <a:r>
              <a:rPr lang="zh-TW" kern="100" spc="300" dirty="0">
                <a:effectLst/>
                <a:latin typeface="Times New Roman" panose="02020603050405020304" pitchFamily="18" charset="0"/>
                <a:ea typeface="標楷體" panose="03000509000000000000" pitchFamily="65" charset="-120"/>
                <a:cs typeface="Times New Roman" panose="02020603050405020304" pitchFamily="18" charset="0"/>
              </a:rPr>
              <a:t>為自然佚失，被收入《徐家匯藏書樓明清天主教文獻續編》前便在流傳過程中散佚；</a:t>
            </a:r>
            <a:endParaRPr lang="en-US" altLang="zh-TW" kern="100" spc="3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kern="100" spc="3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kern="100" spc="300" dirty="0">
                <a:latin typeface="Times New Roman" panose="02020603050405020304" pitchFamily="18" charset="0"/>
                <a:ea typeface="標楷體" panose="03000509000000000000" pitchFamily="65" charset="-120"/>
                <a:cs typeface="Times New Roman" panose="02020603050405020304" pitchFamily="18" charset="0"/>
              </a:rPr>
              <a:t>2.</a:t>
            </a:r>
            <a:r>
              <a:rPr lang="zh-TW" kern="100" spc="300" dirty="0">
                <a:effectLst/>
                <a:latin typeface="Times New Roman" panose="02020603050405020304" pitchFamily="18" charset="0"/>
                <a:ea typeface="標楷體" panose="03000509000000000000" pitchFamily="65" charset="-120"/>
                <a:cs typeface="Times New Roman" panose="02020603050405020304" pitchFamily="18" charset="0"/>
              </a:rPr>
              <a:t>為抄錄時遺漏，因此書各卷之抄錄者不同，且各卷被抄錄時間與成書相隔約一百年，極有可能於抄錄過程中出錯或遺漏。</a:t>
            </a:r>
            <a:endParaRPr lang="en-US" spc="300" dirty="0">
              <a:latin typeface="Times New Roman" panose="02020603050405020304" pitchFamily="18" charset="0"/>
              <a:cs typeface="Times New Roman" panose="02020603050405020304" pitchFamily="18" charset="0"/>
            </a:endParaRPr>
          </a:p>
        </p:txBody>
      </p:sp>
      <p:sp>
        <p:nvSpPr>
          <p:cNvPr id="4" name="椭圆 5">
            <a:extLst>
              <a:ext uri="{FF2B5EF4-FFF2-40B4-BE49-F238E27FC236}">
                <a16:creationId xmlns:a16="http://schemas.microsoft.com/office/drawing/2014/main" id="{EAFA5280-2122-4267-BF69-6A7FB17638FB}"/>
              </a:ext>
            </a:extLst>
          </p:cNvPr>
          <p:cNvSpPr/>
          <p:nvPr/>
        </p:nvSpPr>
        <p:spPr>
          <a:xfrm>
            <a:off x="860046" y="1762429"/>
            <a:ext cx="1083304" cy="1083304"/>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200" b="1" dirty="0">
                <a:latin typeface="微软雅黑" panose="020B0503020204020204" pitchFamily="34" charset="-122"/>
                <a:ea typeface="微软雅黑" panose="020B0503020204020204" pitchFamily="34" charset="-122"/>
              </a:rPr>
              <a:t>卷一</a:t>
            </a:r>
            <a:endParaRPr lang="zh-HK" altLang="en-US" sz="3200" b="1" dirty="0">
              <a:latin typeface="微软雅黑" panose="020B0503020204020204" pitchFamily="34" charset="-122"/>
              <a:ea typeface="微软雅黑" panose="020B0503020204020204" pitchFamily="34" charset="-122"/>
            </a:endParaRPr>
          </a:p>
        </p:txBody>
      </p:sp>
      <p:sp>
        <p:nvSpPr>
          <p:cNvPr id="7" name="椭圆 5">
            <a:extLst>
              <a:ext uri="{FF2B5EF4-FFF2-40B4-BE49-F238E27FC236}">
                <a16:creationId xmlns:a16="http://schemas.microsoft.com/office/drawing/2014/main" id="{A626AF00-F937-4B38-9E72-957A415805FC}"/>
              </a:ext>
            </a:extLst>
          </p:cNvPr>
          <p:cNvSpPr/>
          <p:nvPr/>
        </p:nvSpPr>
        <p:spPr>
          <a:xfrm>
            <a:off x="1542518" y="3037034"/>
            <a:ext cx="1083304" cy="1083304"/>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200" b="1" dirty="0">
                <a:latin typeface="微软雅黑" panose="020B0503020204020204" pitchFamily="34" charset="-122"/>
                <a:ea typeface="微软雅黑" panose="020B0503020204020204" pitchFamily="34" charset="-122"/>
              </a:rPr>
              <a:t>卷二</a:t>
            </a:r>
            <a:endParaRPr lang="zh-HK" altLang="en-US" sz="3200" b="1" dirty="0">
              <a:latin typeface="微软雅黑" panose="020B0503020204020204" pitchFamily="34" charset="-122"/>
              <a:ea typeface="微软雅黑" panose="020B0503020204020204" pitchFamily="34" charset="-122"/>
            </a:endParaRPr>
          </a:p>
        </p:txBody>
      </p:sp>
      <p:sp>
        <p:nvSpPr>
          <p:cNvPr id="10" name="椭圆 5">
            <a:extLst>
              <a:ext uri="{FF2B5EF4-FFF2-40B4-BE49-F238E27FC236}">
                <a16:creationId xmlns:a16="http://schemas.microsoft.com/office/drawing/2014/main" id="{BF206966-5B28-4528-8379-96FB1DAA25FF}"/>
              </a:ext>
            </a:extLst>
          </p:cNvPr>
          <p:cNvSpPr/>
          <p:nvPr/>
        </p:nvSpPr>
        <p:spPr>
          <a:xfrm>
            <a:off x="1401698" y="4453234"/>
            <a:ext cx="1083304" cy="1083304"/>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200" b="1" dirty="0">
                <a:latin typeface="微软雅黑" panose="020B0503020204020204" pitchFamily="34" charset="-122"/>
                <a:ea typeface="微软雅黑" panose="020B0503020204020204" pitchFamily="34" charset="-122"/>
              </a:rPr>
              <a:t>卷三</a:t>
            </a:r>
            <a:endParaRPr lang="zh-HK" altLang="en-US" sz="3200" b="1" dirty="0">
              <a:latin typeface="微软雅黑" panose="020B0503020204020204" pitchFamily="34" charset="-122"/>
              <a:ea typeface="微软雅黑" panose="020B0503020204020204" pitchFamily="34" charset="-122"/>
            </a:endParaRPr>
          </a:p>
        </p:txBody>
      </p:sp>
      <p:sp>
        <p:nvSpPr>
          <p:cNvPr id="13" name="椭圆 5">
            <a:extLst>
              <a:ext uri="{FF2B5EF4-FFF2-40B4-BE49-F238E27FC236}">
                <a16:creationId xmlns:a16="http://schemas.microsoft.com/office/drawing/2014/main" id="{38A0B6AA-930C-4EF1-A7FA-D9D4EA631562}"/>
              </a:ext>
            </a:extLst>
          </p:cNvPr>
          <p:cNvSpPr/>
          <p:nvPr/>
        </p:nvSpPr>
        <p:spPr>
          <a:xfrm>
            <a:off x="559468" y="5602132"/>
            <a:ext cx="1083304" cy="1083304"/>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200" b="1" dirty="0">
                <a:latin typeface="微软雅黑" panose="020B0503020204020204" pitchFamily="34" charset="-122"/>
                <a:ea typeface="微软雅黑" panose="020B0503020204020204" pitchFamily="34" charset="-122"/>
              </a:rPr>
              <a:t>卷四</a:t>
            </a:r>
            <a:endParaRPr lang="zh-HK" altLang="en-US" sz="3200" b="1" dirty="0">
              <a:latin typeface="微软雅黑" panose="020B0503020204020204" pitchFamily="34" charset="-122"/>
              <a:ea typeface="微软雅黑" panose="020B0503020204020204" pitchFamily="34" charset="-122"/>
            </a:endParaRPr>
          </a:p>
        </p:txBody>
      </p:sp>
      <p:cxnSp>
        <p:nvCxnSpPr>
          <p:cNvPr id="5" name="Straight Connector 4">
            <a:extLst>
              <a:ext uri="{FF2B5EF4-FFF2-40B4-BE49-F238E27FC236}">
                <a16:creationId xmlns:a16="http://schemas.microsoft.com/office/drawing/2014/main" id="{87834548-F2CD-5048-A922-A556E34A84A9}"/>
              </a:ext>
            </a:extLst>
          </p:cNvPr>
          <p:cNvCxnSpPr>
            <a:cxnSpLocks/>
          </p:cNvCxnSpPr>
          <p:nvPr/>
        </p:nvCxnSpPr>
        <p:spPr>
          <a:xfrm>
            <a:off x="4639649" y="5602132"/>
            <a:ext cx="2939022" cy="0"/>
          </a:xfrm>
          <a:prstGeom prst="line">
            <a:avLst/>
          </a:prstGeom>
          <a:ln w="38100">
            <a:solidFill>
              <a:srgbClr val="7CC8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1703F0-1AF0-6F43-B210-70AF8A846121}"/>
              </a:ext>
            </a:extLst>
          </p:cNvPr>
          <p:cNvCxnSpPr/>
          <p:nvPr/>
        </p:nvCxnSpPr>
        <p:spPr>
          <a:xfrm>
            <a:off x="7578671" y="3698067"/>
            <a:ext cx="0" cy="2742941"/>
          </a:xfrm>
          <a:prstGeom prst="line">
            <a:avLst/>
          </a:prstGeom>
          <a:ln w="38100">
            <a:solidFill>
              <a:srgbClr val="7CC8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614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ACD3B96D-0FAD-4905-9424-68618CC7D48D}"/>
              </a:ext>
            </a:extLst>
          </p:cNvPr>
          <p:cNvPicPr>
            <a:picLocks noChangeAspect="1"/>
          </p:cNvPicPr>
          <p:nvPr/>
        </p:nvPicPr>
        <p:blipFill rotWithShape="1">
          <a:blip r:embed="rId2"/>
          <a:srcRect r="38586"/>
          <a:stretch/>
        </p:blipFill>
        <p:spPr>
          <a:xfrm>
            <a:off x="-3" y="1673"/>
            <a:ext cx="12192003" cy="6854653"/>
          </a:xfrm>
          <a:prstGeom prst="rect">
            <a:avLst/>
          </a:prstGeom>
        </p:spPr>
      </p:pic>
      <p:grpSp>
        <p:nvGrpSpPr>
          <p:cNvPr id="23" name="群組 22">
            <a:extLst>
              <a:ext uri="{FF2B5EF4-FFF2-40B4-BE49-F238E27FC236}">
                <a16:creationId xmlns:a16="http://schemas.microsoft.com/office/drawing/2014/main" id="{B4207426-F844-4353-88A9-3C6AA43A176C}"/>
              </a:ext>
            </a:extLst>
          </p:cNvPr>
          <p:cNvGrpSpPr/>
          <p:nvPr/>
        </p:nvGrpSpPr>
        <p:grpSpPr>
          <a:xfrm>
            <a:off x="3758566" y="1084610"/>
            <a:ext cx="4674867" cy="575474"/>
            <a:chOff x="4757892" y="831778"/>
            <a:chExt cx="2676213" cy="1037779"/>
          </a:xfrm>
        </p:grpSpPr>
        <p:cxnSp>
          <p:nvCxnSpPr>
            <p:cNvPr id="25" name="Elbow Connector 18">
              <a:extLst>
                <a:ext uri="{FF2B5EF4-FFF2-40B4-BE49-F238E27FC236}">
                  <a16:creationId xmlns:a16="http://schemas.microsoft.com/office/drawing/2014/main" id="{2D6ED66F-A97A-46A4-9314-6DFCB4498477}"/>
                </a:ext>
              </a:extLst>
            </p:cNvPr>
            <p:cNvCxnSpPr>
              <a:cxnSpLocks/>
            </p:cNvCxnSpPr>
            <p:nvPr/>
          </p:nvCxnSpPr>
          <p:spPr>
            <a:xfrm rot="16200000" flipH="1">
              <a:off x="6246163" y="681615"/>
              <a:ext cx="1037779" cy="1338105"/>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1">
              <a:extLst>
                <a:ext uri="{FF2B5EF4-FFF2-40B4-BE49-F238E27FC236}">
                  <a16:creationId xmlns:a16="http://schemas.microsoft.com/office/drawing/2014/main" id="{710CBF88-28F7-4427-B037-F777027F1F3B}"/>
                </a:ext>
              </a:extLst>
            </p:cNvPr>
            <p:cNvCxnSpPr>
              <a:cxnSpLocks/>
            </p:cNvCxnSpPr>
            <p:nvPr/>
          </p:nvCxnSpPr>
          <p:spPr>
            <a:xfrm rot="5400000">
              <a:off x="4908058" y="681613"/>
              <a:ext cx="1037775" cy="1338107"/>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3">
            <a:extLst>
              <a:ext uri="{FF2B5EF4-FFF2-40B4-BE49-F238E27FC236}">
                <a16:creationId xmlns:a16="http://schemas.microsoft.com/office/drawing/2014/main" id="{B8C8B16F-EDF7-42EF-B70F-1CB711E71500}"/>
              </a:ext>
            </a:extLst>
          </p:cNvPr>
          <p:cNvSpPr/>
          <p:nvPr/>
        </p:nvSpPr>
        <p:spPr>
          <a:xfrm>
            <a:off x="4879341" y="576258"/>
            <a:ext cx="2433318" cy="542370"/>
          </a:xfrm>
          <a:prstGeom prst="roundRect">
            <a:avLst>
              <a:gd name="adj" fmla="val 5000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000" dirty="0">
                <a:latin typeface="標楷體" panose="03000509000000000000" pitchFamily="65" charset="-120"/>
                <a:ea typeface="標楷體" panose="03000509000000000000" pitchFamily="65" charset="-120"/>
                <a:sym typeface="+mn-lt"/>
              </a:rPr>
              <a:t>卦畫</a:t>
            </a:r>
            <a:endParaRPr lang="en-US" altLang="zh-CN" sz="2000" dirty="0">
              <a:latin typeface="標楷體" panose="03000509000000000000" pitchFamily="65" charset="-120"/>
              <a:ea typeface="標楷體" panose="03000509000000000000" pitchFamily="65" charset="-120"/>
              <a:sym typeface="+mn-lt"/>
            </a:endParaRPr>
          </a:p>
        </p:txBody>
      </p:sp>
      <p:sp>
        <p:nvSpPr>
          <p:cNvPr id="12" name="Rectangle: Rounded Corners 4">
            <a:extLst>
              <a:ext uri="{FF2B5EF4-FFF2-40B4-BE49-F238E27FC236}">
                <a16:creationId xmlns:a16="http://schemas.microsoft.com/office/drawing/2014/main" id="{7D07BDA7-3BEA-43DB-929D-4BCB7D343CBE}"/>
              </a:ext>
            </a:extLst>
          </p:cNvPr>
          <p:cNvSpPr/>
          <p:nvPr/>
        </p:nvSpPr>
        <p:spPr>
          <a:xfrm>
            <a:off x="7312659" y="1523015"/>
            <a:ext cx="2433318" cy="542370"/>
          </a:xfrm>
          <a:prstGeom prst="roundRect">
            <a:avLst>
              <a:gd name="adj" fmla="val 50000"/>
            </a:avLst>
          </a:prstGeom>
          <a:solidFill>
            <a:srgbClr val="60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標楷體" panose="03000509000000000000" pitchFamily="65" charset="-120"/>
                <a:ea typeface="標楷體" panose="03000509000000000000" pitchFamily="65" charset="-120"/>
                <a:cs typeface="+mn-ea"/>
                <a:sym typeface="+mn-lt"/>
              </a:rPr>
              <a:t>《</a:t>
            </a:r>
            <a:r>
              <a:rPr lang="zh-TW" altLang="en-US" sz="2000" dirty="0">
                <a:solidFill>
                  <a:schemeClr val="bg1"/>
                </a:solidFill>
                <a:latin typeface="標楷體" panose="03000509000000000000" pitchFamily="65" charset="-120"/>
                <a:ea typeface="標楷體" panose="03000509000000000000" pitchFamily="65" charset="-120"/>
                <a:cs typeface="+mn-ea"/>
                <a:sym typeface="+mn-lt"/>
              </a:rPr>
              <a:t>易經本旨</a:t>
            </a:r>
            <a:r>
              <a:rPr lang="en-US" altLang="zh-TW" sz="2000" dirty="0">
                <a:solidFill>
                  <a:schemeClr val="bg1"/>
                </a:solidFill>
                <a:latin typeface="標楷體" panose="03000509000000000000" pitchFamily="65" charset="-120"/>
                <a:ea typeface="標楷體" panose="03000509000000000000" pitchFamily="65" charset="-120"/>
                <a:cs typeface="+mn-ea"/>
                <a:sym typeface="+mn-lt"/>
              </a:rPr>
              <a:t>》</a:t>
            </a:r>
            <a:endParaRPr lang="en-US" altLang="zh-CN" sz="2000" dirty="0">
              <a:solidFill>
                <a:schemeClr val="bg1"/>
              </a:solidFill>
              <a:latin typeface="標楷體" panose="03000509000000000000" pitchFamily="65" charset="-120"/>
              <a:ea typeface="標楷體" panose="03000509000000000000" pitchFamily="65" charset="-120"/>
              <a:cs typeface="+mn-ea"/>
              <a:sym typeface="+mn-lt"/>
            </a:endParaRPr>
          </a:p>
        </p:txBody>
      </p:sp>
      <p:sp>
        <p:nvSpPr>
          <p:cNvPr id="11" name="Rectangle: Rounded Corners 3">
            <a:extLst>
              <a:ext uri="{FF2B5EF4-FFF2-40B4-BE49-F238E27FC236}">
                <a16:creationId xmlns:a16="http://schemas.microsoft.com/office/drawing/2014/main" id="{4384D7F6-17BC-4329-BC87-7C56842528F2}"/>
              </a:ext>
            </a:extLst>
          </p:cNvPr>
          <p:cNvSpPr/>
          <p:nvPr/>
        </p:nvSpPr>
        <p:spPr>
          <a:xfrm>
            <a:off x="2446023" y="1523015"/>
            <a:ext cx="2433318" cy="542370"/>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000" dirty="0">
                <a:latin typeface="標楷體" panose="03000509000000000000" pitchFamily="65" charset="-120"/>
                <a:ea typeface="標楷體" panose="03000509000000000000" pitchFamily="65" charset="-120"/>
                <a:sym typeface="+mn-lt"/>
              </a:rPr>
              <a:t>《</a:t>
            </a:r>
            <a:r>
              <a:rPr lang="zh-TW" altLang="en-US" sz="2000" dirty="0">
                <a:latin typeface="標楷體" panose="03000509000000000000" pitchFamily="65" charset="-120"/>
                <a:ea typeface="標楷體" panose="03000509000000000000" pitchFamily="65" charset="-120"/>
                <a:sym typeface="+mn-lt"/>
              </a:rPr>
              <a:t>周易</a:t>
            </a:r>
            <a:r>
              <a:rPr lang="en-US" altLang="zh-TW" sz="2000" dirty="0">
                <a:latin typeface="標楷體" panose="03000509000000000000" pitchFamily="65" charset="-120"/>
                <a:ea typeface="標楷體" panose="03000509000000000000" pitchFamily="65" charset="-120"/>
                <a:sym typeface="+mn-lt"/>
              </a:rPr>
              <a:t>‧</a:t>
            </a:r>
            <a:r>
              <a:rPr lang="zh-TW" altLang="en-US" sz="2000" dirty="0">
                <a:latin typeface="標楷體" panose="03000509000000000000" pitchFamily="65" charset="-120"/>
                <a:ea typeface="標楷體" panose="03000509000000000000" pitchFamily="65" charset="-120"/>
                <a:sym typeface="+mn-lt"/>
              </a:rPr>
              <a:t>繫辭傳下</a:t>
            </a:r>
            <a:r>
              <a:rPr lang="en-US" altLang="zh-TW" sz="2000" dirty="0">
                <a:latin typeface="標楷體" panose="03000509000000000000" pitchFamily="65" charset="-120"/>
                <a:ea typeface="標楷體" panose="03000509000000000000" pitchFamily="65" charset="-120"/>
                <a:sym typeface="+mn-lt"/>
              </a:rPr>
              <a:t>》</a:t>
            </a:r>
            <a:endParaRPr lang="en-US" altLang="zh-CN" sz="2000" dirty="0">
              <a:latin typeface="標楷體" panose="03000509000000000000" pitchFamily="65" charset="-120"/>
              <a:ea typeface="標楷體" panose="03000509000000000000" pitchFamily="65" charset="-120"/>
              <a:sym typeface="+mn-lt"/>
            </a:endParaRPr>
          </a:p>
        </p:txBody>
      </p:sp>
      <p:sp>
        <p:nvSpPr>
          <p:cNvPr id="5" name="矩形 4">
            <a:extLst>
              <a:ext uri="{FF2B5EF4-FFF2-40B4-BE49-F238E27FC236}">
                <a16:creationId xmlns:a16="http://schemas.microsoft.com/office/drawing/2014/main" id="{570BE158-3C29-4759-B607-2E7E2FE7FBBB}"/>
              </a:ext>
            </a:extLst>
          </p:cNvPr>
          <p:cNvSpPr/>
          <p:nvPr/>
        </p:nvSpPr>
        <p:spPr>
          <a:xfrm>
            <a:off x="1823321" y="2342147"/>
            <a:ext cx="3678724" cy="4219074"/>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主動創造</a:t>
            </a: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天地自然</a:t>
            </a: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人為</a:t>
            </a: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endParaRPr lang="en-US" altLang="zh-TW" dirty="0">
              <a:solidFill>
                <a:schemeClr val="tx1"/>
              </a:solidFill>
              <a:latin typeface="標楷體" panose="03000509000000000000" pitchFamily="65" charset="-120"/>
              <a:ea typeface="標楷體" panose="03000509000000000000" pitchFamily="65" charset="-120"/>
            </a:endParaRPr>
          </a:p>
          <a:p>
            <a:pPr algn="just"/>
            <a:r>
              <a:rPr lang="zh-TW" altLang="en-US"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包犧氏或稱伏羲氏，觀天地、法自然而後作八卦，以八卦蘊含天地之道，後經文王重卦為六十四卦，再由孔子作十翼，中國先賢皆為主動的創造</a:t>
            </a:r>
            <a:r>
              <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a:t>
            </a:r>
            <a:r>
              <a:rPr lang="zh-TW" altLang="en-US"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易經</a:t>
            </a:r>
            <a:r>
              <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a:t>
            </a:r>
            <a:r>
              <a:rPr lang="zh-TW" altLang="en-US"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，不論取法天地、重卦、作十翼，皆出於人為。</a:t>
            </a:r>
            <a:endPar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a:p>
            <a:pPr algn="just"/>
            <a:endPar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a:p>
            <a:pPr algn="just"/>
            <a:endPar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p:txBody>
      </p:sp>
      <p:sp>
        <p:nvSpPr>
          <p:cNvPr id="18" name="矩形 17">
            <a:extLst>
              <a:ext uri="{FF2B5EF4-FFF2-40B4-BE49-F238E27FC236}">
                <a16:creationId xmlns:a16="http://schemas.microsoft.com/office/drawing/2014/main" id="{D95B7D33-483D-4AF8-ABA7-1034BFD66991}"/>
              </a:ext>
            </a:extLst>
          </p:cNvPr>
          <p:cNvSpPr/>
          <p:nvPr/>
        </p:nvSpPr>
        <p:spPr>
          <a:xfrm>
            <a:off x="6689956" y="2342147"/>
            <a:ext cx="3678724" cy="4219074"/>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被動創造</a:t>
            </a: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endParaRPr 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受神明啟明</a:t>
            </a: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endParaRPr 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神明所託</a:t>
            </a:r>
            <a:endParaRPr lang="en-US" altLang="zh-TW"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endParaRPr lang="en-US" altLang="zh-TW" dirty="0">
              <a:solidFill>
                <a:schemeClr val="tx1"/>
              </a:solidFill>
              <a:latin typeface="標楷體" panose="03000509000000000000" pitchFamily="65" charset="-120"/>
              <a:ea typeface="標楷體" panose="03000509000000000000" pitchFamily="65" charset="-120"/>
            </a:endParaRPr>
          </a:p>
          <a:p>
            <a:pPr algn="just"/>
            <a:r>
              <a:rPr lang="zh-TW" altLang="en-US"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呂立本認為</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卦畫「本自上主默啟伏羲所畫，而為文字之祖」，而重卦與繫辭是「上主默啟文王所繫，爻象係周公所作，繫辭乃孔子所言。」</a:t>
            </a:r>
            <a:r>
              <a:rPr lang="zh-TW" altLang="en-US"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中國先賢創造</a:t>
            </a:r>
            <a:r>
              <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a:t>
            </a:r>
            <a:r>
              <a:rPr lang="zh-TW" altLang="en-US"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易經</a:t>
            </a:r>
            <a:r>
              <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a:t>
            </a:r>
            <a:r>
              <a:rPr lang="zh-TW" altLang="en-US" kern="0" dirty="0">
                <a:solidFill>
                  <a:schemeClr val="tx1"/>
                </a:solidFill>
                <a:latin typeface="標楷體" panose="03000509000000000000" pitchFamily="65" charset="-120"/>
                <a:ea typeface="標楷體" panose="03000509000000000000" pitchFamily="65" charset="-120"/>
                <a:cs typeface="Open Sans" panose="020B0606030504020204" pitchFamily="34" charset="0"/>
              </a:rPr>
              <a:t>是受神明啟發，主動性依然存在，但更強調「受託、受啟發」的部分。</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大概是</a:t>
            </a:r>
            <a:r>
              <a:rPr lang="zh-TW" sz="1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「以通神明之德」之</a:t>
            </a:r>
            <a:r>
              <a:rPr lang="zh-TW" altLang="en-US" sz="1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影響。</a:t>
            </a:r>
            <a:endPar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p:txBody>
      </p:sp>
      <p:cxnSp>
        <p:nvCxnSpPr>
          <p:cNvPr id="3" name="Straight Arrow Connector 2">
            <a:extLst>
              <a:ext uri="{FF2B5EF4-FFF2-40B4-BE49-F238E27FC236}">
                <a16:creationId xmlns:a16="http://schemas.microsoft.com/office/drawing/2014/main" id="{DE2117B3-C274-E244-BA0E-694D5E51BAB2}"/>
              </a:ext>
            </a:extLst>
          </p:cNvPr>
          <p:cNvCxnSpPr/>
          <p:nvPr/>
        </p:nvCxnSpPr>
        <p:spPr>
          <a:xfrm>
            <a:off x="4308529" y="2665708"/>
            <a:ext cx="3611105" cy="0"/>
          </a:xfrm>
          <a:prstGeom prst="straightConnector1">
            <a:avLst/>
          </a:prstGeom>
          <a:ln>
            <a:solidFill>
              <a:srgbClr val="7CC8E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F878A2D-DFB5-5E4B-89D9-AC9C4CD8CA23}"/>
              </a:ext>
            </a:extLst>
          </p:cNvPr>
          <p:cNvCxnSpPr/>
          <p:nvPr/>
        </p:nvCxnSpPr>
        <p:spPr>
          <a:xfrm>
            <a:off x="4308529" y="3205566"/>
            <a:ext cx="3611105" cy="0"/>
          </a:xfrm>
          <a:prstGeom prst="straightConnector1">
            <a:avLst/>
          </a:prstGeom>
          <a:ln>
            <a:solidFill>
              <a:srgbClr val="7CC8E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FFBB37D-4D9C-FC4E-9927-AC63780BE0D0}"/>
              </a:ext>
            </a:extLst>
          </p:cNvPr>
          <p:cNvCxnSpPr/>
          <p:nvPr/>
        </p:nvCxnSpPr>
        <p:spPr>
          <a:xfrm>
            <a:off x="4290447" y="3776420"/>
            <a:ext cx="3611105" cy="0"/>
          </a:xfrm>
          <a:prstGeom prst="straightConnector1">
            <a:avLst/>
          </a:prstGeom>
          <a:ln>
            <a:solidFill>
              <a:srgbClr val="7CC8E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6">
            <a:extLst>
              <a:ext uri="{FF2B5EF4-FFF2-40B4-BE49-F238E27FC236}">
                <a16:creationId xmlns:a16="http://schemas.microsoft.com/office/drawing/2014/main" id="{F3654020-F7C5-4151-A5E4-6358D4EEA18B}"/>
              </a:ext>
            </a:extLst>
          </p:cNvPr>
          <p:cNvSpPr/>
          <p:nvPr/>
        </p:nvSpPr>
        <p:spPr>
          <a:xfrm>
            <a:off x="5238427" y="2455391"/>
            <a:ext cx="1673817" cy="413084"/>
          </a:xfrm>
          <a:prstGeom prst="roundRect">
            <a:avLst>
              <a:gd name="adj" fmla="val 50000"/>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方正正纤黑简体" panose="02000000000000000000" pitchFamily="2" charset="-122"/>
                <a:ea typeface="方正正纤黑简体" panose="02000000000000000000" pitchFamily="2" charset="-122"/>
                <a:cs typeface="+mn-ea"/>
                <a:sym typeface="+mn-lt"/>
              </a:rPr>
              <a:t>人</a:t>
            </a:r>
            <a:endParaRPr lang="en-US" altLang="zh-CN"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sp>
        <p:nvSpPr>
          <p:cNvPr id="19" name="Rectangle: Rounded Corners 6">
            <a:extLst>
              <a:ext uri="{FF2B5EF4-FFF2-40B4-BE49-F238E27FC236}">
                <a16:creationId xmlns:a16="http://schemas.microsoft.com/office/drawing/2014/main" id="{4D468EF0-7C81-4093-A96B-ABC7D786F05F}"/>
              </a:ext>
            </a:extLst>
          </p:cNvPr>
          <p:cNvSpPr/>
          <p:nvPr/>
        </p:nvSpPr>
        <p:spPr>
          <a:xfrm>
            <a:off x="5238426" y="3009900"/>
            <a:ext cx="1673817" cy="413084"/>
          </a:xfrm>
          <a:prstGeom prst="roundRect">
            <a:avLst>
              <a:gd name="adj" fmla="val 50000"/>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方正正纤黑简体" panose="02000000000000000000" pitchFamily="2" charset="-122"/>
                <a:ea typeface="方正正纤黑简体" panose="02000000000000000000" pitchFamily="2" charset="-122"/>
                <a:cs typeface="+mn-ea"/>
                <a:sym typeface="+mn-lt"/>
              </a:rPr>
              <a:t>啟發</a:t>
            </a:r>
            <a:endParaRPr lang="en-US" altLang="zh-CN"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sp>
        <p:nvSpPr>
          <p:cNvPr id="20" name="Rectangle: Rounded Corners 6">
            <a:extLst>
              <a:ext uri="{FF2B5EF4-FFF2-40B4-BE49-F238E27FC236}">
                <a16:creationId xmlns:a16="http://schemas.microsoft.com/office/drawing/2014/main" id="{01447A9B-DCCA-4EC2-9697-587B4FD60DDA}"/>
              </a:ext>
            </a:extLst>
          </p:cNvPr>
          <p:cNvSpPr/>
          <p:nvPr/>
        </p:nvSpPr>
        <p:spPr>
          <a:xfrm>
            <a:off x="5238425" y="3596493"/>
            <a:ext cx="1673817" cy="413084"/>
          </a:xfrm>
          <a:prstGeom prst="roundRect">
            <a:avLst>
              <a:gd name="adj" fmla="val 50000"/>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方正正纤黑简体" panose="02000000000000000000" pitchFamily="2" charset="-122"/>
                <a:ea typeface="方正正纤黑简体" panose="02000000000000000000" pitchFamily="2" charset="-122"/>
                <a:cs typeface="+mn-ea"/>
                <a:sym typeface="+mn-lt"/>
              </a:rPr>
              <a:t>意願</a:t>
            </a:r>
            <a:endParaRPr lang="en-US" altLang="zh-CN"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spTree>
    <p:extLst>
      <p:ext uri="{BB962C8B-B14F-4D97-AF65-F5344CB8AC3E}">
        <p14:creationId xmlns:p14="http://schemas.microsoft.com/office/powerpoint/2010/main" val="1332996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741BA7B-F615-45C9-A8F6-2BB6F2E7AAF6}"/>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algn="just"/>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《易經本旨》中的「天」指天主教「天主」，而此「天」與人之關係，大致可以此句概括：</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457200" lvl="1" indent="0" algn="just">
              <a:buNone/>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此經出自造物真主，判陰陽、別善惡，賞罰之嚴絲毫不爽也。</a:t>
            </a: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457200" lvl="1" indent="0" algn="just">
              <a:buNone/>
            </a:pPr>
            <a:endParaRPr lang="en-US" sz="1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《易經》由天主所創，</a:t>
            </a: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是天主</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給予人們判別是非善惡的工具，</a:t>
            </a: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亦是天主獎賞或懲戒人的依據。</a:t>
            </a: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人受天主支配，主要根據是：</a:t>
            </a:r>
            <a:endParaRPr lang="en-US"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因人祖不正，而犯元辜，以至染污後世子孫，其子孫因有原罪，人性受傷，</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自犯之本辜，更萬倍于人祖之元辜。</a:t>
            </a: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endParaRPr lang="en-US" sz="22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世人的祖先犯下過錯，而使後代子孫皆生來就有「原罪」</a:t>
            </a:r>
            <a:r>
              <a:rPr lang="zh-TW" altLang="en-US" sz="2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kern="100" dirty="0">
                <a:latin typeface="Times New Roman" panose="02020603050405020304" pitchFamily="18" charset="0"/>
                <a:ea typeface="標楷體" panose="03000509000000000000" pitchFamily="65" charset="-120"/>
                <a:cs typeface="Times New Roman" panose="02020603050405020304" pitchFamily="18" charset="0"/>
              </a:rPr>
              <a:t>亞當、夏娃</a:t>
            </a:r>
            <a:r>
              <a:rPr lang="zh-TW" altLang="en-US" sz="2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kern="100" dirty="0">
                <a:latin typeface="Times New Roman" panose="02020603050405020304" pitchFamily="18" charset="0"/>
                <a:ea typeface="標楷體" panose="03000509000000000000" pitchFamily="65" charset="-120"/>
                <a:cs typeface="Times New Roman" panose="02020603050405020304" pitchFamily="18" charset="0"/>
              </a:rPr>
              <a:t>這些「原罪」使人的善性受到傷害，使人更可能犯錯，而自己犯錯所造成的「原罪」，又比先祖犯下的罪嚴重萬倍。</a:t>
            </a:r>
            <a:endPar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Rectangle 16">
            <a:extLst>
              <a:ext uri="{FF2B5EF4-FFF2-40B4-BE49-F238E27FC236}">
                <a16:creationId xmlns:a16="http://schemas.microsoft.com/office/drawing/2014/main" id="{2045E38A-4A38-4CE4-B963-D417A0A949C2}"/>
              </a:ext>
            </a:extLst>
          </p:cNvPr>
          <p:cNvSpPr/>
          <p:nvPr/>
        </p:nvSpPr>
        <p:spPr>
          <a:xfrm>
            <a:off x="7010398" y="1625685"/>
            <a:ext cx="3958511" cy="1799304"/>
          </a:xfrm>
          <a:prstGeom prst="rect">
            <a:avLst/>
          </a:prstGeom>
          <a:solidFill>
            <a:schemeClr val="bg1"/>
          </a:solidFill>
          <a:ln w="57150">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zh-TW"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《易經本旨》中的「天」，是萬物的主宰、善惡的制定者，亦是賞罰世人的裁決者；相對而言，人是受天主支配、保護、引導的存在。</a:t>
            </a:r>
            <a:endParaRPr lang="en-US" altLang="zh-TW"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9" name="群組 8">
            <a:extLst>
              <a:ext uri="{FF2B5EF4-FFF2-40B4-BE49-F238E27FC236}">
                <a16:creationId xmlns:a16="http://schemas.microsoft.com/office/drawing/2014/main" id="{6EC60359-7B73-45F8-9B25-4FA2C0513FF1}"/>
              </a:ext>
            </a:extLst>
          </p:cNvPr>
          <p:cNvGrpSpPr/>
          <p:nvPr/>
        </p:nvGrpSpPr>
        <p:grpSpPr>
          <a:xfrm>
            <a:off x="5857195" y="2249666"/>
            <a:ext cx="949553" cy="551342"/>
            <a:chOff x="6298687" y="710873"/>
            <a:chExt cx="441976" cy="551342"/>
          </a:xfrm>
          <a:solidFill>
            <a:srgbClr val="7CC8EC"/>
          </a:solidFill>
        </p:grpSpPr>
        <p:sp>
          <p:nvSpPr>
            <p:cNvPr id="10" name="箭號: 向右 9">
              <a:extLst>
                <a:ext uri="{FF2B5EF4-FFF2-40B4-BE49-F238E27FC236}">
                  <a16:creationId xmlns:a16="http://schemas.microsoft.com/office/drawing/2014/main" id="{240A1DA7-1D65-4430-93C8-D902EE02B697}"/>
                </a:ext>
              </a:extLst>
            </p:cNvPr>
            <p:cNvSpPr/>
            <p:nvPr/>
          </p:nvSpPr>
          <p:spPr>
            <a:xfrm>
              <a:off x="6298687" y="710873"/>
              <a:ext cx="441976" cy="55134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4">
                <a:hueOff val="9800891"/>
                <a:satOff val="-40777"/>
                <a:lumOff val="9608"/>
                <a:alphaOff val="0"/>
              </a:schemeClr>
            </a:effectRef>
            <a:fontRef idx="minor">
              <a:schemeClr val="lt1"/>
            </a:fontRef>
          </p:style>
        </p:sp>
        <p:sp>
          <p:nvSpPr>
            <p:cNvPr id="11" name="箭號: 向右 4">
              <a:extLst>
                <a:ext uri="{FF2B5EF4-FFF2-40B4-BE49-F238E27FC236}">
                  <a16:creationId xmlns:a16="http://schemas.microsoft.com/office/drawing/2014/main" id="{C3B54BF1-6006-4860-AA4C-3F607D12093B}"/>
                </a:ext>
              </a:extLst>
            </p:cNvPr>
            <p:cNvSpPr txBox="1"/>
            <p:nvPr/>
          </p:nvSpPr>
          <p:spPr>
            <a:xfrm>
              <a:off x="6298687" y="821141"/>
              <a:ext cx="309383" cy="3308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TW" altLang="en-US" sz="2300" kern="1200"/>
            </a:p>
          </p:txBody>
        </p:sp>
      </p:grpSp>
    </p:spTree>
    <p:extLst>
      <p:ext uri="{BB962C8B-B14F-4D97-AF65-F5344CB8AC3E}">
        <p14:creationId xmlns:p14="http://schemas.microsoft.com/office/powerpoint/2010/main" val="3935261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DCCF41CF-35BA-4614-BDB6-FBAAF2CBBA26}"/>
              </a:ext>
            </a:extLst>
          </p:cNvPr>
          <p:cNvPicPr>
            <a:picLocks noChangeAspect="1"/>
          </p:cNvPicPr>
          <p:nvPr/>
        </p:nvPicPr>
        <p:blipFill rotWithShape="1">
          <a:blip r:embed="rId2"/>
          <a:srcRect r="38586"/>
          <a:stretch/>
        </p:blipFill>
        <p:spPr>
          <a:xfrm>
            <a:off x="-3" y="1673"/>
            <a:ext cx="12192003" cy="6854653"/>
          </a:xfrm>
          <a:prstGeom prst="rect">
            <a:avLst/>
          </a:prstGeom>
        </p:spPr>
      </p:pic>
      <p:grpSp>
        <p:nvGrpSpPr>
          <p:cNvPr id="3" name="群組 2">
            <a:extLst>
              <a:ext uri="{FF2B5EF4-FFF2-40B4-BE49-F238E27FC236}">
                <a16:creationId xmlns:a16="http://schemas.microsoft.com/office/drawing/2014/main" id="{3962731A-2D84-4E2D-BC38-5AE9513C05B1}"/>
              </a:ext>
            </a:extLst>
          </p:cNvPr>
          <p:cNvGrpSpPr/>
          <p:nvPr/>
        </p:nvGrpSpPr>
        <p:grpSpPr>
          <a:xfrm>
            <a:off x="564050" y="4205618"/>
            <a:ext cx="11063896" cy="2315498"/>
            <a:chOff x="1194452" y="2038602"/>
            <a:chExt cx="11063896" cy="3234013"/>
          </a:xfrm>
        </p:grpSpPr>
        <p:graphicFrame>
          <p:nvGraphicFramePr>
            <p:cNvPr id="4" name="資料庫圖表 3">
              <a:extLst>
                <a:ext uri="{FF2B5EF4-FFF2-40B4-BE49-F238E27FC236}">
                  <a16:creationId xmlns:a16="http://schemas.microsoft.com/office/drawing/2014/main" id="{6B01F8B9-0064-481A-AC91-EF080C283CFC}"/>
                </a:ext>
              </a:extLst>
            </p:cNvPr>
            <p:cNvGraphicFramePr/>
            <p:nvPr>
              <p:extLst>
                <p:ext uri="{D42A27DB-BD31-4B8C-83A1-F6EECF244321}">
                  <p14:modId xmlns:p14="http://schemas.microsoft.com/office/powerpoint/2010/main" val="1009785471"/>
                </p:ext>
              </p:extLst>
            </p:nvPr>
          </p:nvGraphicFramePr>
          <p:xfrm>
            <a:off x="4521417" y="2379276"/>
            <a:ext cx="4340007" cy="2893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a:extLst>
                <a:ext uri="{FF2B5EF4-FFF2-40B4-BE49-F238E27FC236}">
                  <a16:creationId xmlns:a16="http://schemas.microsoft.com/office/drawing/2014/main" id="{012A081F-F8A5-4CE0-9388-1A61AF4265C9}"/>
                </a:ext>
              </a:extLst>
            </p:cNvPr>
            <p:cNvSpPr/>
            <p:nvPr/>
          </p:nvSpPr>
          <p:spPr>
            <a:xfrm>
              <a:off x="7372351" y="2038602"/>
              <a:ext cx="4527114" cy="791634"/>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天主</a:t>
              </a:r>
              <a:r>
                <a:rPr lang="zh-TW"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是自然也是神，創造、支配、賞罰、</a:t>
              </a:r>
              <a:endPar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algn="just"/>
              <a:r>
                <a:rPr lang="zh-TW"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愛護著祂之下的萬物</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p:txBody>
        </p:sp>
        <p:sp>
          <p:nvSpPr>
            <p:cNvPr id="6" name="矩形 5">
              <a:extLst>
                <a:ext uri="{FF2B5EF4-FFF2-40B4-BE49-F238E27FC236}">
                  <a16:creationId xmlns:a16="http://schemas.microsoft.com/office/drawing/2014/main" id="{FFC88B60-1DDD-4C0A-A709-4A52FDF9E69A}"/>
                </a:ext>
              </a:extLst>
            </p:cNvPr>
            <p:cNvSpPr/>
            <p:nvPr/>
          </p:nvSpPr>
          <p:spPr>
            <a:xfrm>
              <a:off x="1780820" y="2379277"/>
              <a:ext cx="3755807" cy="1147152"/>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zh-TW"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「耶穌」</a:t>
              </a:r>
              <a:r>
                <a:rPr lang="zh-TW" altLang="en-US"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是神亦是人</a:t>
              </a:r>
              <a:r>
                <a:rPr lang="zh-TW" altLang="zh-TW"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，是「天」與「人」的特別存在</a:t>
              </a:r>
              <a:r>
                <a:rPr lang="zh-TW" altLang="en-US"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是傳達神的意旨、引導世人行善者</a:t>
              </a:r>
              <a:r>
                <a:rPr lang="zh-TW" altLang="en-US"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p:txBody>
        </p:sp>
        <p:sp>
          <p:nvSpPr>
            <p:cNvPr id="7" name="矩形 6">
              <a:extLst>
                <a:ext uri="{FF2B5EF4-FFF2-40B4-BE49-F238E27FC236}">
                  <a16:creationId xmlns:a16="http://schemas.microsoft.com/office/drawing/2014/main" id="{3CF1233A-08B4-4900-BD66-B1A6E9C77E92}"/>
                </a:ext>
              </a:extLst>
            </p:cNvPr>
            <p:cNvSpPr/>
            <p:nvPr/>
          </p:nvSpPr>
          <p:spPr>
            <a:xfrm>
              <a:off x="8502541" y="3678718"/>
              <a:ext cx="3755807" cy="791634"/>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聖賢</a:t>
              </a:r>
              <a:r>
                <a:rPr lang="zh-TW"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助「世人」覺醒、向善的推手。</a:t>
              </a:r>
              <a:endParaRPr lang="en-US" altLang="zh-TW" sz="2000"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p:txBody>
        </p:sp>
        <p:sp>
          <p:nvSpPr>
            <p:cNvPr id="9" name="矩形 8">
              <a:extLst>
                <a:ext uri="{FF2B5EF4-FFF2-40B4-BE49-F238E27FC236}">
                  <a16:creationId xmlns:a16="http://schemas.microsoft.com/office/drawing/2014/main" id="{1801D6CD-2849-4272-8482-936083000FA3}"/>
                </a:ext>
              </a:extLst>
            </p:cNvPr>
            <p:cNvSpPr/>
            <p:nvPr/>
          </p:nvSpPr>
          <p:spPr>
            <a:xfrm>
              <a:off x="1194452" y="4182540"/>
              <a:ext cx="3326964" cy="971550"/>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世人</a:t>
              </a:r>
              <a:r>
                <a:rPr lang="zh-TW"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背負原罪，受天支配、受聖子引導、受聖賢啟蒙。</a:t>
              </a:r>
              <a:endParaRPr lang="en-US" altLang="zh-TW" sz="2000"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p:txBody>
        </p:sp>
      </p:grpSp>
      <p:sp>
        <p:nvSpPr>
          <p:cNvPr id="13" name="Rectangle 4">
            <a:extLst>
              <a:ext uri="{FF2B5EF4-FFF2-40B4-BE49-F238E27FC236}">
                <a16:creationId xmlns:a16="http://schemas.microsoft.com/office/drawing/2014/main" id="{BBDC9265-0048-479D-B9FA-6EECB30C7D9F}"/>
              </a:ext>
            </a:extLst>
          </p:cNvPr>
          <p:cNvSpPr/>
          <p:nvPr/>
        </p:nvSpPr>
        <p:spPr>
          <a:xfrm>
            <a:off x="0" y="-6346"/>
            <a:ext cx="12192000" cy="19678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r>
              <a:rPr lang="zh-TW" sz="2200" kern="100" dirty="0">
                <a:solidFill>
                  <a:srgbClr val="5B9AD4"/>
                </a:solidFill>
                <a:effectLst/>
                <a:latin typeface="Times New Roman" panose="02020603050405020304" pitchFamily="18" charset="0"/>
                <a:ea typeface="標楷體" panose="03000509000000000000" pitchFamily="65" charset="-120"/>
                <a:cs typeface="Times New Roman" panose="02020603050405020304" pitchFamily="18" charset="0"/>
              </a:rPr>
              <a:t>天主對人抱持憐憫之心，而有以下數句：</a:t>
            </a:r>
            <a:endParaRPr lang="en-US" sz="2200" kern="100" dirty="0">
              <a:solidFill>
                <a:srgbClr val="5B9AD4"/>
              </a:solidFill>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a:lnSpc>
                <a:spcPct val="100000"/>
              </a:lnSpc>
              <a:spcBef>
                <a:spcPts val="0"/>
              </a:spcBef>
              <a:buNone/>
            </a:pPr>
            <a:r>
              <a:rPr lang="en-US" altLang="zh-TW" sz="2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r>
              <a:rPr lang="zh-TW"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爻也者，乃上主定之，命人效其動變，而改邪歸正也。</a:t>
            </a:r>
            <a:endParaRPr lang="en-US"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a:lnSpc>
                <a:spcPct val="100000"/>
              </a:lnSpc>
              <a:spcBef>
                <a:spcPts val="0"/>
              </a:spcBef>
              <a:buNone/>
            </a:pPr>
            <a:r>
              <a:rPr lang="en-US" altLang="zh-TW" sz="2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r>
              <a:rPr lang="zh-TW"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聖子降世贖人，而聖父畀之判世之權也。</a:t>
            </a:r>
            <a:endParaRPr lang="en-US"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a:lnSpc>
                <a:spcPct val="100000"/>
              </a:lnSpc>
              <a:spcBef>
                <a:spcPts val="0"/>
              </a:spcBef>
              <a:buNone/>
            </a:pPr>
            <a:r>
              <a:rPr lang="en-US" altLang="zh-TW" sz="2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r>
              <a:rPr lang="zh-TW"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而改之乃能轉禍為福也，凶吝而無悔改者，乃終受永殃之苦也。</a:t>
            </a:r>
            <a:endParaRPr lang="en-US"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a:lnSpc>
                <a:spcPct val="100000"/>
              </a:lnSpc>
              <a:spcBef>
                <a:spcPts val="0"/>
              </a:spcBef>
              <a:buNone/>
            </a:pPr>
            <a:r>
              <a:rPr lang="en-US" altLang="zh-TW" sz="2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r>
              <a:rPr lang="zh-TW"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人祖父母親近上主，而得天上國也。</a:t>
            </a:r>
            <a:endParaRPr lang="en-US" sz="20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天主未棄人而不顧，</a:t>
            </a: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派遣自己的兒子</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「耶穌」</a:t>
            </a: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降生於世、引導世人改過向善，若能誠心悔改，則能化解災禍，最終能前往天國；反之，則去到地獄，永遠承受痛苦與悔恨。</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《易經本旨》中「人」的角色至此明晰，「人」是生來即有罪業、接受「天」的支配，亦為蒙受「天」愛護的對象，理應對「天」懷著敬畏之心。</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indent="0" algn="just">
              <a:lnSpc>
                <a:spcPct val="100000"/>
              </a:lnSpc>
              <a:spcBef>
                <a:spcPts val="0"/>
              </a:spcBef>
              <a:buNone/>
            </a:pPr>
            <a:endPar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sz="22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1432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a:extLst>
              <a:ext uri="{FF2B5EF4-FFF2-40B4-BE49-F238E27FC236}">
                <a16:creationId xmlns:a16="http://schemas.microsoft.com/office/drawing/2014/main" id="{6384CE72-8039-4689-9E3B-DE8E0A411A16}"/>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標題 1">
            <a:extLst>
              <a:ext uri="{FF2B5EF4-FFF2-40B4-BE49-F238E27FC236}">
                <a16:creationId xmlns:a16="http://schemas.microsoft.com/office/drawing/2014/main" id="{867C9BF2-A2F8-43F0-973D-905175646722}"/>
              </a:ext>
            </a:extLst>
          </p:cNvPr>
          <p:cNvSpPr>
            <a:spLocks noGrp="1"/>
          </p:cNvSpPr>
          <p:nvPr>
            <p:ph type="title"/>
          </p:nvPr>
        </p:nvSpPr>
        <p:spPr/>
        <p:txBody>
          <a:bodyPr>
            <a:noAutofit/>
          </a:bodyPr>
          <a:lstStyle/>
          <a:p>
            <a:pPr algn="just"/>
            <a:r>
              <a:rPr lang="zh-TW" sz="4000" kern="100" dirty="0">
                <a:effectLst/>
                <a:latin typeface="Calibri" panose="020F0502020204030204" pitchFamily="34" charset="0"/>
                <a:ea typeface="標楷體" panose="03000509000000000000" pitchFamily="65" charset="-120"/>
                <a:cs typeface="Times New Roman" panose="02020603050405020304" pitchFamily="18" charset="0"/>
              </a:rPr>
              <a:t>四、《易經本旨》的「〈巽〉女生〈離〉王」</a:t>
            </a:r>
            <a:endParaRPr lang="en-US" sz="4000" dirty="0"/>
          </a:p>
        </p:txBody>
      </p:sp>
      <p:sp>
        <p:nvSpPr>
          <p:cNvPr id="5" name="矩形: 圓角 4">
            <a:extLst>
              <a:ext uri="{FF2B5EF4-FFF2-40B4-BE49-F238E27FC236}">
                <a16:creationId xmlns:a16="http://schemas.microsoft.com/office/drawing/2014/main" id="{9C93D370-F7CA-49AF-965D-D2E58444CDE0}"/>
              </a:ext>
            </a:extLst>
          </p:cNvPr>
          <p:cNvSpPr/>
          <p:nvPr/>
        </p:nvSpPr>
        <p:spPr>
          <a:xfrm>
            <a:off x="7929965" y="4730157"/>
            <a:ext cx="2793961" cy="1764632"/>
          </a:xfrm>
          <a:prstGeom prst="roundRect">
            <a:avLst/>
          </a:prstGeom>
          <a:solidFill>
            <a:srgbClr val="AF656E"/>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sz="1800" kern="100" dirty="0">
                <a:effectLst/>
                <a:latin typeface="標楷體" panose="03000509000000000000" pitchFamily="65" charset="-120"/>
                <a:ea typeface="標楷體" panose="03000509000000000000" pitchFamily="65" charset="-120"/>
                <a:cs typeface="Times New Roman" panose="02020603050405020304" pitchFamily="18" charset="0"/>
              </a:rPr>
              <a:t>〈離〉卦的圖像為天中有人，像天與人結合，連結到天主教的「聖母感生」故事，〈離〉卦便代表被「聖母」生下來的「聖子耶穌」。</a:t>
            </a:r>
            <a:endParaRPr lang="en-US" dirty="0"/>
          </a:p>
        </p:txBody>
      </p:sp>
      <p:sp>
        <p:nvSpPr>
          <p:cNvPr id="6" name="內容版面配置區 2">
            <a:extLst>
              <a:ext uri="{FF2B5EF4-FFF2-40B4-BE49-F238E27FC236}">
                <a16:creationId xmlns:a16="http://schemas.microsoft.com/office/drawing/2014/main" id="{D01EF60A-CAA2-456F-923C-F895DDF5A276}"/>
              </a:ext>
            </a:extLst>
          </p:cNvPr>
          <p:cNvSpPr txBox="1">
            <a:spLocks/>
          </p:cNvSpPr>
          <p:nvPr/>
        </p:nvSpPr>
        <p:spPr>
          <a:xfrm>
            <a:off x="1315453" y="5382878"/>
            <a:ext cx="3850105" cy="794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b="1" kern="100" dirty="0">
                <a:latin typeface="標楷體" panose="03000509000000000000" pitchFamily="65" charset="-120"/>
                <a:ea typeface="標楷體" panose="03000509000000000000" pitchFamily="65" charset="-120"/>
                <a:cs typeface="Times New Roman" panose="02020603050405020304" pitchFamily="18" charset="0"/>
              </a:rPr>
              <a:t> </a:t>
            </a:r>
            <a:endParaRPr lang="en-US" sz="2200" kern="100" dirty="0">
              <a:latin typeface="標楷體" panose="03000509000000000000" pitchFamily="65" charset="-120"/>
              <a:ea typeface="標楷體" panose="03000509000000000000" pitchFamily="65" charset="-120"/>
              <a:cs typeface="Times New Roman" panose="02020603050405020304" pitchFamily="18" charset="0"/>
            </a:endParaRPr>
          </a:p>
          <a:p>
            <a:endParaRPr lang="en-US" sz="2200" dirty="0">
              <a:latin typeface="標楷體" panose="03000509000000000000" pitchFamily="65" charset="-120"/>
              <a:ea typeface="標楷體" panose="03000509000000000000" pitchFamily="65" charset="-120"/>
            </a:endParaRPr>
          </a:p>
        </p:txBody>
      </p:sp>
      <p:sp>
        <p:nvSpPr>
          <p:cNvPr id="10" name="Rectangle: Rounded Corners 6">
            <a:extLst>
              <a:ext uri="{FF2B5EF4-FFF2-40B4-BE49-F238E27FC236}">
                <a16:creationId xmlns:a16="http://schemas.microsoft.com/office/drawing/2014/main" id="{97426A50-24E2-4589-8DCB-BE2223A13AEB}"/>
              </a:ext>
            </a:extLst>
          </p:cNvPr>
          <p:cNvSpPr/>
          <p:nvPr/>
        </p:nvSpPr>
        <p:spPr>
          <a:xfrm>
            <a:off x="648235" y="5472133"/>
            <a:ext cx="1334433" cy="413084"/>
          </a:xfrm>
          <a:prstGeom prst="roundRect">
            <a:avLst>
              <a:gd name="adj" fmla="val 5000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cs typeface="+mn-ea"/>
                <a:sym typeface="+mn-lt"/>
              </a:rPr>
              <a:t>身分</a:t>
            </a:r>
            <a:endParaRPr lang="en-US" altLang="zh-CN" sz="2000" dirty="0">
              <a:solidFill>
                <a:schemeClr val="bg1"/>
              </a:solidFill>
              <a:latin typeface="標楷體" panose="03000509000000000000" pitchFamily="65" charset="-120"/>
              <a:ea typeface="標楷體" panose="03000509000000000000" pitchFamily="65" charset="-120"/>
              <a:cs typeface="+mn-ea"/>
              <a:sym typeface="+mn-lt"/>
            </a:endParaRPr>
          </a:p>
        </p:txBody>
      </p:sp>
      <p:sp>
        <p:nvSpPr>
          <p:cNvPr id="9" name="圆角矩形 21">
            <a:extLst>
              <a:ext uri="{FF2B5EF4-FFF2-40B4-BE49-F238E27FC236}">
                <a16:creationId xmlns:a16="http://schemas.microsoft.com/office/drawing/2014/main" id="{3BDE5525-36A7-4FD7-B140-1224ED8FD619}"/>
              </a:ext>
            </a:extLst>
          </p:cNvPr>
          <p:cNvSpPr/>
          <p:nvPr/>
        </p:nvSpPr>
        <p:spPr>
          <a:xfrm>
            <a:off x="297638" y="2307781"/>
            <a:ext cx="2035629" cy="683622"/>
          </a:xfrm>
          <a:prstGeom prst="round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〈八卦取象歌〉</a:t>
            </a:r>
            <a:endParaRPr lang="zh-TW" altLang="en-US" sz="2200" dirty="0">
              <a:latin typeface="微软雅黑" panose="020B0503020204020204" pitchFamily="34" charset="-122"/>
              <a:ea typeface="微软雅黑" panose="020B0503020204020204" pitchFamily="34" charset="-122"/>
            </a:endParaRPr>
          </a:p>
        </p:txBody>
      </p:sp>
      <p:sp>
        <p:nvSpPr>
          <p:cNvPr id="11" name="圆角矩形 21">
            <a:extLst>
              <a:ext uri="{FF2B5EF4-FFF2-40B4-BE49-F238E27FC236}">
                <a16:creationId xmlns:a16="http://schemas.microsoft.com/office/drawing/2014/main" id="{5A0119CF-E7D3-4E6F-8517-B34891487C55}"/>
              </a:ext>
            </a:extLst>
          </p:cNvPr>
          <p:cNvSpPr/>
          <p:nvPr/>
        </p:nvSpPr>
        <p:spPr>
          <a:xfrm>
            <a:off x="297638" y="3588527"/>
            <a:ext cx="2035629" cy="683622"/>
          </a:xfrm>
          <a:prstGeom prst="round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伏羲八卦次序解義</a:t>
            </a: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200" dirty="0">
              <a:latin typeface="微软雅黑" panose="020B0503020204020204" pitchFamily="34" charset="-122"/>
              <a:ea typeface="微软雅黑" panose="020B0503020204020204" pitchFamily="34" charset="-122"/>
            </a:endParaRPr>
          </a:p>
        </p:txBody>
      </p:sp>
      <p:sp>
        <p:nvSpPr>
          <p:cNvPr id="12" name="圆角矩形 21">
            <a:extLst>
              <a:ext uri="{FF2B5EF4-FFF2-40B4-BE49-F238E27FC236}">
                <a16:creationId xmlns:a16="http://schemas.microsoft.com/office/drawing/2014/main" id="{8529FD39-AB82-474E-9945-D59C67928710}"/>
              </a:ext>
            </a:extLst>
          </p:cNvPr>
          <p:cNvSpPr/>
          <p:nvPr/>
        </p:nvSpPr>
        <p:spPr>
          <a:xfrm>
            <a:off x="3967762" y="1497893"/>
            <a:ext cx="1000895" cy="496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〈巽〉</a:t>
            </a:r>
            <a:endParaRPr lang="zh-TW" altLang="en-US" sz="2400" dirty="0">
              <a:latin typeface="微软雅黑" panose="020B0503020204020204" pitchFamily="34" charset="-122"/>
              <a:ea typeface="微软雅黑" panose="020B0503020204020204" pitchFamily="34" charset="-122"/>
            </a:endParaRPr>
          </a:p>
        </p:txBody>
      </p:sp>
      <p:sp>
        <p:nvSpPr>
          <p:cNvPr id="13" name="圆角矩形 21">
            <a:extLst>
              <a:ext uri="{FF2B5EF4-FFF2-40B4-BE49-F238E27FC236}">
                <a16:creationId xmlns:a16="http://schemas.microsoft.com/office/drawing/2014/main" id="{AA8372EF-44B2-4DD8-839F-03C466FCA7BD}"/>
              </a:ext>
            </a:extLst>
          </p:cNvPr>
          <p:cNvSpPr/>
          <p:nvPr/>
        </p:nvSpPr>
        <p:spPr>
          <a:xfrm>
            <a:off x="8826501" y="1497894"/>
            <a:ext cx="1000895" cy="496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〈離〉</a:t>
            </a:r>
            <a:endParaRPr lang="zh-TW" altLang="en-US" sz="2400" dirty="0">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73BA1290-C91B-4F73-B100-4913CB322CB0}"/>
              </a:ext>
            </a:extLst>
          </p:cNvPr>
          <p:cNvSpPr/>
          <p:nvPr/>
        </p:nvSpPr>
        <p:spPr>
          <a:xfrm>
            <a:off x="3147063" y="2159012"/>
            <a:ext cx="2642291" cy="991792"/>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巽下斷 </a:t>
            </a:r>
            <a:r>
              <a:rPr lang="en-MY" altLang="zh-TW" kern="0" dirty="0">
                <a:solidFill>
                  <a:schemeClr val="tx1"/>
                </a:solidFill>
                <a:latin typeface="標楷體" panose="03000509000000000000" pitchFamily="65" charset="-120"/>
                <a:ea typeface="標楷體" panose="03000509000000000000" pitchFamily="65" charset="-120"/>
                <a:cs typeface="Segoe UI Symbol" panose="020B0502040204020203" pitchFamily="34" charset="0"/>
              </a:rPr>
              <a:t>☴</a:t>
            </a: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，天下一人。</a:t>
            </a:r>
            <a:endParaRPr lang="en-US" altLang="zh-TW" kern="0" dirty="0">
              <a:solidFill>
                <a:schemeClr val="tx1"/>
              </a:solidFill>
              <a:latin typeface="標楷體" panose="03000509000000000000" pitchFamily="65" charset="-120"/>
              <a:ea typeface="標楷體" panose="03000509000000000000" pitchFamily="65" charset="-120"/>
              <a:cs typeface="Open Sans" panose="020B0606030504020204" pitchFamily="34" charset="0"/>
            </a:endParaRPr>
          </a:p>
        </p:txBody>
      </p:sp>
      <p:sp>
        <p:nvSpPr>
          <p:cNvPr id="16" name="矩形 15">
            <a:extLst>
              <a:ext uri="{FF2B5EF4-FFF2-40B4-BE49-F238E27FC236}">
                <a16:creationId xmlns:a16="http://schemas.microsoft.com/office/drawing/2014/main" id="{6FA140AD-4624-457F-850A-2EF5CECFBA0C}"/>
              </a:ext>
            </a:extLst>
          </p:cNvPr>
          <p:cNvSpPr/>
          <p:nvPr/>
        </p:nvSpPr>
        <p:spPr>
          <a:xfrm>
            <a:off x="8005802" y="2153696"/>
            <a:ext cx="2642291" cy="991792"/>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None/>
            </a:pP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離中虛 </a:t>
            </a:r>
            <a:r>
              <a:rPr lang="en-MY" altLang="zh-TW" kern="0" dirty="0">
                <a:solidFill>
                  <a:schemeClr val="tx1"/>
                </a:solidFill>
                <a:latin typeface="標楷體" panose="03000509000000000000" pitchFamily="65" charset="-120"/>
                <a:ea typeface="標楷體" panose="03000509000000000000" pitchFamily="65" charset="-120"/>
                <a:cs typeface="Segoe UI Symbol" panose="020B0502040204020203" pitchFamily="34" charset="0"/>
              </a:rPr>
              <a:t>☲</a:t>
            </a: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，主人結合。</a:t>
            </a:r>
            <a:endParaRPr lang="en-US"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7" name="矩形 16">
            <a:extLst>
              <a:ext uri="{FF2B5EF4-FFF2-40B4-BE49-F238E27FC236}">
                <a16:creationId xmlns:a16="http://schemas.microsoft.com/office/drawing/2014/main" id="{DBE42A42-9887-433E-AE52-582A3ABBBAF1}"/>
              </a:ext>
            </a:extLst>
          </p:cNvPr>
          <p:cNvSpPr/>
          <p:nvPr/>
        </p:nvSpPr>
        <p:spPr>
          <a:xfrm>
            <a:off x="3147062" y="3444844"/>
            <a:ext cx="2642291" cy="991792"/>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None/>
            </a:pP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〈巽〉五者，乃五千年之時生聖子也。聖子者乃</a:t>
            </a:r>
            <a:r>
              <a:rPr lang="en-MY" altLang="zh-TW" kern="0" dirty="0">
                <a:solidFill>
                  <a:schemeClr val="tx1"/>
                </a:solidFill>
                <a:latin typeface="標楷體" panose="03000509000000000000" pitchFamily="65" charset="-120"/>
                <a:ea typeface="標楷體" panose="03000509000000000000" pitchFamily="65" charset="-120"/>
                <a:cs typeface="Segoe UI Symbol" panose="020B0502040204020203" pitchFamily="34" charset="0"/>
              </a:rPr>
              <a:t>☴</a:t>
            </a: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女生</a:t>
            </a:r>
            <a:r>
              <a:rPr lang="en-MY" altLang="zh-TW" kern="0" dirty="0">
                <a:solidFill>
                  <a:schemeClr val="tx1"/>
                </a:solidFill>
                <a:latin typeface="標楷體" panose="03000509000000000000" pitchFamily="65" charset="-120"/>
                <a:ea typeface="標楷體" panose="03000509000000000000" pitchFamily="65" charset="-120"/>
                <a:cs typeface="Segoe UI Symbol" panose="020B0502040204020203" pitchFamily="34" charset="0"/>
              </a:rPr>
              <a:t>☲</a:t>
            </a: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王也。</a:t>
            </a:r>
            <a:endParaRPr lang="en-US"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矩形 17">
            <a:extLst>
              <a:ext uri="{FF2B5EF4-FFF2-40B4-BE49-F238E27FC236}">
                <a16:creationId xmlns:a16="http://schemas.microsoft.com/office/drawing/2014/main" id="{3256F7B8-97BD-4AF7-AFB0-3D4E98D72CCC}"/>
              </a:ext>
            </a:extLst>
          </p:cNvPr>
          <p:cNvSpPr/>
          <p:nvPr/>
        </p:nvSpPr>
        <p:spPr>
          <a:xfrm>
            <a:off x="8005801" y="3438401"/>
            <a:ext cx="2642291" cy="991792"/>
          </a:xfrm>
          <a:prstGeom prst="rect">
            <a:avLst/>
          </a:prstGeom>
          <a:solidFill>
            <a:schemeClr val="bg1"/>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None/>
            </a:pP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〈離〉三者，乃言吾主耶穌，一三者乃主體一，靈體二，形體三也。</a:t>
            </a:r>
            <a:endParaRPr lang="en-US"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1" name="矩形: 圓角 20">
            <a:extLst>
              <a:ext uri="{FF2B5EF4-FFF2-40B4-BE49-F238E27FC236}">
                <a16:creationId xmlns:a16="http://schemas.microsoft.com/office/drawing/2014/main" id="{78123C68-EA2E-41AB-8DF5-39CFCE8EA1E7}"/>
              </a:ext>
            </a:extLst>
          </p:cNvPr>
          <p:cNvSpPr/>
          <p:nvPr/>
        </p:nvSpPr>
        <p:spPr>
          <a:xfrm>
            <a:off x="3071226" y="4730157"/>
            <a:ext cx="2793961" cy="1764632"/>
          </a:xfrm>
          <a:prstGeom prst="roundRect">
            <a:avLst/>
          </a:prstGeom>
          <a:solidFill>
            <a:srgbClr val="AF656E"/>
          </a:solidFill>
          <a:ln>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zh-TW"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兩個陽爻在一起是天，一個陰爻是人，〈巽〉卦的圖像顯示在天之下的人，此處指「聖母」。</a:t>
            </a:r>
            <a:endParaRPr lang="en-US" altLang="zh-TW"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1826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9E94FF2-70D6-4477-961E-45DB8670534D}"/>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algn="just"/>
            <a:r>
              <a:rPr lang="zh-TW" altLang="en-US" sz="2200" kern="100" dirty="0">
                <a:effectLst/>
                <a:latin typeface="標楷體" panose="03000509000000000000" pitchFamily="65" charset="-120"/>
                <a:ea typeface="標楷體" panose="03000509000000000000" pitchFamily="65" charset="-120"/>
                <a:cs typeface="Times New Roman" panose="02020603050405020304" pitchFamily="18" charset="0"/>
              </a:rPr>
              <a:t>以</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〈離〉卦代表聖子耶穌，</a:t>
            </a: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sz="2200" b="1" kern="100" dirty="0">
                <a:solidFill>
                  <a:srgbClr val="5B9AD4"/>
                </a:solidFill>
                <a:effectLst/>
                <a:latin typeface="標楷體" panose="03000509000000000000" pitchFamily="65" charset="-120"/>
                <a:ea typeface="標楷體" panose="03000509000000000000" pitchFamily="65" charset="-120"/>
                <a:cs typeface="Times New Roman" panose="02020603050405020304" pitchFamily="18" charset="0"/>
              </a:rPr>
              <a:t>筆者認為有三個原因</a:t>
            </a:r>
            <a:endParaRPr lang="en-US" sz="2200" b="1" kern="100" dirty="0">
              <a:solidFill>
                <a:srgbClr val="5B9AD4"/>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p>
          <a:p>
            <a:pPr marL="0" indent="0" algn="just">
              <a:buNone/>
            </a:pPr>
            <a:r>
              <a:rPr lang="en-US" altLang="zh-TW" sz="2200" kern="100" dirty="0">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〈離〉卦具有「明亮」、「麗」、「太陽」、「火」等特性，比起短暫的雷</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（〈震〉），或是只適合給天主使用的天（〈乾〉），〈離〉卦更能成為聖</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子引導、救世的象徵符號。</a:t>
            </a:r>
            <a:endParaRPr lang="en-US"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en-US" altLang="zh-TW" sz="2200" kern="100" dirty="0">
                <a:latin typeface="標楷體" panose="03000509000000000000" pitchFamily="65" charset="-120"/>
                <a:ea typeface="標楷體" panose="03000509000000000000" pitchFamily="65" charset="-120"/>
                <a:cs typeface="Times New Roman" panose="02020603050405020304" pitchFamily="18" charset="0"/>
              </a:rPr>
              <a:t>	</a:t>
            </a:r>
          </a:p>
          <a:p>
            <a:pPr marL="0" indent="0" algn="just">
              <a:buNone/>
            </a:pP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與〈巽〉卦的卦象圖應和，呂立本於〈易經本旨序〉中提到「以王弼掃象，</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異端亂真，則《易經》之本旨愈晦，惜哉！」可知，呂立本重視《易經》的</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「象」，對照前面提及的卦象圖，或許是先確立聖母的形象後，才決定以</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〈離〉卦擔任聖子之義。</a:t>
            </a:r>
            <a:endParaRPr lang="en-US"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en-US" altLang="zh-TW" sz="2200" kern="100" dirty="0">
                <a:latin typeface="標楷體" panose="03000509000000000000" pitchFamily="65" charset="-120"/>
                <a:ea typeface="標楷體" panose="03000509000000000000" pitchFamily="65" charset="-120"/>
                <a:cs typeface="Times New Roman" panose="02020603050405020304" pitchFamily="18" charset="0"/>
              </a:rPr>
              <a:t>	</a:t>
            </a:r>
          </a:p>
          <a:p>
            <a:pPr marL="0" indent="0" algn="just">
              <a:buNone/>
            </a:pP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天主教中有「淨化之火」的典故，據說人死後都要通過此火，善人可安然渡</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過，惡人則在地獄中受此火淨化後，才有機會上天堂。可惜《易經本旨》中</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的〈離〉卦剛好是被遺漏的二十四個卦中之一，因此無從得知呂立本對</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〈離〉</a:t>
            </a:r>
            <a:r>
              <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卦更進一步的解說。</a:t>
            </a:r>
            <a:endParaRPr lang="en-US"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sz="2200" dirty="0">
              <a:latin typeface="標楷體" panose="03000509000000000000" pitchFamily="65" charset="-120"/>
              <a:ea typeface="標楷體" panose="03000509000000000000" pitchFamily="65" charset="-120"/>
            </a:endParaRPr>
          </a:p>
        </p:txBody>
      </p:sp>
      <p:cxnSp>
        <p:nvCxnSpPr>
          <p:cNvPr id="3" name="直線接點 2">
            <a:extLst>
              <a:ext uri="{FF2B5EF4-FFF2-40B4-BE49-F238E27FC236}">
                <a16:creationId xmlns:a16="http://schemas.microsoft.com/office/drawing/2014/main" id="{BA0F534D-BB37-47D2-ABE0-3530A7BBA556}"/>
              </a:ext>
            </a:extLst>
          </p:cNvPr>
          <p:cNvCxnSpPr>
            <a:cxnSpLocks/>
          </p:cNvCxnSpPr>
          <p:nvPr/>
        </p:nvCxnSpPr>
        <p:spPr>
          <a:xfrm flipH="1">
            <a:off x="3465871" y="973394"/>
            <a:ext cx="8726129" cy="0"/>
          </a:xfrm>
          <a:prstGeom prst="line">
            <a:avLst/>
          </a:prstGeom>
          <a:ln>
            <a:solidFill>
              <a:srgbClr val="7CC8EC"/>
            </a:solidFill>
          </a:ln>
        </p:spPr>
        <p:style>
          <a:lnRef idx="1">
            <a:schemeClr val="accent1"/>
          </a:lnRef>
          <a:fillRef idx="0">
            <a:schemeClr val="accent1"/>
          </a:fillRef>
          <a:effectRef idx="0">
            <a:schemeClr val="accent1"/>
          </a:effectRef>
          <a:fontRef idx="minor">
            <a:schemeClr val="tx1"/>
          </a:fontRef>
        </p:style>
      </p:cxnSp>
      <p:sp>
        <p:nvSpPr>
          <p:cNvPr id="10" name="Oval 10">
            <a:extLst>
              <a:ext uri="{FF2B5EF4-FFF2-40B4-BE49-F238E27FC236}">
                <a16:creationId xmlns:a16="http://schemas.microsoft.com/office/drawing/2014/main" id="{9ED72B9F-1550-4CD7-807E-77283E205823}"/>
              </a:ext>
            </a:extLst>
          </p:cNvPr>
          <p:cNvSpPr/>
          <p:nvPr/>
        </p:nvSpPr>
        <p:spPr>
          <a:xfrm>
            <a:off x="1049042" y="1752460"/>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11" name="Oval 11">
            <a:extLst>
              <a:ext uri="{FF2B5EF4-FFF2-40B4-BE49-F238E27FC236}">
                <a16:creationId xmlns:a16="http://schemas.microsoft.com/office/drawing/2014/main" id="{6240BD15-9083-4E42-86CD-E99CE2137B8D}"/>
              </a:ext>
            </a:extLst>
          </p:cNvPr>
          <p:cNvSpPr/>
          <p:nvPr/>
        </p:nvSpPr>
        <p:spPr>
          <a:xfrm>
            <a:off x="1049041" y="3424989"/>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12" name="Oval 12">
            <a:extLst>
              <a:ext uri="{FF2B5EF4-FFF2-40B4-BE49-F238E27FC236}">
                <a16:creationId xmlns:a16="http://schemas.microsoft.com/office/drawing/2014/main" id="{81A0AC8D-56F0-4281-B002-D4C78B93D01E}"/>
              </a:ext>
            </a:extLst>
          </p:cNvPr>
          <p:cNvSpPr/>
          <p:nvPr/>
        </p:nvSpPr>
        <p:spPr>
          <a:xfrm>
            <a:off x="1049041" y="5136555"/>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67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D5046BD-7E6E-43E7-8396-374FEEDF6A2E}"/>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algn="just"/>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以</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〈巽〉卦</a:t>
            </a: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代表</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為聖母，呂立本</a:t>
            </a:r>
            <a:r>
              <a:rPr lang="zh-TW" altLang="en-US" sz="2200" kern="100" dirty="0">
                <a:latin typeface="Times New Roman" panose="02020603050405020304" pitchFamily="18" charset="0"/>
                <a:ea typeface="標楷體" panose="03000509000000000000" pitchFamily="65" charset="-120"/>
                <a:cs typeface="Times New Roman" panose="02020603050405020304" pitchFamily="18" charset="0"/>
              </a:rPr>
              <a:t>的理由</a:t>
            </a: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是</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sz="1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a:lnSpc>
                <a:spcPct val="100000"/>
              </a:lnSpc>
              <a:spcBef>
                <a:spcPts val="0"/>
              </a:spcBef>
              <a:buNone/>
            </a:pPr>
            <a:r>
              <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〈巽〉居〈兑〉位者，乃長女滿被聖寵，故居聖神之位也。</a:t>
            </a:r>
            <a:endPar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a:lnSpc>
                <a:spcPct val="100000"/>
              </a:lnSpc>
              <a:spcBef>
                <a:spcPts val="0"/>
              </a:spcBef>
              <a:buNone/>
            </a:pPr>
            <a:r>
              <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〈坤〉居〈巽〉位者，乃因聖子降世，而〈巽〉女為母也。</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a:lnSpc>
                <a:spcPct val="100000"/>
              </a:lnSpc>
              <a:spcBef>
                <a:spcPts val="0"/>
              </a:spcBef>
              <a:buNone/>
            </a:pPr>
            <a:endParaRPr lang="en-US" sz="1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在〈文王移卦方本〉中，呂立本說明</a:t>
            </a:r>
            <a:r>
              <a:rPr lang="zh-TW" altLang="en-US" sz="22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lgn="just">
              <a:buNone/>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〈巽〉女能生聖子，是因為天上的聖母（〈坤〉卦）在後天八卦中</a:t>
            </a: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lgn="just">
              <a:buNone/>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移動到〈巽〉卦的位置，或可以理解為地上的〈巽〉女是天上聖母之分身。</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00000"/>
              </a:lnSpc>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〈巽〉卦「長女」之形象，也可被解釋為「滿被聖寵的長女」，如此則〈巽〉卦與〈坤〉卦皆可解釋為「聖母」</a:t>
            </a: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00000"/>
              </a:lnSpc>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〈兑〉的少女形象在《易經本旨》中，只在〈文王移卦方本〉中出現，後續僅以「悅」、「說話」等進行闡釋，並未與聖母等天主教符號有連結。</a:t>
            </a:r>
            <a:endPar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6843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4FC8578-5216-474B-9850-1D024354F66A}"/>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r>
              <a:rPr lang="zh-TW" altLang="en-US" sz="2200" b="1" kern="100" dirty="0">
                <a:solidFill>
                  <a:srgbClr val="5B9AD4"/>
                </a:solidFill>
                <a:latin typeface="Times New Roman" panose="02020603050405020304" pitchFamily="18" charset="0"/>
                <a:ea typeface="標楷體" panose="03000509000000000000" pitchFamily="65" charset="-120"/>
                <a:cs typeface="Times New Roman" panose="02020603050405020304" pitchFamily="18" charset="0"/>
              </a:rPr>
              <a:t>筆者</a:t>
            </a:r>
            <a:r>
              <a:rPr lang="zh-TW" altLang="en-US" sz="2200" b="1" kern="100" dirty="0">
                <a:solidFill>
                  <a:srgbClr val="5B9AD4"/>
                </a:solidFill>
                <a:effectLst/>
                <a:latin typeface="Times New Roman" panose="02020603050405020304" pitchFamily="18" charset="0"/>
                <a:ea typeface="標楷體" panose="03000509000000000000" pitchFamily="65" charset="-120"/>
                <a:cs typeface="Times New Roman" panose="02020603050405020304" pitchFamily="18" charset="0"/>
              </a:rPr>
              <a:t>發現</a:t>
            </a:r>
            <a:endParaRPr lang="en-US" altLang="zh-TW" sz="2200" b="1" kern="100" dirty="0">
              <a:solidFill>
                <a:srgbClr val="5B9AD4"/>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《易經本旨》非常明顯地推崇〈離〉卦，</a:t>
            </a: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說明</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〈離〉卦深具獨特性，在〈變卦歌〉的相關討論發現相應的跡象：</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100" b="0" i="0" u="none" strike="noStrike" kern="100"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或問：「本經之卦六十有四，皆由二卦所變而來者，何以變卦之歌，只言三</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千有八，其義何居？」曰：「變卦之意，為證明真道及☴女生☲。因聖神奇</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工變化，乃為救世真人，</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當順聽其命乃為至要，人能明此不疑真道矣。」</a:t>
            </a:r>
            <a:endPar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altLang="zh-TW" sz="14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本書</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變卦歌</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實為朱熹（元晦，</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1130-1200</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）所作</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上下經卦變歌</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，闡明</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周易</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上下經的變化邏輯及其根據</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，而</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呂立本</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易經本旨</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變卦歌</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則在闡明天主之道，以及上帝奇蹟變化</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，特別強調「☴女生☲」，</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呂立本的解釋如下：</a:t>
            </a:r>
            <a:endPar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zh-TW" altLang="en-US" sz="18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乃聖母入世而居，吾主繼入以發明。天主降生，救世之旨。入天而發明主之</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保恩，又聖教重入他國，而傳天主之旨，故重</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巽</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以申命也。</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buNone/>
            </a:pPr>
            <a:endPar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呂立本將</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巽</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卦「入」義直接詮釋為聖母入世，</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巽</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卦成為聖母瑪麗亞（</a:t>
            </a:r>
            <a:r>
              <a:rPr lang="en-US" altLang="zh-TW" sz="2200" b="0" i="0" u="none" strike="noStrike" baseline="0" dirty="0">
                <a:solidFill>
                  <a:srgbClr val="1F2021"/>
                </a:solidFill>
                <a:latin typeface="Times New Roman" panose="02020603050405020304" pitchFamily="18" charset="0"/>
                <a:ea typeface="標楷體" panose="03000509000000000000" pitchFamily="65" charset="-120"/>
                <a:cs typeface="Times New Roman" panose="02020603050405020304" pitchFamily="18" charset="0"/>
              </a:rPr>
              <a:t>Maria</a:t>
            </a:r>
            <a:r>
              <a:rPr lang="zh-TW" altLang="en-US" sz="2200" b="0" i="0" u="none" strike="noStrike" baseline="0" dirty="0">
                <a:solidFill>
                  <a:srgbClr val="1F202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b="0" i="0" u="none" strike="noStrike" baseline="0" dirty="0">
                <a:solidFill>
                  <a:srgbClr val="1F2021"/>
                </a:solidFill>
                <a:latin typeface="Times New Roman" panose="02020603050405020304" pitchFamily="18" charset="0"/>
                <a:ea typeface="標楷體" panose="03000509000000000000" pitchFamily="65" charset="-120"/>
                <a:cs typeface="Times New Roman" panose="02020603050405020304" pitchFamily="18" charset="0"/>
              </a:rPr>
              <a:t>Mary</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）的代表。文中提到天主降生，成為天下救世的指標，並且將上帝的恩賜施予人間，而天主之旨，正是從天主降生開始傳開。</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5" name="Straight Connector 6">
            <a:extLst>
              <a:ext uri="{FF2B5EF4-FFF2-40B4-BE49-F238E27FC236}">
                <a16:creationId xmlns:a16="http://schemas.microsoft.com/office/drawing/2014/main" id="{1DB10614-3CAC-4DB1-8DE1-AECF98724402}"/>
              </a:ext>
            </a:extLst>
          </p:cNvPr>
          <p:cNvCxnSpPr>
            <a:cxnSpLocks/>
          </p:cNvCxnSpPr>
          <p:nvPr/>
        </p:nvCxnSpPr>
        <p:spPr>
          <a:xfrm>
            <a:off x="2048526" y="529575"/>
            <a:ext cx="10143474" cy="0"/>
          </a:xfrm>
          <a:prstGeom prst="line">
            <a:avLst/>
          </a:prstGeom>
          <a:ln>
            <a:solidFill>
              <a:srgbClr val="7CC8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948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D08877D-9F4B-4013-A974-53470B5AE500}"/>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9" name="Rectangle 4">
            <a:extLst>
              <a:ext uri="{FF2B5EF4-FFF2-40B4-BE49-F238E27FC236}">
                <a16:creationId xmlns:a16="http://schemas.microsoft.com/office/drawing/2014/main" id="{6E326B0C-2859-434C-B2C5-0EA4C2584C33}"/>
              </a:ext>
            </a:extLst>
          </p:cNvPr>
          <p:cNvSpPr/>
          <p:nvPr/>
        </p:nvSpPr>
        <p:spPr>
          <a:xfrm>
            <a:off x="0" y="5146785"/>
            <a:ext cx="12192000" cy="1332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新約全書</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馬太福音</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首章</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行至</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行中，提到：</a:t>
            </a:r>
            <a:endPar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zh-TW" altLang="en-US" sz="10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2" indent="0" algn="just">
              <a:buNone/>
            </a:pP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耶穌基督降生的事記在下面：他母親馬瑪麗亞已經許配了約瑟，還沒有迎娶，瑪麗亞就從聖懷了孕。</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大衛的子孫約瑟，不要怕，只管娶過你的妻子瑪麗亞來，因她所懷的孕是從聖靈來的。她將要生一個兒子，你要給他起名叫耶穌，因他要將自己的百姓從罪惡裡救出來的。」這一切的事成就，是要應驗主藉先知所說的話，說：「必有童女懷孕生子，人要稱他的名為以馬內利。」約瑟醒了，起來，就遵著主使者的吩咐，把妻子娶過來，只是沒有和他同房，等她生了兒子，就給他起名叫耶穌。</a:t>
            </a:r>
            <a:endPar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2" indent="0" algn="just">
              <a:buNone/>
            </a:pPr>
            <a:endParaRPr lang="en-US" altLang="zh-TW" sz="10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變卦歌</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中</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巽</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卦的解釋，與</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新約全書</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馬太福音</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首章</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內容相互參照，可以得知「☴女生☲」即是</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馬太福音</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中，耶穌降生的事蹟。連貫以上線索連</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貫，可知</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離</a:t>
            </a:r>
            <a:r>
              <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卦即指聖子，或作耶穌基督。</a:t>
            </a:r>
            <a:endParaRPr lang="en-US" altLang="zh-TW" sz="22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離</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卦既象徵聖子耶穌，從</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易經本旨</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殘存的</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個卦中，帶有</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離</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卦結構的卦象共</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個卦。</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存有：</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大有</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同人</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噬嗑</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豐</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未濟</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既濟</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旅</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賁</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晉</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bg1"/>
              </a:solidFill>
            </a:endParaRPr>
          </a:p>
          <a:p>
            <a:pPr marL="0" indent="0" algn="just">
              <a:buNone/>
            </a:pP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亡佚：</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明夷</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家人</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睽</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革</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鼎</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bg1"/>
              </a:solidFill>
            </a:endParaRPr>
          </a:p>
          <a:p>
            <a:pPr marL="0" indent="0" algn="just">
              <a:buNone/>
            </a:pP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53961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7D80EC76-532B-4D8F-B84E-2756BDA44779}"/>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標題 1">
            <a:extLst>
              <a:ext uri="{FF2B5EF4-FFF2-40B4-BE49-F238E27FC236}">
                <a16:creationId xmlns:a16="http://schemas.microsoft.com/office/drawing/2014/main" id="{02C0D146-7A56-4FA5-AE6F-427A8A523416}"/>
              </a:ext>
            </a:extLst>
          </p:cNvPr>
          <p:cNvSpPr>
            <a:spLocks noGrp="1"/>
          </p:cNvSpPr>
          <p:nvPr>
            <p:ph type="title"/>
          </p:nvPr>
        </p:nvSpPr>
        <p:spPr/>
        <p:txBody>
          <a:bodyPr>
            <a:normAutofit/>
          </a:bodyPr>
          <a:lstStyle/>
          <a:p>
            <a:r>
              <a:rPr lang="zh-TW" sz="4000" kern="100" dirty="0">
                <a:effectLst/>
                <a:latin typeface="Calibri" panose="020F0502020204030204" pitchFamily="34" charset="0"/>
                <a:ea typeface="標楷體" panose="03000509000000000000" pitchFamily="65" charset="-120"/>
                <a:cs typeface="Times New Roman" panose="02020603050405020304" pitchFamily="18" charset="0"/>
              </a:rPr>
              <a:t>一、前言</a:t>
            </a:r>
            <a:endParaRPr lang="en-US" sz="4000" dirty="0"/>
          </a:p>
        </p:txBody>
      </p:sp>
      <p:sp>
        <p:nvSpPr>
          <p:cNvPr id="3" name="內容版面配置區 2">
            <a:extLst>
              <a:ext uri="{FF2B5EF4-FFF2-40B4-BE49-F238E27FC236}">
                <a16:creationId xmlns:a16="http://schemas.microsoft.com/office/drawing/2014/main" id="{52B3F0AA-A45A-4518-9985-080D6946D11B}"/>
              </a:ext>
            </a:extLst>
          </p:cNvPr>
          <p:cNvSpPr>
            <a:spLocks noGrp="1"/>
          </p:cNvSpPr>
          <p:nvPr>
            <p:ph idx="1"/>
          </p:nvPr>
        </p:nvSpPr>
        <p:spPr>
          <a:xfrm>
            <a:off x="838200" y="1690688"/>
            <a:ext cx="7155426" cy="4486275"/>
          </a:xfrm>
        </p:spPr>
        <p:txBody>
          <a:bodyPr>
            <a:normAutofit/>
          </a:bodyPr>
          <a:lstStyle/>
          <a:p>
            <a:pPr algn="just"/>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月至</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月期間，客座研究於比利時魯汶大學漢學系，在該校中央圖書館二樓「東方圖書館」閱覽複印鐘鳴旦（</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Nicolas </a:t>
            </a:r>
            <a:r>
              <a:rPr lang="en-US" altLang="zh-TW" sz="2200" kern="0" dirty="0" err="1">
                <a:latin typeface="Times New Roman" panose="02020603050405020304" pitchFamily="18" charset="0"/>
                <a:ea typeface="標楷體" panose="03000509000000000000" pitchFamily="65" charset="-120"/>
                <a:cs typeface="Times New Roman" panose="02020603050405020304" pitchFamily="18" charset="0"/>
              </a:rPr>
              <a:t>Standaert</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）、杜鼎克（</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Adrian </a:t>
            </a:r>
            <a:r>
              <a:rPr lang="en-US" altLang="zh-TW" sz="2200" kern="0" dirty="0" err="1">
                <a:latin typeface="Times New Roman" panose="02020603050405020304" pitchFamily="18" charset="0"/>
                <a:ea typeface="標楷體" panose="03000509000000000000" pitchFamily="65" charset="-120"/>
                <a:cs typeface="Times New Roman" panose="02020603050405020304" pitchFamily="18" charset="0"/>
              </a:rPr>
              <a:t>Dudink</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）、王仁芳（</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Wang </a:t>
            </a:r>
            <a:r>
              <a:rPr lang="en-US" altLang="zh-TW" sz="2200" kern="0" dirty="0" err="1">
                <a:latin typeface="Times New Roman" panose="02020603050405020304" pitchFamily="18" charset="0"/>
                <a:ea typeface="標楷體" panose="03000509000000000000" pitchFamily="65" charset="-120"/>
                <a:cs typeface="Times New Roman" panose="02020603050405020304" pitchFamily="18" charset="0"/>
              </a:rPr>
              <a:t>Renfang</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）三位學者共同整理編輯，「臺北利氏學社」（</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Taipei Ricci Institute</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2013</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年影印出版發行之《徐家匯藏書樓明清天主教文獻續編》</a:t>
            </a:r>
            <a:r>
              <a:rPr lang="zh-TW" altLang="en-US" sz="2200" kern="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第一、二冊所收錄清朝乾隆三十九年（</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1774</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）歲次甲午季夏，河東晉邑呂立本（生平未詳）撰註；同治十年（</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1871</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）至十一年（</a:t>
            </a:r>
            <a:r>
              <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rPr>
              <a:t>1872</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）壬申歲清和月中浣，雲間方濟各</a:t>
            </a:r>
            <a:r>
              <a:rPr lang="zh-TW" altLang="zh-TW" sz="2200" kern="100" dirty="0">
                <a:latin typeface="Times New Roman" panose="02020603050405020304" pitchFamily="18" charset="0"/>
                <a:ea typeface="標楷體" panose="03000509000000000000" pitchFamily="65" charset="-120"/>
                <a:cs typeface="Times New Roman" panose="02020603050405020304" pitchFamily="18" charset="0"/>
              </a:rPr>
              <a:t>、程小樓與玻爾日亞</a:t>
            </a:r>
            <a:r>
              <a:rPr lang="zh-TW" altLang="zh-TW" sz="2200" kern="0" dirty="0">
                <a:latin typeface="Times New Roman" panose="02020603050405020304" pitchFamily="18" charset="0"/>
                <a:ea typeface="標楷體" panose="03000509000000000000" pitchFamily="65" charset="-120"/>
                <a:cs typeface="Times New Roman" panose="02020603050405020304" pitchFamily="18" charset="0"/>
              </a:rPr>
              <a:t>（生平均未詳）謹錄之四卷楷書過錄稿本《易經本旨》。</a:t>
            </a:r>
            <a:endParaRPr lang="en-US" altLang="zh-TW" sz="2200" kern="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sz="2200" dirty="0"/>
          </a:p>
        </p:txBody>
      </p:sp>
      <p:pic>
        <p:nvPicPr>
          <p:cNvPr id="5" name="圖片 4">
            <a:extLst>
              <a:ext uri="{FF2B5EF4-FFF2-40B4-BE49-F238E27FC236}">
                <a16:creationId xmlns:a16="http://schemas.microsoft.com/office/drawing/2014/main" id="{DE3EA622-3BE1-47E8-8843-2D01874A7906}"/>
              </a:ext>
            </a:extLst>
          </p:cNvPr>
          <p:cNvPicPr>
            <a:picLocks noChangeAspect="1"/>
          </p:cNvPicPr>
          <p:nvPr/>
        </p:nvPicPr>
        <p:blipFill rotWithShape="1">
          <a:blip r:embed="rId3"/>
          <a:srcRect l="26505" t="16569" r="46699" b="16246"/>
          <a:stretch/>
        </p:blipFill>
        <p:spPr>
          <a:xfrm>
            <a:off x="8327255" y="1411550"/>
            <a:ext cx="3266982" cy="46075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24813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1309C63-A9AE-4A10-A5A9-2035959F0DC7}"/>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r>
              <a:rPr lang="zh-TW" altLang="en-US" sz="2200" b="1" i="0" u="none" strike="noStrike" baseline="0" dirty="0">
                <a:solidFill>
                  <a:srgbClr val="5B9AD4"/>
                </a:solidFill>
                <a:latin typeface="Times New Roman" panose="02020603050405020304" pitchFamily="18" charset="0"/>
                <a:ea typeface="標楷體" panose="03000509000000000000" pitchFamily="65" charset="-120"/>
                <a:cs typeface="Times New Roman" panose="02020603050405020304" pitchFamily="18" charset="0"/>
              </a:rPr>
              <a:t>本文以</a:t>
            </a:r>
            <a:r>
              <a:rPr lang="en-US" altLang="zh-TW" sz="2200" b="1" i="0" u="none" strike="noStrike" baseline="0" dirty="0">
                <a:solidFill>
                  <a:srgbClr val="5B9AD4"/>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i="0" u="none" strike="noStrike" baseline="0" dirty="0">
                <a:solidFill>
                  <a:srgbClr val="5B9AD4"/>
                </a:solidFill>
                <a:latin typeface="Times New Roman" panose="02020603050405020304" pitchFamily="18" charset="0"/>
                <a:ea typeface="標楷體" panose="03000509000000000000" pitchFamily="65" charset="-120"/>
                <a:cs typeface="Times New Roman" panose="02020603050405020304" pitchFamily="18" charset="0"/>
              </a:rPr>
              <a:t>同人</a:t>
            </a:r>
            <a:r>
              <a:rPr lang="en-US" altLang="zh-TW" sz="2200" b="1" i="0" u="none" strike="noStrike" baseline="0" dirty="0">
                <a:solidFill>
                  <a:srgbClr val="5B9AD4"/>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i="0" u="none" strike="noStrike" baseline="0" dirty="0">
                <a:solidFill>
                  <a:srgbClr val="5B9AD4"/>
                </a:solidFill>
                <a:latin typeface="Times New Roman" panose="02020603050405020304" pitchFamily="18" charset="0"/>
                <a:ea typeface="標楷體" panose="03000509000000000000" pitchFamily="65" charset="-120"/>
                <a:cs typeface="Times New Roman" panose="02020603050405020304" pitchFamily="18" charset="0"/>
              </a:rPr>
              <a:t>卦作為研究例子</a:t>
            </a:r>
            <a:endParaRPr lang="en-US" altLang="zh-TW" sz="2200" b="1" i="0" u="none" strike="noStrike" baseline="0" dirty="0">
              <a:solidFill>
                <a:srgbClr val="5B9AD4"/>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同人</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卦以「同」為名，且</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易傳</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又說明</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離</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卦與</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乾</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卦的關係，間接透過</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同人</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卦窺探</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離</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卦的象徵及其神格化趨勢。</a:t>
            </a:r>
            <a:endPar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05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同人</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卦辭：「同人於野，亨。利涉大川，利君子貞。」</a:t>
            </a:r>
            <a:endPar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altLang="zh-TW" sz="105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呂立本解釋寫</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道：</a:t>
            </a:r>
            <a:endPar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altLang="zh-TW" sz="105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2" indent="0" algn="just">
              <a:buNone/>
            </a:pP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人於野，亨」者，乃天主同人結合而居於野世，是與人通也。「利涉大川」者，乃宜傳于天下之人也。「利君子貞」者，乃利益修德正固之人也。☲乃為大君之親子，三爻皆正，故曰「利君子貞」也。讚曰：「開天誕聖，其道真正，觀我人斯，信徒大慶。」☲為吾主，信從吾主者，乃得大慶。姤，生同人，乃☴生☲之証也。</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2" indent="0" algn="just">
              <a:buNone/>
            </a:pPr>
            <a:endParaRPr lang="en-US" altLang="zh-TW" sz="10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200" dirty="0">
                <a:solidFill>
                  <a:srgbClr val="000000"/>
                </a:solidFill>
                <a:latin typeface="標楷體" panose="03000509000000000000" pitchFamily="65" charset="-120"/>
                <a:ea typeface="標楷體" panose="03000509000000000000" pitchFamily="65" charset="-120"/>
              </a:rPr>
              <a:t>呂立本將「同人於野，亨」解釋為聖子以凡人之身居於野生的世間，指涉了耶穌誕生一事。</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姤</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卦象徵上帝與瑪麗亞的姤遇，而</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同人</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則是耶穌的誕生，因此</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姤</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生</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同人</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，即是</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巽</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卦生</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卦（瑪麗亞生耶穌）的象徵。</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buNone/>
            </a:pP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buNone/>
            </a:pPr>
            <a:endPar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4" name="直線接點 3">
            <a:extLst>
              <a:ext uri="{FF2B5EF4-FFF2-40B4-BE49-F238E27FC236}">
                <a16:creationId xmlns:a16="http://schemas.microsoft.com/office/drawing/2014/main" id="{003173CE-46B6-44A1-BCE0-A2D1615E2930}"/>
              </a:ext>
            </a:extLst>
          </p:cNvPr>
          <p:cNvCxnSpPr>
            <a:cxnSpLocks/>
          </p:cNvCxnSpPr>
          <p:nvPr/>
        </p:nvCxnSpPr>
        <p:spPr>
          <a:xfrm>
            <a:off x="4852219" y="530942"/>
            <a:ext cx="632705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74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38FE651-E02E-4D0D-B908-4AE042FD6B79}"/>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4337385"/>
            <a:ext cx="10515600" cy="2520616"/>
          </a:xfrm>
        </p:spPr>
        <p:txBody>
          <a:bodyPr>
            <a:noAutofit/>
          </a:bodyPr>
          <a:lstStyle/>
          <a:p>
            <a:endParaRPr lang="en-US" altLang="zh-TW" sz="1000" b="0" i="0" u="none" strike="noStrike" baseline="0" dirty="0">
              <a:solidFill>
                <a:srgbClr val="000000"/>
              </a:solidFill>
              <a:latin typeface="標楷體" panose="03000509000000000000" pitchFamily="65" charset="-120"/>
              <a:ea typeface="標楷體" panose="03000509000000000000" pitchFamily="65" charset="-120"/>
            </a:endParaRPr>
          </a:p>
          <a:p>
            <a:pPr algn="just"/>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同人</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六二</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爻的解釋，說明耶穌的聖性，乃合於天主之性。</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新約全書</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曾記載耶穌受洗之時，受了天主之靈，從形式上而言，與中國古代君王受天命類似。因此，在天主教的思想中，耶穌與上帝相同的聖性，聖子涉繼承上帝聖性。</a:t>
            </a:r>
            <a:endParaRPr lang="en-US" altLang="zh-TW" sz="2200" b="0" i="0" u="none" strike="noStrike" baseline="0" dirty="0">
              <a:solidFill>
                <a:srgbClr val="000000"/>
              </a:solidFill>
              <a:latin typeface="標楷體" panose="03000509000000000000" pitchFamily="65" charset="-120"/>
              <a:ea typeface="標楷體" panose="03000509000000000000" pitchFamily="65" charset="-120"/>
            </a:endParaRPr>
          </a:p>
          <a:p>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同人</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九三</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爻則說明耶穌降生與死亡之時，皆是在聖母瑪利亞之下，而升天之時，得至尊之位。在傳道之時，三年之艱困。文中以</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乾</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為一，合於</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之三，為四，並認為四為耶穌復活後的四十天之間。</a:t>
            </a:r>
            <a:endParaRPr lang="en-US" altLang="zh-TW" sz="2200" b="0" i="0" u="none" strike="noStrike" baseline="0" dirty="0">
              <a:solidFill>
                <a:srgbClr val="000000"/>
              </a:solidFill>
              <a:latin typeface="標楷體" panose="03000509000000000000" pitchFamily="65" charset="-120"/>
              <a:ea typeface="標楷體" panose="03000509000000000000" pitchFamily="65" charset="-120"/>
            </a:endParaRPr>
          </a:p>
          <a:p>
            <a:endParaRPr lang="en-US" sz="2200" dirty="0">
              <a:latin typeface="標楷體" panose="03000509000000000000" pitchFamily="65" charset="-120"/>
              <a:ea typeface="標楷體" panose="03000509000000000000" pitchFamily="65" charset="-120"/>
            </a:endParaRPr>
          </a:p>
        </p:txBody>
      </p:sp>
      <p:graphicFrame>
        <p:nvGraphicFramePr>
          <p:cNvPr id="23" name="表格 22">
            <a:extLst>
              <a:ext uri="{FF2B5EF4-FFF2-40B4-BE49-F238E27FC236}">
                <a16:creationId xmlns:a16="http://schemas.microsoft.com/office/drawing/2014/main" id="{66CEDD31-1EE6-4186-BDD6-D83DAD60591A}"/>
              </a:ext>
            </a:extLst>
          </p:cNvPr>
          <p:cNvGraphicFramePr>
            <a:graphicFrameLocks noGrp="1"/>
          </p:cNvGraphicFramePr>
          <p:nvPr>
            <p:extLst>
              <p:ext uri="{D42A27DB-BD31-4B8C-83A1-F6EECF244321}">
                <p14:modId xmlns:p14="http://schemas.microsoft.com/office/powerpoint/2010/main" val="440722093"/>
              </p:ext>
            </p:extLst>
          </p:nvPr>
        </p:nvGraphicFramePr>
        <p:xfrm>
          <a:off x="685800" y="309880"/>
          <a:ext cx="10820400" cy="3845560"/>
        </p:xfrm>
        <a:graphic>
          <a:graphicData uri="http://schemas.openxmlformats.org/drawingml/2006/table">
            <a:tbl>
              <a:tblPr firstRow="1" bandRow="1">
                <a:tableStyleId>{F5AB1C69-6EDB-4FF4-983F-18BD219EF322}</a:tableStyleId>
              </a:tblPr>
              <a:tblGrid>
                <a:gridCol w="1819275">
                  <a:extLst>
                    <a:ext uri="{9D8B030D-6E8A-4147-A177-3AD203B41FA5}">
                      <a16:colId xmlns:a16="http://schemas.microsoft.com/office/drawing/2014/main" val="913667581"/>
                    </a:ext>
                  </a:extLst>
                </a:gridCol>
                <a:gridCol w="2333625">
                  <a:extLst>
                    <a:ext uri="{9D8B030D-6E8A-4147-A177-3AD203B41FA5}">
                      <a16:colId xmlns:a16="http://schemas.microsoft.com/office/drawing/2014/main" val="1168598802"/>
                    </a:ext>
                  </a:extLst>
                </a:gridCol>
                <a:gridCol w="2514600">
                  <a:extLst>
                    <a:ext uri="{9D8B030D-6E8A-4147-A177-3AD203B41FA5}">
                      <a16:colId xmlns:a16="http://schemas.microsoft.com/office/drawing/2014/main" val="2265348817"/>
                    </a:ext>
                  </a:extLst>
                </a:gridCol>
                <a:gridCol w="4152900">
                  <a:extLst>
                    <a:ext uri="{9D8B030D-6E8A-4147-A177-3AD203B41FA5}">
                      <a16:colId xmlns:a16="http://schemas.microsoft.com/office/drawing/2014/main" val="3742901823"/>
                    </a:ext>
                  </a:extLst>
                </a:gridCol>
              </a:tblGrid>
              <a:tr h="370840">
                <a:tc>
                  <a:txBody>
                    <a:bodyPr/>
                    <a:lstStyle/>
                    <a:p>
                      <a:pPr algn="ctr"/>
                      <a:r>
                        <a:rPr lang="en-US" altLang="zh-TW" dirty="0"/>
                        <a:t>〈</a:t>
                      </a:r>
                      <a:r>
                        <a:rPr lang="zh-TW" altLang="en-US" dirty="0"/>
                        <a:t>同人</a:t>
                      </a:r>
                      <a:r>
                        <a:rPr lang="en-US" altLang="zh-TW" dirty="0"/>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t>《</a:t>
                      </a:r>
                      <a:r>
                        <a:rPr lang="zh-TW" altLang="en-US" dirty="0"/>
                        <a:t>易經</a:t>
                      </a:r>
                      <a:r>
                        <a:rPr lang="en-US" altLang="zh-TW" dirty="0"/>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t>《</a:t>
                      </a:r>
                      <a:r>
                        <a:rPr lang="zh-TW" altLang="en-US" dirty="0"/>
                        <a:t>易經本旨</a:t>
                      </a:r>
                      <a:r>
                        <a:rPr lang="en-US" altLang="zh-TW" dirty="0"/>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t>《</a:t>
                      </a:r>
                      <a:r>
                        <a:rPr lang="zh-TW" altLang="en-US" dirty="0"/>
                        <a:t>聖經</a:t>
                      </a:r>
                      <a:r>
                        <a:rPr lang="en-US" altLang="zh-TW" dirty="0"/>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575469314"/>
                  </a:ext>
                </a:extLst>
              </a:tr>
              <a:tr h="370840">
                <a:tc>
                  <a:txBody>
                    <a:bodyPr/>
                    <a:lstStyle/>
                    <a:p>
                      <a:pPr algn="just"/>
                      <a:r>
                        <a:rPr lang="en-US" altLang="zh-TW" sz="1800" u="none" strike="noStrike" baseline="0" dirty="0"/>
                        <a:t>〈</a:t>
                      </a:r>
                      <a:r>
                        <a:rPr lang="zh-TW" altLang="en-US" sz="1800" u="none" strike="noStrike" baseline="0" dirty="0"/>
                        <a:t>同人</a:t>
                      </a:r>
                      <a:r>
                        <a:rPr lang="en-US" altLang="zh-TW" sz="1800" u="none" strike="noStrike" baseline="0" dirty="0"/>
                        <a:t>‧</a:t>
                      </a:r>
                      <a:r>
                        <a:rPr lang="zh-TW" altLang="en-US" sz="1800" u="none" strike="noStrike" baseline="0" dirty="0"/>
                        <a:t>六二</a:t>
                      </a:r>
                      <a:r>
                        <a:rPr lang="en-US" altLang="zh-TW" sz="1800" u="none" strike="noStrike" baseline="0" dirty="0"/>
                        <a:t>〉</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just"/>
                      <a:r>
                        <a:rPr lang="zh-TW" altLang="en-US" sz="1800" u="none" strike="noStrike" baseline="0" dirty="0"/>
                        <a:t>「同人于宗，吝」</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just"/>
                      <a:r>
                        <a:rPr lang="zh-TW" altLang="en-US" sz="1800" u="none" strike="noStrike" baseline="0" dirty="0"/>
                        <a:t>以吾主之人性，合于主性，故曰「同人于宗」也。</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800" dirty="0"/>
                        <a:t>《</a:t>
                      </a:r>
                      <a:r>
                        <a:rPr lang="zh-TW" altLang="en-US" sz="1800" dirty="0"/>
                        <a:t>新約全書</a:t>
                      </a:r>
                      <a:r>
                        <a:rPr lang="en-US" altLang="zh-TW" sz="1800" dirty="0"/>
                        <a:t>‧</a:t>
                      </a:r>
                      <a:r>
                        <a:rPr lang="zh-TW" altLang="en-US" sz="1800" dirty="0"/>
                        <a:t>馬太福音</a:t>
                      </a:r>
                      <a:r>
                        <a:rPr lang="en-US" altLang="zh-TW" sz="1800" dirty="0"/>
                        <a:t>‧</a:t>
                      </a:r>
                      <a:r>
                        <a:rPr lang="zh-TW" altLang="en-US" sz="1800" dirty="0"/>
                        <a:t>第三章</a:t>
                      </a:r>
                      <a:r>
                        <a:rPr lang="en-US" altLang="zh-TW" sz="1800" dirty="0"/>
                        <a:t>》</a:t>
                      </a:r>
                      <a:r>
                        <a:rPr lang="zh-TW" altLang="en-US" sz="1800" dirty="0"/>
                        <a:t>第</a:t>
                      </a:r>
                      <a:r>
                        <a:rPr lang="en-US" altLang="zh-TW" sz="1800" dirty="0"/>
                        <a:t>16-17</a:t>
                      </a:r>
                      <a:r>
                        <a:rPr lang="zh-TW" altLang="en-US" sz="1800" dirty="0"/>
                        <a:t>行：耶穌受了洗，隨即從水裡上來。天忽然為他開了，他就看見，神的靈彷彿鴿子降下，落在他身上。從天上有聲音說：「這是我的愛子，我所喜悅的。」</a:t>
                      </a:r>
                      <a:endParaRPr lang="en-US" altLang="zh-TW" sz="1800" dirty="0"/>
                    </a:p>
                    <a:p>
                      <a:pPr algn="just"/>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2652170"/>
                  </a:ext>
                </a:extLst>
              </a:tr>
              <a:tr h="370840">
                <a:tc>
                  <a:txBody>
                    <a:bodyPr/>
                    <a:lstStyle/>
                    <a:p>
                      <a:pPr algn="just"/>
                      <a:r>
                        <a:rPr lang="en-US" altLang="zh-TW" sz="1800" u="none" strike="noStrike" baseline="0" dirty="0"/>
                        <a:t>〈</a:t>
                      </a:r>
                      <a:r>
                        <a:rPr lang="zh-TW" altLang="en-US" sz="1800" u="none" strike="noStrike" baseline="0" dirty="0"/>
                        <a:t>同人</a:t>
                      </a:r>
                      <a:r>
                        <a:rPr lang="en-US" altLang="zh-TW" sz="1800" u="none" strike="noStrike" baseline="0" dirty="0"/>
                        <a:t>‧</a:t>
                      </a:r>
                      <a:r>
                        <a:rPr lang="zh-TW" altLang="en-US" sz="1800" u="none" strike="noStrike" baseline="0" dirty="0"/>
                        <a:t>九三</a:t>
                      </a:r>
                      <a:r>
                        <a:rPr lang="en-US" altLang="zh-TW" sz="1800" u="none" strike="noStrike" baseline="0" dirty="0"/>
                        <a:t>〉</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just"/>
                      <a:r>
                        <a:rPr lang="zh-TW" altLang="en-US" sz="1800" u="none" strike="noStrike" baseline="0" dirty="0"/>
                        <a:t>「伏戎于莽，升其高陵，三歲不興。」</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u="none" strike="noStrike" baseline="0" dirty="0"/>
                        <a:t>吾主降世，伏于聖母之下，升天之時，得至尊之位。行教之時，三歲不興也。☰一☲三，合之為四，乃吾主復活後四十日之中也。</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just"/>
                      <a:r>
                        <a:rPr lang="en-US" altLang="zh-TW" sz="1800" u="none" strike="noStrike" baseline="0" dirty="0"/>
                        <a:t>《</a:t>
                      </a:r>
                      <a:r>
                        <a:rPr lang="zh-TW" altLang="en-US" sz="1800" u="none" strike="noStrike" baseline="0" dirty="0"/>
                        <a:t>新約全書</a:t>
                      </a:r>
                      <a:r>
                        <a:rPr lang="en-US" altLang="zh-TW" sz="1800" u="none" strike="noStrike" baseline="0" dirty="0"/>
                        <a:t>‧</a:t>
                      </a:r>
                      <a:r>
                        <a:rPr lang="zh-TW" altLang="en-US" sz="1800" u="none" strike="noStrike" baseline="0" dirty="0"/>
                        <a:t>使徒行傳</a:t>
                      </a:r>
                      <a:r>
                        <a:rPr lang="en-US" altLang="zh-TW" sz="1800" u="none" strike="noStrike" baseline="0" dirty="0"/>
                        <a:t>‧</a:t>
                      </a:r>
                      <a:r>
                        <a:rPr lang="zh-TW" altLang="en-US" sz="1800" u="none" strike="noStrike" baseline="0" dirty="0"/>
                        <a:t>第一章</a:t>
                      </a:r>
                      <a:r>
                        <a:rPr lang="en-US" altLang="zh-TW" sz="1800" u="none" strike="noStrike" baseline="0" dirty="0"/>
                        <a:t>》</a:t>
                      </a:r>
                      <a:r>
                        <a:rPr lang="zh-TW" altLang="en-US" sz="1800" u="none" strike="noStrike" baseline="0" dirty="0"/>
                        <a:t>第</a:t>
                      </a:r>
                      <a:r>
                        <a:rPr lang="en-US" altLang="zh-TW" sz="1800" u="none" strike="noStrike" baseline="0" dirty="0"/>
                        <a:t>3</a:t>
                      </a:r>
                      <a:r>
                        <a:rPr lang="zh-TW" altLang="en-US" sz="1800" u="none" strike="noStrike" baseline="0" dirty="0"/>
                        <a:t>行載曰：他受害之後，用許多的憑據將自己活活地顯給使徒看，四十天之久向他們顯現，講說，神國的事。</a:t>
                      </a:r>
                      <a:endParaRPr lang="en-US" altLang="zh-TW" sz="1800" u="none" strike="noStrike" baseline="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884048255"/>
                  </a:ext>
                </a:extLst>
              </a:tr>
            </a:tbl>
          </a:graphicData>
        </a:graphic>
      </p:graphicFrame>
    </p:spTree>
    <p:extLst>
      <p:ext uri="{BB962C8B-B14F-4D97-AF65-F5344CB8AC3E}">
        <p14:creationId xmlns:p14="http://schemas.microsoft.com/office/powerpoint/2010/main" val="3915643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2F34ED2-08B4-4355-BD56-6F85D0353BD2}"/>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677779" y="3502190"/>
            <a:ext cx="10515600" cy="3115180"/>
          </a:xfrm>
        </p:spPr>
        <p:txBody>
          <a:bodyPr>
            <a:noAutofit/>
          </a:bodyPr>
          <a:lstStyle/>
          <a:p>
            <a:pPr algn="just"/>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以上所言「暗互之☲」，應是</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謙</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卦中爻</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坎</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卦之錯，即為</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離</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卦。同時，文中亦直接明示</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離</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卦為耶穌。</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認為</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謙</a:t>
            </a:r>
            <a:r>
              <a:rPr lang="en-US" altLang="zh-TW" sz="2200" b="0" i="0" u="none" strike="noStrike" spc="300"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spc="300" baseline="0" dirty="0">
                <a:solidFill>
                  <a:srgbClr val="000000"/>
                </a:solidFill>
                <a:latin typeface="標楷體" panose="03000509000000000000" pitchFamily="65" charset="-120"/>
                <a:ea typeface="標楷體" panose="03000509000000000000" pitchFamily="65" charset="-120"/>
              </a:rPr>
              <a:t>卦在描述耶穌的謙德。</a:t>
            </a:r>
            <a:endParaRPr lang="en-US" altLang="zh-TW" sz="2200" b="0" i="0" u="none" strike="noStrike" spc="300" baseline="0" dirty="0">
              <a:solidFill>
                <a:srgbClr val="000000"/>
              </a:solidFill>
              <a:latin typeface="標楷體" panose="03000509000000000000" pitchFamily="65" charset="-120"/>
              <a:ea typeface="標楷體" panose="03000509000000000000" pitchFamily="65" charset="-120"/>
            </a:endParaRPr>
          </a:p>
          <a:p>
            <a:pPr algn="just"/>
            <a:endParaRPr lang="en-US" sz="2200" b="0" i="0" u="none" strike="noStrike" spc="300" baseline="0" dirty="0">
              <a:latin typeface="標楷體" panose="03000509000000000000" pitchFamily="65" charset="-120"/>
              <a:ea typeface="標楷體" panose="03000509000000000000" pitchFamily="65" charset="-120"/>
            </a:endParaRPr>
          </a:p>
          <a:p>
            <a:pPr algn="just"/>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易經本旨</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認為</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隨</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彖傳</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中所言「天下隨時」，說明耶穌降生之時的象徵意義。</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新約全書</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路加福音</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第二章</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6-7</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行，曰：</a:t>
            </a:r>
          </a:p>
          <a:p>
            <a:pPr marL="0" indent="0" algn="just">
              <a:buNone/>
            </a:pP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他們在那裡的時候，瑪麗亞的產期到了，就生了頭胎兒子，用布包</a:t>
            </a:r>
            <a:r>
              <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spc="300" dirty="0">
                <a:latin typeface="Times New Roman" panose="02020603050405020304" pitchFamily="18" charset="0"/>
                <a:ea typeface="標楷體" panose="03000509000000000000" pitchFamily="65" charset="-120"/>
                <a:cs typeface="Times New Roman" panose="02020603050405020304" pitchFamily="18" charset="0"/>
              </a:rPr>
              <a:t>起來，放在馬槽裡，因為客店裡沒有地方。</a:t>
            </a:r>
            <a:endParaRPr lang="en-US" altLang="zh-TW" sz="2200" spc="3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sz="2200" b="0" i="0" u="none" strike="noStrike" spc="300" baseline="0" dirty="0">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ED7A306A-23F8-4914-8D6D-08D45D22A304}"/>
              </a:ext>
            </a:extLst>
          </p:cNvPr>
          <p:cNvGraphicFramePr>
            <a:graphicFrameLocks noGrp="1"/>
          </p:cNvGraphicFramePr>
          <p:nvPr>
            <p:extLst>
              <p:ext uri="{D42A27DB-BD31-4B8C-83A1-F6EECF244321}">
                <p14:modId xmlns:p14="http://schemas.microsoft.com/office/powerpoint/2010/main" val="2780146606"/>
              </p:ext>
            </p:extLst>
          </p:nvPr>
        </p:nvGraphicFramePr>
        <p:xfrm>
          <a:off x="677779" y="240631"/>
          <a:ext cx="10820399" cy="3022600"/>
        </p:xfrm>
        <a:graphic>
          <a:graphicData uri="http://schemas.openxmlformats.org/drawingml/2006/table">
            <a:tbl>
              <a:tblPr firstRow="1" bandRow="1">
                <a:tableStyleId>{F5AB1C69-6EDB-4FF4-983F-18BD219EF322}</a:tableStyleId>
              </a:tblPr>
              <a:tblGrid>
                <a:gridCol w="950547">
                  <a:extLst>
                    <a:ext uri="{9D8B030D-6E8A-4147-A177-3AD203B41FA5}">
                      <a16:colId xmlns:a16="http://schemas.microsoft.com/office/drawing/2014/main" val="2609847166"/>
                    </a:ext>
                  </a:extLst>
                </a:gridCol>
                <a:gridCol w="3152649">
                  <a:extLst>
                    <a:ext uri="{9D8B030D-6E8A-4147-A177-3AD203B41FA5}">
                      <a16:colId xmlns:a16="http://schemas.microsoft.com/office/drawing/2014/main" val="738919614"/>
                    </a:ext>
                  </a:extLst>
                </a:gridCol>
                <a:gridCol w="6717203">
                  <a:extLst>
                    <a:ext uri="{9D8B030D-6E8A-4147-A177-3AD203B41FA5}">
                      <a16:colId xmlns:a16="http://schemas.microsoft.com/office/drawing/2014/main" val="1609218723"/>
                    </a:ext>
                  </a:extLst>
                </a:gridCol>
              </a:tblGrid>
              <a:tr h="370840">
                <a:tc>
                  <a:txBody>
                    <a:bodyPr/>
                    <a:lstStyle/>
                    <a:p>
                      <a:pPr algn="ctr"/>
                      <a:r>
                        <a:rPr lang="zh-TW" altLang="en-US" dirty="0"/>
                        <a:t>卦</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t>《</a:t>
                      </a:r>
                      <a:r>
                        <a:rPr lang="zh-TW" altLang="en-US" dirty="0"/>
                        <a:t>易經</a:t>
                      </a:r>
                      <a:r>
                        <a:rPr lang="en-US" altLang="zh-TW" dirty="0"/>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t>《</a:t>
                      </a:r>
                      <a:r>
                        <a:rPr lang="zh-TW" altLang="en-US" dirty="0"/>
                        <a:t>易經本旨</a:t>
                      </a:r>
                      <a:r>
                        <a:rPr lang="en-US" altLang="zh-TW" dirty="0"/>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4138683169"/>
                  </a:ext>
                </a:extLst>
              </a:tr>
              <a:tr h="370840">
                <a:tc>
                  <a:txBody>
                    <a:bodyPr/>
                    <a:lstStyle/>
                    <a:p>
                      <a:pPr algn="just"/>
                      <a:r>
                        <a:rPr lang="en-US" altLang="zh-TW" sz="1800" u="none" strike="noStrike" baseline="0" dirty="0"/>
                        <a:t>〈</a:t>
                      </a:r>
                      <a:r>
                        <a:rPr lang="zh-TW" altLang="en-US" sz="1800" u="none" strike="noStrike" baseline="0" dirty="0"/>
                        <a:t>謙</a:t>
                      </a:r>
                      <a:r>
                        <a:rPr lang="en-US" altLang="zh-TW" sz="1800" u="none" strike="noStrike" baseline="0" dirty="0"/>
                        <a:t>〉</a:t>
                      </a:r>
                      <a:endParaRPr lang="zh-TW" altLang="en-US" dirty="0"/>
                    </a:p>
                  </a:txBody>
                  <a:tcPr/>
                </a:tc>
                <a:tc>
                  <a:txBody>
                    <a:bodyPr/>
                    <a:lstStyle/>
                    <a:p>
                      <a:pPr algn="just"/>
                      <a:r>
                        <a:rPr lang="zh-TW" altLang="en-US" sz="1800" u="none" strike="noStrike" baseline="0" dirty="0"/>
                        <a:t>「亨，君子有終。」</a:t>
                      </a:r>
                      <a:endParaRPr lang="zh-TW" alt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u="none" strike="noStrike" baseline="0" dirty="0"/>
                        <a:t>暗互之☲，乃為耶穌。</a:t>
                      </a:r>
                      <a:r>
                        <a:rPr lang="en-US" altLang="zh-TW" sz="1800" u="none" strike="noStrike" baseline="0" dirty="0"/>
                        <a:t>〈</a:t>
                      </a:r>
                      <a:r>
                        <a:rPr lang="zh-TW" altLang="en-US" sz="1800" u="none" strike="noStrike" baseline="0" dirty="0"/>
                        <a:t>謙</a:t>
                      </a:r>
                      <a:r>
                        <a:rPr lang="en-US" altLang="zh-TW" sz="1800" u="none" strike="noStrike" baseline="0" dirty="0"/>
                        <a:t>〉</a:t>
                      </a:r>
                      <a:r>
                        <a:rPr lang="zh-TW" altLang="en-US" sz="1800" u="none" strike="noStrike" baseline="0" dirty="0"/>
                        <a:t>卦者，乃耶穌之謙，以為萬世之謙德準也。山居地下者，乃以表吾主以至尊，而居至卑之下以羞吾人之傲也，故自稱為人子，以示吾人謙德表之也。吾主乃大君真子，故曰「君子」。先受苦難，而後得上國，故曰「有終」。</a:t>
                      </a:r>
                      <a:endParaRPr lang="en-US" altLang="zh-TW" sz="1800" u="none" strike="noStrike" baseline="0" dirty="0"/>
                    </a:p>
                    <a:p>
                      <a:pPr algn="just"/>
                      <a:endParaRPr lang="zh-TW" altLang="en-US" dirty="0"/>
                    </a:p>
                  </a:txBody>
                  <a:tcPr/>
                </a:tc>
                <a:extLst>
                  <a:ext uri="{0D108BD9-81ED-4DB2-BD59-A6C34878D82A}">
                    <a16:rowId xmlns:a16="http://schemas.microsoft.com/office/drawing/2014/main" val="2015384974"/>
                  </a:ext>
                </a:extLst>
              </a:tr>
              <a:tr h="370840">
                <a:tc>
                  <a:txBody>
                    <a:bodyPr/>
                    <a:lstStyle/>
                    <a:p>
                      <a:pPr algn="just"/>
                      <a:r>
                        <a:rPr lang="en-US" altLang="zh-TW" sz="1800" u="none" strike="noStrike" baseline="0" dirty="0"/>
                        <a:t>〈</a:t>
                      </a:r>
                      <a:r>
                        <a:rPr lang="zh-TW" altLang="en-US" sz="1800" u="none" strike="noStrike" baseline="0" dirty="0"/>
                        <a:t>隨</a:t>
                      </a:r>
                      <a:r>
                        <a:rPr lang="en-US" altLang="zh-TW" sz="1800" u="none" strike="noStrike" baseline="0" dirty="0"/>
                        <a:t>〉</a:t>
                      </a:r>
                      <a:endParaRPr lang="zh-TW" altLang="en-US" dirty="0"/>
                    </a:p>
                  </a:txBody>
                  <a:tcPr/>
                </a:tc>
                <a:tc>
                  <a:txBody>
                    <a:bodyPr/>
                    <a:lstStyle/>
                    <a:p>
                      <a:pPr algn="just"/>
                      <a:r>
                        <a:rPr lang="en-US" altLang="zh-TW" sz="1800" u="none" strike="noStrike" baseline="0" dirty="0"/>
                        <a:t>〈</a:t>
                      </a:r>
                      <a:r>
                        <a:rPr lang="zh-TW" altLang="en-US" sz="1800" u="none" strike="noStrike" baseline="0" dirty="0"/>
                        <a:t>彖傳</a:t>
                      </a:r>
                      <a:r>
                        <a:rPr lang="en-US" altLang="zh-TW" sz="1800" u="none" strike="noStrike" baseline="0" dirty="0"/>
                        <a:t>〉</a:t>
                      </a:r>
                      <a:r>
                        <a:rPr lang="zh-TW" altLang="en-US" sz="1800" u="none" strike="noStrike" baseline="0" dirty="0"/>
                        <a:t>曰：「</a:t>
                      </a:r>
                      <a:r>
                        <a:rPr lang="en-US" altLang="zh-TW" sz="1800" u="none" strike="noStrike" baseline="0" dirty="0"/>
                        <a:t>〈</a:t>
                      </a:r>
                      <a:r>
                        <a:rPr lang="zh-TW" altLang="en-US" sz="1800" u="none" strike="noStrike" baseline="0" dirty="0"/>
                        <a:t>隨</a:t>
                      </a:r>
                      <a:r>
                        <a:rPr lang="en-US" altLang="zh-TW" sz="1800" u="none" strike="noStrike" baseline="0" dirty="0"/>
                        <a:t>〉</a:t>
                      </a:r>
                      <a:r>
                        <a:rPr lang="zh-TW" altLang="en-US" sz="1800" u="none" strike="noStrike" baseline="0" dirty="0"/>
                        <a:t>，剛來而下柔，動而悅，</a:t>
                      </a:r>
                      <a:r>
                        <a:rPr lang="en-US" altLang="zh-TW" sz="1800" u="none" strike="noStrike" baseline="0" dirty="0"/>
                        <a:t>〈</a:t>
                      </a:r>
                      <a:r>
                        <a:rPr lang="zh-TW" altLang="en-US" sz="1800" u="none" strike="noStrike" baseline="0" dirty="0"/>
                        <a:t>隨</a:t>
                      </a:r>
                      <a:r>
                        <a:rPr lang="en-US" altLang="zh-TW" sz="1800" u="none" strike="noStrike" baseline="0" dirty="0"/>
                        <a:t>〉</a:t>
                      </a:r>
                      <a:r>
                        <a:rPr lang="zh-TW" altLang="en-US" sz="1800" u="none" strike="noStrike" baseline="0" dirty="0"/>
                        <a:t>。大亨貞，无咎，而天下隨時。隨時之義大矣哉！」</a:t>
                      </a:r>
                      <a:endParaRPr lang="zh-TW" altLang="en-US" dirty="0"/>
                    </a:p>
                  </a:txBody>
                  <a:tcPr/>
                </a:tc>
                <a:tc>
                  <a:txBody>
                    <a:bodyPr/>
                    <a:lstStyle/>
                    <a:p>
                      <a:pPr algn="just"/>
                      <a:r>
                        <a:rPr lang="zh-TW" altLang="en-US" sz="1800" u="none" strike="noStrike" baseline="0" dirty="0"/>
                        <a:t>夫天開于子。子時降誕，乃天下隨時也。早定降世誕生之時，而隨時降誕。初陽為子，互☴為時，乃冬至後四日子時，是吾主降誕之時也。☳為四，乃冬至後四日之証也。中爻☷，馬棧之象，中互☲，吾主之象也。</a:t>
                      </a:r>
                      <a:endParaRPr lang="zh-TW" altLang="en-US" dirty="0"/>
                    </a:p>
                  </a:txBody>
                  <a:tcPr/>
                </a:tc>
                <a:extLst>
                  <a:ext uri="{0D108BD9-81ED-4DB2-BD59-A6C34878D82A}">
                    <a16:rowId xmlns:a16="http://schemas.microsoft.com/office/drawing/2014/main" val="3290844093"/>
                  </a:ext>
                </a:extLst>
              </a:tr>
            </a:tbl>
          </a:graphicData>
        </a:graphic>
      </p:graphicFrame>
    </p:spTree>
    <p:extLst>
      <p:ext uri="{BB962C8B-B14F-4D97-AF65-F5344CB8AC3E}">
        <p14:creationId xmlns:p14="http://schemas.microsoft.com/office/powerpoint/2010/main" val="1151756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D7AAE3F-2165-4F15-A342-8E3372EFB7C5}"/>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標題 1">
            <a:extLst>
              <a:ext uri="{FF2B5EF4-FFF2-40B4-BE49-F238E27FC236}">
                <a16:creationId xmlns:a16="http://schemas.microsoft.com/office/drawing/2014/main" id="{EDAE8DF8-A580-416F-8EE3-25F47AE395E0}"/>
              </a:ext>
            </a:extLst>
          </p:cNvPr>
          <p:cNvSpPr>
            <a:spLocks noGrp="1"/>
          </p:cNvSpPr>
          <p:nvPr>
            <p:ph type="title"/>
          </p:nvPr>
        </p:nvSpPr>
        <p:spPr/>
        <p:txBody>
          <a:bodyPr>
            <a:normAutofit/>
          </a:bodyPr>
          <a:lstStyle/>
          <a:p>
            <a:r>
              <a:rPr lang="zh-TW" altLang="en-US" sz="4800" b="0" i="0" u="none" strike="noStrike" baseline="0" dirty="0">
                <a:solidFill>
                  <a:srgbClr val="000000"/>
                </a:solidFill>
                <a:latin typeface="標楷體" panose="03000509000000000000" pitchFamily="65" charset="-120"/>
                <a:ea typeface="標楷體" panose="03000509000000000000" pitchFamily="65" charset="-120"/>
              </a:rPr>
              <a:t>五、</a:t>
            </a:r>
            <a:r>
              <a:rPr lang="en-US" altLang="zh-TW" sz="48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4800" b="0" i="0" u="none" strike="noStrike" baseline="0" dirty="0">
                <a:solidFill>
                  <a:srgbClr val="000000"/>
                </a:solidFill>
                <a:latin typeface="標楷體" panose="03000509000000000000" pitchFamily="65" charset="-120"/>
                <a:ea typeface="標楷體" panose="03000509000000000000" pitchFamily="65" charset="-120"/>
              </a:rPr>
              <a:t>聖經</a:t>
            </a:r>
            <a:r>
              <a:rPr lang="en-US" altLang="zh-TW" sz="48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4800" b="0" i="0" u="none" strike="noStrike" baseline="0" dirty="0">
                <a:solidFill>
                  <a:srgbClr val="000000"/>
                </a:solidFill>
                <a:latin typeface="標楷體" panose="03000509000000000000" pitchFamily="65" charset="-120"/>
                <a:ea typeface="標楷體" panose="03000509000000000000" pitchFamily="65" charset="-120"/>
              </a:rPr>
              <a:t>與</a:t>
            </a:r>
            <a:r>
              <a:rPr lang="en-US" altLang="zh-TW" sz="48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4800" b="0" i="0" u="none" strike="noStrike" baseline="0" dirty="0">
                <a:solidFill>
                  <a:srgbClr val="000000"/>
                </a:solidFill>
                <a:latin typeface="標楷體" panose="03000509000000000000" pitchFamily="65" charset="-120"/>
                <a:ea typeface="標楷體" panose="03000509000000000000" pitchFamily="65" charset="-120"/>
              </a:rPr>
              <a:t>易經</a:t>
            </a:r>
            <a:r>
              <a:rPr lang="en-US" altLang="zh-TW" sz="48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4800" b="0" i="0" u="none" strike="noStrike" baseline="0" dirty="0">
                <a:solidFill>
                  <a:srgbClr val="000000"/>
                </a:solidFill>
                <a:latin typeface="標楷體" panose="03000509000000000000" pitchFamily="65" charset="-120"/>
                <a:ea typeface="標楷體" panose="03000509000000000000" pitchFamily="65" charset="-120"/>
              </a:rPr>
              <a:t>的天地觀</a:t>
            </a:r>
            <a:endParaRPr lang="en-US" sz="4800" dirty="0"/>
          </a:p>
        </p:txBody>
      </p:sp>
      <p:sp>
        <p:nvSpPr>
          <p:cNvPr id="3" name="內容版面配置區 2">
            <a:extLst>
              <a:ext uri="{FF2B5EF4-FFF2-40B4-BE49-F238E27FC236}">
                <a16:creationId xmlns:a16="http://schemas.microsoft.com/office/drawing/2014/main" id="{5381AFFB-8DCE-45D0-AE00-F3942FACE34D}"/>
              </a:ext>
            </a:extLst>
          </p:cNvPr>
          <p:cNvSpPr>
            <a:spLocks noGrp="1"/>
          </p:cNvSpPr>
          <p:nvPr>
            <p:ph idx="1"/>
          </p:nvPr>
        </p:nvSpPr>
        <p:spPr/>
        <p:txBody>
          <a:bodyPr>
            <a:normAutofit/>
          </a:bodyPr>
          <a:lstStyle/>
          <a:p>
            <a:pPr algn="just"/>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易經</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卜筮功能是獲取天意</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以天意作為準則，祈求天與地之間的和諧，作為人族的保障，進而形成天人關係。</a:t>
            </a:r>
            <a:endParaRPr lang="en-US" altLang="zh-TW" sz="2200" dirty="0">
              <a:solidFill>
                <a:srgbClr val="000000"/>
              </a:solidFill>
              <a:latin typeface="標楷體" panose="03000509000000000000" pitchFamily="65" charset="-120"/>
              <a:ea typeface="標楷體" panose="03000509000000000000" pitchFamily="65" charset="-120"/>
            </a:endParaRPr>
          </a:p>
          <a:p>
            <a:pPr algn="just"/>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易經</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泰</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卦表現出理想的天地關係，呂立本以天主教經典</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聖經</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本位的角度出發，在</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易經本旨</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中對於卦旨的闡釋著重關注天地，其中所包含的天人關係，有意附會天主教的思想，而不涉及探討純粹物理性的事物。</a:t>
            </a:r>
            <a:endParaRPr lang="en-US" altLang="zh-TW" sz="2200" dirty="0">
              <a:latin typeface="標楷體" panose="03000509000000000000" pitchFamily="65" charset="-120"/>
              <a:ea typeface="標楷體" panose="03000509000000000000" pitchFamily="65" charset="-120"/>
            </a:endParaRPr>
          </a:p>
          <a:p>
            <a:pPr algn="just"/>
            <a:r>
              <a:rPr lang="zh-TW" altLang="en-US" sz="2200" dirty="0">
                <a:latin typeface="標楷體" panose="03000509000000000000" pitchFamily="65" charset="-120"/>
                <a:ea typeface="標楷體" panose="03000509000000000000" pitchFamily="65" charset="-120"/>
              </a:rPr>
              <a:t>本文以理想的（天人意義下的）天地關係作為視角，比較</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泰</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卦在</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易經本旨</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的闡釋之下與原文意涵的距離，並進一步探討呂立本詮釋</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泰</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卦所根據的</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聖經</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a:p>
            <a:endParaRPr lang="en-US" sz="2200" dirty="0"/>
          </a:p>
        </p:txBody>
      </p:sp>
    </p:spTree>
    <p:extLst>
      <p:ext uri="{BB962C8B-B14F-4D97-AF65-F5344CB8AC3E}">
        <p14:creationId xmlns:p14="http://schemas.microsoft.com/office/powerpoint/2010/main" val="2077466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647A2589-E727-4A9B-BEB7-6AEF3BECC30D}"/>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143102"/>
            <a:ext cx="10515600" cy="6176211"/>
          </a:xfrm>
        </p:spPr>
        <p:txBody>
          <a:bodyPr>
            <a:noAutofit/>
          </a:bodyPr>
          <a:lstStyle/>
          <a:p>
            <a:pPr marL="0" indent="0" algn="just">
              <a:buNone/>
            </a:pP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（一）</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解讀</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泰卦</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聖經</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救贖觀的置入</a:t>
            </a:r>
          </a:p>
          <a:p>
            <a:pPr marL="0" indent="0" algn="just">
              <a:buNone/>
            </a:pP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泰</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p>
          <a:p>
            <a:pPr algn="just"/>
            <a:endParaRPr lang="en-US" altLang="zh-TW" sz="2200" dirty="0">
              <a:solidFill>
                <a:srgbClr val="000000"/>
              </a:solidFill>
              <a:latin typeface="標楷體" panose="03000509000000000000" pitchFamily="65" charset="-120"/>
              <a:ea typeface="標楷體" panose="03000509000000000000" pitchFamily="65" charset="-120"/>
            </a:endParaRPr>
          </a:p>
          <a:p>
            <a:pPr algn="just"/>
            <a:endParaRPr lang="en-US" altLang="zh-TW" sz="2200" dirty="0">
              <a:solidFill>
                <a:srgbClr val="000000"/>
              </a:solidFill>
              <a:latin typeface="標楷體" panose="03000509000000000000" pitchFamily="65" charset="-120"/>
              <a:ea typeface="標楷體" panose="03000509000000000000" pitchFamily="65" charset="-120"/>
            </a:endParaRPr>
          </a:p>
          <a:p>
            <a:pPr algn="just"/>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buNone/>
            </a:pPr>
            <a:r>
              <a:rPr lang="en-US" altLang="zh-TW" sz="2200" dirty="0">
                <a:solidFill>
                  <a:srgbClr val="000000"/>
                </a:solidFill>
                <a:latin typeface="標楷體" panose="03000509000000000000" pitchFamily="65" charset="-120"/>
                <a:ea typeface="標楷體" panose="03000509000000000000" pitchFamily="65" charset="-120"/>
              </a:rPr>
              <a:t> </a:t>
            </a:r>
          </a:p>
          <a:p>
            <a:pPr marL="0" indent="0" algn="just">
              <a:buNone/>
            </a:pP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泰</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大象傳</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：「天地交」</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buNone/>
            </a:pP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泰</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卦辭：「泰，小往大來，吉亨。」</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buNone/>
            </a:pP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buNone/>
            </a:pP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 呂立本</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a:t>
            </a:r>
            <a:endParaRPr lang="en-US" altLang="zh-TW" sz="2200" b="0" i="0" u="none" strike="noStrike" baseline="0" dirty="0">
              <a:solidFill>
                <a:srgbClr val="000000"/>
              </a:solidFill>
              <a:latin typeface="標楷體" panose="03000509000000000000" pitchFamily="65" charset="-120"/>
              <a:ea typeface="標楷體" panose="03000509000000000000" pitchFamily="65" charset="-120"/>
            </a:endParaRPr>
          </a:p>
        </p:txBody>
      </p:sp>
      <p:grpSp>
        <p:nvGrpSpPr>
          <p:cNvPr id="2" name="群組 1">
            <a:extLst>
              <a:ext uri="{FF2B5EF4-FFF2-40B4-BE49-F238E27FC236}">
                <a16:creationId xmlns:a16="http://schemas.microsoft.com/office/drawing/2014/main" id="{8DB831FE-F9C8-45E4-BE53-FAD7B942E415}"/>
              </a:ext>
            </a:extLst>
          </p:cNvPr>
          <p:cNvGrpSpPr/>
          <p:nvPr/>
        </p:nvGrpSpPr>
        <p:grpSpPr>
          <a:xfrm>
            <a:off x="2157818" y="1140050"/>
            <a:ext cx="992963" cy="1262438"/>
            <a:chOff x="-1324752" y="1506162"/>
            <a:chExt cx="392089" cy="498496"/>
          </a:xfrm>
        </p:grpSpPr>
        <p:grpSp>
          <p:nvGrpSpPr>
            <p:cNvPr id="3" name="群組 2">
              <a:extLst>
                <a:ext uri="{FF2B5EF4-FFF2-40B4-BE49-F238E27FC236}">
                  <a16:creationId xmlns:a16="http://schemas.microsoft.com/office/drawing/2014/main" id="{758190FC-8D4A-4641-B55F-5F7D4AE3D502}"/>
                </a:ext>
              </a:extLst>
            </p:cNvPr>
            <p:cNvGrpSpPr/>
            <p:nvPr/>
          </p:nvGrpSpPr>
          <p:grpSpPr>
            <a:xfrm>
              <a:off x="-1324751" y="1774073"/>
              <a:ext cx="392088" cy="230585"/>
              <a:chOff x="4929567" y="1994296"/>
              <a:chExt cx="2000250" cy="1176338"/>
            </a:xfrm>
            <a:solidFill>
              <a:schemeClr val="tx1"/>
            </a:solidFill>
          </p:grpSpPr>
          <p:sp>
            <p:nvSpPr>
              <p:cNvPr id="4" name="矩形 3">
                <a:extLst>
                  <a:ext uri="{FF2B5EF4-FFF2-40B4-BE49-F238E27FC236}">
                    <a16:creationId xmlns:a16="http://schemas.microsoft.com/office/drawing/2014/main" id="{F2844451-2A0B-475B-BA6D-D08FC588CC1A}"/>
                  </a:ext>
                </a:extLst>
              </p:cNvPr>
              <p:cNvSpPr/>
              <p:nvPr/>
            </p:nvSpPr>
            <p:spPr>
              <a:xfrm>
                <a:off x="4929567" y="1994296"/>
                <a:ext cx="200025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5" name="矩形 4">
                <a:extLst>
                  <a:ext uri="{FF2B5EF4-FFF2-40B4-BE49-F238E27FC236}">
                    <a16:creationId xmlns:a16="http://schemas.microsoft.com/office/drawing/2014/main" id="{44D8C33C-446C-4E77-B8A2-CE6458568CE3}"/>
                  </a:ext>
                </a:extLst>
              </p:cNvPr>
              <p:cNvSpPr/>
              <p:nvPr/>
            </p:nvSpPr>
            <p:spPr>
              <a:xfrm>
                <a:off x="4929567" y="2450305"/>
                <a:ext cx="200025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6" name="矩形 5">
                <a:extLst>
                  <a:ext uri="{FF2B5EF4-FFF2-40B4-BE49-F238E27FC236}">
                    <a16:creationId xmlns:a16="http://schemas.microsoft.com/office/drawing/2014/main" id="{9B476B23-0051-442E-A0A3-47D036F67866}"/>
                  </a:ext>
                </a:extLst>
              </p:cNvPr>
              <p:cNvSpPr/>
              <p:nvPr/>
            </p:nvSpPr>
            <p:spPr>
              <a:xfrm>
                <a:off x="4929567" y="2903934"/>
                <a:ext cx="200025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grpSp>
        <p:grpSp>
          <p:nvGrpSpPr>
            <p:cNvPr id="7" name="群組 6">
              <a:extLst>
                <a:ext uri="{FF2B5EF4-FFF2-40B4-BE49-F238E27FC236}">
                  <a16:creationId xmlns:a16="http://schemas.microsoft.com/office/drawing/2014/main" id="{39716DBB-D8D6-4F65-8177-9A768032CEF4}"/>
                </a:ext>
              </a:extLst>
            </p:cNvPr>
            <p:cNvGrpSpPr/>
            <p:nvPr/>
          </p:nvGrpSpPr>
          <p:grpSpPr>
            <a:xfrm>
              <a:off x="-1324752" y="1506162"/>
              <a:ext cx="392089" cy="229811"/>
              <a:chOff x="4929567" y="3625452"/>
              <a:chExt cx="2000250" cy="1172388"/>
            </a:xfrm>
            <a:solidFill>
              <a:schemeClr val="tx1"/>
            </a:solidFill>
          </p:grpSpPr>
          <p:sp>
            <p:nvSpPr>
              <p:cNvPr id="9" name="矩形 8">
                <a:extLst>
                  <a:ext uri="{FF2B5EF4-FFF2-40B4-BE49-F238E27FC236}">
                    <a16:creationId xmlns:a16="http://schemas.microsoft.com/office/drawing/2014/main" id="{F6BB22D1-A552-4884-869E-8AF97A25DEB4}"/>
                  </a:ext>
                </a:extLst>
              </p:cNvPr>
              <p:cNvSpPr/>
              <p:nvPr/>
            </p:nvSpPr>
            <p:spPr>
              <a:xfrm>
                <a:off x="4929567" y="3625452"/>
                <a:ext cx="761707"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C5C03071-6099-4F7F-9201-6755F37E3E4B}"/>
                  </a:ext>
                </a:extLst>
              </p:cNvPr>
              <p:cNvSpPr/>
              <p:nvPr/>
            </p:nvSpPr>
            <p:spPr>
              <a:xfrm>
                <a:off x="6168110" y="3625452"/>
                <a:ext cx="761707"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B7A685CA-3E4D-423F-B4AB-36E460CE6F72}"/>
                  </a:ext>
                </a:extLst>
              </p:cNvPr>
              <p:cNvSpPr/>
              <p:nvPr/>
            </p:nvSpPr>
            <p:spPr>
              <a:xfrm>
                <a:off x="4929567" y="4078296"/>
                <a:ext cx="761707"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2" name="矩形 11">
                <a:extLst>
                  <a:ext uri="{FF2B5EF4-FFF2-40B4-BE49-F238E27FC236}">
                    <a16:creationId xmlns:a16="http://schemas.microsoft.com/office/drawing/2014/main" id="{B10001F4-A127-423C-A922-265A700EC575}"/>
                  </a:ext>
                </a:extLst>
              </p:cNvPr>
              <p:cNvSpPr/>
              <p:nvPr/>
            </p:nvSpPr>
            <p:spPr>
              <a:xfrm>
                <a:off x="6168110" y="4078296"/>
                <a:ext cx="761707"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3" name="矩形 12">
                <a:extLst>
                  <a:ext uri="{FF2B5EF4-FFF2-40B4-BE49-F238E27FC236}">
                    <a16:creationId xmlns:a16="http://schemas.microsoft.com/office/drawing/2014/main" id="{67011BBB-E0A2-45C5-9783-D04897C44176}"/>
                  </a:ext>
                </a:extLst>
              </p:cNvPr>
              <p:cNvSpPr/>
              <p:nvPr/>
            </p:nvSpPr>
            <p:spPr>
              <a:xfrm>
                <a:off x="4929567" y="4531140"/>
                <a:ext cx="761707"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4" name="矩形 13">
                <a:extLst>
                  <a:ext uri="{FF2B5EF4-FFF2-40B4-BE49-F238E27FC236}">
                    <a16:creationId xmlns:a16="http://schemas.microsoft.com/office/drawing/2014/main" id="{79D3FB42-781F-418C-9E87-DBD0C6144325}"/>
                  </a:ext>
                </a:extLst>
              </p:cNvPr>
              <p:cNvSpPr/>
              <p:nvPr/>
            </p:nvSpPr>
            <p:spPr>
              <a:xfrm>
                <a:off x="6168110" y="4531140"/>
                <a:ext cx="761707"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grpSp>
      </p:grpSp>
      <p:grpSp>
        <p:nvGrpSpPr>
          <p:cNvPr id="22" name="群組 21">
            <a:extLst>
              <a:ext uri="{FF2B5EF4-FFF2-40B4-BE49-F238E27FC236}">
                <a16:creationId xmlns:a16="http://schemas.microsoft.com/office/drawing/2014/main" id="{C1730A98-5E3F-457B-8118-A31119FB4EE6}"/>
              </a:ext>
            </a:extLst>
          </p:cNvPr>
          <p:cNvGrpSpPr/>
          <p:nvPr/>
        </p:nvGrpSpPr>
        <p:grpSpPr>
          <a:xfrm>
            <a:off x="3436826" y="1152750"/>
            <a:ext cx="1554304" cy="1201351"/>
            <a:chOff x="-2331453" y="1351606"/>
            <a:chExt cx="1554304" cy="1201351"/>
          </a:xfrm>
        </p:grpSpPr>
        <p:sp>
          <p:nvSpPr>
            <p:cNvPr id="15" name="矩形 14">
              <a:extLst>
                <a:ext uri="{FF2B5EF4-FFF2-40B4-BE49-F238E27FC236}">
                  <a16:creationId xmlns:a16="http://schemas.microsoft.com/office/drawing/2014/main" id="{31FD152A-E7F1-4D96-8828-7FB4D441CDFD}"/>
                </a:ext>
              </a:extLst>
            </p:cNvPr>
            <p:cNvSpPr/>
            <p:nvPr/>
          </p:nvSpPr>
          <p:spPr>
            <a:xfrm>
              <a:off x="-2331450" y="2105340"/>
              <a:ext cx="1554301" cy="447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乾</a:t>
              </a: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為天</a:t>
              </a:r>
              <a:endParaRPr lang="zh-TW" altLang="en-US" sz="2000" dirty="0">
                <a:solidFill>
                  <a:schemeClr val="bg1"/>
                </a:solidFill>
              </a:endParaRPr>
            </a:p>
          </p:txBody>
        </p:sp>
        <p:sp>
          <p:nvSpPr>
            <p:cNvPr id="16" name="矩形 15">
              <a:extLst>
                <a:ext uri="{FF2B5EF4-FFF2-40B4-BE49-F238E27FC236}">
                  <a16:creationId xmlns:a16="http://schemas.microsoft.com/office/drawing/2014/main" id="{01762185-B966-43DF-A875-96853097388D}"/>
                </a:ext>
              </a:extLst>
            </p:cNvPr>
            <p:cNvSpPr/>
            <p:nvPr/>
          </p:nvSpPr>
          <p:spPr>
            <a:xfrm>
              <a:off x="-2331453" y="1351606"/>
              <a:ext cx="1554301" cy="447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坤</a:t>
              </a: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為地</a:t>
              </a:r>
              <a:endParaRPr lang="zh-TW" altLang="en-US" sz="2000" dirty="0">
                <a:solidFill>
                  <a:schemeClr val="bg1"/>
                </a:solidFill>
              </a:endParaRPr>
            </a:p>
          </p:txBody>
        </p:sp>
      </p:grpSp>
      <p:sp>
        <p:nvSpPr>
          <p:cNvPr id="17" name="矩形 16">
            <a:extLst>
              <a:ext uri="{FF2B5EF4-FFF2-40B4-BE49-F238E27FC236}">
                <a16:creationId xmlns:a16="http://schemas.microsoft.com/office/drawing/2014/main" id="{272987B3-3D7D-4A74-BFF2-B293F75B92D4}"/>
              </a:ext>
            </a:extLst>
          </p:cNvPr>
          <p:cNvSpPr/>
          <p:nvPr/>
        </p:nvSpPr>
        <p:spPr>
          <a:xfrm>
            <a:off x="5375055" y="916431"/>
            <a:ext cx="2797408" cy="805614"/>
          </a:xfrm>
          <a:prstGeom prst="rect">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「小往」喻小人勢力削弱與退處順從之位</a:t>
            </a:r>
            <a:endParaRPr lang="zh-TW" altLang="en-US" sz="2000" dirty="0">
              <a:solidFill>
                <a:schemeClr val="bg1"/>
              </a:solidFill>
            </a:endParaRPr>
          </a:p>
        </p:txBody>
      </p:sp>
      <p:sp>
        <p:nvSpPr>
          <p:cNvPr id="19" name="矩形 18">
            <a:extLst>
              <a:ext uri="{FF2B5EF4-FFF2-40B4-BE49-F238E27FC236}">
                <a16:creationId xmlns:a16="http://schemas.microsoft.com/office/drawing/2014/main" id="{D373CB20-AB5F-4FB5-9357-2CF5BACAA794}"/>
              </a:ext>
            </a:extLst>
          </p:cNvPr>
          <p:cNvSpPr/>
          <p:nvPr/>
        </p:nvSpPr>
        <p:spPr>
          <a:xfrm>
            <a:off x="5375055" y="1820017"/>
            <a:ext cx="2797408" cy="805614"/>
          </a:xfrm>
          <a:prstGeom prst="rect">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「大來」君子剛健處於主導地位的象徵</a:t>
            </a:r>
            <a:endParaRPr lang="zh-TW" altLang="en-US" sz="2000" dirty="0">
              <a:solidFill>
                <a:schemeClr val="bg1"/>
              </a:solidFill>
            </a:endParaRPr>
          </a:p>
        </p:txBody>
      </p:sp>
      <p:sp>
        <p:nvSpPr>
          <p:cNvPr id="20" name="矩形 19">
            <a:extLst>
              <a:ext uri="{FF2B5EF4-FFF2-40B4-BE49-F238E27FC236}">
                <a16:creationId xmlns:a16="http://schemas.microsoft.com/office/drawing/2014/main" id="{4CCD2101-2E97-4B91-B4F8-CD5E18713DC2}"/>
              </a:ext>
            </a:extLst>
          </p:cNvPr>
          <p:cNvSpPr/>
          <p:nvPr/>
        </p:nvSpPr>
        <p:spPr>
          <a:xfrm>
            <a:off x="8556392" y="1324678"/>
            <a:ext cx="2455182" cy="805614"/>
          </a:xfrm>
          <a:prstGeom prst="rect">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人事與萬物因</a:t>
            </a:r>
            <a:endParaRPr lang="en-US" altLang="zh-TW" sz="2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2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上下相交而亨通</a:t>
            </a:r>
            <a:endParaRPr lang="zh-TW" altLang="en-US" sz="2000" dirty="0">
              <a:solidFill>
                <a:schemeClr val="bg1"/>
              </a:solidFill>
              <a:effectLst>
                <a:outerShdw blurRad="38100" dist="38100" dir="2700000" algn="tl">
                  <a:srgbClr val="000000">
                    <a:alpha val="43137"/>
                  </a:srgbClr>
                </a:outerShdw>
              </a:effectLst>
            </a:endParaRPr>
          </a:p>
        </p:txBody>
      </p:sp>
      <p:sp>
        <p:nvSpPr>
          <p:cNvPr id="24" name="矩形 23">
            <a:extLst>
              <a:ext uri="{FF2B5EF4-FFF2-40B4-BE49-F238E27FC236}">
                <a16:creationId xmlns:a16="http://schemas.microsoft.com/office/drawing/2014/main" id="{E527E053-CBEF-40F0-B9A1-8EF4E4B2C6E5}"/>
              </a:ext>
            </a:extLst>
          </p:cNvPr>
          <p:cNvSpPr/>
          <p:nvPr/>
        </p:nvSpPr>
        <p:spPr>
          <a:xfrm>
            <a:off x="5375055" y="3807141"/>
            <a:ext cx="2797408" cy="1486626"/>
          </a:xfrm>
          <a:prstGeom prst="rect">
            <a:avLst/>
          </a:prstGeom>
          <a:no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latin typeface="標楷體" panose="03000509000000000000" pitchFamily="65" charset="-120"/>
                <a:ea typeface="標楷體" panose="03000509000000000000" pitchFamily="65" charset="-120"/>
              </a:rPr>
              <a:t>「天主與世人</a:t>
            </a:r>
            <a:endParaRPr lang="en-US" altLang="zh-TW" sz="2000" dirty="0">
              <a:solidFill>
                <a:schemeClr val="tx1"/>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交相通愛」、 </a:t>
            </a:r>
            <a:endParaRPr lang="en-US" altLang="zh-TW" sz="2000" dirty="0">
              <a:solidFill>
                <a:schemeClr val="tx1"/>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「世人歸從聖教，</a:t>
            </a:r>
            <a:endParaRPr lang="en-US" altLang="zh-TW" sz="2000" dirty="0">
              <a:solidFill>
                <a:schemeClr val="tx1"/>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而得聖教大通」</a:t>
            </a:r>
            <a:endParaRPr lang="zh-TW" altLang="en-US" sz="2000" dirty="0">
              <a:solidFill>
                <a:schemeClr val="tx1"/>
              </a:solidFill>
            </a:endParaRPr>
          </a:p>
        </p:txBody>
      </p:sp>
      <p:sp>
        <p:nvSpPr>
          <p:cNvPr id="25" name="矩形 24">
            <a:extLst>
              <a:ext uri="{FF2B5EF4-FFF2-40B4-BE49-F238E27FC236}">
                <a16:creationId xmlns:a16="http://schemas.microsoft.com/office/drawing/2014/main" id="{A26CDE4F-1369-4F26-AC57-ECAD28064346}"/>
              </a:ext>
            </a:extLst>
          </p:cNvPr>
          <p:cNvSpPr/>
          <p:nvPr/>
        </p:nvSpPr>
        <p:spPr>
          <a:xfrm>
            <a:off x="8681864" y="3807141"/>
            <a:ext cx="2329710" cy="1486626"/>
          </a:xfrm>
          <a:prstGeom prst="rect">
            <a:avLst/>
          </a:prstGeom>
          <a:no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聖經</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的救贖觀</a:t>
            </a:r>
            <a:endParaRPr lang="zh-TW" altLang="en-US" sz="2000" dirty="0">
              <a:solidFill>
                <a:schemeClr val="tx1"/>
              </a:solidFill>
            </a:endParaRPr>
          </a:p>
        </p:txBody>
      </p:sp>
      <p:sp>
        <p:nvSpPr>
          <p:cNvPr id="26" name="內容版面配置區 2">
            <a:extLst>
              <a:ext uri="{FF2B5EF4-FFF2-40B4-BE49-F238E27FC236}">
                <a16:creationId xmlns:a16="http://schemas.microsoft.com/office/drawing/2014/main" id="{2F52CD39-5562-40E5-997B-78EF6D3CDF15}"/>
              </a:ext>
            </a:extLst>
          </p:cNvPr>
          <p:cNvSpPr txBox="1">
            <a:spLocks/>
          </p:cNvSpPr>
          <p:nvPr/>
        </p:nvSpPr>
        <p:spPr>
          <a:xfrm>
            <a:off x="838200" y="4648609"/>
            <a:ext cx="4724400" cy="213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zh-TW" altLang="en-US" sz="2200" dirty="0">
                <a:solidFill>
                  <a:srgbClr val="000000"/>
                </a:solidFill>
                <a:latin typeface="標楷體" panose="03000509000000000000" pitchFamily="65" charset="-120"/>
                <a:ea typeface="標楷體" panose="03000509000000000000" pitchFamily="65" charset="-120"/>
              </a:rPr>
              <a:t>「天」即是「天主」</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lnSpc>
                <a:spcPct val="100000"/>
              </a:lnSpc>
              <a:spcBef>
                <a:spcPts val="0"/>
              </a:spcBef>
              <a:buFont typeface="Arial" panose="020B0604020202020204" pitchFamily="34" charset="0"/>
              <a:buNone/>
            </a:pPr>
            <a:r>
              <a:rPr lang="zh-TW" altLang="en-US" sz="2200" dirty="0">
                <a:solidFill>
                  <a:srgbClr val="000000"/>
                </a:solidFill>
                <a:latin typeface="標楷體" panose="03000509000000000000" pitchFamily="65" charset="-120"/>
                <a:ea typeface="標楷體" panose="03000509000000000000" pitchFamily="65" charset="-120"/>
              </a:rPr>
              <a:t>「地」則是指「世人」</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lnSpc>
                <a:spcPct val="100000"/>
              </a:lnSpc>
              <a:spcBef>
                <a:spcPts val="0"/>
              </a:spcBef>
              <a:buFont typeface="Arial" panose="020B0604020202020204" pitchFamily="34" charset="0"/>
              <a:buNone/>
            </a:pPr>
            <a:r>
              <a:rPr lang="zh-TW" altLang="en-US" sz="2200" dirty="0">
                <a:solidFill>
                  <a:srgbClr val="000000"/>
                </a:solidFill>
                <a:latin typeface="標楷體" panose="03000509000000000000" pitchFamily="65" charset="-120"/>
                <a:ea typeface="標楷體" panose="03000509000000000000" pitchFamily="65" charset="-120"/>
              </a:rPr>
              <a:t>「小往」指「異端日益減也」</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lnSpc>
                <a:spcPct val="100000"/>
              </a:lnSpc>
              <a:spcBef>
                <a:spcPts val="0"/>
              </a:spcBef>
              <a:buFont typeface="Arial" panose="020B0604020202020204" pitchFamily="34" charset="0"/>
              <a:buNone/>
            </a:pPr>
            <a:r>
              <a:rPr lang="zh-TW" altLang="en-US" sz="2200" dirty="0">
                <a:solidFill>
                  <a:srgbClr val="000000"/>
                </a:solidFill>
                <a:latin typeface="標楷體" panose="03000509000000000000" pitchFamily="65" charset="-120"/>
                <a:ea typeface="標楷體" panose="03000509000000000000" pitchFamily="65" charset="-120"/>
              </a:rPr>
              <a:t>「大來」指「正道日益盛也」</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lnSpc>
                <a:spcPct val="100000"/>
              </a:lnSpc>
              <a:spcBef>
                <a:spcPts val="0"/>
              </a:spcBef>
              <a:buFont typeface="Arial" panose="020B0604020202020204" pitchFamily="34" charset="0"/>
              <a:buNone/>
            </a:pPr>
            <a:r>
              <a:rPr lang="zh-TW" altLang="en-US" sz="2200" dirty="0">
                <a:solidFill>
                  <a:srgbClr val="000000"/>
                </a:solidFill>
                <a:latin typeface="標楷體" panose="03000509000000000000" pitchFamily="65" charset="-120"/>
                <a:ea typeface="標楷體" panose="03000509000000000000" pitchFamily="65" charset="-120"/>
              </a:rPr>
              <a:t>「大」與「君子」視為「天主」</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lnSpc>
                <a:spcPct val="100000"/>
              </a:lnSpc>
              <a:spcBef>
                <a:spcPts val="0"/>
              </a:spcBef>
              <a:buFont typeface="Arial" panose="020B0604020202020204" pitchFamily="34" charset="0"/>
              <a:buNone/>
            </a:pPr>
            <a:r>
              <a:rPr lang="zh-TW" altLang="en-US" sz="2200" dirty="0">
                <a:solidFill>
                  <a:srgbClr val="000000"/>
                </a:solidFill>
                <a:latin typeface="標楷體" panose="03000509000000000000" pitchFamily="65" charset="-120"/>
                <a:ea typeface="標楷體" panose="03000509000000000000" pitchFamily="65" charset="-120"/>
              </a:rPr>
              <a:t>「小」與「小人」即是「異端邪教」</a:t>
            </a:r>
            <a:endParaRPr lang="en-US" altLang="zh-TW" sz="2200" dirty="0">
              <a:solidFill>
                <a:srgbClr val="000000"/>
              </a:solidFill>
              <a:latin typeface="標楷體" panose="03000509000000000000" pitchFamily="65" charset="-120"/>
              <a:ea typeface="標楷體" panose="03000509000000000000" pitchFamily="65" charset="-120"/>
            </a:endParaRPr>
          </a:p>
        </p:txBody>
      </p:sp>
      <p:sp>
        <p:nvSpPr>
          <p:cNvPr id="23" name="箭號: 向下 22">
            <a:extLst>
              <a:ext uri="{FF2B5EF4-FFF2-40B4-BE49-F238E27FC236}">
                <a16:creationId xmlns:a16="http://schemas.microsoft.com/office/drawing/2014/main" id="{875EA3AE-E623-4CB2-82D3-D8ACCA454C6A}"/>
              </a:ext>
            </a:extLst>
          </p:cNvPr>
          <p:cNvSpPr/>
          <p:nvPr/>
        </p:nvSpPr>
        <p:spPr>
          <a:xfrm>
            <a:off x="6532458" y="2587813"/>
            <a:ext cx="395283" cy="1426247"/>
          </a:xfrm>
          <a:prstGeom prst="downArrow">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27449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0809606-5833-45F8-A62B-FD1C6C6BF425}"/>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677779" y="680115"/>
            <a:ext cx="10515600" cy="6176211"/>
          </a:xfrm>
        </p:spPr>
        <p:txBody>
          <a:bodyPr>
            <a:noAutofit/>
          </a:bodyPr>
          <a:lstStyle/>
          <a:p>
            <a:pPr algn="just"/>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泰</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卦旨是物交而通，上</a:t>
            </a:r>
            <a:r>
              <a:rPr lang="zh-TW" altLang="en-US" sz="2200" b="0" i="0" u="none" strike="noStrike" baseline="0" dirty="0">
                <a:latin typeface="標楷體" panose="03000509000000000000" pitchFamily="65" charset="-120"/>
                <a:ea typeface="標楷體" panose="03000509000000000000" pitchFamily="65" charset="-120"/>
              </a:rPr>
              <a:t>陰下陽</a:t>
            </a:r>
            <a:r>
              <a:rPr lang="en-US" altLang="zh-TW" sz="2200" b="0" i="0" u="none" strike="noStrike" baseline="0" dirty="0">
                <a:latin typeface="標楷體" panose="03000509000000000000" pitchFamily="65" charset="-120"/>
                <a:ea typeface="標楷體" panose="03000509000000000000" pitchFamily="65" charset="-120"/>
              </a:rPr>
              <a:t>〈</a:t>
            </a:r>
            <a:r>
              <a:rPr lang="zh-TW" altLang="en-US" sz="2200" b="0" i="0" u="none" strike="noStrike" baseline="0" dirty="0">
                <a:latin typeface="標楷體" panose="03000509000000000000" pitchFamily="65" charset="-120"/>
                <a:ea typeface="標楷體" panose="03000509000000000000" pitchFamily="65" charset="-120"/>
              </a:rPr>
              <a:t>乾</a:t>
            </a:r>
            <a:r>
              <a:rPr lang="en-US" altLang="zh-TW" sz="2200" b="0" i="0" u="none" strike="noStrike" baseline="0" dirty="0">
                <a:latin typeface="標楷體" panose="03000509000000000000" pitchFamily="65" charset="-120"/>
                <a:ea typeface="標楷體" panose="03000509000000000000" pitchFamily="65" charset="-120"/>
              </a:rPr>
              <a:t>〉〈</a:t>
            </a:r>
            <a:r>
              <a:rPr lang="zh-TW" altLang="en-US" sz="2200" b="0" i="0" u="none" strike="noStrike" baseline="0" dirty="0">
                <a:latin typeface="標楷體" panose="03000509000000000000" pitchFamily="65" charset="-120"/>
                <a:ea typeface="標楷體" panose="03000509000000000000" pitchFamily="65" charset="-120"/>
              </a:rPr>
              <a:t>坤</a:t>
            </a:r>
            <a:r>
              <a:rPr lang="en-US" altLang="zh-TW" sz="2200" b="0" i="0" u="none" strike="noStrike" baseline="0" dirty="0">
                <a:latin typeface="標楷體" panose="03000509000000000000" pitchFamily="65" charset="-120"/>
                <a:ea typeface="標楷體" panose="03000509000000000000" pitchFamily="65" charset="-120"/>
              </a:rPr>
              <a:t>〉</a:t>
            </a:r>
            <a:r>
              <a:rPr lang="zh-TW" altLang="en-US" sz="2200" b="0" i="0" u="none" strike="noStrike" baseline="0" dirty="0">
                <a:latin typeface="標楷體" panose="03000509000000000000" pitchFamily="65" charset="-120"/>
                <a:ea typeface="標楷體" panose="03000509000000000000" pitchFamily="65" charset="-120"/>
              </a:rPr>
              <a:t>互位的卦爻，溝通應和，但</a:t>
            </a:r>
            <a:r>
              <a:rPr lang="en-US" altLang="zh-TW" sz="2200" b="0" i="0" u="none" strike="noStrike" baseline="0" dirty="0">
                <a:latin typeface="標楷體" panose="03000509000000000000" pitchFamily="65" charset="-120"/>
                <a:ea typeface="標楷體" panose="03000509000000000000" pitchFamily="65" charset="-120"/>
              </a:rPr>
              <a:t>《</a:t>
            </a:r>
            <a:r>
              <a:rPr lang="zh-TW" altLang="en-US" sz="2200" b="0" i="0" u="none" strike="noStrike" baseline="0" dirty="0">
                <a:latin typeface="標楷體" panose="03000509000000000000" pitchFamily="65" charset="-120"/>
                <a:ea typeface="標楷體" panose="03000509000000000000" pitchFamily="65" charset="-120"/>
              </a:rPr>
              <a:t>易經本旨</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則是著重爻辭的意象──天國臨到人間的種種情境，忽略上下卦爻的呼應關係。</a:t>
            </a:r>
            <a:endParaRPr lang="en-US" altLang="zh-TW" sz="2200" dirty="0">
              <a:latin typeface="標楷體" panose="03000509000000000000" pitchFamily="65" charset="-120"/>
              <a:ea typeface="標楷體" panose="03000509000000000000" pitchFamily="65" charset="-120"/>
            </a:endParaRPr>
          </a:p>
        </p:txBody>
      </p:sp>
      <p:graphicFrame>
        <p:nvGraphicFramePr>
          <p:cNvPr id="7" name="表格 6">
            <a:extLst>
              <a:ext uri="{FF2B5EF4-FFF2-40B4-BE49-F238E27FC236}">
                <a16:creationId xmlns:a16="http://schemas.microsoft.com/office/drawing/2014/main" id="{E376408C-1344-4CC7-BF51-F9386BBC8086}"/>
              </a:ext>
            </a:extLst>
          </p:cNvPr>
          <p:cNvGraphicFramePr>
            <a:graphicFrameLocks noGrp="1"/>
          </p:cNvGraphicFramePr>
          <p:nvPr>
            <p:extLst>
              <p:ext uri="{D42A27DB-BD31-4B8C-83A1-F6EECF244321}">
                <p14:modId xmlns:p14="http://schemas.microsoft.com/office/powerpoint/2010/main" val="2775288635"/>
              </p:ext>
            </p:extLst>
          </p:nvPr>
        </p:nvGraphicFramePr>
        <p:xfrm>
          <a:off x="677779" y="2026173"/>
          <a:ext cx="10813636" cy="4216400"/>
        </p:xfrm>
        <a:graphic>
          <a:graphicData uri="http://schemas.openxmlformats.org/drawingml/2006/table">
            <a:tbl>
              <a:tblPr firstRow="1" bandRow="1">
                <a:tableStyleId>{F5AB1C69-6EDB-4FF4-983F-18BD219EF322}</a:tableStyleId>
              </a:tblPr>
              <a:tblGrid>
                <a:gridCol w="680033">
                  <a:extLst>
                    <a:ext uri="{9D8B030D-6E8A-4147-A177-3AD203B41FA5}">
                      <a16:colId xmlns:a16="http://schemas.microsoft.com/office/drawing/2014/main" val="515992309"/>
                    </a:ext>
                  </a:extLst>
                </a:gridCol>
                <a:gridCol w="3595188">
                  <a:extLst>
                    <a:ext uri="{9D8B030D-6E8A-4147-A177-3AD203B41FA5}">
                      <a16:colId xmlns:a16="http://schemas.microsoft.com/office/drawing/2014/main" val="2383748492"/>
                    </a:ext>
                  </a:extLst>
                </a:gridCol>
                <a:gridCol w="6538415">
                  <a:extLst>
                    <a:ext uri="{9D8B030D-6E8A-4147-A177-3AD203B41FA5}">
                      <a16:colId xmlns:a16="http://schemas.microsoft.com/office/drawing/2014/main" val="3517217560"/>
                    </a:ext>
                  </a:extLst>
                </a:gridCol>
              </a:tblGrid>
              <a:tr h="370840">
                <a:tc>
                  <a:txBody>
                    <a:bodyPr/>
                    <a:lstStyle/>
                    <a:p>
                      <a:pPr algn="ctr"/>
                      <a:r>
                        <a:rPr lang="en-US" altLang="zh-TW" dirty="0"/>
                        <a:t>〈</a:t>
                      </a:r>
                      <a:r>
                        <a:rPr lang="zh-TW" altLang="en-US" dirty="0"/>
                        <a:t>泰</a:t>
                      </a:r>
                      <a:r>
                        <a:rPr lang="en-US" altLang="zh-TW" dirty="0"/>
                        <a:t>〉</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en-US" altLang="zh-TW" dirty="0"/>
                        <a:t>《</a:t>
                      </a:r>
                      <a:r>
                        <a:rPr lang="zh-TW" altLang="en-US" dirty="0"/>
                        <a:t>易經</a:t>
                      </a:r>
                      <a:r>
                        <a:rPr lang="en-US" altLang="zh-TW" dirty="0"/>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t>《</a:t>
                      </a:r>
                      <a:r>
                        <a:rPr lang="zh-TW" altLang="en-US" dirty="0"/>
                        <a:t>易經本旨</a:t>
                      </a:r>
                      <a:r>
                        <a:rPr lang="en-US" altLang="zh-TW" dirty="0"/>
                        <a:t>》</a:t>
                      </a:r>
                      <a:r>
                        <a:rPr lang="zh-TW" altLang="en-US" dirty="0"/>
                        <a:t>闡釋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6392528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上六</a:t>
                      </a:r>
                      <a:endParaRPr lang="zh-TW" alt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dirty="0"/>
                        <a:t>「城復于隍，勿用師。自邑告命</a:t>
                      </a:r>
                      <a:endParaRPr lang="en-US" altLang="zh-TW" sz="18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dirty="0"/>
                        <a:t>，貞吝。」</a:t>
                      </a:r>
                      <a:endParaRPr lang="en-US" altLang="zh-TW" sz="1800" dirty="0"/>
                    </a:p>
                    <a:p>
                      <a:pPr algn="just"/>
                      <a:endParaRPr lang="zh-TW" altLang="en-US" dirty="0"/>
                    </a:p>
                  </a:txBody>
                  <a:tcPr/>
                </a:tc>
                <a:tc>
                  <a:txBody>
                    <a:bodyPr/>
                    <a:lstStyle/>
                    <a:p>
                      <a:pPr algn="just"/>
                      <a:r>
                        <a:rPr lang="zh-TW" altLang="en-US" sz="1800" dirty="0"/>
                        <a:t>冒充真主的魔首，真主指耶穌基督，即是天主揀選的救世主。真主降臨人間乃是帶來救贖，而仿冒真主則帶來險惡，有真主而後有仿冒真主者。</a:t>
                      </a:r>
                      <a:endParaRPr lang="zh-TW" altLang="en-US" dirty="0"/>
                    </a:p>
                  </a:txBody>
                  <a:tcPr/>
                </a:tc>
                <a:extLst>
                  <a:ext uri="{0D108BD9-81ED-4DB2-BD59-A6C34878D82A}">
                    <a16:rowId xmlns:a16="http://schemas.microsoft.com/office/drawing/2014/main" val="38400439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六五</a:t>
                      </a:r>
                      <a:endParaRPr lang="zh-TW" alt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dirty="0"/>
                        <a:t>「帝乙歸妹，以祉元吉。」</a:t>
                      </a:r>
                      <a:endParaRPr lang="en-US" altLang="zh-TW" sz="1800" dirty="0"/>
                    </a:p>
                    <a:p>
                      <a:pPr algn="just"/>
                      <a:endParaRPr lang="zh-TW" altLang="en-US" dirty="0"/>
                    </a:p>
                  </a:txBody>
                  <a:tcPr/>
                </a:tc>
                <a:tc>
                  <a:txBody>
                    <a:bodyPr/>
                    <a:lstStyle/>
                    <a:p>
                      <a:pPr algn="just"/>
                      <a:r>
                        <a:rPr lang="zh-TW" altLang="en-US" sz="1800" dirty="0"/>
                        <a:t>若以</a:t>
                      </a:r>
                      <a:r>
                        <a:rPr lang="en-US" altLang="zh-TW" sz="1800" dirty="0"/>
                        <a:t>《</a:t>
                      </a:r>
                      <a:r>
                        <a:rPr lang="zh-TW" altLang="en-US" sz="1800" dirty="0"/>
                        <a:t>聖經</a:t>
                      </a:r>
                      <a:r>
                        <a:rPr lang="en-US" altLang="zh-TW" sz="1800" dirty="0"/>
                        <a:t>》</a:t>
                      </a:r>
                      <a:r>
                        <a:rPr lang="zh-TW" altLang="en-US" sz="1800" dirty="0"/>
                        <a:t>天主賜下愛子耶穌來拯救世人脫離黑暗觀之，則耶穌猶如此處的帝女，同有紆尊降貴以成就最大福澤。</a:t>
                      </a:r>
                      <a:endParaRPr lang="zh-TW" altLang="en-US" dirty="0"/>
                    </a:p>
                  </a:txBody>
                  <a:tcPr/>
                </a:tc>
                <a:extLst>
                  <a:ext uri="{0D108BD9-81ED-4DB2-BD59-A6C34878D82A}">
                    <a16:rowId xmlns:a16="http://schemas.microsoft.com/office/drawing/2014/main" val="18067252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六四</a:t>
                      </a:r>
                      <a:endParaRPr lang="en-US" altLang="zh-TW" sz="1800" dirty="0"/>
                    </a:p>
                    <a:p>
                      <a:pPr algn="ctr"/>
                      <a:endParaRPr lang="zh-TW" altLang="en-US" dirty="0"/>
                    </a:p>
                  </a:txBody>
                  <a:tcPr/>
                </a:tc>
                <a:tc>
                  <a:txBody>
                    <a:bodyPr/>
                    <a:lstStyle/>
                    <a:p>
                      <a:pPr algn="just"/>
                      <a:r>
                        <a:rPr lang="zh-TW" altLang="en-US" sz="1800" dirty="0"/>
                        <a:t>「</a:t>
                      </a:r>
                      <a:r>
                        <a:rPr lang="zh-TW" altLang="en-US" sz="1800" dirty="0">
                          <a:effectLst>
                            <a:outerShdw blurRad="38100" dist="38100" dir="2700000" algn="tl">
                              <a:srgbClr val="000000">
                                <a:alpha val="43137"/>
                              </a:srgbClr>
                            </a:outerShdw>
                          </a:effectLst>
                        </a:rPr>
                        <a:t>翩翩</a:t>
                      </a:r>
                      <a:r>
                        <a:rPr lang="zh-TW" altLang="en-US" sz="1800" dirty="0"/>
                        <a:t>，不富以其鄰，不戒以孚。」</a:t>
                      </a:r>
                      <a:endParaRPr lang="zh-TW" alt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dirty="0"/>
                        <a:t>有世人與天主之富，毫無加增；即或無之，亦與天主之富，毫無減少。</a:t>
                      </a:r>
                      <a:endParaRPr lang="zh-TW" altLang="en-US" sz="1800" dirty="0">
                        <a:solidFill>
                          <a:srgbClr val="000000"/>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76480073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九三</a:t>
                      </a:r>
                      <a:endParaRPr lang="zh-TW" alt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dirty="0"/>
                        <a:t>「無平不陂，無往不復，艱貞無咎。勿恤其孚，于食有福。」</a:t>
                      </a:r>
                      <a:endParaRPr lang="en-US" altLang="zh-TW" sz="1800" dirty="0">
                        <a:solidFill>
                          <a:srgbClr val="000000"/>
                        </a:solidFill>
                        <a:latin typeface="標楷體" panose="03000509000000000000" pitchFamily="65" charset="-120"/>
                        <a:ea typeface="標楷體" panose="03000509000000000000" pitchFamily="65" charset="-120"/>
                      </a:endParaRPr>
                    </a:p>
                  </a:txBody>
                  <a:tcPr/>
                </a:tc>
                <a:tc>
                  <a:txBody>
                    <a:bodyPr/>
                    <a:lstStyle/>
                    <a:p>
                      <a:pPr algn="just"/>
                      <a:r>
                        <a:rPr lang="zh-TW" altLang="en-US" sz="1800" dirty="0"/>
                        <a:t>「往」者指出去傳教者，「來」者指歸信入教之人，這便不同於爻辭之謂「往」、「復」乃指同一對象或事物的消長。</a:t>
                      </a:r>
                      <a:endParaRPr lang="zh-TW" altLang="en-US" dirty="0"/>
                    </a:p>
                  </a:txBody>
                  <a:tcPr/>
                </a:tc>
                <a:extLst>
                  <a:ext uri="{0D108BD9-81ED-4DB2-BD59-A6C34878D82A}">
                    <a16:rowId xmlns:a16="http://schemas.microsoft.com/office/drawing/2014/main" val="10771927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九二</a:t>
                      </a:r>
                      <a:endParaRPr lang="zh-TW" alt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dirty="0"/>
                        <a:t>「包荒，用馮河，不遐遺，朋亡，得尚于中行。」</a:t>
                      </a:r>
                      <a:endParaRPr lang="en-US" altLang="zh-TW" sz="1800" dirty="0">
                        <a:solidFill>
                          <a:srgbClr val="000000"/>
                        </a:solidFill>
                        <a:latin typeface="標楷體" panose="03000509000000000000" pitchFamily="65" charset="-120"/>
                        <a:ea typeface="標楷體" panose="03000509000000000000" pitchFamily="65" charset="-120"/>
                      </a:endParaRPr>
                    </a:p>
                  </a:txBody>
                  <a:tcPr/>
                </a:tc>
                <a:tc>
                  <a:txBody>
                    <a:bodyPr/>
                    <a:lstStyle/>
                    <a:p>
                      <a:pPr algn="just"/>
                      <a:r>
                        <a:rPr lang="zh-TW" altLang="en-US" sz="1800" dirty="0"/>
                        <a:t>傳教應無私與不遺棄遠人，相應於九二廣納百川、不結黨營私</a:t>
                      </a:r>
                      <a:endParaRPr lang="en-US" altLang="zh-TW" sz="1800" dirty="0"/>
                    </a:p>
                    <a:p>
                      <a:pPr algn="just"/>
                      <a:r>
                        <a:rPr lang="zh-TW" altLang="en-US" sz="1800" dirty="0"/>
                        <a:t>。</a:t>
                      </a:r>
                      <a:endParaRPr lang="zh-TW" altLang="en-US" dirty="0"/>
                    </a:p>
                  </a:txBody>
                  <a:tcPr/>
                </a:tc>
                <a:extLst>
                  <a:ext uri="{0D108BD9-81ED-4DB2-BD59-A6C34878D82A}">
                    <a16:rowId xmlns:a16="http://schemas.microsoft.com/office/drawing/2014/main" val="42794124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初爻</a:t>
                      </a:r>
                      <a:endParaRPr lang="zh-TW" alt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800" dirty="0"/>
                        <a:t>「拔</a:t>
                      </a:r>
                      <a:r>
                        <a:rPr lang="zh-TW" altLang="en-US" sz="1800" dirty="0">
                          <a:effectLst>
                            <a:outerShdw blurRad="38100" dist="38100" dir="2700000" algn="tl">
                              <a:srgbClr val="000000">
                                <a:alpha val="43137"/>
                              </a:srgbClr>
                            </a:outerShdw>
                          </a:effectLst>
                        </a:rPr>
                        <a:t>茅茹</a:t>
                      </a:r>
                      <a:r>
                        <a:rPr lang="zh-TW" altLang="en-US" sz="1800" dirty="0"/>
                        <a:t>，以其彙，征吉。」</a:t>
                      </a:r>
                      <a:endParaRPr lang="en-US" altLang="zh-TW" sz="1800" dirty="0">
                        <a:solidFill>
                          <a:srgbClr val="000000"/>
                        </a:solidFill>
                        <a:latin typeface="標楷體" panose="03000509000000000000" pitchFamily="65" charset="-120"/>
                        <a:ea typeface="標楷體" panose="03000509000000000000" pitchFamily="65" charset="-120"/>
                      </a:endParaRPr>
                    </a:p>
                  </a:txBody>
                  <a:tcPr/>
                </a:tc>
                <a:tc>
                  <a:txBody>
                    <a:bodyPr/>
                    <a:lstStyle/>
                    <a:p>
                      <a:pPr algn="just"/>
                      <a:r>
                        <a:rPr lang="zh-TW" altLang="en-US" sz="1800" dirty="0"/>
                        <a:t>絕滅異端種類，使之咸奉聖教。</a:t>
                      </a:r>
                      <a:endParaRPr lang="zh-TW" altLang="en-US" dirty="0"/>
                    </a:p>
                  </a:txBody>
                  <a:tcPr/>
                </a:tc>
                <a:extLst>
                  <a:ext uri="{0D108BD9-81ED-4DB2-BD59-A6C34878D82A}">
                    <a16:rowId xmlns:a16="http://schemas.microsoft.com/office/drawing/2014/main" val="3053553112"/>
                  </a:ext>
                </a:extLst>
              </a:tr>
            </a:tbl>
          </a:graphicData>
        </a:graphic>
      </p:graphicFrame>
    </p:spTree>
    <p:extLst>
      <p:ext uri="{BB962C8B-B14F-4D97-AF65-F5344CB8AC3E}">
        <p14:creationId xmlns:p14="http://schemas.microsoft.com/office/powerpoint/2010/main" val="202345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0D7464B-DF2C-4FFA-8F1A-B096CBB0B29C}"/>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4" name="Rectangle 4">
            <a:extLst>
              <a:ext uri="{FF2B5EF4-FFF2-40B4-BE49-F238E27FC236}">
                <a16:creationId xmlns:a16="http://schemas.microsoft.com/office/drawing/2014/main" id="{4B5F1510-D8D1-4A01-9658-187E2DAD5C78}"/>
              </a:ext>
            </a:extLst>
          </p:cNvPr>
          <p:cNvSpPr/>
          <p:nvPr/>
        </p:nvSpPr>
        <p:spPr>
          <a:xfrm>
            <a:off x="0" y="1672"/>
            <a:ext cx="12192000" cy="26087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endParaRPr lang="en-US" altLang="zh-TW" sz="2200" b="0" i="0" u="none" strike="noStrike" baseline="0" dirty="0">
              <a:solidFill>
                <a:schemeClr val="bg1"/>
              </a:solidFill>
              <a:latin typeface="標楷體" panose="03000509000000000000" pitchFamily="65" charset="-120"/>
              <a:ea typeface="標楷體" panose="03000509000000000000" pitchFamily="65" charset="-120"/>
            </a:endParaRPr>
          </a:p>
          <a:p>
            <a:pPr marL="0" indent="0" algn="just">
              <a:buNone/>
            </a:pPr>
            <a:r>
              <a:rPr lang="en-US" altLang="zh-TW" sz="2200" b="0" i="0" u="none" strike="noStrike" baseline="0" dirty="0">
                <a:solidFill>
                  <a:schemeClr val="bg1"/>
                </a:solidFill>
                <a:latin typeface="標楷體" panose="03000509000000000000" pitchFamily="65" charset="-120"/>
                <a:ea typeface="標楷體" panose="03000509000000000000" pitchFamily="65" charset="-120"/>
              </a:rPr>
              <a:t>《</a:t>
            </a:r>
            <a:r>
              <a:rPr lang="zh-TW" altLang="en-US" sz="2200" b="0" i="0" u="none" strike="noStrike" baseline="0" dirty="0">
                <a:solidFill>
                  <a:schemeClr val="bg1"/>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充滿天主教色彩的詮釋，</a:t>
            </a:r>
            <a:r>
              <a:rPr lang="zh-TW" altLang="en-US" sz="2200" b="0" i="0" u="none" strike="noStrike" baseline="0" dirty="0">
                <a:solidFill>
                  <a:schemeClr val="bg1"/>
                </a:solidFill>
                <a:latin typeface="標楷體" panose="03000509000000000000" pitchFamily="65" charset="-120"/>
                <a:ea typeface="標楷體" panose="03000509000000000000" pitchFamily="65" charset="-120"/>
              </a:rPr>
              <a:t>不外乎本於</a:t>
            </a:r>
            <a:r>
              <a:rPr lang="en-US" altLang="zh-TW" sz="2200" b="0" i="0" u="none" strike="noStrike" baseline="0" dirty="0">
                <a:solidFill>
                  <a:schemeClr val="bg1"/>
                </a:solidFill>
                <a:latin typeface="標楷體" panose="03000509000000000000" pitchFamily="65" charset="-120"/>
                <a:ea typeface="標楷體" panose="03000509000000000000" pitchFamily="65" charset="-120"/>
              </a:rPr>
              <a:t>《</a:t>
            </a:r>
            <a:r>
              <a:rPr lang="zh-TW" altLang="en-US" sz="2200" b="0" i="0" u="none" strike="noStrike" baseline="0" dirty="0">
                <a:solidFill>
                  <a:schemeClr val="bg1"/>
                </a:solidFill>
                <a:latin typeface="標楷體" panose="03000509000000000000" pitchFamily="65" charset="-120"/>
                <a:ea typeface="標楷體" panose="03000509000000000000" pitchFamily="65" charset="-120"/>
              </a:rPr>
              <a:t>聖經</a:t>
            </a:r>
            <a:r>
              <a:rPr lang="en-US" altLang="zh-TW" sz="2200" b="0" i="0" u="none" strike="noStrike" baseline="0" dirty="0">
                <a:solidFill>
                  <a:schemeClr val="bg1"/>
                </a:solidFill>
                <a:latin typeface="標楷體" panose="03000509000000000000" pitchFamily="65" charset="-120"/>
                <a:ea typeface="標楷體" panose="03000509000000000000" pitchFamily="65" charset="-120"/>
              </a:rPr>
              <a:t>》</a:t>
            </a:r>
            <a:r>
              <a:rPr lang="zh-TW" altLang="en-US" sz="2200" b="0" i="0" u="none" strike="noStrike" baseline="0" dirty="0">
                <a:solidFill>
                  <a:schemeClr val="bg1"/>
                </a:solidFill>
                <a:latin typeface="標楷體" panose="03000509000000000000" pitchFamily="65" charset="-120"/>
                <a:ea typeface="標楷體" panose="03000509000000000000" pitchFamily="65" charset="-120"/>
              </a:rPr>
              <a:t>救贖觀，</a:t>
            </a:r>
            <a:endParaRPr lang="en-US" altLang="zh-TW" sz="2200" dirty="0">
              <a:solidFill>
                <a:schemeClr val="bg1"/>
              </a:solidFill>
              <a:latin typeface="標楷體" panose="03000509000000000000" pitchFamily="65" charset="-120"/>
              <a:ea typeface="標楷體" panose="03000509000000000000" pitchFamily="65" charset="-120"/>
            </a:endParaRPr>
          </a:p>
          <a:p>
            <a:pPr marL="0" indent="0" algn="just">
              <a:buNone/>
            </a:pPr>
            <a:r>
              <a:rPr lang="zh-TW" altLang="en-US" sz="2200" b="0" i="0" u="none" strike="noStrike" baseline="0" dirty="0">
                <a:solidFill>
                  <a:schemeClr val="bg1"/>
                </a:solidFill>
                <a:latin typeface="標楷體" panose="03000509000000000000" pitchFamily="65" charset="-120"/>
                <a:ea typeface="標楷體" panose="03000509000000000000" pitchFamily="65" charset="-120"/>
              </a:rPr>
              <a:t>從文句字面上看來與</a:t>
            </a:r>
            <a:r>
              <a:rPr lang="en-US" altLang="zh-TW" sz="2200" b="0" i="0" u="none" strike="noStrike" baseline="0" dirty="0">
                <a:solidFill>
                  <a:schemeClr val="bg1"/>
                </a:solidFill>
                <a:latin typeface="標楷體" panose="03000509000000000000" pitchFamily="65" charset="-120"/>
                <a:ea typeface="標楷體" panose="03000509000000000000" pitchFamily="65" charset="-120"/>
              </a:rPr>
              <a:t>《</a:t>
            </a:r>
            <a:r>
              <a:rPr lang="zh-TW" altLang="en-US" sz="2200" b="0" i="0" u="none" strike="noStrike" baseline="0" dirty="0">
                <a:solidFill>
                  <a:schemeClr val="bg1"/>
                </a:solidFill>
                <a:latin typeface="標楷體" panose="03000509000000000000" pitchFamily="65" charset="-120"/>
                <a:ea typeface="標楷體" panose="03000509000000000000" pitchFamily="65" charset="-120"/>
              </a:rPr>
              <a:t>易經</a:t>
            </a:r>
            <a:r>
              <a:rPr lang="en-US" altLang="zh-TW" sz="2200" b="0" i="0" u="none" strike="noStrike" baseline="0" dirty="0">
                <a:solidFill>
                  <a:schemeClr val="bg1"/>
                </a:solidFill>
                <a:latin typeface="標楷體" panose="03000509000000000000" pitchFamily="65" charset="-120"/>
                <a:ea typeface="標楷體" panose="03000509000000000000" pitchFamily="65" charset="-120"/>
              </a:rPr>
              <a:t>》</a:t>
            </a:r>
            <a:r>
              <a:rPr lang="zh-TW" altLang="en-US" sz="2200" b="0" i="0" u="none" strike="noStrike" baseline="0" dirty="0">
                <a:solidFill>
                  <a:schemeClr val="bg1"/>
                </a:solidFill>
                <a:latin typeface="標楷體" panose="03000509000000000000" pitchFamily="65" charset="-120"/>
                <a:ea typeface="標楷體" panose="03000509000000000000" pitchFamily="65" charset="-120"/>
              </a:rPr>
              <a:t>格格不入</a:t>
            </a:r>
            <a:r>
              <a:rPr lang="zh-TW" altLang="en-US" sz="2200" dirty="0">
                <a:solidFill>
                  <a:schemeClr val="bg1"/>
                </a:solidFill>
                <a:latin typeface="標楷體" panose="03000509000000000000" pitchFamily="65" charset="-120"/>
                <a:ea typeface="標楷體" panose="03000509000000000000" pitchFamily="65" charset="-120"/>
              </a:rPr>
              <a:t>，</a:t>
            </a:r>
            <a:endParaRPr lang="en-US" altLang="zh-TW" sz="2200" dirty="0">
              <a:solidFill>
                <a:schemeClr val="bg1"/>
              </a:solidFill>
              <a:latin typeface="標楷體" panose="03000509000000000000" pitchFamily="65" charset="-120"/>
              <a:ea typeface="標楷體" panose="03000509000000000000" pitchFamily="65" charset="-120"/>
            </a:endParaRPr>
          </a:p>
          <a:p>
            <a:pPr marL="0" indent="0" algn="just">
              <a:buNone/>
            </a:pPr>
            <a:r>
              <a:rPr lang="zh-TW" altLang="en-US" sz="2200" dirty="0">
                <a:solidFill>
                  <a:schemeClr val="bg1"/>
                </a:solidFill>
                <a:latin typeface="標楷體" panose="03000509000000000000" pitchFamily="65" charset="-120"/>
                <a:ea typeface="標楷體" panose="03000509000000000000" pitchFamily="65" charset="-120"/>
              </a:rPr>
              <a:t>對於上</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坤</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下</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乾</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表徵天地相交而通泰的思想確實有幾分把握，</a:t>
            </a:r>
            <a:endParaRPr lang="en-US" altLang="zh-TW" sz="2200" dirty="0">
              <a:solidFill>
                <a:schemeClr val="bg1"/>
              </a:solidFill>
              <a:latin typeface="標楷體" panose="03000509000000000000" pitchFamily="65" charset="-120"/>
              <a:ea typeface="標楷體" panose="03000509000000000000" pitchFamily="65" charset="-120"/>
            </a:endParaRPr>
          </a:p>
          <a:p>
            <a:pPr marL="0" indent="0" algn="just">
              <a:buNone/>
            </a:pPr>
            <a:r>
              <a:rPr lang="zh-TW" altLang="en-US" sz="2200" dirty="0">
                <a:solidFill>
                  <a:schemeClr val="bg1"/>
                </a:solidFill>
                <a:latin typeface="標楷體" panose="03000509000000000000" pitchFamily="65" charset="-120"/>
                <a:ea typeface="標楷體" panose="03000509000000000000" pitchFamily="65" charset="-120"/>
              </a:rPr>
              <a:t>並有意附和證實</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易經</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視為天主啟示的說法。</a:t>
            </a:r>
            <a:endParaRPr lang="en-US" altLang="zh-TW" sz="2200" b="0" i="0" u="none" strike="noStrike" baseline="0" dirty="0">
              <a:solidFill>
                <a:schemeClr val="bg1"/>
              </a:solidFill>
              <a:latin typeface="標楷體" panose="03000509000000000000" pitchFamily="65" charset="-120"/>
              <a:ea typeface="標楷體" panose="03000509000000000000" pitchFamily="65" charset="-120"/>
            </a:endParaRPr>
          </a:p>
          <a:p>
            <a:pPr algn="just"/>
            <a:endParaRPr lang="en-US" altLang="zh-TW" sz="2200" b="0" i="0" u="none" strike="noStrike" baseline="0" dirty="0">
              <a:latin typeface="標楷體" panose="03000509000000000000" pitchFamily="65" charset="-120"/>
              <a:ea typeface="標楷體" panose="03000509000000000000" pitchFamily="65" charset="-120"/>
            </a:endParaRPr>
          </a:p>
          <a:p>
            <a:pPr marL="0" indent="0" algn="just">
              <a:buNone/>
            </a:pP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聖經</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易經</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的相契</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呂立本</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易經本旨</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聖經</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救贖觀解讀</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易經</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泰</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卦，可見二書在思想上契近的因素。</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理想的勾勒</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聖經</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天地觀與救贖觀</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sz="2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60937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9CB390B8-264B-4B58-8BAA-8B2A2D849619}"/>
              </a:ext>
            </a:extLst>
          </p:cNvPr>
          <p:cNvPicPr>
            <a:picLocks noChangeAspect="1"/>
          </p:cNvPicPr>
          <p:nvPr/>
        </p:nvPicPr>
        <p:blipFill rotWithShape="1">
          <a:blip r:embed="rId3"/>
          <a:srcRect r="38586"/>
          <a:stretch/>
        </p:blipFill>
        <p:spPr>
          <a:xfrm>
            <a:off x="-3" y="3347"/>
            <a:ext cx="12192003" cy="6854653"/>
          </a:xfrm>
          <a:prstGeom prst="rect">
            <a:avLst/>
          </a:prstGeom>
        </p:spPr>
      </p:pic>
      <p:sp>
        <p:nvSpPr>
          <p:cNvPr id="3" name="矩形: 圓角 2">
            <a:extLst>
              <a:ext uri="{FF2B5EF4-FFF2-40B4-BE49-F238E27FC236}">
                <a16:creationId xmlns:a16="http://schemas.microsoft.com/office/drawing/2014/main" id="{4F92D770-A4E4-4D8D-846F-CCCD3155A3D8}"/>
              </a:ext>
            </a:extLst>
          </p:cNvPr>
          <p:cNvSpPr/>
          <p:nvPr/>
        </p:nvSpPr>
        <p:spPr>
          <a:xfrm>
            <a:off x="491890" y="870054"/>
            <a:ext cx="7871060" cy="5401724"/>
          </a:xfrm>
          <a:prstGeom prst="roundRect">
            <a:avLst>
              <a:gd name="adj" fmla="val 0"/>
            </a:avLst>
          </a:prstGeom>
          <a:noFill/>
          <a:ln>
            <a:solidFill>
              <a:srgbClr val="7CC8EC"/>
            </a:solidFill>
          </a:ln>
          <a:effectLst/>
        </p:spPr>
        <p:style>
          <a:lnRef idx="2">
            <a:schemeClr val="accent6"/>
          </a:lnRef>
          <a:fillRef idx="1">
            <a:schemeClr val="lt1"/>
          </a:fillRef>
          <a:effectRef idx="0">
            <a:schemeClr val="accent6"/>
          </a:effectRef>
          <a:fontRef idx="minor">
            <a:schemeClr val="dk1"/>
          </a:fontRef>
        </p:style>
        <p:txBody>
          <a:bodyPr rtlCol="0" anchor="ctr"/>
          <a:lstStyle/>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創世記</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latin typeface="Times New Roman" panose="02020603050405020304" pitchFamily="18" charset="0"/>
                <a:cs typeface="Times New Roman" panose="02020603050405020304" pitchFamily="18" charset="0"/>
              </a:rPr>
              <a:t>Genesis</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「起初，神創造天地。」</a:t>
            </a:r>
          </a:p>
          <a:p>
            <a:pPr marL="285750" lvl="0" indent="-285750" algn="just">
              <a:buFont typeface="Arial" panose="020B0604020202020204" pitchFamily="34" charset="0"/>
              <a:buChar char="•"/>
            </a:pP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詩篇</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“Psalms”</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節至</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節：「諸天述說神的榮耀，</a:t>
            </a: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gn="just"/>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穹蒼傳揚他的作為，這日到那日發出言語，這夜到那夜傳出知識。」</a:t>
            </a: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耶利米書</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“Jeremiah”</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節：「耶和華（也就是神、天主）用能力創造大地，用智慧建立世界，用聰明鋪張穹蒼。」</a:t>
            </a:r>
          </a:p>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使徒行傳</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“Acts”</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節：「創造宇宙和其中萬物的神，既是天地的主，就不住人手所造的殿。」</a:t>
            </a: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耶利米書</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“Jeremiah”</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節：「不是那創造天地的神，必從地上從天下被除滅。」</a:t>
            </a: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詩篇</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“Psalms”</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節：「天是耶和華的天，地他卻給了世人。」</a:t>
            </a: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以賽亞書</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〉55</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節：「天怎樣高過地，照樣，我的道路高過你們的道路，我的意念高過你們的意念。雨雪從天而降並不返回，卻滋潤地土，使地上發芽結實，使撒種的有種，使要吃的有糧。」</a:t>
            </a:r>
            <a:endParaRPr lang="en-US" altLang="zh-TW" sz="16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a:extLst>
              <a:ext uri="{FF2B5EF4-FFF2-40B4-BE49-F238E27FC236}">
                <a16:creationId xmlns:a16="http://schemas.microsoft.com/office/drawing/2014/main" id="{DC8C39E6-BE16-484A-A241-BB7CA389639D}"/>
              </a:ext>
            </a:extLst>
          </p:cNvPr>
          <p:cNvSpPr/>
          <p:nvPr/>
        </p:nvSpPr>
        <p:spPr>
          <a:xfrm>
            <a:off x="491890" y="870053"/>
            <a:ext cx="1733595" cy="426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身分：創造者</a:t>
            </a:r>
            <a:endParaRPr lang="zh-TW" altLang="en-US" sz="2000" dirty="0">
              <a:solidFill>
                <a:schemeClr val="bg1"/>
              </a:solidFill>
            </a:endParaRPr>
          </a:p>
        </p:txBody>
      </p:sp>
      <p:sp>
        <p:nvSpPr>
          <p:cNvPr id="19" name="矩形 18">
            <a:extLst>
              <a:ext uri="{FF2B5EF4-FFF2-40B4-BE49-F238E27FC236}">
                <a16:creationId xmlns:a16="http://schemas.microsoft.com/office/drawing/2014/main" id="{44D62493-ACC3-4BBF-BD38-F6443FE5E535}"/>
              </a:ext>
            </a:extLst>
          </p:cNvPr>
          <p:cNvSpPr/>
          <p:nvPr/>
        </p:nvSpPr>
        <p:spPr>
          <a:xfrm>
            <a:off x="491890" y="4449985"/>
            <a:ext cx="1733595" cy="426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象徵物：天</a:t>
            </a:r>
          </a:p>
        </p:txBody>
      </p:sp>
      <p:sp>
        <p:nvSpPr>
          <p:cNvPr id="21" name="矩形: 圓角 20">
            <a:extLst>
              <a:ext uri="{FF2B5EF4-FFF2-40B4-BE49-F238E27FC236}">
                <a16:creationId xmlns:a16="http://schemas.microsoft.com/office/drawing/2014/main" id="{2A0271BA-DB09-40C8-A77B-69BE8506A59D}"/>
              </a:ext>
            </a:extLst>
          </p:cNvPr>
          <p:cNvSpPr/>
          <p:nvPr/>
        </p:nvSpPr>
        <p:spPr>
          <a:xfrm>
            <a:off x="8721490" y="870054"/>
            <a:ext cx="2921470" cy="5401724"/>
          </a:xfrm>
          <a:prstGeom prst="roundRect">
            <a:avLst>
              <a:gd name="adj" fmla="val 0"/>
            </a:avLst>
          </a:prstGeom>
          <a:noFill/>
          <a:ln>
            <a:solidFill>
              <a:srgbClr val="4DC58D"/>
            </a:solidFill>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lgn="just">
              <a:buFont typeface="Arial" panose="020B0604020202020204" pitchFamily="34" charset="0"/>
              <a:buChar char="•"/>
            </a:pPr>
            <a:r>
              <a:rPr lang="zh-TW" altLang="en-US"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天與地皆是受造者。</a:t>
            </a:r>
            <a:endParaRPr lang="en-US" altLang="zh-TW"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zh-TW" altLang="en-US"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生物棲息的空間。</a:t>
            </a:r>
            <a:endParaRPr lang="en-US" altLang="zh-TW"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zh-TW" altLang="en-US"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天只是象徵性屬於神，地則是人間的代表。</a:t>
            </a:r>
            <a:endParaRPr lang="en-US" altLang="zh-TW"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zh-TW" altLang="en-US"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天高於地的形象表明神智慧等遠超於人，即是神人有別。</a:t>
            </a:r>
            <a:endParaRPr lang="en-US" altLang="zh-TW" sz="2000" spc="3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2" name="矩形 21">
            <a:extLst>
              <a:ext uri="{FF2B5EF4-FFF2-40B4-BE49-F238E27FC236}">
                <a16:creationId xmlns:a16="http://schemas.microsoft.com/office/drawing/2014/main" id="{743FC44E-8FBF-4833-925A-733C468B66C1}"/>
              </a:ext>
            </a:extLst>
          </p:cNvPr>
          <p:cNvSpPr/>
          <p:nvPr/>
        </p:nvSpPr>
        <p:spPr>
          <a:xfrm>
            <a:off x="491890" y="2766546"/>
            <a:ext cx="1733595" cy="426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擁有物：天地</a:t>
            </a:r>
            <a:endParaRPr lang="zh-TW" altLang="en-US" sz="2000" dirty="0">
              <a:solidFill>
                <a:schemeClr val="bg1"/>
              </a:solidFill>
            </a:endParaRPr>
          </a:p>
        </p:txBody>
      </p:sp>
      <p:sp>
        <p:nvSpPr>
          <p:cNvPr id="11" name="矩形: 圓角 4">
            <a:extLst>
              <a:ext uri="{FF2B5EF4-FFF2-40B4-BE49-F238E27FC236}">
                <a16:creationId xmlns:a16="http://schemas.microsoft.com/office/drawing/2014/main" id="{CFF6922E-6A9B-48F1-99CE-7B1350B86809}"/>
              </a:ext>
            </a:extLst>
          </p:cNvPr>
          <p:cNvSpPr txBox="1"/>
          <p:nvPr/>
        </p:nvSpPr>
        <p:spPr>
          <a:xfrm>
            <a:off x="491890" y="17172"/>
            <a:ext cx="1166848" cy="861781"/>
          </a:xfrm>
          <a:prstGeom prst="rect">
            <a:avLst/>
          </a:prstGeom>
          <a:solidFill>
            <a:srgbClr val="7CC8EC"/>
          </a:solidFill>
          <a:ln>
            <a:noFill/>
          </a:ln>
        </p:spPr>
        <p:style>
          <a:lnRef idx="0">
            <a:scrgbClr r="0" g="0" b="0"/>
          </a:lnRef>
          <a:fillRef idx="0">
            <a:scrgbClr r="0" g="0" b="0"/>
          </a:fillRef>
          <a:effectRef idx="0">
            <a:scrgbClr r="0" g="0" b="0"/>
          </a:effectRef>
          <a:fontRef idx="minor">
            <a:schemeClr val="lt1"/>
          </a:fontRef>
        </p:style>
        <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zh-TW" altLang="en-US" sz="4400" kern="1200" dirty="0"/>
              <a:t>神</a:t>
            </a:r>
          </a:p>
        </p:txBody>
      </p:sp>
      <p:grpSp>
        <p:nvGrpSpPr>
          <p:cNvPr id="16" name="群組 15">
            <a:extLst>
              <a:ext uri="{FF2B5EF4-FFF2-40B4-BE49-F238E27FC236}">
                <a16:creationId xmlns:a16="http://schemas.microsoft.com/office/drawing/2014/main" id="{82777B32-59B1-4393-BF0C-98937DBA8304}"/>
              </a:ext>
            </a:extLst>
          </p:cNvPr>
          <p:cNvGrpSpPr/>
          <p:nvPr/>
        </p:nvGrpSpPr>
        <p:grpSpPr>
          <a:xfrm>
            <a:off x="8721490" y="17171"/>
            <a:ext cx="1690889" cy="861781"/>
            <a:chOff x="3851435" y="2327512"/>
            <a:chExt cx="2380488" cy="891189"/>
          </a:xfrm>
        </p:grpSpPr>
        <p:sp>
          <p:nvSpPr>
            <p:cNvPr id="17" name="矩形: 圓角 16">
              <a:extLst>
                <a:ext uri="{FF2B5EF4-FFF2-40B4-BE49-F238E27FC236}">
                  <a16:creationId xmlns:a16="http://schemas.microsoft.com/office/drawing/2014/main" id="{8EA5406D-3DCC-47E5-8633-8DCF7CF9021D}"/>
                </a:ext>
              </a:extLst>
            </p:cNvPr>
            <p:cNvSpPr/>
            <p:nvPr/>
          </p:nvSpPr>
          <p:spPr>
            <a:xfrm>
              <a:off x="3851435" y="2327513"/>
              <a:ext cx="2380488" cy="881985"/>
            </a:xfrm>
            <a:prstGeom prst="roundRect">
              <a:avLst>
                <a:gd name="adj" fmla="val 0"/>
              </a:avLst>
            </a:prstGeom>
            <a:ln>
              <a:noFill/>
            </a:ln>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18" name="矩形: 圓角 4">
              <a:extLst>
                <a:ext uri="{FF2B5EF4-FFF2-40B4-BE49-F238E27FC236}">
                  <a16:creationId xmlns:a16="http://schemas.microsoft.com/office/drawing/2014/main" id="{34AEA2BD-56F5-4CC3-8AD0-2626FFB49EFF}"/>
                </a:ext>
              </a:extLst>
            </p:cNvPr>
            <p:cNvSpPr txBox="1"/>
            <p:nvPr/>
          </p:nvSpPr>
          <p:spPr>
            <a:xfrm>
              <a:off x="3851435" y="2327512"/>
              <a:ext cx="2325036" cy="89118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zh-TW" altLang="en-US" sz="4400" kern="1200" dirty="0"/>
                <a:t>天地</a:t>
              </a:r>
            </a:p>
          </p:txBody>
        </p:sp>
      </p:grpSp>
    </p:spTree>
    <p:extLst>
      <p:ext uri="{BB962C8B-B14F-4D97-AF65-F5344CB8AC3E}">
        <p14:creationId xmlns:p14="http://schemas.microsoft.com/office/powerpoint/2010/main" val="1936120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D4B81038-50A6-4E91-997B-FBFA9A2555B4}"/>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3" name="矩形: 圓角 2">
            <a:extLst>
              <a:ext uri="{FF2B5EF4-FFF2-40B4-BE49-F238E27FC236}">
                <a16:creationId xmlns:a16="http://schemas.microsoft.com/office/drawing/2014/main" id="{4F92D770-A4E4-4D8D-846F-CCCD3155A3D8}"/>
              </a:ext>
            </a:extLst>
          </p:cNvPr>
          <p:cNvSpPr/>
          <p:nvPr/>
        </p:nvSpPr>
        <p:spPr>
          <a:xfrm>
            <a:off x="510640" y="875394"/>
            <a:ext cx="11392058" cy="4324255"/>
          </a:xfrm>
          <a:prstGeom prst="roundRect">
            <a:avLst>
              <a:gd name="adj" fmla="val 0"/>
            </a:avLst>
          </a:prstGeom>
          <a:noFill/>
          <a:ln>
            <a:solidFill>
              <a:srgbClr val="7CC8EC"/>
            </a:solidFill>
          </a:ln>
          <a:effectLst/>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endPar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Arial" panose="020B0604020202020204" pitchFamily="34" charset="0"/>
              <a:buChar char="•"/>
            </a:pPr>
            <a:endPar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Arial" panose="020B0604020202020204" pitchFamily="34" charset="0"/>
              <a:buChar char="•"/>
            </a:pPr>
            <a:endPar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Arial" panose="020B0604020202020204" pitchFamily="34" charset="0"/>
              <a:buChar char="•"/>
            </a:pP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聖經</a:t>
            </a: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理想是天與地的合一（完滿狀態），即是神人同居，如同伊甸園（</a:t>
            </a: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Garden of Eden</a:t>
            </a: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endParaRPr lang="en-US" altLang="zh-TW" sz="20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gn="just"/>
            <a:endPar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揀選一群體建立祭祀的場所（天地），讓人能重新回到天地合一、神人親近的神聖空間。</a:t>
            </a:r>
            <a:endPar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耶穌降世即是救贖墮落的人世，恢復天地的相融性質，使天主與人進入和好的關係。</a:t>
            </a:r>
            <a:endPar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buFont typeface="Arial" panose="020B0604020202020204" pitchFamily="34" charset="0"/>
              <a:buChar char="•"/>
            </a:pP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約翰福音</a:t>
            </a: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spc="3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Gospel of John”</a:t>
            </a: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000" spc="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1419 </a:t>
            </a:r>
            <a:r>
              <a:rPr lang="zh-TW" altLang="en-US" sz="2000" spc="300" dirty="0">
                <a:latin typeface="Times New Roman" panose="02020603050405020304" pitchFamily="18" charset="0"/>
                <a:ea typeface="標楷體" panose="03000509000000000000" pitchFamily="65" charset="-120"/>
                <a:cs typeface="Times New Roman" panose="02020603050405020304" pitchFamily="18" charset="0"/>
              </a:rPr>
              <a:t>節：「道成了肉身，住在我們中間，充充滿滿地有恩典有真理。我們也見過他的榮光，正是父獨生子的榮光。」</a:t>
            </a:r>
            <a:endParaRPr lang="en-US" altLang="zh-TW" sz="2000" spc="3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Arial" panose="020B0604020202020204" pitchFamily="34" charset="0"/>
              <a:buChar char="•"/>
            </a:pPr>
            <a:r>
              <a:rPr lang="zh-TW" altLang="en-US" sz="2000" spc="300" dirty="0">
                <a:latin typeface="Times New Roman" panose="02020603050405020304" pitchFamily="18" charset="0"/>
                <a:ea typeface="標楷體" panose="03000509000000000000" pitchFamily="65" charset="-120"/>
                <a:cs typeface="Times New Roman" panose="02020603050405020304" pitchFamily="18" charset="0"/>
              </a:rPr>
              <a:t>耶穌從神格誕生成為實實在在的人，是當初創造萬物的話語來到人間（</a:t>
            </a:r>
            <a:r>
              <a:rPr lang="en-US" altLang="zh-TW" sz="2000" spc="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spc="300" dirty="0">
                <a:latin typeface="Times New Roman" panose="02020603050405020304" pitchFamily="18" charset="0"/>
                <a:ea typeface="標楷體" panose="03000509000000000000" pitchFamily="65" charset="-120"/>
                <a:cs typeface="Times New Roman" panose="02020603050405020304" pitchFamily="18" charset="0"/>
              </a:rPr>
              <a:t>約翰福音</a:t>
            </a:r>
            <a:r>
              <a:rPr lang="en-US" altLang="zh-TW" sz="2000" spc="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spc="300" dirty="0">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000" spc="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spc="3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spc="3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spc="300" dirty="0">
                <a:latin typeface="Times New Roman" panose="02020603050405020304" pitchFamily="18" charset="0"/>
                <a:ea typeface="標楷體" panose="03000509000000000000" pitchFamily="65" charset="-120"/>
                <a:cs typeface="Times New Roman" panose="02020603050405020304" pitchFamily="18" charset="0"/>
              </a:rPr>
              <a:t>節），是天地的主宰要修復自己作品的裂痕。</a:t>
            </a:r>
            <a:endParaRPr lang="en-US" altLang="zh-TW" sz="2000" spc="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a:extLst>
              <a:ext uri="{FF2B5EF4-FFF2-40B4-BE49-F238E27FC236}">
                <a16:creationId xmlns:a16="http://schemas.microsoft.com/office/drawing/2014/main" id="{DC8C39E6-BE16-484A-A241-BB7CA389639D}"/>
              </a:ext>
            </a:extLst>
          </p:cNvPr>
          <p:cNvSpPr/>
          <p:nvPr/>
        </p:nvSpPr>
        <p:spPr>
          <a:xfrm>
            <a:off x="510640" y="1205215"/>
            <a:ext cx="1733595" cy="426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目標</a:t>
            </a:r>
            <a:endParaRPr lang="zh-TW" altLang="en-US" sz="2000" dirty="0">
              <a:solidFill>
                <a:schemeClr val="bg1"/>
              </a:solidFill>
            </a:endParaRPr>
          </a:p>
        </p:txBody>
      </p:sp>
      <p:sp>
        <p:nvSpPr>
          <p:cNvPr id="19" name="矩形 18">
            <a:extLst>
              <a:ext uri="{FF2B5EF4-FFF2-40B4-BE49-F238E27FC236}">
                <a16:creationId xmlns:a16="http://schemas.microsoft.com/office/drawing/2014/main" id="{44D62493-ACC3-4BBF-BD38-F6443FE5E535}"/>
              </a:ext>
            </a:extLst>
          </p:cNvPr>
          <p:cNvSpPr/>
          <p:nvPr/>
        </p:nvSpPr>
        <p:spPr>
          <a:xfrm>
            <a:off x="510640" y="2520352"/>
            <a:ext cx="1733595" cy="426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解決方案</a:t>
            </a:r>
          </a:p>
        </p:txBody>
      </p:sp>
      <p:sp>
        <p:nvSpPr>
          <p:cNvPr id="16" name="矩形: 圓角 4">
            <a:extLst>
              <a:ext uri="{FF2B5EF4-FFF2-40B4-BE49-F238E27FC236}">
                <a16:creationId xmlns:a16="http://schemas.microsoft.com/office/drawing/2014/main" id="{4606E526-CA8B-4258-812A-5D28BEC628D7}"/>
              </a:ext>
            </a:extLst>
          </p:cNvPr>
          <p:cNvSpPr txBox="1"/>
          <p:nvPr/>
        </p:nvSpPr>
        <p:spPr>
          <a:xfrm>
            <a:off x="510640" y="0"/>
            <a:ext cx="1180763" cy="888592"/>
          </a:xfrm>
          <a:prstGeom prst="rect">
            <a:avLst/>
          </a:prstGeom>
          <a:solidFill>
            <a:srgbClr val="7CC8EC"/>
          </a:solidFill>
          <a:ln>
            <a:noFill/>
          </a:ln>
        </p:spPr>
        <p:style>
          <a:lnRef idx="0">
            <a:scrgbClr r="0" g="0" b="0"/>
          </a:lnRef>
          <a:fillRef idx="0">
            <a:scrgbClr r="0" g="0" b="0"/>
          </a:fillRef>
          <a:effectRef idx="0">
            <a:scrgbClr r="0" g="0" b="0"/>
          </a:effectRef>
          <a:fontRef idx="minor">
            <a:schemeClr val="lt1"/>
          </a:fontRef>
        </p:style>
        <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zh-TW" altLang="en-US" sz="4400" kern="1200" dirty="0"/>
              <a:t>神</a:t>
            </a:r>
          </a:p>
        </p:txBody>
      </p:sp>
      <p:sp>
        <p:nvSpPr>
          <p:cNvPr id="4" name="Rectangle 3">
            <a:extLst>
              <a:ext uri="{FF2B5EF4-FFF2-40B4-BE49-F238E27FC236}">
                <a16:creationId xmlns:a16="http://schemas.microsoft.com/office/drawing/2014/main" id="{E177C420-201D-6D4E-9169-5379E14467E4}"/>
              </a:ext>
            </a:extLst>
          </p:cNvPr>
          <p:cNvSpPr/>
          <p:nvPr/>
        </p:nvSpPr>
        <p:spPr>
          <a:xfrm>
            <a:off x="510640" y="5199649"/>
            <a:ext cx="11392058" cy="16583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1">
            <a:extLst>
              <a:ext uri="{FF2B5EF4-FFF2-40B4-BE49-F238E27FC236}">
                <a16:creationId xmlns:a16="http://schemas.microsoft.com/office/drawing/2014/main" id="{1F51C214-927F-494C-8C53-C72338AFFFA1}"/>
              </a:ext>
            </a:extLst>
          </p:cNvPr>
          <p:cNvSpPr/>
          <p:nvPr/>
        </p:nvSpPr>
        <p:spPr>
          <a:xfrm>
            <a:off x="510640" y="5366268"/>
            <a:ext cx="10860506" cy="1323439"/>
          </a:xfrm>
          <a:prstGeom prst="rect">
            <a:avLst/>
          </a:prstGeom>
        </p:spPr>
        <p:txBody>
          <a:bodyPr wrap="square">
            <a:spAutoFit/>
          </a:bodyPr>
          <a:lstStyle/>
          <a:p>
            <a:pPr marL="342900" indent="-342900" algn="just">
              <a:buFont typeface="Arial" panose="020B0604020202020204" pitchFamily="34" charset="0"/>
              <a:buChar char="•"/>
            </a:pPr>
            <a:r>
              <a:rPr lang="zh-TW" altLang="en-US" sz="2000" spc="300" dirty="0">
                <a:solidFill>
                  <a:schemeClr val="bg1"/>
                </a:solidFill>
                <a:latin typeface="標楷體" panose="03000509000000000000" pitchFamily="65" charset="-120"/>
                <a:ea typeface="標楷體" panose="03000509000000000000" pitchFamily="65" charset="-120"/>
              </a:rPr>
              <a:t>呂立本解讀</a:t>
            </a:r>
            <a:r>
              <a:rPr lang="en-US" altLang="zh-TW" sz="2000" spc="300" dirty="0">
                <a:solidFill>
                  <a:schemeClr val="bg1"/>
                </a:solidFill>
                <a:latin typeface="標楷體" panose="03000509000000000000" pitchFamily="65" charset="-120"/>
                <a:ea typeface="標楷體" panose="03000509000000000000" pitchFamily="65" charset="-120"/>
              </a:rPr>
              <a:t>〈</a:t>
            </a:r>
            <a:r>
              <a:rPr lang="zh-TW" altLang="en-US" sz="2000" spc="300" dirty="0">
                <a:solidFill>
                  <a:schemeClr val="bg1"/>
                </a:solidFill>
                <a:latin typeface="標楷體" panose="03000509000000000000" pitchFamily="65" charset="-120"/>
                <a:ea typeface="標楷體" panose="03000509000000000000" pitchFamily="65" charset="-120"/>
              </a:rPr>
              <a:t>泰</a:t>
            </a:r>
            <a:r>
              <a:rPr lang="en-US" altLang="zh-TW" sz="2000" spc="300" dirty="0">
                <a:solidFill>
                  <a:schemeClr val="bg1"/>
                </a:solidFill>
                <a:latin typeface="標楷體" panose="03000509000000000000" pitchFamily="65" charset="-120"/>
                <a:ea typeface="標楷體" panose="03000509000000000000" pitchFamily="65" charset="-120"/>
              </a:rPr>
              <a:t>〉</a:t>
            </a:r>
            <a:r>
              <a:rPr lang="zh-TW" altLang="en-US" sz="2000" spc="300" dirty="0">
                <a:solidFill>
                  <a:schemeClr val="bg1"/>
                </a:solidFill>
                <a:latin typeface="標楷體" panose="03000509000000000000" pitchFamily="65" charset="-120"/>
                <a:ea typeface="標楷體" panose="03000509000000000000" pitchFamily="65" charset="-120"/>
              </a:rPr>
              <a:t>卦大量置入耶穌救世、「天主與世人交相通愛」的說辭，</a:t>
            </a:r>
            <a:endParaRPr lang="en-US" altLang="zh-TW" sz="2000" spc="300" dirty="0">
              <a:solidFill>
                <a:schemeClr val="bg1"/>
              </a:solidFill>
              <a:latin typeface="標楷體" panose="03000509000000000000" pitchFamily="65" charset="-120"/>
              <a:ea typeface="標楷體" panose="03000509000000000000" pitchFamily="65" charset="-120"/>
            </a:endParaRPr>
          </a:p>
          <a:p>
            <a:pPr algn="just"/>
            <a:r>
              <a:rPr lang="zh-TW" altLang="en-US" sz="2000" spc="300" dirty="0">
                <a:solidFill>
                  <a:schemeClr val="bg1"/>
                </a:solidFill>
                <a:latin typeface="標楷體" panose="03000509000000000000" pitchFamily="65" charset="-120"/>
                <a:ea typeface="標楷體" panose="03000509000000000000" pitchFamily="65" charset="-120"/>
              </a:rPr>
              <a:t>正是從</a:t>
            </a:r>
            <a:r>
              <a:rPr lang="en-US" altLang="zh-TW" sz="2000" spc="300" dirty="0">
                <a:solidFill>
                  <a:schemeClr val="bg1"/>
                </a:solidFill>
                <a:latin typeface="標楷體" panose="03000509000000000000" pitchFamily="65" charset="-120"/>
                <a:ea typeface="標楷體" panose="03000509000000000000" pitchFamily="65" charset="-120"/>
              </a:rPr>
              <a:t>《</a:t>
            </a:r>
            <a:r>
              <a:rPr lang="zh-TW" altLang="en-US" sz="2000" spc="300" dirty="0">
                <a:solidFill>
                  <a:schemeClr val="bg1"/>
                </a:solidFill>
                <a:latin typeface="標楷體" panose="03000509000000000000" pitchFamily="65" charset="-120"/>
                <a:ea typeface="標楷體" panose="03000509000000000000" pitchFamily="65" charset="-120"/>
              </a:rPr>
              <a:t>聖經</a:t>
            </a:r>
            <a:r>
              <a:rPr lang="en-US" altLang="zh-TW" sz="2000" spc="300" dirty="0">
                <a:solidFill>
                  <a:schemeClr val="bg1"/>
                </a:solidFill>
                <a:latin typeface="標楷體" panose="03000509000000000000" pitchFamily="65" charset="-120"/>
                <a:ea typeface="標楷體" panose="03000509000000000000" pitchFamily="65" charset="-120"/>
              </a:rPr>
              <a:t>》</a:t>
            </a:r>
            <a:r>
              <a:rPr lang="zh-TW" altLang="en-US" sz="2000" spc="300" dirty="0">
                <a:solidFill>
                  <a:schemeClr val="bg1"/>
                </a:solidFill>
                <a:latin typeface="標楷體" panose="03000509000000000000" pitchFamily="65" charset="-120"/>
                <a:ea typeface="標楷體" panose="03000509000000000000" pitchFamily="65" charset="-120"/>
              </a:rPr>
              <a:t>救贖論觀之，耶穌降臨人間其一目的就是恢復天地之間的相互融通，這與天地交而吉亨的</a:t>
            </a:r>
            <a:r>
              <a:rPr lang="en-US" altLang="zh-TW" sz="2000" spc="300" dirty="0">
                <a:solidFill>
                  <a:schemeClr val="bg1"/>
                </a:solidFill>
                <a:latin typeface="標楷體" panose="03000509000000000000" pitchFamily="65" charset="-120"/>
                <a:ea typeface="標楷體" panose="03000509000000000000" pitchFamily="65" charset="-120"/>
              </a:rPr>
              <a:t>〈</a:t>
            </a:r>
            <a:r>
              <a:rPr lang="zh-TW" altLang="en-US" sz="2000" spc="300" dirty="0">
                <a:solidFill>
                  <a:schemeClr val="bg1"/>
                </a:solidFill>
                <a:latin typeface="標楷體" panose="03000509000000000000" pitchFamily="65" charset="-120"/>
                <a:ea typeface="標楷體" panose="03000509000000000000" pitchFamily="65" charset="-120"/>
              </a:rPr>
              <a:t>泰</a:t>
            </a:r>
            <a:r>
              <a:rPr lang="en-US" altLang="zh-TW" sz="2000" spc="300" dirty="0">
                <a:solidFill>
                  <a:schemeClr val="bg1"/>
                </a:solidFill>
                <a:latin typeface="標楷體" panose="03000509000000000000" pitchFamily="65" charset="-120"/>
                <a:ea typeface="標楷體" panose="03000509000000000000" pitchFamily="65" charset="-120"/>
              </a:rPr>
              <a:t>〉</a:t>
            </a:r>
            <a:r>
              <a:rPr lang="zh-TW" altLang="en-US" sz="2000" spc="300" dirty="0">
                <a:solidFill>
                  <a:schemeClr val="bg1"/>
                </a:solidFill>
                <a:latin typeface="標楷體" panose="03000509000000000000" pitchFamily="65" charset="-120"/>
                <a:ea typeface="標楷體" panose="03000509000000000000" pitchFamily="65" charset="-120"/>
              </a:rPr>
              <a:t>卦思想極其相近，兩部經典追求的終極目標皆為天地的交融。</a:t>
            </a:r>
            <a:endParaRPr lang="en-US" altLang="zh-TW" sz="2000" spc="3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07892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ACDB878-0FA9-47B5-A388-DDFA672D081F}"/>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5" name="Rectangle 4">
            <a:extLst>
              <a:ext uri="{FF2B5EF4-FFF2-40B4-BE49-F238E27FC236}">
                <a16:creationId xmlns:a16="http://schemas.microsoft.com/office/drawing/2014/main" id="{7E1B9A55-EDEC-4BA5-B9D9-6D2BBD975D31}"/>
              </a:ext>
            </a:extLst>
          </p:cNvPr>
          <p:cNvSpPr/>
          <p:nvPr/>
        </p:nvSpPr>
        <p:spPr>
          <a:xfrm>
            <a:off x="-19668" y="5515897"/>
            <a:ext cx="12192000" cy="1332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理想的實踐</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天地交融的方式</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聖經</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一與</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泰</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在於實踐天地相交的方法有不謀而合之處。</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為了恢復神與人和好的關係，耶穌降世成為人，自稱為「人子」，意味神願意成為人類的後裔，以向地上的人們展示人應有的生命型態。</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05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腓立比書</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Philippians”</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節：「他本有神的形像，不以自己與</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神同等為強奪的；反倒虛己，取了奴僕的形像，成為人的樣式；既有人的樣</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子，就自己卑微，存心順服，以至於死，且死在十字架上。」</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altLang="zh-TW" sz="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神而人者（耶穌）以其崇高聖潔的生命，受難至死，代贖人間罪惡帶來的破壞，體現出至為謙卑的典範，顯示出「天地相交」的根本精神在於捨己降卑。</a:t>
            </a:r>
            <a:endPar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05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dirty="0">
                <a:solidFill>
                  <a:srgbClr val="000000"/>
                </a:solidFill>
                <a:latin typeface="標楷體" panose="03000509000000000000" pitchFamily="65" charset="-120"/>
                <a:ea typeface="標楷體" panose="03000509000000000000" pitchFamily="65" charset="-120"/>
              </a:rPr>
              <a:t>	</a:t>
            </a:r>
            <a:r>
              <a:rPr lang="zh-TW" altLang="en-US" sz="2200" dirty="0">
                <a:solidFill>
                  <a:srgbClr val="000000"/>
                </a:solidFill>
                <a:latin typeface="標楷體" panose="03000509000000000000" pitchFamily="65" charset="-120"/>
                <a:ea typeface="標楷體" panose="03000509000000000000" pitchFamily="65" charset="-120"/>
              </a:rPr>
              <a:t>「</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你們中間，誰願為大，就必作你們的用人；在你們</a:t>
            </a:r>
            <a:r>
              <a:rPr lang="en-US" altLang="zh-TW" sz="2200" dirty="0">
                <a:solidFill>
                  <a:srgbClr val="000000"/>
                </a:solidFill>
                <a:latin typeface="標楷體" panose="03000509000000000000" pitchFamily="65" charset="-120"/>
                <a:ea typeface="標楷體" panose="03000509000000000000" pitchFamily="65" charset="-120"/>
              </a:rPr>
              <a:t>	</a:t>
            </a:r>
            <a:r>
              <a:rPr lang="zh-TW" altLang="en-US" sz="2200" dirty="0">
                <a:solidFill>
                  <a:srgbClr val="000000"/>
                </a:solidFill>
                <a:latin typeface="標楷體" panose="03000509000000000000" pitchFamily="65" charset="-120"/>
                <a:ea typeface="標楷體" panose="03000509000000000000" pitchFamily="65" charset="-120"/>
              </a:rPr>
              <a:t>中間，誰願為首，</a:t>
            </a:r>
            <a:r>
              <a:rPr lang="en-US" altLang="zh-TW" sz="2200" dirty="0">
                <a:solidFill>
                  <a:srgbClr val="000000"/>
                </a:solidFill>
                <a:latin typeface="標楷體" panose="03000509000000000000" pitchFamily="65" charset="-120"/>
                <a:ea typeface="標楷體" panose="03000509000000000000" pitchFamily="65" charset="-120"/>
              </a:rPr>
              <a:t>	</a:t>
            </a:r>
            <a:r>
              <a:rPr lang="zh-TW" altLang="en-US" sz="2200" dirty="0">
                <a:solidFill>
                  <a:srgbClr val="000000"/>
                </a:solidFill>
                <a:latin typeface="標楷體" panose="03000509000000000000" pitchFamily="65" charset="-120"/>
                <a:ea typeface="標楷體" panose="03000509000000000000" pitchFamily="65" charset="-120"/>
              </a:rPr>
              <a:t>就必作眾人的僕人。因為人子來，並不是要受人的服事，乃是要服事人，並</a:t>
            </a:r>
            <a:r>
              <a:rPr lang="en-US" altLang="zh-TW" sz="2200" dirty="0">
                <a:solidFill>
                  <a:srgbClr val="000000"/>
                </a:solidFill>
                <a:latin typeface="標楷體" panose="03000509000000000000" pitchFamily="65" charset="-120"/>
                <a:ea typeface="標楷體" panose="03000509000000000000" pitchFamily="65" charset="-120"/>
              </a:rPr>
              <a:t>	</a:t>
            </a:r>
            <a:r>
              <a:rPr lang="zh-TW" altLang="en-US" sz="2200" dirty="0">
                <a:solidFill>
                  <a:srgbClr val="000000"/>
                </a:solidFill>
                <a:latin typeface="標楷體" panose="03000509000000000000" pitchFamily="65" charset="-120"/>
                <a:ea typeface="標楷體" panose="03000509000000000000" pitchFamily="65" charset="-120"/>
              </a:rPr>
              <a:t>且要捨命作多人的贖價。」</a:t>
            </a:r>
            <a:endParaRPr lang="en-US" altLang="zh-TW" sz="2200" dirty="0">
              <a:solidFill>
                <a:srgbClr val="000000"/>
              </a:solidFill>
              <a:latin typeface="標楷體" panose="03000509000000000000" pitchFamily="65" charset="-120"/>
              <a:ea typeface="標楷體" panose="03000509000000000000" pitchFamily="65" charset="-120"/>
            </a:endParaRPr>
          </a:p>
          <a:p>
            <a:pPr marL="0" indent="0" algn="just">
              <a:buNone/>
            </a:pPr>
            <a:endParaRPr lang="en-US" altLang="zh-TW" sz="800" dirty="0">
              <a:solidFill>
                <a:srgbClr val="000000"/>
              </a:solidFill>
              <a:latin typeface="標楷體" panose="03000509000000000000" pitchFamily="65" charset="-120"/>
              <a:ea typeface="標楷體" panose="03000509000000000000" pitchFamily="65" charset="-120"/>
            </a:endParaRPr>
          </a:p>
          <a:p>
            <a:pPr marL="0" indent="0" algn="just">
              <a:buNone/>
            </a:pPr>
            <a:r>
              <a:rPr lang="zh-TW" altLang="en-US" sz="2200" dirty="0">
                <a:solidFill>
                  <a:schemeClr val="bg1"/>
                </a:solidFill>
                <a:latin typeface="標楷體" panose="03000509000000000000" pitchFamily="65" charset="-120"/>
                <a:ea typeface="標楷體" panose="03000509000000000000" pitchFamily="65" charset="-120"/>
              </a:rPr>
              <a:t>願為大，就必作用人，願為首，就必作僕人，顛覆現實中運作的的權力結構，以及一般人對此的認知。這豈不與</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泰</a:t>
            </a:r>
            <a:r>
              <a:rPr lang="en-US" altLang="zh-TW" sz="2200" dirty="0">
                <a:solidFill>
                  <a:schemeClr val="bg1"/>
                </a:solidFill>
                <a:latin typeface="標楷體" panose="03000509000000000000" pitchFamily="65" charset="-120"/>
                <a:ea typeface="標楷體" panose="03000509000000000000" pitchFamily="65" charset="-120"/>
              </a:rPr>
              <a:t>〉</a:t>
            </a:r>
            <a:r>
              <a:rPr lang="zh-TW" altLang="en-US" sz="2200" dirty="0">
                <a:solidFill>
                  <a:schemeClr val="bg1"/>
                </a:solidFill>
                <a:latin typeface="標楷體" panose="03000509000000000000" pitchFamily="65" charset="-120"/>
                <a:ea typeface="標楷體" panose="03000509000000000000" pitchFamily="65" charset="-120"/>
              </a:rPr>
              <a:t>卦陽在下陰在上的卦象契合，也與六五爻辭所述之帝女下嫁、紆尊降貴的精神相近。</a:t>
            </a:r>
            <a:endParaRPr lang="en-US" altLang="zh-TW" sz="2200" dirty="0">
              <a:solidFill>
                <a:schemeClr val="bg1"/>
              </a:solidFill>
              <a:latin typeface="標楷體" panose="03000509000000000000" pitchFamily="65" charset="-120"/>
              <a:ea typeface="標楷體" panose="03000509000000000000" pitchFamily="65" charset="-120"/>
            </a:endParaRPr>
          </a:p>
          <a:p>
            <a:pPr algn="just"/>
            <a:endParaRPr lang="en-US" altLang="zh-TW" sz="2200" dirty="0">
              <a:solidFill>
                <a:srgbClr val="000000"/>
              </a:solidFill>
              <a:latin typeface="標楷體" panose="03000509000000000000" pitchFamily="65" charset="-120"/>
              <a:ea typeface="標楷體" panose="03000509000000000000" pitchFamily="65" charset="-120"/>
            </a:endParaRPr>
          </a:p>
          <a:p>
            <a:pPr algn="just"/>
            <a:endPar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54207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7E8B8753-F33D-4078-98D5-D4004F1551E2}"/>
              </a:ext>
            </a:extLst>
          </p:cNvPr>
          <p:cNvPicPr>
            <a:picLocks noChangeAspect="1"/>
          </p:cNvPicPr>
          <p:nvPr/>
        </p:nvPicPr>
        <p:blipFill rotWithShape="1">
          <a:blip r:embed="rId2"/>
          <a:srcRect r="38586"/>
          <a:stretch/>
        </p:blipFill>
        <p:spPr>
          <a:xfrm>
            <a:off x="-3" y="0"/>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7012831" y="3828542"/>
            <a:ext cx="4719886" cy="1002487"/>
          </a:xfrm>
        </p:spPr>
        <p:txBody>
          <a:bodyPr>
            <a:noAutofit/>
          </a:bodyPr>
          <a:lstStyle/>
          <a:p>
            <a:pPr marL="0" indent="0" algn="just">
              <a:buNone/>
            </a:pPr>
            <a:r>
              <a:rPr lang="zh-TW" sz="1800" kern="100" spc="300" dirty="0">
                <a:effectLst/>
                <a:latin typeface="Times New Roman" panose="02020603050405020304" pitchFamily="18" charset="0"/>
                <a:ea typeface="標楷體" panose="03000509000000000000" pitchFamily="65" charset="-120"/>
                <a:cs typeface="Times New Roman" panose="02020603050405020304" pitchFamily="18" charset="0"/>
              </a:rPr>
              <a:t>從卷三〈大過〉卦至卷四〈漸〉卦之間，</a:t>
            </a:r>
            <a:r>
              <a:rPr lang="it-IT" sz="1800" kern="100" spc="300" dirty="0">
                <a:effectLst/>
                <a:latin typeface="Times New Roman" panose="02020603050405020304" pitchFamily="18" charset="0"/>
                <a:ea typeface="標楷體" panose="03000509000000000000" pitchFamily="65" charset="-120"/>
                <a:cs typeface="Times New Roman" panose="02020603050405020304" pitchFamily="18" charset="0"/>
              </a:rPr>
              <a:t>24</a:t>
            </a:r>
            <a:r>
              <a:rPr lang="zh-TW" sz="1800" kern="100" spc="300" dirty="0">
                <a:effectLst/>
                <a:latin typeface="Times New Roman" panose="02020603050405020304" pitchFamily="18" charset="0"/>
                <a:ea typeface="標楷體" panose="03000509000000000000" pitchFamily="65" charset="-120"/>
                <a:cs typeface="Times New Roman" panose="02020603050405020304" pitchFamily="18" charset="0"/>
              </a:rPr>
              <a:t>個卦象（〈坎〉卦至〈艮〉卦）皆已亡佚，而今已無法得知此書全部面貌。</a:t>
            </a:r>
            <a:endParaRPr lang="en-US" sz="1800" spc="3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本框 42">
            <a:extLst>
              <a:ext uri="{FF2B5EF4-FFF2-40B4-BE49-F238E27FC236}">
                <a16:creationId xmlns:a16="http://schemas.microsoft.com/office/drawing/2014/main" id="{4433A963-D19A-4CFE-8103-28D0267DD78A}"/>
              </a:ext>
            </a:extLst>
          </p:cNvPr>
          <p:cNvSpPr txBox="1"/>
          <p:nvPr/>
        </p:nvSpPr>
        <p:spPr>
          <a:xfrm>
            <a:off x="4152334" y="873046"/>
            <a:ext cx="2620262" cy="461665"/>
          </a:xfrm>
          <a:prstGeom prst="rect">
            <a:avLst/>
          </a:prstGeom>
          <a:noFill/>
        </p:spPr>
        <p:txBody>
          <a:bodyPr wrap="square" rtlCol="0">
            <a:spAutoFit/>
          </a:bodyPr>
          <a:lstStyle/>
          <a:p>
            <a:r>
              <a:rPr lang="zh-TW" altLang="zh-TW" sz="2400" kern="0" dirty="0">
                <a:latin typeface="Times New Roman" panose="02020603050405020304" pitchFamily="18" charset="0"/>
                <a:ea typeface="標楷體" panose="03000509000000000000" pitchFamily="65" charset="-120"/>
                <a:cs typeface="Times New Roman" panose="02020603050405020304" pitchFamily="18" charset="0"/>
              </a:rPr>
              <a:t>頁</a:t>
            </a:r>
            <a:r>
              <a:rPr lang="en-US" altLang="zh-TW" sz="2400" kern="0" dirty="0">
                <a:latin typeface="Times New Roman" panose="02020603050405020304" pitchFamily="18" charset="0"/>
                <a:ea typeface="標楷體" panose="03000509000000000000" pitchFamily="65" charset="-120"/>
                <a:cs typeface="Times New Roman" panose="02020603050405020304" pitchFamily="18" charset="0"/>
              </a:rPr>
              <a:t>1-198</a:t>
            </a:r>
            <a:endParaRPr lang="zh-CN" altLang="en-US" sz="2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44">
            <a:extLst>
              <a:ext uri="{FF2B5EF4-FFF2-40B4-BE49-F238E27FC236}">
                <a16:creationId xmlns:a16="http://schemas.microsoft.com/office/drawing/2014/main" id="{5C0BCBEF-146C-42B4-AF8F-23B3E3F4B1D7}"/>
              </a:ext>
            </a:extLst>
          </p:cNvPr>
          <p:cNvSpPr txBox="1"/>
          <p:nvPr/>
        </p:nvSpPr>
        <p:spPr>
          <a:xfrm>
            <a:off x="5346183" y="1960720"/>
            <a:ext cx="2620262" cy="461665"/>
          </a:xfrm>
          <a:prstGeom prst="rect">
            <a:avLst/>
          </a:prstGeom>
          <a:noFill/>
        </p:spPr>
        <p:txBody>
          <a:bodyPr wrap="square" rtlCol="0">
            <a:spAutoFit/>
          </a:bodyPr>
          <a:lstStyle/>
          <a:p>
            <a:r>
              <a:rPr lang="zh-TW" altLang="zh-TW" sz="2400" kern="0" dirty="0">
                <a:latin typeface="Times New Roman" panose="02020603050405020304" pitchFamily="18" charset="0"/>
                <a:ea typeface="標楷體" panose="03000509000000000000" pitchFamily="65" charset="-120"/>
                <a:cs typeface="Times New Roman" panose="02020603050405020304" pitchFamily="18" charset="0"/>
              </a:rPr>
              <a:t>頁</a:t>
            </a:r>
            <a:r>
              <a:rPr lang="en-US" altLang="zh-TW" sz="2400" kern="0" dirty="0">
                <a:latin typeface="Times New Roman" panose="02020603050405020304" pitchFamily="18" charset="0"/>
                <a:ea typeface="標楷體" panose="03000509000000000000" pitchFamily="65" charset="-120"/>
                <a:cs typeface="Times New Roman" panose="02020603050405020304" pitchFamily="18" charset="0"/>
              </a:rPr>
              <a:t>199-396</a:t>
            </a:r>
            <a:endParaRPr lang="zh-CN" altLang="en-US" sz="2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46">
            <a:extLst>
              <a:ext uri="{FF2B5EF4-FFF2-40B4-BE49-F238E27FC236}">
                <a16:creationId xmlns:a16="http://schemas.microsoft.com/office/drawing/2014/main" id="{6A678F10-76C1-44BB-A313-F1875D351182}"/>
              </a:ext>
            </a:extLst>
          </p:cNvPr>
          <p:cNvSpPr txBox="1"/>
          <p:nvPr/>
        </p:nvSpPr>
        <p:spPr>
          <a:xfrm>
            <a:off x="5422899" y="3959732"/>
            <a:ext cx="2620262" cy="461665"/>
          </a:xfrm>
          <a:prstGeom prst="rect">
            <a:avLst/>
          </a:prstGeom>
          <a:noFill/>
        </p:spPr>
        <p:txBody>
          <a:bodyPr wrap="square" rtlCol="0">
            <a:spAutoFit/>
          </a:bodyPr>
          <a:lstStyle/>
          <a:p>
            <a:r>
              <a:rPr lang="zh-TW" altLang="zh-TW" sz="2400" kern="0" dirty="0">
                <a:latin typeface="Times New Roman" panose="02020603050405020304" pitchFamily="18" charset="0"/>
                <a:ea typeface="標楷體" panose="03000509000000000000" pitchFamily="65" charset="-120"/>
                <a:cs typeface="Times New Roman" panose="02020603050405020304" pitchFamily="18" charset="0"/>
              </a:rPr>
              <a:t>頁</a:t>
            </a:r>
            <a:r>
              <a:rPr lang="en-US" altLang="zh-TW" sz="2400" kern="0" dirty="0">
                <a:latin typeface="Times New Roman" panose="02020603050405020304" pitchFamily="18" charset="0"/>
                <a:ea typeface="標楷體" panose="03000509000000000000" pitchFamily="65" charset="-120"/>
                <a:cs typeface="Times New Roman" panose="02020603050405020304" pitchFamily="18" charset="0"/>
              </a:rPr>
              <a:t>397-586</a:t>
            </a:r>
            <a:endParaRPr lang="zh-CN" altLang="en-US" sz="2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42">
            <a:extLst>
              <a:ext uri="{FF2B5EF4-FFF2-40B4-BE49-F238E27FC236}">
                <a16:creationId xmlns:a16="http://schemas.microsoft.com/office/drawing/2014/main" id="{570C86D6-9DBC-4C5F-892F-621EBB0502FA}"/>
              </a:ext>
            </a:extLst>
          </p:cNvPr>
          <p:cNvSpPr txBox="1"/>
          <p:nvPr/>
        </p:nvSpPr>
        <p:spPr>
          <a:xfrm>
            <a:off x="4036052" y="5368216"/>
            <a:ext cx="2620262" cy="461665"/>
          </a:xfrm>
          <a:prstGeom prst="rect">
            <a:avLst/>
          </a:prstGeom>
          <a:noFill/>
        </p:spPr>
        <p:txBody>
          <a:bodyPr wrap="square" rtlCol="0">
            <a:spAutoFit/>
          </a:bodyPr>
          <a:lstStyle/>
          <a:p>
            <a:r>
              <a:rPr lang="zh-TW" altLang="zh-TW" sz="2400" kern="0" dirty="0">
                <a:latin typeface="Times New Roman" panose="02020603050405020304" pitchFamily="18" charset="0"/>
                <a:ea typeface="標楷體" panose="03000509000000000000" pitchFamily="65" charset="-120"/>
                <a:cs typeface="Times New Roman" panose="02020603050405020304" pitchFamily="18" charset="0"/>
              </a:rPr>
              <a:t>頁</a:t>
            </a:r>
            <a:r>
              <a:rPr lang="en-US" altLang="zh-TW" sz="2400" kern="0" dirty="0">
                <a:latin typeface="Times New Roman" panose="02020603050405020304" pitchFamily="18" charset="0"/>
                <a:ea typeface="標楷體" panose="03000509000000000000" pitchFamily="65" charset="-120"/>
                <a:cs typeface="Times New Roman" panose="02020603050405020304" pitchFamily="18" charset="0"/>
              </a:rPr>
              <a:t>1-206</a:t>
            </a:r>
            <a:endParaRPr lang="zh-CN" altLang="en-US" sz="2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a:extLst>
              <a:ext uri="{FF2B5EF4-FFF2-40B4-BE49-F238E27FC236}">
                <a16:creationId xmlns:a16="http://schemas.microsoft.com/office/drawing/2014/main" id="{C2E55307-5C51-4C02-8333-B4F3E87164B3}"/>
              </a:ext>
            </a:extLst>
          </p:cNvPr>
          <p:cNvSpPr/>
          <p:nvPr/>
        </p:nvSpPr>
        <p:spPr>
          <a:xfrm>
            <a:off x="7060225" y="1819737"/>
            <a:ext cx="4766015" cy="1342355"/>
          </a:xfrm>
          <a:prstGeom prst="rect">
            <a:avLst/>
          </a:prstGeom>
          <a:solidFill>
            <a:srgbClr val="5B9AD4"/>
          </a:solidFill>
          <a:ln>
            <a:noFill/>
          </a:ln>
          <a:effectLst>
            <a:outerShdw blurRad="317500" dist="127000" dir="2700000" algn="tl" rotWithShape="0">
              <a:prstClr val="black">
                <a:alpha val="25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r>
              <a:rPr lang="zh-TW" altLang="zh-TW" kern="100" spc="300" dirty="0">
                <a:solidFill>
                  <a:schemeClr val="bg1"/>
                </a:solidFill>
                <a:latin typeface="Times New Roman" panose="02020603050405020304" pitchFamily="18" charset="0"/>
                <a:ea typeface="標楷體" panose="03000509000000000000" pitchFamily="65" charset="-120"/>
              </a:rPr>
              <a:t>全書以天主教《聖經》教義本旨，</a:t>
            </a:r>
            <a:endParaRPr lang="en-US" altLang="zh-TW" kern="100" spc="300" dirty="0">
              <a:solidFill>
                <a:schemeClr val="bg1"/>
              </a:solidFill>
              <a:latin typeface="Times New Roman" panose="02020603050405020304" pitchFamily="18" charset="0"/>
              <a:ea typeface="標楷體" panose="03000509000000000000" pitchFamily="65" charset="-120"/>
            </a:endParaRPr>
          </a:p>
          <a:p>
            <a:pPr algn="just"/>
            <a:r>
              <a:rPr lang="zh-TW" altLang="zh-TW" kern="100" spc="300" dirty="0">
                <a:solidFill>
                  <a:schemeClr val="bg1"/>
                </a:solidFill>
                <a:latin typeface="Times New Roman" panose="02020603050405020304" pitchFamily="18" charset="0"/>
                <a:ea typeface="標楷體" panose="03000509000000000000" pitchFamily="65" charset="-120"/>
              </a:rPr>
              <a:t>詮釋《易經》，自成體系，迥異於傳統以儒、道、釋為解者，</a:t>
            </a:r>
            <a:endParaRPr lang="en-US" altLang="zh-TW" kern="100" spc="300" dirty="0">
              <a:solidFill>
                <a:schemeClr val="bg1"/>
              </a:solidFill>
              <a:latin typeface="Times New Roman" panose="02020603050405020304" pitchFamily="18" charset="0"/>
              <a:ea typeface="標楷體" panose="03000509000000000000" pitchFamily="65" charset="-120"/>
            </a:endParaRPr>
          </a:p>
          <a:p>
            <a:pPr algn="just"/>
            <a:r>
              <a:rPr lang="zh-TW" altLang="en-US" kern="100" spc="300" dirty="0">
                <a:solidFill>
                  <a:schemeClr val="bg1"/>
                </a:solidFill>
                <a:latin typeface="Times New Roman" panose="02020603050405020304" pitchFamily="18" charset="0"/>
                <a:ea typeface="標楷體" panose="03000509000000000000" pitchFamily="65" charset="-120"/>
              </a:rPr>
              <a:t>一直</a:t>
            </a:r>
            <a:r>
              <a:rPr lang="zh-TW" altLang="zh-TW" kern="100" spc="300" dirty="0">
                <a:solidFill>
                  <a:schemeClr val="bg1"/>
                </a:solidFill>
                <a:latin typeface="Times New Roman" panose="02020603050405020304" pitchFamily="18" charset="0"/>
                <a:ea typeface="標楷體" panose="03000509000000000000" pitchFamily="65" charset="-120"/>
              </a:rPr>
              <a:t>未</a:t>
            </a:r>
            <a:r>
              <a:rPr lang="zh-TW" altLang="en-US" kern="100" spc="300" dirty="0">
                <a:solidFill>
                  <a:schemeClr val="bg1"/>
                </a:solidFill>
                <a:latin typeface="Times New Roman" panose="02020603050405020304" pitchFamily="18" charset="0"/>
                <a:ea typeface="標楷體" panose="03000509000000000000" pitchFamily="65" charset="-120"/>
              </a:rPr>
              <a:t>為</a:t>
            </a:r>
            <a:r>
              <a:rPr lang="zh-TW" altLang="zh-TW" kern="100" spc="300" dirty="0">
                <a:solidFill>
                  <a:schemeClr val="bg1"/>
                </a:solidFill>
                <a:latin typeface="Times New Roman" panose="02020603050405020304" pitchFamily="18" charset="0"/>
                <a:ea typeface="標楷體" panose="03000509000000000000" pitchFamily="65" charset="-120"/>
              </a:rPr>
              <a:t>學者所關注。</a:t>
            </a:r>
            <a:endParaRPr lang="en-US" altLang="zh-TW" kern="100" spc="300" dirty="0">
              <a:solidFill>
                <a:schemeClr val="bg1"/>
              </a:solidFill>
              <a:latin typeface="Times New Roman" panose="02020603050405020304" pitchFamily="18" charset="0"/>
              <a:ea typeface="標楷體" panose="03000509000000000000" pitchFamily="65" charset="-120"/>
            </a:endParaRPr>
          </a:p>
        </p:txBody>
      </p:sp>
      <p:sp>
        <p:nvSpPr>
          <p:cNvPr id="3" name="椭圆 5">
            <a:extLst>
              <a:ext uri="{FF2B5EF4-FFF2-40B4-BE49-F238E27FC236}">
                <a16:creationId xmlns:a16="http://schemas.microsoft.com/office/drawing/2014/main" id="{3014E106-FFE1-48A6-88F3-2A41932D86C5}"/>
              </a:ext>
            </a:extLst>
          </p:cNvPr>
          <p:cNvSpPr/>
          <p:nvPr/>
        </p:nvSpPr>
        <p:spPr>
          <a:xfrm>
            <a:off x="2792775" y="581956"/>
            <a:ext cx="1243277" cy="1243277"/>
          </a:xfrm>
          <a:prstGeom prst="ellipse">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600" b="1" dirty="0">
                <a:latin typeface="微软雅黑" panose="020B0503020204020204" pitchFamily="34" charset="-122"/>
                <a:ea typeface="微软雅黑" panose="020B0503020204020204" pitchFamily="34" charset="-122"/>
              </a:rPr>
              <a:t>卷一</a:t>
            </a:r>
            <a:endParaRPr lang="zh-HK" altLang="en-US" sz="3600" b="1" dirty="0">
              <a:latin typeface="微软雅黑" panose="020B0503020204020204" pitchFamily="34" charset="-122"/>
              <a:ea typeface="微软雅黑" panose="020B0503020204020204" pitchFamily="34" charset="-122"/>
            </a:endParaRPr>
          </a:p>
        </p:txBody>
      </p:sp>
      <p:cxnSp>
        <p:nvCxnSpPr>
          <p:cNvPr id="6" name="直接连接符 8">
            <a:extLst>
              <a:ext uri="{FF2B5EF4-FFF2-40B4-BE49-F238E27FC236}">
                <a16:creationId xmlns:a16="http://schemas.microsoft.com/office/drawing/2014/main" id="{CC927265-FD75-4E89-B498-BEC486A5C75B}"/>
              </a:ext>
            </a:extLst>
          </p:cNvPr>
          <p:cNvCxnSpPr/>
          <p:nvPr/>
        </p:nvCxnSpPr>
        <p:spPr>
          <a:xfrm flipV="1">
            <a:off x="2060017" y="1625578"/>
            <a:ext cx="888520" cy="527559"/>
          </a:xfrm>
          <a:prstGeom prst="line">
            <a:avLst/>
          </a:prstGeom>
          <a:ln w="28575">
            <a:solidFill>
              <a:srgbClr val="7CC8EC"/>
            </a:solidFill>
          </a:ln>
        </p:spPr>
        <p:style>
          <a:lnRef idx="1">
            <a:schemeClr val="accent1"/>
          </a:lnRef>
          <a:fillRef idx="0">
            <a:schemeClr val="accent1"/>
          </a:fillRef>
          <a:effectRef idx="0">
            <a:schemeClr val="accent1"/>
          </a:effectRef>
          <a:fontRef idx="minor">
            <a:schemeClr val="tx1"/>
          </a:fontRef>
        </p:style>
      </p:cxnSp>
      <p:cxnSp>
        <p:nvCxnSpPr>
          <p:cNvPr id="7" name="直接连接符 9">
            <a:extLst>
              <a:ext uri="{FF2B5EF4-FFF2-40B4-BE49-F238E27FC236}">
                <a16:creationId xmlns:a16="http://schemas.microsoft.com/office/drawing/2014/main" id="{E5DF69CD-DABB-4098-80E9-0112FEF19DC7}"/>
              </a:ext>
            </a:extLst>
          </p:cNvPr>
          <p:cNvCxnSpPr>
            <a:cxnSpLocks/>
          </p:cNvCxnSpPr>
          <p:nvPr/>
        </p:nvCxnSpPr>
        <p:spPr>
          <a:xfrm flipV="1">
            <a:off x="2716601" y="2594081"/>
            <a:ext cx="1419528" cy="268024"/>
          </a:xfrm>
          <a:prstGeom prst="line">
            <a:avLst/>
          </a:prstGeom>
          <a:ln w="28575">
            <a:solidFill>
              <a:srgbClr val="7CC8EC"/>
            </a:solidFill>
          </a:ln>
        </p:spPr>
        <p:style>
          <a:lnRef idx="1">
            <a:schemeClr val="accent1"/>
          </a:lnRef>
          <a:fillRef idx="0">
            <a:schemeClr val="accent1"/>
          </a:fillRef>
          <a:effectRef idx="0">
            <a:schemeClr val="accent1"/>
          </a:effectRef>
          <a:fontRef idx="minor">
            <a:schemeClr val="tx1"/>
          </a:fontRef>
        </p:style>
      </p:cxnSp>
      <p:cxnSp>
        <p:nvCxnSpPr>
          <p:cNvPr id="9" name="直接连接符 10">
            <a:extLst>
              <a:ext uri="{FF2B5EF4-FFF2-40B4-BE49-F238E27FC236}">
                <a16:creationId xmlns:a16="http://schemas.microsoft.com/office/drawing/2014/main" id="{DAD32399-6DF4-4569-91D3-3732FDBAB702}"/>
              </a:ext>
            </a:extLst>
          </p:cNvPr>
          <p:cNvCxnSpPr>
            <a:cxnSpLocks/>
          </p:cNvCxnSpPr>
          <p:nvPr/>
        </p:nvCxnSpPr>
        <p:spPr>
          <a:xfrm>
            <a:off x="2150956" y="4570169"/>
            <a:ext cx="960589" cy="507148"/>
          </a:xfrm>
          <a:prstGeom prst="line">
            <a:avLst/>
          </a:prstGeom>
          <a:ln w="28575">
            <a:solidFill>
              <a:srgbClr val="7CC8EC"/>
            </a:solidFill>
          </a:ln>
        </p:spPr>
        <p:style>
          <a:lnRef idx="1">
            <a:schemeClr val="accent1"/>
          </a:lnRef>
          <a:fillRef idx="0">
            <a:schemeClr val="accent1"/>
          </a:fillRef>
          <a:effectRef idx="0">
            <a:schemeClr val="accent1"/>
          </a:effectRef>
          <a:fontRef idx="minor">
            <a:schemeClr val="tx1"/>
          </a:fontRef>
        </p:style>
      </p:cxnSp>
      <p:sp>
        <p:nvSpPr>
          <p:cNvPr id="20" name="椭圆 5">
            <a:extLst>
              <a:ext uri="{FF2B5EF4-FFF2-40B4-BE49-F238E27FC236}">
                <a16:creationId xmlns:a16="http://schemas.microsoft.com/office/drawing/2014/main" id="{26059099-8A9B-44C4-B8B6-2E6DE55FE80C}"/>
              </a:ext>
            </a:extLst>
          </p:cNvPr>
          <p:cNvSpPr/>
          <p:nvPr/>
        </p:nvSpPr>
        <p:spPr>
          <a:xfrm>
            <a:off x="4111685" y="1789538"/>
            <a:ext cx="1243277" cy="1243277"/>
          </a:xfrm>
          <a:prstGeom prst="ellipse">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600" b="1" dirty="0">
                <a:latin typeface="微软雅黑" panose="020B0503020204020204" pitchFamily="34" charset="-122"/>
                <a:ea typeface="微软雅黑" panose="020B0503020204020204" pitchFamily="34" charset="-122"/>
              </a:rPr>
              <a:t>卷二</a:t>
            </a:r>
            <a:endParaRPr lang="zh-HK" altLang="en-US" sz="3600" b="1" dirty="0">
              <a:latin typeface="微软雅黑" panose="020B0503020204020204" pitchFamily="34" charset="-122"/>
              <a:ea typeface="微软雅黑" panose="020B0503020204020204" pitchFamily="34" charset="-122"/>
            </a:endParaRPr>
          </a:p>
        </p:txBody>
      </p:sp>
      <p:sp>
        <p:nvSpPr>
          <p:cNvPr id="21" name="椭圆 5">
            <a:extLst>
              <a:ext uri="{FF2B5EF4-FFF2-40B4-BE49-F238E27FC236}">
                <a16:creationId xmlns:a16="http://schemas.microsoft.com/office/drawing/2014/main" id="{8CFC066E-CB8E-4FD3-8203-8125FAA4948D}"/>
              </a:ext>
            </a:extLst>
          </p:cNvPr>
          <p:cNvSpPr/>
          <p:nvPr/>
        </p:nvSpPr>
        <p:spPr>
          <a:xfrm>
            <a:off x="4113879" y="3599135"/>
            <a:ext cx="1243277" cy="1243277"/>
          </a:xfrm>
          <a:prstGeom prst="ellipse">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600" b="1" dirty="0">
                <a:latin typeface="微软雅黑" panose="020B0503020204020204" pitchFamily="34" charset="-122"/>
                <a:ea typeface="微软雅黑" panose="020B0503020204020204" pitchFamily="34" charset="-122"/>
              </a:rPr>
              <a:t>卷三</a:t>
            </a:r>
            <a:endParaRPr lang="zh-HK" altLang="en-US" sz="3600" b="1" dirty="0">
              <a:latin typeface="微软雅黑" panose="020B0503020204020204" pitchFamily="34" charset="-122"/>
              <a:ea typeface="微软雅黑" panose="020B0503020204020204" pitchFamily="34" charset="-122"/>
            </a:endParaRPr>
          </a:p>
        </p:txBody>
      </p:sp>
      <p:sp>
        <p:nvSpPr>
          <p:cNvPr id="22" name="椭圆 5">
            <a:extLst>
              <a:ext uri="{FF2B5EF4-FFF2-40B4-BE49-F238E27FC236}">
                <a16:creationId xmlns:a16="http://schemas.microsoft.com/office/drawing/2014/main" id="{796DDF55-D471-4EA9-AC7C-83C3A1BAA457}"/>
              </a:ext>
            </a:extLst>
          </p:cNvPr>
          <p:cNvSpPr/>
          <p:nvPr/>
        </p:nvSpPr>
        <p:spPr>
          <a:xfrm>
            <a:off x="2706874" y="5009880"/>
            <a:ext cx="1243277" cy="1243277"/>
          </a:xfrm>
          <a:prstGeom prst="ellipse">
            <a:avLst/>
          </a:prstGeom>
          <a:solidFill>
            <a:srgbClr val="7CC8EC"/>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TW" altLang="en-US" sz="3600" b="1" dirty="0">
                <a:latin typeface="微软雅黑" panose="020B0503020204020204" pitchFamily="34" charset="-122"/>
                <a:ea typeface="微软雅黑" panose="020B0503020204020204" pitchFamily="34" charset="-122"/>
              </a:rPr>
              <a:t>卷四</a:t>
            </a:r>
            <a:endParaRPr lang="zh-HK" altLang="en-US" sz="3600" b="1" dirty="0">
              <a:latin typeface="微软雅黑" panose="020B0503020204020204" pitchFamily="34" charset="-122"/>
              <a:ea typeface="微软雅黑" panose="020B0503020204020204" pitchFamily="34" charset="-122"/>
            </a:endParaRPr>
          </a:p>
        </p:txBody>
      </p:sp>
      <p:cxnSp>
        <p:nvCxnSpPr>
          <p:cNvPr id="26" name="直接连接符 9">
            <a:extLst>
              <a:ext uri="{FF2B5EF4-FFF2-40B4-BE49-F238E27FC236}">
                <a16:creationId xmlns:a16="http://schemas.microsoft.com/office/drawing/2014/main" id="{D9B6C0C3-0C75-4E6E-BCB7-989CB4C3A51D}"/>
              </a:ext>
            </a:extLst>
          </p:cNvPr>
          <p:cNvCxnSpPr>
            <a:cxnSpLocks/>
          </p:cNvCxnSpPr>
          <p:nvPr/>
        </p:nvCxnSpPr>
        <p:spPr>
          <a:xfrm>
            <a:off x="2727654" y="3746457"/>
            <a:ext cx="1408475" cy="360309"/>
          </a:xfrm>
          <a:prstGeom prst="line">
            <a:avLst/>
          </a:prstGeom>
          <a:ln w="28575">
            <a:solidFill>
              <a:srgbClr val="7CC8E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2A9DCF-C7CD-AB47-873A-BA9BBFB017C4}"/>
              </a:ext>
            </a:extLst>
          </p:cNvPr>
          <p:cNvCxnSpPr>
            <a:cxnSpLocks/>
          </p:cNvCxnSpPr>
          <p:nvPr/>
        </p:nvCxnSpPr>
        <p:spPr>
          <a:xfrm>
            <a:off x="5354962" y="4421397"/>
            <a:ext cx="155790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2C7F52-57FE-9D42-9725-0CA2567E97DC}"/>
              </a:ext>
            </a:extLst>
          </p:cNvPr>
          <p:cNvCxnSpPr>
            <a:cxnSpLocks/>
          </p:cNvCxnSpPr>
          <p:nvPr/>
        </p:nvCxnSpPr>
        <p:spPr>
          <a:xfrm flipV="1">
            <a:off x="6912864" y="3817161"/>
            <a:ext cx="0" cy="102525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8179F38-B095-0E49-8322-E92EB2DED13D}"/>
              </a:ext>
            </a:extLst>
          </p:cNvPr>
          <p:cNvSpPr/>
          <p:nvPr/>
        </p:nvSpPr>
        <p:spPr>
          <a:xfrm>
            <a:off x="68561" y="2039689"/>
            <a:ext cx="2879975" cy="2802724"/>
          </a:xfrm>
          <a:prstGeom prst="ellipse">
            <a:avLst/>
          </a:prstGeom>
          <a:solidFill>
            <a:schemeClr val="bg1"/>
          </a:solidFill>
          <a:ln>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內容版面配置區 2">
            <a:extLst>
              <a:ext uri="{FF2B5EF4-FFF2-40B4-BE49-F238E27FC236}">
                <a16:creationId xmlns:a16="http://schemas.microsoft.com/office/drawing/2014/main" id="{843D1147-68BD-4B90-8393-7A9B54390FDB}"/>
              </a:ext>
            </a:extLst>
          </p:cNvPr>
          <p:cNvSpPr txBox="1">
            <a:spLocks/>
          </p:cNvSpPr>
          <p:nvPr/>
        </p:nvSpPr>
        <p:spPr>
          <a:xfrm>
            <a:off x="361847" y="3027762"/>
            <a:ext cx="2365807" cy="9696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b="1" spc="300" dirty="0">
                <a:solidFill>
                  <a:srgbClr val="7CC8E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spc="300" dirty="0">
                <a:solidFill>
                  <a:srgbClr val="7CC8EC"/>
                </a:solidFill>
                <a:latin typeface="Times New Roman" panose="02020603050405020304" pitchFamily="18" charset="0"/>
                <a:ea typeface="標楷體" panose="03000509000000000000" pitchFamily="65" charset="-120"/>
                <a:cs typeface="Times New Roman" panose="02020603050405020304" pitchFamily="18" charset="0"/>
              </a:rPr>
              <a:t>易經本旨</a:t>
            </a:r>
            <a:r>
              <a:rPr lang="en-US" altLang="zh-TW" b="1" spc="300" dirty="0">
                <a:solidFill>
                  <a:srgbClr val="7CC8EC"/>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ctr">
              <a:buNone/>
            </a:pPr>
            <a:r>
              <a:rPr lang="en-US" b="1" spc="300" dirty="0">
                <a:solidFill>
                  <a:srgbClr val="7CC8EC"/>
                </a:solidFill>
                <a:latin typeface="Times New Roman" panose="02020603050405020304" pitchFamily="18" charset="0"/>
                <a:ea typeface="標楷體" panose="03000509000000000000" pitchFamily="65" charset="-120"/>
                <a:cs typeface="Times New Roman" panose="02020603050405020304" pitchFamily="18" charset="0"/>
              </a:rPr>
              <a:t>792</a:t>
            </a:r>
            <a:r>
              <a:rPr lang="zh-TW" altLang="en-US" b="1" spc="300" dirty="0">
                <a:solidFill>
                  <a:srgbClr val="7CC8EC"/>
                </a:solidFill>
                <a:latin typeface="Times New Roman" panose="02020603050405020304" pitchFamily="18" charset="0"/>
                <a:ea typeface="標楷體" panose="03000509000000000000" pitchFamily="65" charset="-120"/>
                <a:cs typeface="Times New Roman" panose="02020603050405020304" pitchFamily="18" charset="0"/>
              </a:rPr>
              <a:t>頁</a:t>
            </a:r>
            <a:endParaRPr lang="en-US" b="1" spc="300" dirty="0">
              <a:solidFill>
                <a:srgbClr val="7CC8EC"/>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34862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B0FF1555-5FCC-4179-A785-8C1F33EEAF80}"/>
              </a:ext>
            </a:extLst>
          </p:cNvPr>
          <p:cNvPicPr>
            <a:picLocks noChangeAspect="1"/>
          </p:cNvPicPr>
          <p:nvPr/>
        </p:nvPicPr>
        <p:blipFill rotWithShape="1">
          <a:blip r:embed="rId2"/>
          <a:srcRect r="38586"/>
          <a:stretch/>
        </p:blipFill>
        <p:spPr>
          <a:xfrm>
            <a:off x="-3" y="1673"/>
            <a:ext cx="12192003" cy="6854653"/>
          </a:xfrm>
          <a:prstGeom prst="rect">
            <a:avLst/>
          </a:prstGeom>
        </p:spPr>
      </p:pic>
      <p:grpSp>
        <p:nvGrpSpPr>
          <p:cNvPr id="69" name="群組 68">
            <a:extLst>
              <a:ext uri="{FF2B5EF4-FFF2-40B4-BE49-F238E27FC236}">
                <a16:creationId xmlns:a16="http://schemas.microsoft.com/office/drawing/2014/main" id="{0C1E623E-F3CF-4717-ADFC-C721256C3E7E}"/>
              </a:ext>
            </a:extLst>
          </p:cNvPr>
          <p:cNvGrpSpPr/>
          <p:nvPr/>
        </p:nvGrpSpPr>
        <p:grpSpPr>
          <a:xfrm>
            <a:off x="0" y="1398227"/>
            <a:ext cx="12303347" cy="5174243"/>
            <a:chOff x="190195" y="1599705"/>
            <a:chExt cx="12303347" cy="5174243"/>
          </a:xfrm>
        </p:grpSpPr>
        <p:sp>
          <p:nvSpPr>
            <p:cNvPr id="51" name="文本框 22">
              <a:extLst>
                <a:ext uri="{FF2B5EF4-FFF2-40B4-BE49-F238E27FC236}">
                  <a16:creationId xmlns:a16="http://schemas.microsoft.com/office/drawing/2014/main" id="{ABAFE20E-6DB1-4CE5-AC50-8DFB920D6850}"/>
                </a:ext>
              </a:extLst>
            </p:cNvPr>
            <p:cNvSpPr txBox="1"/>
            <p:nvPr/>
          </p:nvSpPr>
          <p:spPr>
            <a:xfrm>
              <a:off x="8686951" y="2248286"/>
              <a:ext cx="3314853" cy="1015663"/>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pPr algn="dist"/>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病了三十八年無人聞問的患者，耶穌關懷並醫治（</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約翰福音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65" name="群組 64">
              <a:extLst>
                <a:ext uri="{FF2B5EF4-FFF2-40B4-BE49-F238E27FC236}">
                  <a16:creationId xmlns:a16="http://schemas.microsoft.com/office/drawing/2014/main" id="{B2537D1A-5C3E-4113-9813-8B321B2D6ED5}"/>
                </a:ext>
              </a:extLst>
            </p:cNvPr>
            <p:cNvGrpSpPr/>
            <p:nvPr/>
          </p:nvGrpSpPr>
          <p:grpSpPr>
            <a:xfrm>
              <a:off x="190195" y="1599705"/>
              <a:ext cx="12303347" cy="5174243"/>
              <a:chOff x="190195" y="1599705"/>
              <a:chExt cx="12303347" cy="5174243"/>
            </a:xfrm>
          </p:grpSpPr>
          <p:grpSp>
            <p:nvGrpSpPr>
              <p:cNvPr id="46" name="群組 45">
                <a:extLst>
                  <a:ext uri="{FF2B5EF4-FFF2-40B4-BE49-F238E27FC236}">
                    <a16:creationId xmlns:a16="http://schemas.microsoft.com/office/drawing/2014/main" id="{523DC516-E0B4-419E-AD29-BBD73ACEA4E2}"/>
                  </a:ext>
                </a:extLst>
              </p:cNvPr>
              <p:cNvGrpSpPr/>
              <p:nvPr/>
            </p:nvGrpSpPr>
            <p:grpSpPr>
              <a:xfrm>
                <a:off x="190195" y="1599705"/>
                <a:ext cx="10707053" cy="5174243"/>
                <a:chOff x="1199845" y="932955"/>
                <a:chExt cx="10707053" cy="5174243"/>
              </a:xfrm>
            </p:grpSpPr>
            <p:grpSp>
              <p:nvGrpSpPr>
                <p:cNvPr id="4" name="组合 1">
                  <a:extLst>
                    <a:ext uri="{FF2B5EF4-FFF2-40B4-BE49-F238E27FC236}">
                      <a16:creationId xmlns:a16="http://schemas.microsoft.com/office/drawing/2014/main" id="{04F48A2B-739E-4E71-BBC1-68F04BA2048E}"/>
                    </a:ext>
                  </a:extLst>
                </p:cNvPr>
                <p:cNvGrpSpPr/>
                <p:nvPr/>
              </p:nvGrpSpPr>
              <p:grpSpPr>
                <a:xfrm>
                  <a:off x="1199845" y="932955"/>
                  <a:ext cx="10707053" cy="5174243"/>
                  <a:chOff x="853426" y="1028790"/>
                  <a:chExt cx="11392111" cy="5505300"/>
                </a:xfrm>
              </p:grpSpPr>
              <p:sp>
                <p:nvSpPr>
                  <p:cNvPr id="5" name="椭圆 12">
                    <a:extLst>
                      <a:ext uri="{FF2B5EF4-FFF2-40B4-BE49-F238E27FC236}">
                        <a16:creationId xmlns:a16="http://schemas.microsoft.com/office/drawing/2014/main" id="{D5A96E1E-FA54-4ACD-A0C5-B40A5C323DB9}"/>
                      </a:ext>
                    </a:extLst>
                  </p:cNvPr>
                  <p:cNvSpPr/>
                  <p:nvPr/>
                </p:nvSpPr>
                <p:spPr>
                  <a:xfrm>
                    <a:off x="3592190" y="1136976"/>
                    <a:ext cx="766036" cy="766036"/>
                  </a:xfrm>
                  <a:prstGeom prst="ellipse">
                    <a:avLst/>
                  </a:prstGeom>
                  <a:solidFill>
                    <a:srgbClr val="84CBC5"/>
                  </a:solidFill>
                  <a:ln>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6" name="椭圆 13">
                    <a:extLst>
                      <a:ext uri="{FF2B5EF4-FFF2-40B4-BE49-F238E27FC236}">
                        <a16:creationId xmlns:a16="http://schemas.microsoft.com/office/drawing/2014/main" id="{D7EA0491-C2BA-45BB-A89E-C22077A385DA}"/>
                      </a:ext>
                    </a:extLst>
                  </p:cNvPr>
                  <p:cNvSpPr/>
                  <p:nvPr/>
                </p:nvSpPr>
                <p:spPr>
                  <a:xfrm>
                    <a:off x="4694722" y="1995272"/>
                    <a:ext cx="556342" cy="556342"/>
                  </a:xfrm>
                  <a:prstGeom prst="ellipse">
                    <a:avLst/>
                  </a:prstGeom>
                  <a:solidFill>
                    <a:srgbClr val="84CBC5"/>
                  </a:solidFill>
                  <a:ln>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7" name="椭圆 14">
                    <a:extLst>
                      <a:ext uri="{FF2B5EF4-FFF2-40B4-BE49-F238E27FC236}">
                        <a16:creationId xmlns:a16="http://schemas.microsoft.com/office/drawing/2014/main" id="{83AA5388-292E-45CE-8F81-6844D3046495}"/>
                      </a:ext>
                    </a:extLst>
                  </p:cNvPr>
                  <p:cNvSpPr/>
                  <p:nvPr/>
                </p:nvSpPr>
                <p:spPr>
                  <a:xfrm>
                    <a:off x="4188944" y="4551744"/>
                    <a:ext cx="292826" cy="292826"/>
                  </a:xfrm>
                  <a:prstGeom prst="ellips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8" name="椭圆 15">
                    <a:extLst>
                      <a:ext uri="{FF2B5EF4-FFF2-40B4-BE49-F238E27FC236}">
                        <a16:creationId xmlns:a16="http://schemas.microsoft.com/office/drawing/2014/main" id="{B92200F0-E34F-45E0-A31E-82FFB420E4D8}"/>
                      </a:ext>
                    </a:extLst>
                  </p:cNvPr>
                  <p:cNvSpPr/>
                  <p:nvPr/>
                </p:nvSpPr>
                <p:spPr>
                  <a:xfrm>
                    <a:off x="7844011" y="3684655"/>
                    <a:ext cx="556342" cy="556342"/>
                  </a:xfrm>
                  <a:prstGeom prst="ellipse">
                    <a:avLst/>
                  </a:prstGeom>
                  <a:solidFill>
                    <a:srgbClr val="84CBC5"/>
                  </a:solidFill>
                  <a:ln>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cxnSp>
                <p:nvCxnSpPr>
                  <p:cNvPr id="9" name="直接连接符 16">
                    <a:extLst>
                      <a:ext uri="{FF2B5EF4-FFF2-40B4-BE49-F238E27FC236}">
                        <a16:creationId xmlns:a16="http://schemas.microsoft.com/office/drawing/2014/main" id="{077E8438-493B-4338-B1B6-B679610D1D73}"/>
                      </a:ext>
                    </a:extLst>
                  </p:cNvPr>
                  <p:cNvCxnSpPr>
                    <a:cxnSpLocks/>
                  </p:cNvCxnSpPr>
                  <p:nvPr/>
                </p:nvCxnSpPr>
                <p:spPr>
                  <a:xfrm>
                    <a:off x="4163088" y="1709744"/>
                    <a:ext cx="780178" cy="571008"/>
                  </a:xfrm>
                  <a:prstGeom prst="line">
                    <a:avLst/>
                  </a:prstGeom>
                  <a:solidFill>
                    <a:srgbClr val="84CBC5"/>
                  </a:solidFill>
                  <a:ln>
                    <a:solidFill>
                      <a:srgbClr val="84CBC5"/>
                    </a:solidFill>
                  </a:ln>
                </p:spPr>
                <p:style>
                  <a:lnRef idx="1">
                    <a:schemeClr val="accent1"/>
                  </a:lnRef>
                  <a:fillRef idx="0">
                    <a:schemeClr val="accent1"/>
                  </a:fillRef>
                  <a:effectRef idx="0">
                    <a:schemeClr val="accent1"/>
                  </a:effectRef>
                  <a:fontRef idx="minor">
                    <a:schemeClr val="tx1"/>
                  </a:fontRef>
                </p:style>
              </p:cxnSp>
              <p:cxnSp>
                <p:nvCxnSpPr>
                  <p:cNvPr id="10" name="直接连接符 17">
                    <a:extLst>
                      <a:ext uri="{FF2B5EF4-FFF2-40B4-BE49-F238E27FC236}">
                        <a16:creationId xmlns:a16="http://schemas.microsoft.com/office/drawing/2014/main" id="{97F9020A-753A-4745-8BCA-88BDC330C4B4}"/>
                      </a:ext>
                    </a:extLst>
                  </p:cNvPr>
                  <p:cNvCxnSpPr>
                    <a:cxnSpLocks/>
                  </p:cNvCxnSpPr>
                  <p:nvPr/>
                </p:nvCxnSpPr>
                <p:spPr>
                  <a:xfrm flipV="1">
                    <a:off x="4342921" y="2381100"/>
                    <a:ext cx="600344" cy="2285269"/>
                  </a:xfrm>
                  <a:prstGeom prst="line">
                    <a:avLst/>
                  </a:prstGeom>
                  <a:ln>
                    <a:solidFill>
                      <a:srgbClr val="84CBC5"/>
                    </a:solidFill>
                  </a:ln>
                </p:spPr>
                <p:style>
                  <a:lnRef idx="1">
                    <a:schemeClr val="accent1"/>
                  </a:lnRef>
                  <a:fillRef idx="0">
                    <a:schemeClr val="accent1"/>
                  </a:fillRef>
                  <a:effectRef idx="0">
                    <a:schemeClr val="accent1"/>
                  </a:effectRef>
                  <a:fontRef idx="minor">
                    <a:schemeClr val="tx1"/>
                  </a:fontRef>
                </p:style>
              </p:cxnSp>
              <p:cxnSp>
                <p:nvCxnSpPr>
                  <p:cNvPr id="11" name="直接连接符 18">
                    <a:extLst>
                      <a:ext uri="{FF2B5EF4-FFF2-40B4-BE49-F238E27FC236}">
                        <a16:creationId xmlns:a16="http://schemas.microsoft.com/office/drawing/2014/main" id="{80791E44-E15C-464D-A27C-2A75C8B40C02}"/>
                      </a:ext>
                    </a:extLst>
                  </p:cNvPr>
                  <p:cNvCxnSpPr>
                    <a:cxnSpLocks/>
                    <a:stCxn id="7" idx="6"/>
                  </p:cNvCxnSpPr>
                  <p:nvPr/>
                </p:nvCxnSpPr>
                <p:spPr>
                  <a:xfrm flipV="1">
                    <a:off x="4481769" y="4033523"/>
                    <a:ext cx="3639921" cy="664634"/>
                  </a:xfrm>
                  <a:prstGeom prst="line">
                    <a:avLst/>
                  </a:prstGeom>
                  <a:solidFill>
                    <a:srgbClr val="84CBC5"/>
                  </a:solidFill>
                  <a:ln>
                    <a:solidFill>
                      <a:srgbClr val="84CBC5"/>
                    </a:solidFill>
                  </a:ln>
                </p:spPr>
                <p:style>
                  <a:lnRef idx="1">
                    <a:schemeClr val="accent1"/>
                  </a:lnRef>
                  <a:fillRef idx="0">
                    <a:schemeClr val="accent1"/>
                  </a:fillRef>
                  <a:effectRef idx="0">
                    <a:schemeClr val="accent1"/>
                  </a:effectRef>
                  <a:fontRef idx="minor">
                    <a:schemeClr val="tx1"/>
                  </a:fontRef>
                </p:style>
              </p:cxnSp>
              <p:sp>
                <p:nvSpPr>
                  <p:cNvPr id="12" name="文本框 19">
                    <a:extLst>
                      <a:ext uri="{FF2B5EF4-FFF2-40B4-BE49-F238E27FC236}">
                        <a16:creationId xmlns:a16="http://schemas.microsoft.com/office/drawing/2014/main" id="{DD8AE56A-339F-4FFE-B0FD-710A3994EF56}"/>
                      </a:ext>
                    </a:extLst>
                  </p:cNvPr>
                  <p:cNvSpPr txBox="1"/>
                  <p:nvPr/>
                </p:nvSpPr>
                <p:spPr>
                  <a:xfrm>
                    <a:off x="853426" y="1028790"/>
                    <a:ext cx="2948916" cy="458456"/>
                  </a:xfrm>
                  <a:prstGeom prst="rect">
                    <a:avLst/>
                  </a:prstGeom>
                  <a:noFill/>
                </p:spPr>
                <p:txBody>
                  <a:bodyPr wrap="square" rtlCol="0">
                    <a:spAutoFit/>
                  </a:bodyPr>
                  <a:lstStyle/>
                  <a:p>
                    <a:pPr algn="ctr"/>
                    <a:r>
                      <a:rPr lang="zh-TW" altLang="en-US" sz="2200" u="sng"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跨越群體</a:t>
                    </a:r>
                    <a:endParaRPr lang="zh-CN" altLang="en-US" sz="2200" u="sng"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13" name="文本框 20">
                    <a:extLst>
                      <a:ext uri="{FF2B5EF4-FFF2-40B4-BE49-F238E27FC236}">
                        <a16:creationId xmlns:a16="http://schemas.microsoft.com/office/drawing/2014/main" id="{02DDFC91-474F-43E6-8CC0-3ADFF5DB55AB}"/>
                      </a:ext>
                    </a:extLst>
                  </p:cNvPr>
                  <p:cNvSpPr txBox="1"/>
                  <p:nvPr/>
                </p:nvSpPr>
                <p:spPr>
                  <a:xfrm>
                    <a:off x="1053403" y="1467279"/>
                    <a:ext cx="2471296" cy="2717988"/>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pPr algn="dist"/>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猶太人認為撒瑪利亞人不潔淨，耶穌反倒在教導中講述撒瑪利亞人慈愛助人的比喻而流傳為至今仍沿用的典故（</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路加福音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a:t>
                    </a:r>
                    <a:endParaRPr lang="zh-CN" altLang="en-US" sz="2000" dirty="0">
                      <a:solidFill>
                        <a:schemeClr val="tx1"/>
                      </a:solidFill>
                      <a:latin typeface="字魂59号-创粗黑" panose="00000500000000000000" pitchFamily="2" charset="-122"/>
                      <a:ea typeface="字魂59号-创粗黑" panose="00000500000000000000" pitchFamily="2" charset="-122"/>
                    </a:endParaRPr>
                  </a:p>
                </p:txBody>
              </p:sp>
              <p:sp>
                <p:nvSpPr>
                  <p:cNvPr id="15" name="文本框 22">
                    <a:extLst>
                      <a:ext uri="{FF2B5EF4-FFF2-40B4-BE49-F238E27FC236}">
                        <a16:creationId xmlns:a16="http://schemas.microsoft.com/office/drawing/2014/main" id="{56771680-8C0A-4941-B074-17539FAB389F}"/>
                      </a:ext>
                    </a:extLst>
                  </p:cNvPr>
                  <p:cNvSpPr txBox="1"/>
                  <p:nvPr/>
                </p:nvSpPr>
                <p:spPr>
                  <a:xfrm>
                    <a:off x="5217340" y="2090601"/>
                    <a:ext cx="2407551" cy="1735584"/>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pPr algn="dist"/>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對於行淫時被捕而可能遭受投石至死的女人，耶穌替她解圍（</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約翰福音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文本框 23">
                    <a:extLst>
                      <a:ext uri="{FF2B5EF4-FFF2-40B4-BE49-F238E27FC236}">
                        <a16:creationId xmlns:a16="http://schemas.microsoft.com/office/drawing/2014/main" id="{54DD9F1D-56F9-4034-8572-A08E4033FE2D}"/>
                      </a:ext>
                    </a:extLst>
                  </p:cNvPr>
                  <p:cNvSpPr txBox="1"/>
                  <p:nvPr/>
                </p:nvSpPr>
                <p:spPr>
                  <a:xfrm>
                    <a:off x="9296623" y="1283172"/>
                    <a:ext cx="2948914" cy="458456"/>
                  </a:xfrm>
                  <a:prstGeom prst="rect">
                    <a:avLst/>
                  </a:prstGeom>
                  <a:noFill/>
                </p:spPr>
                <p:txBody>
                  <a:bodyPr wrap="square" rtlCol="0">
                    <a:spAutoFit/>
                  </a:bodyPr>
                  <a:lstStyle/>
                  <a:p>
                    <a:r>
                      <a:rPr lang="zh-TW" altLang="en-US" sz="2200" u="sng" dirty="0">
                        <a:latin typeface="標楷體" panose="03000509000000000000" pitchFamily="65" charset="-120"/>
                        <a:ea typeface="標楷體" panose="03000509000000000000" pitchFamily="65" charset="-120"/>
                      </a:rPr>
                      <a:t>跨越健康</a:t>
                    </a:r>
                    <a:endParaRPr lang="zh-CN" altLang="en-US" sz="2200" u="sng" dirty="0">
                      <a:latin typeface="標楷體" panose="03000509000000000000" pitchFamily="65" charset="-120"/>
                      <a:ea typeface="標楷體" panose="03000509000000000000" pitchFamily="65" charset="-120"/>
                    </a:endParaRPr>
                  </a:p>
                </p:txBody>
              </p:sp>
              <p:sp>
                <p:nvSpPr>
                  <p:cNvPr id="17" name="文本框 24">
                    <a:extLst>
                      <a:ext uri="{FF2B5EF4-FFF2-40B4-BE49-F238E27FC236}">
                        <a16:creationId xmlns:a16="http://schemas.microsoft.com/office/drawing/2014/main" id="{52CB509F-0756-4CC6-9792-66E9FAA1B412}"/>
                      </a:ext>
                    </a:extLst>
                  </p:cNvPr>
                  <p:cNvSpPr txBox="1"/>
                  <p:nvPr/>
                </p:nvSpPr>
                <p:spPr>
                  <a:xfrm>
                    <a:off x="6391603" y="4666367"/>
                    <a:ext cx="3455538" cy="1735584"/>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pPr algn="dist"/>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猶太人基本上看不起替外邦人向自己同胞收稅的稅吏，然而耶穌卻接納他們，並被猶太群體的權威人士譏諷（</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路加福音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a:t>
                    </a:r>
                  </a:p>
                </p:txBody>
              </p:sp>
              <p:sp>
                <p:nvSpPr>
                  <p:cNvPr id="18" name="文本框 25">
                    <a:extLst>
                      <a:ext uri="{FF2B5EF4-FFF2-40B4-BE49-F238E27FC236}">
                        <a16:creationId xmlns:a16="http://schemas.microsoft.com/office/drawing/2014/main" id="{C53411AF-7FFA-476E-AC32-3E6BA91926E7}"/>
                      </a:ext>
                    </a:extLst>
                  </p:cNvPr>
                  <p:cNvSpPr txBox="1"/>
                  <p:nvPr/>
                </p:nvSpPr>
                <p:spPr>
                  <a:xfrm>
                    <a:off x="1558916" y="4420766"/>
                    <a:ext cx="2948915" cy="458456"/>
                  </a:xfrm>
                  <a:prstGeom prst="rect">
                    <a:avLst/>
                  </a:prstGeom>
                  <a:noFill/>
                </p:spPr>
                <p:txBody>
                  <a:bodyPr wrap="square" rtlCol="0">
                    <a:spAutoFit/>
                  </a:bodyPr>
                  <a:lstStyle/>
                  <a:p>
                    <a:pPr algn="ct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跨越性別</a:t>
                    </a:r>
                    <a:endParaRPr lang="zh-CN" altLang="en-US" sz="2200" u="sng"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19" name="文本框 26">
                    <a:extLst>
                      <a:ext uri="{FF2B5EF4-FFF2-40B4-BE49-F238E27FC236}">
                        <a16:creationId xmlns:a16="http://schemas.microsoft.com/office/drawing/2014/main" id="{64886A3B-1E13-466D-BD46-2C8B7FC52138}"/>
                      </a:ext>
                    </a:extLst>
                  </p:cNvPr>
                  <p:cNvSpPr txBox="1"/>
                  <p:nvPr/>
                </p:nvSpPr>
                <p:spPr>
                  <a:xfrm>
                    <a:off x="1508439" y="4798506"/>
                    <a:ext cx="3455538" cy="1735584"/>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pPr algn="dist"/>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當時男尊女卑的社會價值觀，耶穌不歧視女性亦顯明於他待馬大（</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Martha</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）和馬利亞（</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Mary</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）兩位女性為朋友（</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約翰福音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cxnSp>
              <p:nvCxnSpPr>
                <p:cNvPr id="23" name="直接连接符 17">
                  <a:extLst>
                    <a:ext uri="{FF2B5EF4-FFF2-40B4-BE49-F238E27FC236}">
                      <a16:creationId xmlns:a16="http://schemas.microsoft.com/office/drawing/2014/main" id="{86A6B5E9-57E4-47B9-98AB-C16CB70AF1BB}"/>
                    </a:ext>
                  </a:extLst>
                </p:cNvPr>
                <p:cNvCxnSpPr>
                  <a:cxnSpLocks/>
                  <a:endCxn id="42" idx="3"/>
                </p:cNvCxnSpPr>
                <p:nvPr/>
              </p:nvCxnSpPr>
              <p:spPr>
                <a:xfrm flipV="1">
                  <a:off x="8031036" y="1689034"/>
                  <a:ext cx="403024" cy="1922980"/>
                </a:xfrm>
                <a:prstGeom prst="line">
                  <a:avLst/>
                </a:prstGeom>
                <a:solidFill>
                  <a:srgbClr val="84CBC5"/>
                </a:solidFill>
                <a:ln>
                  <a:solidFill>
                    <a:srgbClr val="84CBC5"/>
                  </a:solidFill>
                </a:ln>
              </p:spPr>
              <p:style>
                <a:lnRef idx="1">
                  <a:schemeClr val="accent1"/>
                </a:lnRef>
                <a:fillRef idx="0">
                  <a:schemeClr val="accent1"/>
                </a:fillRef>
                <a:effectRef idx="0">
                  <a:schemeClr val="accent1"/>
                </a:effectRef>
                <a:fontRef idx="minor">
                  <a:schemeClr val="tx1"/>
                </a:fontRef>
              </p:style>
            </p:cxnSp>
            <p:sp>
              <p:nvSpPr>
                <p:cNvPr id="42" name="椭圆 13">
                  <a:extLst>
                    <a:ext uri="{FF2B5EF4-FFF2-40B4-BE49-F238E27FC236}">
                      <a16:creationId xmlns:a16="http://schemas.microsoft.com/office/drawing/2014/main" id="{6FBC459C-588F-401D-88D8-F6A8E5267F82}"/>
                    </a:ext>
                  </a:extLst>
                </p:cNvPr>
                <p:cNvSpPr/>
                <p:nvPr/>
              </p:nvSpPr>
              <p:spPr>
                <a:xfrm>
                  <a:off x="8357485" y="1242722"/>
                  <a:ext cx="522887" cy="522887"/>
                </a:xfrm>
                <a:prstGeom prst="ellipse">
                  <a:avLst/>
                </a:prstGeom>
                <a:solidFill>
                  <a:srgbClr val="84CBC5"/>
                </a:solidFill>
                <a:ln>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cxnSp>
              <p:nvCxnSpPr>
                <p:cNvPr id="43" name="直接连接符 16">
                  <a:extLst>
                    <a:ext uri="{FF2B5EF4-FFF2-40B4-BE49-F238E27FC236}">
                      <a16:creationId xmlns:a16="http://schemas.microsoft.com/office/drawing/2014/main" id="{D0D5C815-95E5-4E63-9224-CFBE25C92D6E}"/>
                    </a:ext>
                  </a:extLst>
                </p:cNvPr>
                <p:cNvCxnSpPr>
                  <a:cxnSpLocks/>
                  <a:stCxn id="42" idx="5"/>
                </p:cNvCxnSpPr>
                <p:nvPr/>
              </p:nvCxnSpPr>
              <p:spPr>
                <a:xfrm>
                  <a:off x="8803797" y="1689034"/>
                  <a:ext cx="1486670" cy="1959090"/>
                </a:xfrm>
                <a:prstGeom prst="line">
                  <a:avLst/>
                </a:prstGeom>
                <a:solidFill>
                  <a:srgbClr val="84CBC5"/>
                </a:solidFill>
                <a:ln>
                  <a:solidFill>
                    <a:srgbClr val="84CBC5"/>
                  </a:solidFill>
                </a:ln>
              </p:spPr>
              <p:style>
                <a:lnRef idx="1">
                  <a:schemeClr val="accent1"/>
                </a:lnRef>
                <a:fillRef idx="0">
                  <a:schemeClr val="accent1"/>
                </a:fillRef>
                <a:effectRef idx="0">
                  <a:schemeClr val="accent1"/>
                </a:effectRef>
                <a:fontRef idx="minor">
                  <a:schemeClr val="tx1"/>
                </a:fontRef>
              </p:style>
            </p:cxnSp>
            <p:sp>
              <p:nvSpPr>
                <p:cNvPr id="45" name="椭圆 12">
                  <a:extLst>
                    <a:ext uri="{FF2B5EF4-FFF2-40B4-BE49-F238E27FC236}">
                      <a16:creationId xmlns:a16="http://schemas.microsoft.com/office/drawing/2014/main" id="{985D1250-4F6A-4167-BC16-33917C463CEE}"/>
                    </a:ext>
                  </a:extLst>
                </p:cNvPr>
                <p:cNvSpPr/>
                <p:nvPr/>
              </p:nvSpPr>
              <p:spPr>
                <a:xfrm>
                  <a:off x="9924643" y="3370016"/>
                  <a:ext cx="719971" cy="719971"/>
                </a:xfrm>
                <a:prstGeom prst="ellipse">
                  <a:avLst/>
                </a:prstGeom>
                <a:solidFill>
                  <a:srgbClr val="84CBC5"/>
                </a:solidFill>
                <a:ln>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grpSp>
          <p:sp>
            <p:nvSpPr>
              <p:cNvPr id="48" name="文本框 22">
                <a:extLst>
                  <a:ext uri="{FF2B5EF4-FFF2-40B4-BE49-F238E27FC236}">
                    <a16:creationId xmlns:a16="http://schemas.microsoft.com/office/drawing/2014/main" id="{183F033F-B782-42EC-BF60-15B09109AE10}"/>
                  </a:ext>
                </a:extLst>
              </p:cNvPr>
              <p:cNvSpPr txBox="1"/>
              <p:nvPr/>
            </p:nvSpPr>
            <p:spPr>
              <a:xfrm>
                <a:off x="9388353" y="4808253"/>
                <a:ext cx="2723808" cy="1938992"/>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pPr algn="dist"/>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耶穌也打破年齡上的成見，當門徒責備帶著孩童就近耶穌的人時，耶穌制止了門徒，並對孩童作出肯定（</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馬太福音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a:t>
                </a:r>
              </a:p>
            </p:txBody>
          </p:sp>
          <p:sp>
            <p:nvSpPr>
              <p:cNvPr id="50" name="文本框 21">
                <a:extLst>
                  <a:ext uri="{FF2B5EF4-FFF2-40B4-BE49-F238E27FC236}">
                    <a16:creationId xmlns:a16="http://schemas.microsoft.com/office/drawing/2014/main" id="{4937709C-44BC-4B6E-825D-99188B8984C1}"/>
                  </a:ext>
                </a:extLst>
              </p:cNvPr>
              <p:cNvSpPr txBox="1"/>
              <p:nvPr/>
            </p:nvSpPr>
            <p:spPr>
              <a:xfrm>
                <a:off x="9721958" y="4335537"/>
                <a:ext cx="2771584" cy="430887"/>
              </a:xfrm>
              <a:prstGeom prst="rect">
                <a:avLst/>
              </a:prstGeom>
              <a:noFill/>
            </p:spPr>
            <p:txBody>
              <a:bodyPr wrap="square" rtlCol="0">
                <a:spAutoFit/>
              </a:bodyPr>
              <a:lstStyle/>
              <a:p>
                <a:r>
                  <a:rPr lang="zh-TW" altLang="en-US" sz="2200" u="sng" dirty="0">
                    <a:latin typeface="標楷體" panose="03000509000000000000" pitchFamily="65" charset="-120"/>
                    <a:ea typeface="標楷體" panose="03000509000000000000" pitchFamily="65" charset="-120"/>
                  </a:rPr>
                  <a:t>跨越年齡</a:t>
                </a:r>
                <a:endParaRPr lang="zh-CN" altLang="en-US" sz="2200" u="sng" dirty="0">
                  <a:latin typeface="標楷體" panose="03000509000000000000" pitchFamily="65" charset="-120"/>
                  <a:ea typeface="標楷體" panose="03000509000000000000" pitchFamily="65" charset="-120"/>
                </a:endParaRPr>
              </a:p>
            </p:txBody>
          </p:sp>
          <p:sp>
            <p:nvSpPr>
              <p:cNvPr id="60" name="文本框 23">
                <a:extLst>
                  <a:ext uri="{FF2B5EF4-FFF2-40B4-BE49-F238E27FC236}">
                    <a16:creationId xmlns:a16="http://schemas.microsoft.com/office/drawing/2014/main" id="{BE0C8251-B192-4F10-BF92-CB195CEF1077}"/>
                  </a:ext>
                </a:extLst>
              </p:cNvPr>
              <p:cNvSpPr txBox="1"/>
              <p:nvPr/>
            </p:nvSpPr>
            <p:spPr>
              <a:xfrm>
                <a:off x="5370166" y="4673443"/>
                <a:ext cx="2771584" cy="430887"/>
              </a:xfrm>
              <a:prstGeom prst="rect">
                <a:avLst/>
              </a:prstGeom>
              <a:noFill/>
            </p:spPr>
            <p:txBody>
              <a:bodyPr wrap="square" rtlCol="0">
                <a:spAutoFit/>
              </a:bodyPr>
              <a:lstStyle/>
              <a:p>
                <a:pPr algn="ctr"/>
                <a:r>
                  <a:rPr lang="zh-TW" altLang="en-US" sz="2200" u="sng" dirty="0">
                    <a:latin typeface="標楷體" panose="03000509000000000000" pitchFamily="65" charset="-120"/>
                    <a:ea typeface="標楷體" panose="03000509000000000000" pitchFamily="65" charset="-120"/>
                  </a:rPr>
                  <a:t>跨越政治</a:t>
                </a:r>
                <a:endParaRPr lang="zh-CN" altLang="en-US" sz="2200" u="sng" dirty="0">
                  <a:latin typeface="標楷體" panose="03000509000000000000" pitchFamily="65" charset="-120"/>
                  <a:ea typeface="標楷體" panose="03000509000000000000" pitchFamily="65" charset="-120"/>
                </a:endParaRPr>
              </a:p>
            </p:txBody>
          </p:sp>
        </p:grpSp>
        <p:sp>
          <p:nvSpPr>
            <p:cNvPr id="61" name="文本框 23">
              <a:extLst>
                <a:ext uri="{FF2B5EF4-FFF2-40B4-BE49-F238E27FC236}">
                  <a16:creationId xmlns:a16="http://schemas.microsoft.com/office/drawing/2014/main" id="{D2C6DE81-9F0B-4A11-A536-E7405A080A83}"/>
                </a:ext>
              </a:extLst>
            </p:cNvPr>
            <p:cNvSpPr txBox="1"/>
            <p:nvPr/>
          </p:nvSpPr>
          <p:spPr>
            <a:xfrm>
              <a:off x="4291687" y="2153979"/>
              <a:ext cx="2771584" cy="430887"/>
            </a:xfrm>
            <a:prstGeom prst="rect">
              <a:avLst/>
            </a:prstGeom>
            <a:noFill/>
          </p:spPr>
          <p:txBody>
            <a:bodyPr wrap="square" rtlCol="0">
              <a:spAutoFit/>
            </a:bodyPr>
            <a:lstStyle/>
            <a:p>
              <a:r>
                <a:rPr lang="zh-TW" altLang="en-US" sz="2200" u="sng" dirty="0">
                  <a:latin typeface="標楷體" panose="03000509000000000000" pitchFamily="65" charset="-120"/>
                  <a:ea typeface="標楷體" panose="03000509000000000000" pitchFamily="65" charset="-120"/>
                </a:rPr>
                <a:t>跨越生活道德</a:t>
              </a:r>
              <a:endParaRPr lang="zh-CN" altLang="en-US" sz="2200" u="sng" dirty="0">
                <a:latin typeface="標楷體" panose="03000509000000000000" pitchFamily="65" charset="-120"/>
                <a:ea typeface="標楷體" panose="03000509000000000000" pitchFamily="65" charset="-120"/>
              </a:endParaRPr>
            </a:p>
          </p:txBody>
        </p:sp>
      </p:grpSp>
      <p:sp>
        <p:nvSpPr>
          <p:cNvPr id="68" name="內容版面配置區 2">
            <a:extLst>
              <a:ext uri="{FF2B5EF4-FFF2-40B4-BE49-F238E27FC236}">
                <a16:creationId xmlns:a16="http://schemas.microsoft.com/office/drawing/2014/main" id="{6D513629-FA21-4A5A-A986-5EE1ABF791FB}"/>
              </a:ext>
            </a:extLst>
          </p:cNvPr>
          <p:cNvSpPr>
            <a:spLocks noGrp="1"/>
          </p:cNvSpPr>
          <p:nvPr>
            <p:ph idx="1"/>
          </p:nvPr>
        </p:nvSpPr>
        <p:spPr>
          <a:xfrm>
            <a:off x="838200" y="344905"/>
            <a:ext cx="10515600" cy="1657552"/>
          </a:xfrm>
        </p:spPr>
        <p:txBody>
          <a:bodyPr>
            <a:noAutofit/>
          </a:bodyPr>
          <a:lstStyle/>
          <a:p>
            <a:pPr algn="just"/>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耶穌自身便是至聖者，因此其所在之處便是神聖的空間。如</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約翰福音</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節道出耶穌以他的身體為</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聖殿，</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把天國的福音帶到人間的每一個角落</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這與</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泰</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九二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爻辭寬容接納與不營私結黨的意旨，具有某種程度上的相似性。</a:t>
            </a:r>
            <a:endParaRPr lang="en-US" altLang="zh-TW" sz="2200" b="0" i="0" u="none" strike="noStrike" baseline="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3667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F0DA36E-2083-4D35-85FC-601E89F04DDE}"/>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標題 1">
            <a:extLst>
              <a:ext uri="{FF2B5EF4-FFF2-40B4-BE49-F238E27FC236}">
                <a16:creationId xmlns:a16="http://schemas.microsoft.com/office/drawing/2014/main" id="{C382342D-E1F3-4FFA-9237-0250F6928BAE}"/>
              </a:ext>
            </a:extLst>
          </p:cNvPr>
          <p:cNvSpPr>
            <a:spLocks noGrp="1"/>
          </p:cNvSpPr>
          <p:nvPr>
            <p:ph type="title"/>
          </p:nvPr>
        </p:nvSpPr>
        <p:spPr/>
        <p:txBody>
          <a:bodyPr>
            <a:normAutofit/>
          </a:bodyPr>
          <a:lstStyle/>
          <a:p>
            <a:r>
              <a:rPr lang="zh-TW" altLang="en-US" sz="4800" b="0" i="0" u="none" strike="noStrike" baseline="0" dirty="0">
                <a:solidFill>
                  <a:srgbClr val="000000"/>
                </a:solidFill>
                <a:latin typeface="標楷體" panose="03000509000000000000" pitchFamily="65" charset="-120"/>
                <a:ea typeface="標楷體" panose="03000509000000000000" pitchFamily="65" charset="-120"/>
              </a:rPr>
              <a:t>六、結論</a:t>
            </a:r>
            <a:endParaRPr lang="en-US" sz="4800" dirty="0"/>
          </a:p>
        </p:txBody>
      </p:sp>
      <p:sp>
        <p:nvSpPr>
          <p:cNvPr id="3" name="內容版面配置區 2">
            <a:extLst>
              <a:ext uri="{FF2B5EF4-FFF2-40B4-BE49-F238E27FC236}">
                <a16:creationId xmlns:a16="http://schemas.microsoft.com/office/drawing/2014/main" id="{02DFD1ED-E11B-42DA-8074-57BEE5E58C74}"/>
              </a:ext>
            </a:extLst>
          </p:cNvPr>
          <p:cNvSpPr>
            <a:spLocks noGrp="1"/>
          </p:cNvSpPr>
          <p:nvPr>
            <p:ph idx="1"/>
          </p:nvPr>
        </p:nvSpPr>
        <p:spPr>
          <a:xfrm>
            <a:off x="838200" y="1825625"/>
            <a:ext cx="10515600" cy="4351338"/>
          </a:xfrm>
        </p:spPr>
        <p:txBody>
          <a:bodyPr>
            <a:normAutofit/>
          </a:bodyPr>
          <a:lstStyle/>
          <a:p>
            <a:pPr algn="just"/>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易經本旨</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是中國清朝天主教傳教士呂立本所註，收入</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徐家匯藏書樓明清天主教文獻續編</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，在中西文化衝擊、融合中產生，其豐富的天主思想與</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原本即有之神妙相融，形成富有宗教意義的作品。</a:t>
            </a:r>
            <a:endParaRPr lang="en-US" altLang="zh-TW" sz="2200" dirty="0">
              <a:solidFill>
                <a:srgbClr val="000000"/>
              </a:solidFill>
              <a:latin typeface="標楷體" panose="03000509000000000000" pitchFamily="65" charset="-120"/>
              <a:ea typeface="標楷體" panose="03000509000000000000" pitchFamily="65" charset="-120"/>
            </a:endParaRPr>
          </a:p>
          <a:p>
            <a:pPr algn="just"/>
            <a:endParaRPr lang="en-US" altLang="zh-TW" sz="2200" dirty="0">
              <a:solidFill>
                <a:srgbClr val="000000"/>
              </a:solidFill>
              <a:latin typeface="標楷體" panose="03000509000000000000" pitchFamily="65" charset="-120"/>
              <a:ea typeface="標楷體" panose="03000509000000000000" pitchFamily="65" charset="-120"/>
            </a:endParaRPr>
          </a:p>
          <a:p>
            <a:pPr algn="just"/>
            <a:r>
              <a:rPr lang="zh-TW" altLang="en-US" sz="2200" dirty="0">
                <a:solidFill>
                  <a:srgbClr val="000000"/>
                </a:solidFill>
                <a:latin typeface="標楷體" panose="03000509000000000000" pitchFamily="65" charset="-120"/>
                <a:ea typeface="標楷體" panose="03000509000000000000" pitchFamily="65" charset="-120"/>
              </a:rPr>
              <a:t>本文從</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易經本旨</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的主旨與風格、天人關係、</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巽</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女生</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王，以及</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聖經</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與</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易經</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的天地觀四個向度，探討析論呂立本</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易經本旨</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受到天主教教義影響後生成之獨特內涵。 </a:t>
            </a:r>
          </a:p>
        </p:txBody>
      </p:sp>
    </p:spTree>
    <p:extLst>
      <p:ext uri="{BB962C8B-B14F-4D97-AF65-F5344CB8AC3E}">
        <p14:creationId xmlns:p14="http://schemas.microsoft.com/office/powerpoint/2010/main" val="795003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8D590EE-6D37-4F30-9458-F1FBF57A2080}"/>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主旨與風格：從歷史影響的因素談論</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，可推測出本書的行文風格深受索隱派的影響，多以類比手法進行註解，而其文字激情之調則與清朝禁教相關。 </a:t>
            </a:r>
            <a:endParaRPr lang="en-US" altLang="zh-TW" sz="2200" b="0" i="0" u="none" strike="noStrike" baseline="0" dirty="0">
              <a:solidFill>
                <a:srgbClr val="000000"/>
              </a:solidFill>
              <a:latin typeface="標楷體" panose="03000509000000000000" pitchFamily="65" charset="-120"/>
              <a:ea typeface="標楷體" panose="03000509000000000000" pitchFamily="65" charset="-120"/>
            </a:endParaRPr>
          </a:p>
          <a:p>
            <a:pPr algn="just"/>
            <a:endParaRPr lang="zh-TW" altLang="en-US" sz="2200" b="0" i="0" u="none" strike="noStrike" baseline="0" dirty="0">
              <a:solidFill>
                <a:srgbClr val="000000"/>
              </a:solidFill>
              <a:latin typeface="標楷體" panose="03000509000000000000" pitchFamily="65" charset="-120"/>
              <a:ea typeface="標楷體" panose="03000509000000000000" pitchFamily="65" charset="-120"/>
            </a:endParaRPr>
          </a:p>
          <a:p>
            <a:pPr marL="0" indent="0" algn="just">
              <a:buNone/>
            </a:pP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天人關係：</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中天人有四種角色，由上到下分別是：天主、聖子、聖賢、世人，之間的關係大致為和諧的狀態。</a:t>
            </a:r>
            <a:endParaRPr lang="en-US" altLang="zh-TW" sz="2200" b="0" i="0" u="none" strike="noStrike" baseline="0" dirty="0">
              <a:solidFill>
                <a:srgbClr val="000000"/>
              </a:solidFill>
              <a:latin typeface="標楷體" panose="03000509000000000000" pitchFamily="65" charset="-120"/>
              <a:ea typeface="標楷體" panose="03000509000000000000" pitchFamily="65" charset="-120"/>
            </a:endParaRPr>
          </a:p>
          <a:p>
            <a:pPr marL="0" indent="0" algn="just">
              <a:buNone/>
            </a:pP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 </a:t>
            </a:r>
          </a:p>
          <a:p>
            <a:pPr marL="0" indent="0" algn="just">
              <a:buNone/>
            </a:pP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巽</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女生</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離</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王：</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中</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巽</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卦與</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離</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卦，分別</a:t>
            </a:r>
            <a:r>
              <a:rPr lang="zh-TW" altLang="en-US" sz="2200" b="0" i="0" u="none" strike="noStrike" baseline="0" dirty="0">
                <a:latin typeface="標楷體" panose="03000509000000000000" pitchFamily="65" charset="-120"/>
                <a:ea typeface="標楷體" panose="03000509000000000000" pitchFamily="65" charset="-120"/>
              </a:rPr>
              <a:t>被賦予「聖母」與「聖子」的形象，此事除表現呂立本重視卦象圖，也可觀察到天主教符號以相似概念融入</a:t>
            </a:r>
            <a:r>
              <a:rPr lang="en-US" altLang="zh-TW" sz="2200" b="0" i="0" u="none" strike="noStrike" baseline="0" dirty="0">
                <a:latin typeface="標楷體" panose="03000509000000000000" pitchFamily="65" charset="-120"/>
                <a:ea typeface="標楷體" panose="03000509000000000000" pitchFamily="65" charset="-120"/>
              </a:rPr>
              <a:t>《</a:t>
            </a:r>
            <a:r>
              <a:rPr lang="zh-TW" altLang="en-US" sz="2200" b="0" i="0" u="none" strike="noStrike" baseline="0" dirty="0">
                <a:latin typeface="標楷體" panose="03000509000000000000" pitchFamily="65" charset="-120"/>
                <a:ea typeface="標楷體" panose="03000509000000000000" pitchFamily="65" charset="-120"/>
              </a:rPr>
              <a:t>易經</a:t>
            </a:r>
            <a:r>
              <a:rPr lang="en-US" altLang="zh-TW" sz="2200" b="0" i="0" u="none" strike="noStrike" baseline="0" dirty="0">
                <a:latin typeface="標楷體" panose="03000509000000000000" pitchFamily="65" charset="-120"/>
                <a:ea typeface="標楷體" panose="03000509000000000000" pitchFamily="65" charset="-120"/>
              </a:rPr>
              <a:t>》</a:t>
            </a:r>
            <a:r>
              <a:rPr lang="zh-TW" altLang="en-US" sz="2200" b="0" i="0" u="none" strike="noStrike" baseline="0" dirty="0">
                <a:latin typeface="標楷體" panose="03000509000000000000" pitchFamily="65" charset="-120"/>
                <a:ea typeface="標楷體" panose="03000509000000000000" pitchFamily="65" charset="-120"/>
              </a:rPr>
              <a:t>中。</a:t>
            </a:r>
            <a:endParaRPr lang="en-US" altLang="zh-TW" sz="2200" b="0" i="0" u="none" strike="noStrike" baseline="0" dirty="0">
              <a:latin typeface="標楷體" panose="03000509000000000000" pitchFamily="65" charset="-120"/>
              <a:ea typeface="標楷體" panose="03000509000000000000" pitchFamily="65" charset="-120"/>
            </a:endParaRPr>
          </a:p>
          <a:p>
            <a:pPr algn="just"/>
            <a:endParaRPr lang="en-US" altLang="zh-TW" sz="2200" b="0" i="0" u="none" strike="noStrike" baseline="0" dirty="0">
              <a:latin typeface="標楷體" panose="03000509000000000000" pitchFamily="65" charset="-120"/>
              <a:ea typeface="標楷體" panose="03000509000000000000" pitchFamily="65" charset="-120"/>
            </a:endParaRPr>
          </a:p>
          <a:p>
            <a:pPr marL="0" indent="0" algn="just">
              <a:buNone/>
            </a:pP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卦象本為敘述周朝史事與相關現象發生，而在</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易傳</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以後，此卦逐漸有火與文明的象徵。然而，</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易經本旨</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源自於西方天主教的教義與神話故事，其中所闡發的教義已經脫離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易傳</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，甚至超脫中國古代的思想脈絡。呂立本特別看重</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卦，在與</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新舊約全書</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的典故對照後，可以發現</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卦即是聖子。</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易經本旨</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都將</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離</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卦牽連到「吾主」、「聖子」與「耶穌」的名義之中。</a:t>
            </a:r>
            <a:r>
              <a:rPr lang="zh-TW" altLang="en-US" sz="2200" b="0" i="0" u="none" strike="noStrike" baseline="0" dirty="0">
                <a:latin typeface="標楷體" panose="03000509000000000000" pitchFamily="65" charset="-120"/>
                <a:ea typeface="標楷體" panose="03000509000000000000" pitchFamily="65" charset="-120"/>
              </a:rPr>
              <a:t> </a:t>
            </a:r>
            <a:endParaRPr lang="en-US" sz="2200" dirty="0">
              <a:latin typeface="標楷體" panose="03000509000000000000" pitchFamily="65" charset="-120"/>
              <a:ea typeface="標楷體" panose="03000509000000000000" pitchFamily="65" charset="-120"/>
            </a:endParaRPr>
          </a:p>
        </p:txBody>
      </p:sp>
      <p:sp>
        <p:nvSpPr>
          <p:cNvPr id="6" name="Oval 10">
            <a:extLst>
              <a:ext uri="{FF2B5EF4-FFF2-40B4-BE49-F238E27FC236}">
                <a16:creationId xmlns:a16="http://schemas.microsoft.com/office/drawing/2014/main" id="{6EBDCDAC-E886-4908-8BF8-58B26EA48474}"/>
              </a:ext>
            </a:extLst>
          </p:cNvPr>
          <p:cNvSpPr/>
          <p:nvPr/>
        </p:nvSpPr>
        <p:spPr>
          <a:xfrm>
            <a:off x="246218" y="412829"/>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7" name="Oval 11">
            <a:extLst>
              <a:ext uri="{FF2B5EF4-FFF2-40B4-BE49-F238E27FC236}">
                <a16:creationId xmlns:a16="http://schemas.microsoft.com/office/drawing/2014/main" id="{7E5B75E8-720E-45BF-A7E4-832BA74826DC}"/>
              </a:ext>
            </a:extLst>
          </p:cNvPr>
          <p:cNvSpPr/>
          <p:nvPr/>
        </p:nvSpPr>
        <p:spPr>
          <a:xfrm>
            <a:off x="246217" y="1549608"/>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9" name="Oval 12">
            <a:extLst>
              <a:ext uri="{FF2B5EF4-FFF2-40B4-BE49-F238E27FC236}">
                <a16:creationId xmlns:a16="http://schemas.microsoft.com/office/drawing/2014/main" id="{64D855F1-62B1-4FB4-84CF-3D2C12745F2D}"/>
              </a:ext>
            </a:extLst>
          </p:cNvPr>
          <p:cNvSpPr/>
          <p:nvPr/>
        </p:nvSpPr>
        <p:spPr>
          <a:xfrm>
            <a:off x="246217" y="2686387"/>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p:txBody>
      </p:sp>
      <p:sp>
        <p:nvSpPr>
          <p:cNvPr id="12" name="Oval 12">
            <a:extLst>
              <a:ext uri="{FF2B5EF4-FFF2-40B4-BE49-F238E27FC236}">
                <a16:creationId xmlns:a16="http://schemas.microsoft.com/office/drawing/2014/main" id="{39865A18-9DB6-4B1F-83AE-2C08BC22232C}"/>
              </a:ext>
            </a:extLst>
          </p:cNvPr>
          <p:cNvSpPr/>
          <p:nvPr/>
        </p:nvSpPr>
        <p:spPr>
          <a:xfrm>
            <a:off x="246217" y="4181669"/>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683793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1080246-8551-41D8-8C69-A369828B528D}"/>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lgn="just">
              <a:buNone/>
            </a:pP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泰</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卦處上者為三陰</a:t>
            </a:r>
            <a:r>
              <a:rPr lang="zh-TW" altLang="en-US" sz="2200" dirty="0">
                <a:solidFill>
                  <a:srgbClr val="000000"/>
                </a:solidFill>
                <a:latin typeface="標楷體" panose="03000509000000000000" pitchFamily="65" charset="-120"/>
                <a:ea typeface="標楷體" panose="03000509000000000000" pitchFamily="65" charset="-120"/>
              </a:rPr>
              <a:t>爻（上者虛懷柔與謙下），</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處下者為三陽</a:t>
            </a:r>
            <a:r>
              <a:rPr lang="zh-TW" altLang="en-US" sz="2200" dirty="0">
                <a:solidFill>
                  <a:srgbClr val="000000"/>
                </a:solidFill>
                <a:latin typeface="標楷體" panose="03000509000000000000" pitchFamily="65" charset="-120"/>
                <a:ea typeface="標楷體" panose="03000509000000000000" pitchFamily="65" charset="-120"/>
              </a:rPr>
              <a:t>爻（下者剛健力求上進）</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，促成上下得以交互溝通的理想情境。</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解釋</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泰</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卦辭謂「天主和世人的交相通愛」，並對每一爻辭與傳文的解讀，都頻頻提及耶穌、真主、聖教傳播等概念，除了受到傳教的熱忱與使命推動之外，也與</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聖經</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的天地觀與救贖觀相連。</a:t>
            </a:r>
            <a:endParaRPr lang="en-US" altLang="zh-TW" sz="2200" b="0" i="0" u="none" strike="noStrike" baseline="0" dirty="0">
              <a:solidFill>
                <a:srgbClr val="000000"/>
              </a:solidFill>
              <a:latin typeface="標楷體" panose="03000509000000000000" pitchFamily="65" charset="-120"/>
              <a:ea typeface="標楷體" panose="03000509000000000000" pitchFamily="65" charset="-120"/>
            </a:endParaRPr>
          </a:p>
          <a:p>
            <a:pPr marL="0" indent="0" algn="just">
              <a:buNone/>
            </a:pP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主禱文中（耶穌教導門徒作的禱告）首先祈求的三個項目包括：地上的人尊崇天上的父（亦即天主）的名為聖，天國降臨人間，天主的旨意行在地上如同行在天上。而要達成天地合一的狀態，耶穌由神降世取了肉身，來到人間服事人，正與</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泰</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卦以居於上者陰虛的卦象表達降其尊貴的意旨相似。</a:t>
            </a:r>
            <a:endParaRPr lang="en-US" altLang="zh-TW" sz="2200" b="0" i="0" u="none" strike="noStrike" baseline="0" dirty="0">
              <a:solidFill>
                <a:srgbClr val="000000"/>
              </a:solidFill>
              <a:latin typeface="標楷體" panose="03000509000000000000" pitchFamily="65" charset="-120"/>
              <a:ea typeface="標楷體" panose="03000509000000000000" pitchFamily="65" charset="-120"/>
            </a:endParaRPr>
          </a:p>
          <a:p>
            <a:pPr marL="0" indent="0" algn="just">
              <a:buNone/>
            </a:pP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另外，耶穌不受主流成見的限制與威脅，秉持「在地如在天」的服事精神，把醫治與幫助帶到受排擠的邊緣人士當中；此也與</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泰</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九二</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爻辭意涵相近。可見</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泰</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卦與</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聖經</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共同擁有以天地相交而通泰的理想，並且為了實踐天地交融的理想，皆採取包容、不結黨營私、屈尊降卑的態度；藉著</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易經本旨</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的天主教化的解讀，透顯</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易經</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與</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聖經</a:t>
            </a:r>
            <a:r>
              <a:rPr lang="en-US" altLang="zh-TW" sz="22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200" b="0" i="0" u="none" strike="noStrike" baseline="0" dirty="0">
                <a:solidFill>
                  <a:srgbClr val="000000"/>
                </a:solidFill>
                <a:latin typeface="標楷體" panose="03000509000000000000" pitchFamily="65" charset="-120"/>
                <a:ea typeface="標楷體" panose="03000509000000000000" pitchFamily="65" charset="-120"/>
              </a:rPr>
              <a:t>在以天地表徵的上下關係思想上的趨近。</a:t>
            </a:r>
          </a:p>
        </p:txBody>
      </p:sp>
      <p:sp>
        <p:nvSpPr>
          <p:cNvPr id="4" name="Oval 10">
            <a:extLst>
              <a:ext uri="{FF2B5EF4-FFF2-40B4-BE49-F238E27FC236}">
                <a16:creationId xmlns:a16="http://schemas.microsoft.com/office/drawing/2014/main" id="{1F886BCA-F35E-4838-8EAA-6B01EF8BF364}"/>
              </a:ext>
            </a:extLst>
          </p:cNvPr>
          <p:cNvSpPr/>
          <p:nvPr/>
        </p:nvSpPr>
        <p:spPr>
          <a:xfrm>
            <a:off x="246219" y="344905"/>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681124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DD78214-DD61-4AE7-8C7D-3B3B0AA5EB55}"/>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0" indent="0">
              <a:buNone/>
            </a:pP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徐宗澤（</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1886-1947</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明清間耶穌會士譯著提要</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將</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易經本旨</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分類於「真教辯護類」，可見呂立本運用天主教思想註</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易經</a:t>
            </a:r>
            <a:r>
              <a:rPr lang="en-US" altLang="zh-TW"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之舉，含有捍衛天主教原典的宗教意義。此方法與佛教初傳入中國時常使用的格義法有異曲同工之妙，然而在轉化的過程中，所欲傳達的教義很有可能會受語境的限制，而使教義與原典產生偏差，仍待後續深化研究。 </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5" name="Oval 11">
            <a:extLst>
              <a:ext uri="{FF2B5EF4-FFF2-40B4-BE49-F238E27FC236}">
                <a16:creationId xmlns:a16="http://schemas.microsoft.com/office/drawing/2014/main" id="{6557A3D8-C707-45B3-8E52-CC93A1A57302}"/>
              </a:ext>
            </a:extLst>
          </p:cNvPr>
          <p:cNvSpPr/>
          <p:nvPr/>
        </p:nvSpPr>
        <p:spPr>
          <a:xfrm>
            <a:off x="246219" y="344905"/>
            <a:ext cx="591981" cy="591981"/>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927116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A8730A6-9DF7-42EF-BCC5-A81148B0D5E9}"/>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410291" y="340893"/>
            <a:ext cx="11507906" cy="6176211"/>
          </a:xfrm>
        </p:spPr>
        <p:txBody>
          <a:bodyPr>
            <a:noAutofit/>
          </a:bodyPr>
          <a:lstStyle/>
          <a:p>
            <a:endParaRPr lang="en-US" altLang="zh-TW" sz="2200" kern="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0" dirty="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0" dirty="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0" dirty="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0" dirty="0">
              <a:latin typeface="標楷體" panose="03000509000000000000" pitchFamily="65" charset="-120"/>
              <a:ea typeface="標楷體" panose="03000509000000000000" pitchFamily="65" charset="-120"/>
              <a:cs typeface="Times New Roman" panose="02020603050405020304" pitchFamily="18" charset="0"/>
            </a:endParaRPr>
          </a:p>
          <a:p>
            <a:r>
              <a:rPr lang="zh-TW" sz="2200" kern="0" spc="300" dirty="0">
                <a:effectLst/>
                <a:latin typeface="標楷體" panose="03000509000000000000" pitchFamily="65" charset="-120"/>
                <a:ea typeface="標楷體" panose="03000509000000000000" pitchFamily="65" charset="-120"/>
                <a:cs typeface="Times New Roman" panose="02020603050405020304" pitchFamily="18" charset="0"/>
              </a:rPr>
              <a:t>試圖考論十八世紀後期中國教友天主教式的《易經》闡釋，從西方傳教士《聖經》學的觀點，以及中國學者對於《易經》交流互涉、調適融格的思想脈絡，以作為中土《易經》學與西方《聖經》學，在詮釋研究上「視域融合」的觀照參考。</a:t>
            </a:r>
            <a:endParaRPr lang="en-US" altLang="zh-TW" sz="2200" kern="0" spc="3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1050" kern="0" spc="300" dirty="0">
              <a:latin typeface="標楷體" panose="03000509000000000000" pitchFamily="65" charset="-120"/>
              <a:ea typeface="標楷體" panose="03000509000000000000" pitchFamily="65" charset="-120"/>
              <a:cs typeface="Times New Roman" panose="02020603050405020304" pitchFamily="18" charset="0"/>
            </a:endParaRPr>
          </a:p>
          <a:p>
            <a:r>
              <a:rPr lang="zh-TW" sz="2200" kern="0" spc="300" dirty="0">
                <a:effectLst/>
                <a:latin typeface="標楷體" panose="03000509000000000000" pitchFamily="65" charset="-120"/>
                <a:ea typeface="標楷體" panose="03000509000000000000" pitchFamily="65" charset="-120"/>
                <a:cs typeface="Times New Roman" panose="02020603050405020304" pitchFamily="18" charset="0"/>
              </a:rPr>
              <a:t>檢證作者如何援引天主教義，作為詮釋《易經》的思想脈絡體系藍本，並試圖從宗教性、學術性、時代性三方面，分判與會通兩者的同異、混通與和合，藉此觀察並體會西方天主聖義如何與東土儒學《易》教的調適與融格，辨章考鏡，開啟一扇《易》學研究的明窗。</a:t>
            </a:r>
            <a:endParaRPr lang="en-US" sz="2200" spc="300" dirty="0">
              <a:latin typeface="標楷體" panose="03000509000000000000" pitchFamily="65" charset="-120"/>
              <a:ea typeface="標楷體" panose="03000509000000000000" pitchFamily="65" charset="-120"/>
            </a:endParaRPr>
          </a:p>
        </p:txBody>
      </p:sp>
      <p:sp>
        <p:nvSpPr>
          <p:cNvPr id="2" name="Rectangle 1">
            <a:extLst>
              <a:ext uri="{FF2B5EF4-FFF2-40B4-BE49-F238E27FC236}">
                <a16:creationId xmlns:a16="http://schemas.microsoft.com/office/drawing/2014/main" id="{954D8AA8-9D0C-9F4F-8B01-768E7210FEBE}"/>
              </a:ext>
            </a:extLst>
          </p:cNvPr>
          <p:cNvSpPr/>
          <p:nvPr/>
        </p:nvSpPr>
        <p:spPr>
          <a:xfrm>
            <a:off x="410291" y="704614"/>
            <a:ext cx="6070893" cy="461665"/>
          </a:xfrm>
          <a:prstGeom prst="rect">
            <a:avLst/>
          </a:prstGeom>
          <a:solidFill>
            <a:srgbClr val="7CC8EC"/>
          </a:solidFill>
          <a:ln>
            <a:solidFill>
              <a:srgbClr val="7CC8EC"/>
            </a:solidFill>
          </a:ln>
        </p:spPr>
        <p:txBody>
          <a:bodyPr wrap="none">
            <a:spAutoFit/>
          </a:bodyPr>
          <a:lstStyle/>
          <a:p>
            <a:pPr lvl="0"/>
            <a:r>
              <a:rPr lang="en-US" altLang="zh-TW" sz="2400" spc="3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spc="3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徐家匯藏書樓明清天主教文獻續編</a:t>
            </a:r>
            <a:r>
              <a:rPr lang="en-US" altLang="zh-TW" sz="2400" spc="3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en-US" sz="2400" spc="300" dirty="0">
              <a:solidFill>
                <a:schemeClr val="bg1"/>
              </a:solidFill>
              <a:latin typeface="標楷體" panose="03000509000000000000" pitchFamily="65" charset="-120"/>
              <a:ea typeface="標楷體" panose="03000509000000000000" pitchFamily="65" charset="-120"/>
            </a:endParaRPr>
          </a:p>
        </p:txBody>
      </p:sp>
      <p:sp>
        <p:nvSpPr>
          <p:cNvPr id="5" name="Rectangle 4">
            <a:extLst>
              <a:ext uri="{FF2B5EF4-FFF2-40B4-BE49-F238E27FC236}">
                <a16:creationId xmlns:a16="http://schemas.microsoft.com/office/drawing/2014/main" id="{07419BBC-4542-794C-B705-2007C7C0569C}"/>
              </a:ext>
            </a:extLst>
          </p:cNvPr>
          <p:cNvSpPr/>
          <p:nvPr/>
        </p:nvSpPr>
        <p:spPr>
          <a:xfrm>
            <a:off x="410291" y="2464145"/>
            <a:ext cx="6070893" cy="461665"/>
          </a:xfrm>
          <a:prstGeom prst="rect">
            <a:avLst/>
          </a:prstGeom>
          <a:solidFill>
            <a:schemeClr val="bg1"/>
          </a:solidFill>
          <a:ln>
            <a:solidFill>
              <a:srgbClr val="7CC8EC"/>
            </a:solidFill>
          </a:ln>
        </p:spPr>
        <p:txBody>
          <a:bodyPr wrap="square">
            <a:spAutoFit/>
          </a:bodyPr>
          <a:lstStyle/>
          <a:p>
            <a:pPr algn="ctr"/>
            <a:r>
              <a:rPr lang="zh-TW" altLang="en-US" sz="2400" spc="300" dirty="0">
                <a:solidFill>
                  <a:srgbClr val="7CC8EC"/>
                </a:solidFill>
                <a:latin typeface="標楷體" panose="03000509000000000000" pitchFamily="65" charset="-120"/>
                <a:ea typeface="標楷體" panose="03000509000000000000" pitchFamily="65" charset="-120"/>
              </a:rPr>
              <a:t>之前出版的明清天主教文獻</a:t>
            </a:r>
            <a:endParaRPr lang="en-US" altLang="zh-TW" sz="2400" spc="300" dirty="0">
              <a:solidFill>
                <a:srgbClr val="7CC8EC"/>
              </a:solidFill>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AA2A1F24-74B7-C84B-A2A7-F3010F01BB40}"/>
              </a:ext>
            </a:extLst>
          </p:cNvPr>
          <p:cNvSpPr/>
          <p:nvPr/>
        </p:nvSpPr>
        <p:spPr>
          <a:xfrm>
            <a:off x="6986620" y="999604"/>
            <a:ext cx="6096000" cy="1631216"/>
          </a:xfrm>
          <a:prstGeom prst="rect">
            <a:avLst/>
          </a:prstGeom>
        </p:spPr>
        <p:txBody>
          <a:bodyPr>
            <a:spAutoFit/>
          </a:bodyPr>
          <a:lstStyle/>
          <a:p>
            <a:pPr lvl="1" algn="just"/>
            <a:r>
              <a:rPr lang="zh-TW" altLang="en-US" sz="2000" spc="300" dirty="0">
                <a:latin typeface="標楷體" panose="03000509000000000000" pitchFamily="65" charset="-120"/>
                <a:ea typeface="標楷體" panose="03000509000000000000" pitchFamily="65" charset="-120"/>
                <a:cs typeface="Times New Roman" panose="02020603050405020304" pitchFamily="18" charset="0"/>
              </a:rPr>
              <a:t>刊行的多是尚未出版過、</a:t>
            </a:r>
            <a:endParaRPr lang="en-US" altLang="zh-TW" sz="2000" spc="300" dirty="0">
              <a:latin typeface="標楷體" panose="03000509000000000000" pitchFamily="65" charset="-120"/>
              <a:ea typeface="標楷體" panose="03000509000000000000" pitchFamily="65" charset="-120"/>
              <a:cs typeface="Times New Roman" panose="02020603050405020304" pitchFamily="18" charset="0"/>
            </a:endParaRPr>
          </a:p>
          <a:p>
            <a:pPr lvl="1" algn="just"/>
            <a:r>
              <a:rPr lang="zh-TW" altLang="en-US" sz="2000" spc="300" dirty="0">
                <a:latin typeface="標楷體" panose="03000509000000000000" pitchFamily="65" charset="-120"/>
                <a:ea typeface="標楷體" panose="03000509000000000000" pitchFamily="65" charset="-120"/>
                <a:cs typeface="Times New Roman" panose="02020603050405020304" pitchFamily="18" charset="0"/>
              </a:rPr>
              <a:t>或不為外界所知的文獻。</a:t>
            </a:r>
            <a:endParaRPr lang="zh-TW" altLang="en-US" sz="2000" spc="300" dirty="0">
              <a:latin typeface="標楷體" panose="03000509000000000000" pitchFamily="65" charset="-120"/>
              <a:ea typeface="標楷體" panose="03000509000000000000" pitchFamily="65" charset="-120"/>
            </a:endParaRPr>
          </a:p>
          <a:p>
            <a:pPr lvl="1" algn="just"/>
            <a:r>
              <a:rPr lang="zh-TW" altLang="en-US" sz="2000" spc="300" dirty="0">
                <a:latin typeface="標楷體" panose="03000509000000000000" pitchFamily="65" charset="-120"/>
                <a:ea typeface="標楷體" panose="03000509000000000000" pitchFamily="65" charset="-120"/>
                <a:cs typeface="Times New Roman" panose="02020603050405020304" pitchFamily="18" charset="0"/>
              </a:rPr>
              <a:t>大多由中國與歐洲教士</a:t>
            </a:r>
            <a:endParaRPr lang="en-US" altLang="zh-TW" sz="2000" spc="300" dirty="0">
              <a:latin typeface="標楷體" panose="03000509000000000000" pitchFamily="65" charset="-120"/>
              <a:ea typeface="標楷體" panose="03000509000000000000" pitchFamily="65" charset="-120"/>
              <a:cs typeface="Times New Roman" panose="02020603050405020304" pitchFamily="18" charset="0"/>
            </a:endParaRPr>
          </a:p>
          <a:p>
            <a:pPr lvl="1" algn="just"/>
            <a:r>
              <a:rPr lang="zh-TW" altLang="en-US" sz="2000" spc="300" dirty="0">
                <a:latin typeface="標楷體" panose="03000509000000000000" pitchFamily="65" charset="-120"/>
                <a:ea typeface="標楷體" panose="03000509000000000000" pitchFamily="65" charset="-120"/>
                <a:cs typeface="Times New Roman" panose="02020603050405020304" pitchFamily="18" charset="0"/>
              </a:rPr>
              <a:t>共同寫就的手稿或印本。</a:t>
            </a:r>
            <a:endParaRPr lang="zh-TW" altLang="en-US" sz="2000" spc="300" dirty="0">
              <a:latin typeface="標楷體" panose="03000509000000000000" pitchFamily="65" charset="-120"/>
              <a:ea typeface="標楷體" panose="03000509000000000000" pitchFamily="65" charset="-120"/>
            </a:endParaRPr>
          </a:p>
          <a:p>
            <a:pPr lvl="1" algn="just"/>
            <a:r>
              <a:rPr lang="zh-TW" altLang="en-US" sz="2000" spc="300" dirty="0">
                <a:latin typeface="標楷體" panose="03000509000000000000" pitchFamily="65" charset="-120"/>
                <a:ea typeface="標楷體" panose="03000509000000000000" pitchFamily="65" charset="-120"/>
                <a:cs typeface="Times New Roman" panose="02020603050405020304" pitchFamily="18" charset="0"/>
              </a:rPr>
              <a:t>重現十七世紀以來的中歐交往樣貌。</a:t>
            </a:r>
            <a:endParaRPr lang="zh-TW" altLang="en-US" sz="2000" spc="3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EC0AEF1D-6B83-464C-BCBE-9F74068875A2}"/>
              </a:ext>
            </a:extLst>
          </p:cNvPr>
          <p:cNvSpPr txBox="1"/>
          <p:nvPr/>
        </p:nvSpPr>
        <p:spPr>
          <a:xfrm>
            <a:off x="1510025" y="1261214"/>
            <a:ext cx="3657600" cy="1107996"/>
          </a:xfrm>
          <a:prstGeom prst="rect">
            <a:avLst/>
          </a:prstGeom>
          <a:noFill/>
        </p:spPr>
        <p:txBody>
          <a:bodyPr wrap="square" rtlCol="0">
            <a:spAutoFit/>
          </a:bodyPr>
          <a:lstStyle/>
          <a:p>
            <a:pPr algn="ctr"/>
            <a:r>
              <a:rPr lang="zh-CN" altLang="en-US" sz="6600" b="1">
                <a:solidFill>
                  <a:srgbClr val="7CC8EC"/>
                </a:solidFill>
              </a:rPr>
              <a:t>等於</a:t>
            </a:r>
            <a:endParaRPr lang="en-US" sz="6600" b="1" dirty="0">
              <a:solidFill>
                <a:srgbClr val="7CC8EC"/>
              </a:solidFill>
            </a:endParaRPr>
          </a:p>
        </p:txBody>
      </p:sp>
      <p:sp>
        <p:nvSpPr>
          <p:cNvPr id="10" name="Right Bracket 9">
            <a:extLst>
              <a:ext uri="{FF2B5EF4-FFF2-40B4-BE49-F238E27FC236}">
                <a16:creationId xmlns:a16="http://schemas.microsoft.com/office/drawing/2014/main" id="{FE1B13FF-DFA5-404A-8BCD-13DA92926513}"/>
              </a:ext>
            </a:extLst>
          </p:cNvPr>
          <p:cNvSpPr/>
          <p:nvPr/>
        </p:nvSpPr>
        <p:spPr>
          <a:xfrm>
            <a:off x="6481184" y="935446"/>
            <a:ext cx="570349" cy="1806152"/>
          </a:xfrm>
          <a:prstGeom prst="rightBracket">
            <a:avLst/>
          </a:prstGeom>
          <a:noFill/>
          <a:ln w="57150">
            <a:solidFill>
              <a:srgbClr val="7CC8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0A3B8F27-254C-6849-A3A4-FE5D512DFD18}"/>
              </a:ext>
            </a:extLst>
          </p:cNvPr>
          <p:cNvSpPr/>
          <p:nvPr/>
        </p:nvSpPr>
        <p:spPr>
          <a:xfrm>
            <a:off x="6731620" y="1166279"/>
            <a:ext cx="610835" cy="61083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BB6886E-A073-594A-AE28-B54BC82237A3}"/>
              </a:ext>
            </a:extLst>
          </p:cNvPr>
          <p:cNvSpPr/>
          <p:nvPr/>
        </p:nvSpPr>
        <p:spPr>
          <a:xfrm>
            <a:off x="6746115" y="1749006"/>
            <a:ext cx="610835" cy="61083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7EB4027-BAB1-A141-8DC2-59CC412F10DA}"/>
              </a:ext>
            </a:extLst>
          </p:cNvPr>
          <p:cNvSpPr txBox="1"/>
          <p:nvPr/>
        </p:nvSpPr>
        <p:spPr>
          <a:xfrm>
            <a:off x="6789837" y="1261214"/>
            <a:ext cx="625330" cy="949940"/>
          </a:xfrm>
          <a:prstGeom prst="rect">
            <a:avLst/>
          </a:prstGeom>
          <a:noFill/>
        </p:spPr>
        <p:txBody>
          <a:bodyPr wrap="square" rtlCol="0">
            <a:spAutoFit/>
          </a:bodyPr>
          <a:lstStyle/>
          <a:p>
            <a:pPr>
              <a:lnSpc>
                <a:spcPct val="120000"/>
              </a:lnSpc>
            </a:pPr>
            <a:r>
              <a:rPr lang="zh-CN" altLang="en-US" sz="2400" dirty="0">
                <a:solidFill>
                  <a:schemeClr val="bg1"/>
                </a:solidFill>
              </a:rPr>
              <a:t>相同</a:t>
            </a:r>
            <a:endParaRPr lang="en-US" sz="2400" dirty="0">
              <a:solidFill>
                <a:schemeClr val="bg1"/>
              </a:solidFill>
            </a:endParaRPr>
          </a:p>
        </p:txBody>
      </p:sp>
    </p:spTree>
    <p:extLst>
      <p:ext uri="{BB962C8B-B14F-4D97-AF65-F5344CB8AC3E}">
        <p14:creationId xmlns:p14="http://schemas.microsoft.com/office/powerpoint/2010/main" val="1452354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50476F80-15C6-48C4-A0B6-6611FAFBE538}"/>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標題 1">
            <a:extLst>
              <a:ext uri="{FF2B5EF4-FFF2-40B4-BE49-F238E27FC236}">
                <a16:creationId xmlns:a16="http://schemas.microsoft.com/office/drawing/2014/main" id="{02C0D146-7A56-4FA5-AE6F-427A8A523416}"/>
              </a:ext>
            </a:extLst>
          </p:cNvPr>
          <p:cNvSpPr>
            <a:spLocks noGrp="1"/>
          </p:cNvSpPr>
          <p:nvPr>
            <p:ph type="title"/>
          </p:nvPr>
        </p:nvSpPr>
        <p:spPr/>
        <p:txBody>
          <a:bodyPr>
            <a:noAutofit/>
          </a:bodyPr>
          <a:lstStyle/>
          <a:p>
            <a:r>
              <a:rPr lang="zh-TW" sz="4000" kern="100" dirty="0">
                <a:effectLst/>
                <a:latin typeface="Calibri" panose="020F0502020204030204" pitchFamily="34" charset="0"/>
                <a:ea typeface="標楷體" panose="03000509000000000000" pitchFamily="65" charset="-120"/>
                <a:cs typeface="Times New Roman" panose="02020603050405020304" pitchFamily="18" charset="0"/>
              </a:rPr>
              <a:t>二、《易經本旨》的主旨與風格</a:t>
            </a:r>
            <a:endParaRPr lang="en-US" sz="4000" dirty="0"/>
          </a:p>
        </p:txBody>
      </p:sp>
      <p:sp>
        <p:nvSpPr>
          <p:cNvPr id="9" name="內容版面配置區 2">
            <a:extLst>
              <a:ext uri="{FF2B5EF4-FFF2-40B4-BE49-F238E27FC236}">
                <a16:creationId xmlns:a16="http://schemas.microsoft.com/office/drawing/2014/main" id="{7B638259-0365-49BC-817D-ED5EFCE0334C}"/>
              </a:ext>
            </a:extLst>
          </p:cNvPr>
          <p:cNvSpPr>
            <a:spLocks noGrp="1"/>
          </p:cNvSpPr>
          <p:nvPr>
            <p:ph idx="1"/>
          </p:nvPr>
        </p:nvSpPr>
        <p:spPr>
          <a:xfrm>
            <a:off x="933060" y="2701140"/>
            <a:ext cx="2724539" cy="641092"/>
          </a:xfrm>
        </p:spPr>
        <p:txBody>
          <a:bodyPr>
            <a:noAutofit/>
          </a:bodyPr>
          <a:lstStyle/>
          <a:p>
            <a:pPr indent="0" algn="ctr">
              <a:lnSpc>
                <a:spcPct val="100000"/>
              </a:lnSpc>
              <a:spcBef>
                <a:spcPts val="0"/>
              </a:spcBef>
              <a:buNone/>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十五世紀末</a:t>
            </a:r>
            <a:endPar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0" algn="ctr">
              <a:lnSpc>
                <a:spcPct val="100000"/>
              </a:lnSpc>
              <a:spcBef>
                <a:spcPts val="0"/>
              </a:spcBef>
              <a:buNone/>
            </a:pPr>
            <a:r>
              <a:rPr lang="zh-TW" altLang="en-US" sz="2000" kern="100" dirty="0">
                <a:latin typeface="標楷體" panose="03000509000000000000" pitchFamily="65" charset="-120"/>
                <a:ea typeface="標楷體" panose="03000509000000000000" pitchFamily="65" charset="-120"/>
                <a:cs typeface="Times New Roman" panose="02020603050405020304" pitchFamily="18" charset="0"/>
              </a:rPr>
              <a:t>（明清之際）</a:t>
            </a:r>
            <a:endParaRPr lang="en-US" altLang="zh-TW" sz="2000" kern="1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內容版面配置區 2">
            <a:extLst>
              <a:ext uri="{FF2B5EF4-FFF2-40B4-BE49-F238E27FC236}">
                <a16:creationId xmlns:a16="http://schemas.microsoft.com/office/drawing/2014/main" id="{BAF619E5-81C0-4433-B0C3-59DE8D91EA47}"/>
              </a:ext>
            </a:extLst>
          </p:cNvPr>
          <p:cNvSpPr txBox="1">
            <a:spLocks/>
          </p:cNvSpPr>
          <p:nvPr/>
        </p:nvSpPr>
        <p:spPr>
          <a:xfrm>
            <a:off x="4446147" y="1667256"/>
            <a:ext cx="4035380" cy="843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buNone/>
            </a:pPr>
            <a:r>
              <a:rPr lang="zh-TW" altLang="en-US" sz="1800" kern="100" dirty="0">
                <a:latin typeface="標楷體" panose="03000509000000000000" pitchFamily="65" charset="-120"/>
                <a:ea typeface="標楷體" panose="03000509000000000000" pitchFamily="65" charset="-120"/>
                <a:cs typeface="Times New Roman" panose="02020603050405020304" pitchFamily="18" charset="0"/>
              </a:rPr>
              <a:t>此期間</a:t>
            </a:r>
            <a:r>
              <a:rPr lang="zh-TW" sz="1800" kern="100" dirty="0">
                <a:latin typeface="標楷體" panose="03000509000000000000" pitchFamily="65" charset="-120"/>
                <a:ea typeface="標楷體" panose="03000509000000000000" pitchFamily="65" charset="-120"/>
                <a:cs typeface="Times New Roman" panose="02020603050405020304" pitchFamily="18" charset="0"/>
              </a:rPr>
              <a:t>清朝下令嚴格禁止天主教</a:t>
            </a:r>
            <a:r>
              <a:rPr lang="zh-TW" altLang="en-US" sz="1800" kern="100" dirty="0">
                <a:latin typeface="標楷體" panose="03000509000000000000" pitchFamily="65" charset="-120"/>
                <a:ea typeface="標楷體" panose="03000509000000000000" pitchFamily="65" charset="-120"/>
                <a:cs typeface="Times New Roman" panose="02020603050405020304" pitchFamily="18" charset="0"/>
              </a:rPr>
              <a:t>，</a:t>
            </a:r>
            <a:r>
              <a:rPr lang="zh-TW" sz="1800" kern="100" dirty="0">
                <a:latin typeface="標楷體" panose="03000509000000000000" pitchFamily="65" charset="-120"/>
                <a:ea typeface="標楷體" panose="03000509000000000000" pitchFamily="65" charset="-120"/>
                <a:cs typeface="Times New Roman" panose="02020603050405020304" pitchFamily="18" charset="0"/>
              </a:rPr>
              <a:t>天主教傳教士僅能躲藏在民間傳教。</a:t>
            </a:r>
            <a:endParaRPr lang="en-US" altLang="zh-TW" sz="1800" kern="100" dirty="0">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sz="1800" dirty="0">
              <a:latin typeface="標楷體" panose="03000509000000000000" pitchFamily="65" charset="-120"/>
              <a:ea typeface="標楷體" panose="03000509000000000000" pitchFamily="65" charset="-120"/>
            </a:endParaRPr>
          </a:p>
        </p:txBody>
      </p:sp>
      <p:sp>
        <p:nvSpPr>
          <p:cNvPr id="11" name="內容版面配置區 2">
            <a:extLst>
              <a:ext uri="{FF2B5EF4-FFF2-40B4-BE49-F238E27FC236}">
                <a16:creationId xmlns:a16="http://schemas.microsoft.com/office/drawing/2014/main" id="{5961F60B-E7D5-4108-BE49-5F6E4D20D151}"/>
              </a:ext>
            </a:extLst>
          </p:cNvPr>
          <p:cNvSpPr txBox="1">
            <a:spLocks/>
          </p:cNvSpPr>
          <p:nvPr/>
        </p:nvSpPr>
        <p:spPr>
          <a:xfrm>
            <a:off x="8358146" y="2787907"/>
            <a:ext cx="1721556" cy="6421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buNone/>
            </a:pPr>
            <a:r>
              <a:rPr lang="zh-TW" sz="2000" kern="100" dirty="0">
                <a:latin typeface="Times New Roman" panose="02020603050405020304" pitchFamily="18" charset="0"/>
                <a:ea typeface="標楷體" panose="03000509000000000000" pitchFamily="65" charset="-120"/>
                <a:cs typeface="Times New Roman" panose="02020603050405020304" pitchFamily="18" charset="0"/>
              </a:rPr>
              <a:t>道光二十年（</a:t>
            </a:r>
            <a:r>
              <a:rPr lang="en-US" sz="2000" kern="100" dirty="0">
                <a:latin typeface="Times New Roman" panose="02020603050405020304" pitchFamily="18" charset="0"/>
                <a:ea typeface="標楷體" panose="03000509000000000000" pitchFamily="65" charset="-120"/>
                <a:cs typeface="Times New Roman" panose="02020603050405020304" pitchFamily="18" charset="0"/>
              </a:rPr>
              <a:t>1840</a:t>
            </a:r>
            <a:r>
              <a:rPr lang="zh-TW" sz="20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418421B7-24CE-492E-8B6D-966812018E7D}"/>
              </a:ext>
            </a:extLst>
          </p:cNvPr>
          <p:cNvSpPr txBox="1">
            <a:spLocks/>
          </p:cNvSpPr>
          <p:nvPr/>
        </p:nvSpPr>
        <p:spPr>
          <a:xfrm>
            <a:off x="3327981" y="2765029"/>
            <a:ext cx="1493315" cy="4119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buNone/>
            </a:pPr>
            <a:r>
              <a:rPr lang="zh-TW" sz="2000" kern="100" dirty="0">
                <a:latin typeface="Times New Roman" panose="02020603050405020304" pitchFamily="18" charset="0"/>
                <a:ea typeface="標楷體" panose="03000509000000000000" pitchFamily="65" charset="-120"/>
                <a:cs typeface="Times New Roman" panose="02020603050405020304" pitchFamily="18" charset="0"/>
              </a:rPr>
              <a:t>雍正元年（</a:t>
            </a:r>
            <a:r>
              <a:rPr lang="en-US" sz="2000" kern="100" dirty="0">
                <a:latin typeface="Times New Roman" panose="02020603050405020304" pitchFamily="18" charset="0"/>
                <a:ea typeface="標楷體" panose="03000509000000000000" pitchFamily="65" charset="-120"/>
                <a:cs typeface="Times New Roman" panose="02020603050405020304" pitchFamily="18" charset="0"/>
              </a:rPr>
              <a:t>1723</a:t>
            </a:r>
            <a:r>
              <a:rPr lang="zh-TW" sz="20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a:extLst>
              <a:ext uri="{FF2B5EF4-FFF2-40B4-BE49-F238E27FC236}">
                <a16:creationId xmlns:a16="http://schemas.microsoft.com/office/drawing/2014/main" id="{4E19A4CA-FB4E-4240-BD0D-ECF5F336E5F8}"/>
              </a:ext>
            </a:extLst>
          </p:cNvPr>
          <p:cNvSpPr txBox="1"/>
          <p:nvPr/>
        </p:nvSpPr>
        <p:spPr>
          <a:xfrm>
            <a:off x="6032690" y="2783846"/>
            <a:ext cx="1774433" cy="707886"/>
          </a:xfrm>
          <a:prstGeom prst="rect">
            <a:avLst/>
          </a:prstGeom>
          <a:noFill/>
        </p:spPr>
        <p:txBody>
          <a:bodyPr wrap="square">
            <a:spAutoFit/>
          </a:bodyPr>
          <a:lstStyle/>
          <a:p>
            <a:pPr algn="ctr"/>
            <a:r>
              <a:rPr lang="zh-TW" sz="2000" kern="100" dirty="0">
                <a:latin typeface="Times New Roman" panose="02020603050405020304" pitchFamily="18" charset="0"/>
                <a:ea typeface="標楷體" panose="03000509000000000000" pitchFamily="65" charset="-120"/>
                <a:cs typeface="Times New Roman" panose="02020603050405020304" pitchFamily="18" charset="0"/>
              </a:rPr>
              <a:t>乾隆三十九年（</a:t>
            </a:r>
            <a:r>
              <a:rPr lang="en-US" sz="2000" kern="100" dirty="0">
                <a:latin typeface="Times New Roman" panose="02020603050405020304" pitchFamily="18" charset="0"/>
                <a:ea typeface="標楷體" panose="03000509000000000000" pitchFamily="65" charset="-120"/>
                <a:cs typeface="Times New Roman" panose="02020603050405020304" pitchFamily="18" charset="0"/>
              </a:rPr>
              <a:t>1774</a:t>
            </a:r>
            <a:r>
              <a:rPr lang="zh-TW" sz="20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sz="2000" dirty="0"/>
          </a:p>
        </p:txBody>
      </p:sp>
      <p:cxnSp>
        <p:nvCxnSpPr>
          <p:cNvPr id="5" name="直線單箭頭接點 4">
            <a:extLst>
              <a:ext uri="{FF2B5EF4-FFF2-40B4-BE49-F238E27FC236}">
                <a16:creationId xmlns:a16="http://schemas.microsoft.com/office/drawing/2014/main" id="{FA2AFA63-D969-47F7-85FB-7F5FFF3BD724}"/>
              </a:ext>
            </a:extLst>
          </p:cNvPr>
          <p:cNvCxnSpPr>
            <a:cxnSpLocks/>
          </p:cNvCxnSpPr>
          <p:nvPr/>
        </p:nvCxnSpPr>
        <p:spPr>
          <a:xfrm>
            <a:off x="838200" y="2490223"/>
            <a:ext cx="10385323" cy="0"/>
          </a:xfrm>
          <a:prstGeom prst="straightConnector1">
            <a:avLst/>
          </a:prstGeom>
          <a:solidFill>
            <a:srgbClr val="F8D35E"/>
          </a:solidFill>
          <a:ln w="57150">
            <a:tailEnd type="triangle"/>
          </a:ln>
        </p:spPr>
        <p:style>
          <a:lnRef idx="1">
            <a:schemeClr val="accent1"/>
          </a:lnRef>
          <a:fillRef idx="0">
            <a:schemeClr val="accent1"/>
          </a:fillRef>
          <a:effectRef idx="0">
            <a:schemeClr val="accent1"/>
          </a:effectRef>
          <a:fontRef idx="minor">
            <a:schemeClr val="tx1"/>
          </a:fontRef>
        </p:style>
      </p:cxnSp>
      <p:sp>
        <p:nvSpPr>
          <p:cNvPr id="17" name="右大括弧 16">
            <a:extLst>
              <a:ext uri="{FF2B5EF4-FFF2-40B4-BE49-F238E27FC236}">
                <a16:creationId xmlns:a16="http://schemas.microsoft.com/office/drawing/2014/main" id="{A1F64EB2-718A-487A-99AE-7763F0209D0A}"/>
              </a:ext>
            </a:extLst>
          </p:cNvPr>
          <p:cNvSpPr/>
          <p:nvPr/>
        </p:nvSpPr>
        <p:spPr>
          <a:xfrm rot="16200000">
            <a:off x="6630442" y="2256495"/>
            <a:ext cx="363984" cy="2887117"/>
          </a:xfrm>
          <a:prstGeom prst="rightBrace">
            <a:avLst/>
          </a:prstGeom>
          <a:ln>
            <a:solidFill>
              <a:srgbClr val="B5E0F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左右中括弧 12">
            <a:extLst>
              <a:ext uri="{FF2B5EF4-FFF2-40B4-BE49-F238E27FC236}">
                <a16:creationId xmlns:a16="http://schemas.microsoft.com/office/drawing/2014/main" id="{523DB315-FF95-4C7B-84BE-8B7ACA00C450}"/>
              </a:ext>
            </a:extLst>
          </p:cNvPr>
          <p:cNvSpPr/>
          <p:nvPr/>
        </p:nvSpPr>
        <p:spPr>
          <a:xfrm>
            <a:off x="4074639" y="1644440"/>
            <a:ext cx="5282425" cy="65824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4">
            <a:extLst>
              <a:ext uri="{FF2B5EF4-FFF2-40B4-BE49-F238E27FC236}">
                <a16:creationId xmlns:a16="http://schemas.microsoft.com/office/drawing/2014/main" id="{367EC823-1F1D-421E-9BEF-DDC9CEEA673C}"/>
              </a:ext>
            </a:extLst>
          </p:cNvPr>
          <p:cNvSpPr/>
          <p:nvPr/>
        </p:nvSpPr>
        <p:spPr>
          <a:xfrm>
            <a:off x="4821296" y="3908375"/>
            <a:ext cx="4035380" cy="1938992"/>
          </a:xfrm>
          <a:prstGeom prst="rect">
            <a:avLst/>
          </a:prstGeom>
          <a:solidFill>
            <a:schemeClr val="bg1"/>
          </a:solidFill>
          <a:ln>
            <a:solidFill>
              <a:srgbClr val="7CC8EC"/>
            </a:solidFill>
          </a:ln>
        </p:spPr>
        <p:txBody>
          <a:bodyPr wrap="square">
            <a:spAutoFit/>
          </a:bodyPr>
          <a:lstStyle/>
          <a:p>
            <a:pPr algn="just"/>
            <a:r>
              <a:rPr lang="zh-TW" altLang="zh-TW"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《易經本旨》作成年代，受到現實</a:t>
            </a:r>
            <a:r>
              <a:rPr lang="zh-TW" altLang="en-US"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迫害</a:t>
            </a:r>
            <a:r>
              <a:rPr lang="zh-TW" altLang="zh-TW"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影響</a:t>
            </a:r>
            <a:r>
              <a:rPr lang="zh-TW" altLang="en-US"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構成呂立本激情的敘事筆法</a:t>
            </a:r>
            <a:r>
              <a:rPr lang="zh-TW" altLang="en-US"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，成為</a:t>
            </a:r>
            <a:r>
              <a:rPr lang="zh-TW" altLang="zh-TW"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《易經本旨》的行文風格</a:t>
            </a:r>
            <a:r>
              <a:rPr lang="zh-TW" altLang="en-US" sz="2000" kern="1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rPr>
              <a:t>，以及</a:t>
            </a:r>
            <a:r>
              <a:rPr lang="zh-TW" altLang="zh-TW" sz="2000" kern="100" dirty="0">
                <a:solidFill>
                  <a:srgbClr val="96D3F0"/>
                </a:solidFill>
                <a:latin typeface="標楷體" panose="03000509000000000000" pitchFamily="65" charset="-120"/>
                <a:ea typeface="標楷體" panose="03000509000000000000" pitchFamily="65" charset="-120"/>
                <a:cs typeface="Times New Roman" panose="02020603050405020304" pitchFamily="18" charset="0"/>
              </a:rPr>
              <a:t>此書並未刊行，逮收入《徐家匯藏書樓明清天主教文獻續編》始現於世。</a:t>
            </a:r>
            <a:endParaRPr lang="en-US" altLang="zh-TW" sz="2000" dirty="0">
              <a:solidFill>
                <a:srgbClr val="96D3F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Rectangle 1">
            <a:extLst>
              <a:ext uri="{FF2B5EF4-FFF2-40B4-BE49-F238E27FC236}">
                <a16:creationId xmlns:a16="http://schemas.microsoft.com/office/drawing/2014/main" id="{C79AA0A0-A115-4540-84A8-0152361FC2FF}"/>
              </a:ext>
            </a:extLst>
          </p:cNvPr>
          <p:cNvSpPr/>
          <p:nvPr/>
        </p:nvSpPr>
        <p:spPr>
          <a:xfrm>
            <a:off x="851770" y="3440161"/>
            <a:ext cx="2887118" cy="1938992"/>
          </a:xfrm>
          <a:prstGeom prst="rect">
            <a:avLst/>
          </a:prstGeom>
          <a:solidFill>
            <a:srgbClr val="7CC8EC"/>
          </a:solidFill>
          <a:ln>
            <a:solidFill>
              <a:srgbClr val="7CC8EC"/>
            </a:solidFill>
          </a:ln>
        </p:spPr>
        <p:txBody>
          <a:bodyPr wrap="square">
            <a:spAutoFit/>
          </a:bodyPr>
          <a:lstStyle/>
          <a:p>
            <a:pPr indent="0" algn="just">
              <a:buNone/>
            </a:pPr>
            <a:r>
              <a:rPr lang="zh-TW" altLang="zh-TW" sz="20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歐洲新航路與新大陸的發現，激起傳教士到海外傳教</a:t>
            </a:r>
            <a:r>
              <a:rPr lang="zh-TW" altLang="en-US" sz="20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隨著一同到來的西方知識、宗教、科學、文化、藝術都對中國造成</a:t>
            </a:r>
            <a:r>
              <a:rPr lang="zh-TW" altLang="en-US" sz="20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不小</a:t>
            </a:r>
            <a:r>
              <a:rPr lang="zh-TW" altLang="zh-TW" sz="20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的衝擊。</a:t>
            </a:r>
            <a:endParaRPr lang="en-US" altLang="zh-TW" sz="2000" dirty="0">
              <a:solidFill>
                <a:schemeClr val="bg1"/>
              </a:solidFill>
              <a:latin typeface="標楷體" panose="03000509000000000000" pitchFamily="65" charset="-120"/>
              <a:ea typeface="標楷體" panose="03000509000000000000" pitchFamily="65" charset="-120"/>
            </a:endParaRPr>
          </a:p>
        </p:txBody>
      </p:sp>
      <p:sp>
        <p:nvSpPr>
          <p:cNvPr id="22" name="Oval 11">
            <a:extLst>
              <a:ext uri="{FF2B5EF4-FFF2-40B4-BE49-F238E27FC236}">
                <a16:creationId xmlns:a16="http://schemas.microsoft.com/office/drawing/2014/main" id="{FC788B51-36B6-467B-BB02-215D486259A4}"/>
              </a:ext>
            </a:extLst>
          </p:cNvPr>
          <p:cNvSpPr/>
          <p:nvPr/>
        </p:nvSpPr>
        <p:spPr>
          <a:xfrm>
            <a:off x="2185459" y="2357331"/>
            <a:ext cx="233700" cy="233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1">
            <a:extLst>
              <a:ext uri="{FF2B5EF4-FFF2-40B4-BE49-F238E27FC236}">
                <a16:creationId xmlns:a16="http://schemas.microsoft.com/office/drawing/2014/main" id="{2CD3EE65-845A-4D2C-A62D-D793C49F0DEB}"/>
              </a:ext>
            </a:extLst>
          </p:cNvPr>
          <p:cNvSpPr/>
          <p:nvPr/>
        </p:nvSpPr>
        <p:spPr>
          <a:xfrm>
            <a:off x="4017496" y="2357331"/>
            <a:ext cx="233700" cy="233700"/>
          </a:xfrm>
          <a:prstGeom prst="ellipse">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E5E2B823-A25D-4045-B10F-FF0E59170D9A}"/>
              </a:ext>
            </a:extLst>
          </p:cNvPr>
          <p:cNvSpPr/>
          <p:nvPr/>
        </p:nvSpPr>
        <p:spPr>
          <a:xfrm>
            <a:off x="6695584" y="2357331"/>
            <a:ext cx="233700" cy="233700"/>
          </a:xfrm>
          <a:prstGeom prst="ellips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1">
            <a:extLst>
              <a:ext uri="{FF2B5EF4-FFF2-40B4-BE49-F238E27FC236}">
                <a16:creationId xmlns:a16="http://schemas.microsoft.com/office/drawing/2014/main" id="{D8928B74-6A5B-4A14-9FFF-ABC669FD8B54}"/>
              </a:ext>
            </a:extLst>
          </p:cNvPr>
          <p:cNvSpPr/>
          <p:nvPr/>
        </p:nvSpPr>
        <p:spPr>
          <a:xfrm>
            <a:off x="9100818" y="2357331"/>
            <a:ext cx="233700" cy="233700"/>
          </a:xfrm>
          <a:prstGeom prst="ellips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0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78A4794-529A-496B-A954-535ECBD62DB4}"/>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7" name="文字方塊 6">
            <a:extLst>
              <a:ext uri="{FF2B5EF4-FFF2-40B4-BE49-F238E27FC236}">
                <a16:creationId xmlns:a16="http://schemas.microsoft.com/office/drawing/2014/main" id="{CA1BB3F9-17B0-4DBA-8502-375050971E2F}"/>
              </a:ext>
            </a:extLst>
          </p:cNvPr>
          <p:cNvSpPr txBox="1"/>
          <p:nvPr/>
        </p:nvSpPr>
        <p:spPr>
          <a:xfrm>
            <a:off x="876374" y="971664"/>
            <a:ext cx="7428390" cy="461665"/>
          </a:xfrm>
          <a:prstGeom prst="rect">
            <a:avLst/>
          </a:prstGeom>
          <a:noFill/>
        </p:spPr>
        <p:txBody>
          <a:bodyPr wrap="square">
            <a:spAutoFit/>
          </a:bodyPr>
          <a:lstStyle/>
          <a:p>
            <a:pPr indent="288290" algn="just"/>
            <a:r>
              <a:rPr lang="zh-TW" sz="2400" kern="100" spc="300" dirty="0">
                <a:latin typeface="標楷體" panose="03000509000000000000" pitchFamily="65" charset="-120"/>
                <a:ea typeface="標楷體" panose="03000509000000000000" pitchFamily="65" charset="-120"/>
                <a:cs typeface="Times New Roman" panose="02020603050405020304" pitchFamily="18" charset="0"/>
              </a:rPr>
              <a:t>《易經本旨》全書的目次，主要分為以下內容：</a:t>
            </a:r>
            <a:endParaRPr lang="en-US" sz="2400" kern="100" spc="300" dirty="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4" name="內容版面配置區 3">
            <a:extLst>
              <a:ext uri="{FF2B5EF4-FFF2-40B4-BE49-F238E27FC236}">
                <a16:creationId xmlns:a16="http://schemas.microsoft.com/office/drawing/2014/main" id="{AC461359-4DB5-4B8C-AD26-A66A24C028C4}"/>
              </a:ext>
            </a:extLst>
          </p:cNvPr>
          <p:cNvGraphicFramePr>
            <a:graphicFrameLocks noGrp="1"/>
          </p:cNvGraphicFramePr>
          <p:nvPr>
            <p:ph idx="1"/>
            <p:extLst>
              <p:ext uri="{D42A27DB-BD31-4B8C-83A1-F6EECF244321}">
                <p14:modId xmlns:p14="http://schemas.microsoft.com/office/powerpoint/2010/main" val="442235427"/>
              </p:ext>
            </p:extLst>
          </p:nvPr>
        </p:nvGraphicFramePr>
        <p:xfrm>
          <a:off x="1391856" y="1805912"/>
          <a:ext cx="4220881" cy="4091432"/>
        </p:xfrm>
        <a:graphic>
          <a:graphicData uri="http://schemas.openxmlformats.org/drawingml/2006/table">
            <a:tbl>
              <a:tblPr firstRow="1" firstCol="1" bandRow="1">
                <a:tableStyleId>{F5AB1C69-6EDB-4FF4-983F-18BD219EF322}</a:tableStyleId>
              </a:tblPr>
              <a:tblGrid>
                <a:gridCol w="693882">
                  <a:extLst>
                    <a:ext uri="{9D8B030D-6E8A-4147-A177-3AD203B41FA5}">
                      <a16:colId xmlns:a16="http://schemas.microsoft.com/office/drawing/2014/main" val="3574887662"/>
                    </a:ext>
                  </a:extLst>
                </a:gridCol>
                <a:gridCol w="3526999">
                  <a:extLst>
                    <a:ext uri="{9D8B030D-6E8A-4147-A177-3AD203B41FA5}">
                      <a16:colId xmlns:a16="http://schemas.microsoft.com/office/drawing/2014/main" val="2921212803"/>
                    </a:ext>
                  </a:extLst>
                </a:gridCol>
              </a:tblGrid>
              <a:tr h="229024">
                <a:tc>
                  <a:txBody>
                    <a:bodyPr/>
                    <a:lstStyle/>
                    <a:p>
                      <a:pPr algn="ctr">
                        <a:lnSpc>
                          <a:spcPct val="150000"/>
                        </a:lnSpc>
                      </a:pPr>
                      <a:r>
                        <a:rPr lang="zh-CN" sz="2000" kern="0" dirty="0">
                          <a:effectLst/>
                        </a:rPr>
                        <a:t>序</a:t>
                      </a:r>
                      <a:r>
                        <a:rPr lang="zh-TW" sz="2000" kern="0" dirty="0">
                          <a:effectLst/>
                        </a:rPr>
                        <a:t>次</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目 </a:t>
                      </a:r>
                      <a:r>
                        <a:rPr lang="zh-TW" sz="2000" kern="0" dirty="0">
                          <a:effectLst/>
                        </a:rPr>
                        <a:t>次</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990351472"/>
                  </a:ext>
                </a:extLst>
              </a:tr>
              <a:tr h="228905">
                <a:tc>
                  <a:txBody>
                    <a:bodyPr/>
                    <a:lstStyle/>
                    <a:p>
                      <a:pPr algn="ctr">
                        <a:lnSpc>
                          <a:spcPct val="150000"/>
                        </a:lnSpc>
                      </a:pPr>
                      <a:r>
                        <a:rPr lang="it-IT" sz="2000" kern="0">
                          <a:effectLst/>
                        </a:rPr>
                        <a:t>1</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TW" sz="2000" kern="0" dirty="0">
                          <a:effectLst/>
                        </a:rPr>
                        <a:t>《</a:t>
                      </a:r>
                      <a:r>
                        <a:rPr lang="zh-CN" sz="2000" kern="0" dirty="0">
                          <a:effectLst/>
                        </a:rPr>
                        <a:t>易經本旨</a:t>
                      </a:r>
                      <a:r>
                        <a:rPr lang="en-US" altLang="zh-TW" sz="2000" kern="0" dirty="0">
                          <a:effectLst/>
                        </a:rPr>
                        <a:t>‧</a:t>
                      </a:r>
                      <a:r>
                        <a:rPr lang="zh-CN" sz="2000" kern="0" dirty="0">
                          <a:effectLst/>
                        </a:rPr>
                        <a:t>序</a:t>
                      </a:r>
                      <a:r>
                        <a:rPr lang="zh-TW" sz="2000" kern="0" dirty="0">
                          <a:effectLst/>
                        </a:rPr>
                        <a:t>》</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1998538955"/>
                  </a:ext>
                </a:extLst>
              </a:tr>
              <a:tr h="229024">
                <a:tc>
                  <a:txBody>
                    <a:bodyPr/>
                    <a:lstStyle/>
                    <a:p>
                      <a:pPr algn="ctr">
                        <a:lnSpc>
                          <a:spcPct val="150000"/>
                        </a:lnSpc>
                      </a:pPr>
                      <a:r>
                        <a:rPr lang="it-IT" sz="2000" kern="0">
                          <a:effectLst/>
                        </a:rPr>
                        <a:t>2</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TW" sz="2000" kern="0" dirty="0">
                          <a:effectLst/>
                        </a:rPr>
                        <a:t>《</a:t>
                      </a:r>
                      <a:r>
                        <a:rPr lang="zh-CN" sz="2000" kern="0" dirty="0">
                          <a:effectLst/>
                        </a:rPr>
                        <a:t>周易</a:t>
                      </a:r>
                      <a:r>
                        <a:rPr lang="zh-TW" sz="2000" kern="0" dirty="0">
                          <a:effectLst/>
                        </a:rPr>
                        <a:t>》</a:t>
                      </a:r>
                      <a:r>
                        <a:rPr lang="zh-CN" sz="2000" kern="0" dirty="0">
                          <a:effectLst/>
                        </a:rPr>
                        <a:t>卦歌</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537854440"/>
                  </a:ext>
                </a:extLst>
              </a:tr>
              <a:tr h="229024">
                <a:tc>
                  <a:txBody>
                    <a:bodyPr/>
                    <a:lstStyle/>
                    <a:p>
                      <a:pPr algn="ctr">
                        <a:lnSpc>
                          <a:spcPct val="150000"/>
                        </a:lnSpc>
                      </a:pPr>
                      <a:r>
                        <a:rPr lang="it-IT" sz="2000" kern="0" dirty="0">
                          <a:effectLst/>
                        </a:rPr>
                        <a:t>3</a:t>
                      </a:r>
                      <a:endPar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TW" sz="2000" kern="0" dirty="0">
                          <a:effectLst/>
                        </a:rPr>
                        <a:t>〈</a:t>
                      </a:r>
                      <a:r>
                        <a:rPr lang="zh-CN" sz="2000" kern="0" dirty="0">
                          <a:effectLst/>
                        </a:rPr>
                        <a:t>繫辭傳</a:t>
                      </a:r>
                      <a:r>
                        <a:rPr lang="zh-TW" sz="2000" kern="0" dirty="0">
                          <a:effectLst/>
                        </a:rPr>
                        <a:t>〉</a:t>
                      </a:r>
                      <a:r>
                        <a:rPr lang="zh-CN" sz="2000" kern="0" dirty="0">
                          <a:effectLst/>
                        </a:rPr>
                        <a:t>部分內容</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1077742940"/>
                  </a:ext>
                </a:extLst>
              </a:tr>
              <a:tr h="229024">
                <a:tc>
                  <a:txBody>
                    <a:bodyPr/>
                    <a:lstStyle/>
                    <a:p>
                      <a:pPr algn="ctr">
                        <a:lnSpc>
                          <a:spcPct val="150000"/>
                        </a:lnSpc>
                      </a:pPr>
                      <a:r>
                        <a:rPr lang="it-IT" sz="2000" kern="0">
                          <a:effectLst/>
                        </a:rPr>
                        <a:t>4</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變卦歌</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3674528826"/>
                  </a:ext>
                </a:extLst>
              </a:tr>
              <a:tr h="229024">
                <a:tc>
                  <a:txBody>
                    <a:bodyPr/>
                    <a:lstStyle/>
                    <a:p>
                      <a:pPr algn="ctr">
                        <a:lnSpc>
                          <a:spcPct val="150000"/>
                        </a:lnSpc>
                      </a:pPr>
                      <a:r>
                        <a:rPr lang="it-IT" sz="2000" kern="0">
                          <a:effectLst/>
                        </a:rPr>
                        <a:t>5</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六十四卦目錄次序</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2388976628"/>
                  </a:ext>
                </a:extLst>
              </a:tr>
              <a:tr h="229024">
                <a:tc>
                  <a:txBody>
                    <a:bodyPr/>
                    <a:lstStyle/>
                    <a:p>
                      <a:pPr algn="ctr">
                        <a:lnSpc>
                          <a:spcPct val="150000"/>
                        </a:lnSpc>
                      </a:pPr>
                      <a:r>
                        <a:rPr lang="it-IT" sz="2000" kern="0">
                          <a:effectLst/>
                        </a:rPr>
                        <a:t>6</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a:effectLst/>
                        </a:rPr>
                        <a:t>八卦正位</a:t>
                      </a:r>
                      <a:endParaRPr lang="en-US"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1287641396"/>
                  </a:ext>
                </a:extLst>
              </a:tr>
              <a:tr h="229024">
                <a:tc>
                  <a:txBody>
                    <a:bodyPr/>
                    <a:lstStyle/>
                    <a:p>
                      <a:pPr algn="ctr">
                        <a:lnSpc>
                          <a:spcPct val="150000"/>
                        </a:lnSpc>
                      </a:pPr>
                      <a:r>
                        <a:rPr lang="it-IT" sz="2000" kern="0">
                          <a:effectLst/>
                        </a:rPr>
                        <a:t>7</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八卦取象歌</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2969846504"/>
                  </a:ext>
                </a:extLst>
              </a:tr>
              <a:tr h="229024">
                <a:tc>
                  <a:txBody>
                    <a:bodyPr/>
                    <a:lstStyle/>
                    <a:p>
                      <a:pPr algn="ctr">
                        <a:lnSpc>
                          <a:spcPct val="150000"/>
                        </a:lnSpc>
                      </a:pPr>
                      <a:r>
                        <a:rPr lang="it-IT" sz="2000" kern="0">
                          <a:effectLst/>
                        </a:rPr>
                        <a:t>8</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錯卦圖</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2335402678"/>
                  </a:ext>
                </a:extLst>
              </a:tr>
              <a:tr h="229024">
                <a:tc>
                  <a:txBody>
                    <a:bodyPr/>
                    <a:lstStyle/>
                    <a:p>
                      <a:pPr algn="ctr">
                        <a:lnSpc>
                          <a:spcPct val="150000"/>
                        </a:lnSpc>
                      </a:pPr>
                      <a:r>
                        <a:rPr lang="it-IT" sz="2000" kern="0" dirty="0">
                          <a:effectLst/>
                        </a:rPr>
                        <a:t>9</a:t>
                      </a:r>
                      <a:endPar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綜卦圖</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3987402483"/>
                  </a:ext>
                </a:extLst>
              </a:tr>
            </a:tbl>
          </a:graphicData>
        </a:graphic>
      </p:graphicFrame>
      <p:graphicFrame>
        <p:nvGraphicFramePr>
          <p:cNvPr id="5" name="內容版面配置區 3">
            <a:extLst>
              <a:ext uri="{FF2B5EF4-FFF2-40B4-BE49-F238E27FC236}">
                <a16:creationId xmlns:a16="http://schemas.microsoft.com/office/drawing/2014/main" id="{E8EA4468-E367-4C60-8D84-130CCCD2D621}"/>
              </a:ext>
            </a:extLst>
          </p:cNvPr>
          <p:cNvGraphicFramePr>
            <a:graphicFrameLocks/>
          </p:cNvGraphicFramePr>
          <p:nvPr>
            <p:extLst>
              <p:ext uri="{D42A27DB-BD31-4B8C-83A1-F6EECF244321}">
                <p14:modId xmlns:p14="http://schemas.microsoft.com/office/powerpoint/2010/main" val="1134557012"/>
              </p:ext>
            </p:extLst>
          </p:nvPr>
        </p:nvGraphicFramePr>
        <p:xfrm>
          <a:off x="6456042" y="1805912"/>
          <a:ext cx="4220881" cy="4091940"/>
        </p:xfrm>
        <a:graphic>
          <a:graphicData uri="http://schemas.openxmlformats.org/drawingml/2006/table">
            <a:tbl>
              <a:tblPr firstRow="1" firstCol="1" bandRow="1">
                <a:tableStyleId>{F5AB1C69-6EDB-4FF4-983F-18BD219EF322}</a:tableStyleId>
              </a:tblPr>
              <a:tblGrid>
                <a:gridCol w="693882">
                  <a:extLst>
                    <a:ext uri="{9D8B030D-6E8A-4147-A177-3AD203B41FA5}">
                      <a16:colId xmlns:a16="http://schemas.microsoft.com/office/drawing/2014/main" val="3574887662"/>
                    </a:ext>
                  </a:extLst>
                </a:gridCol>
                <a:gridCol w="3526999">
                  <a:extLst>
                    <a:ext uri="{9D8B030D-6E8A-4147-A177-3AD203B41FA5}">
                      <a16:colId xmlns:a16="http://schemas.microsoft.com/office/drawing/2014/main" val="2921212803"/>
                    </a:ext>
                  </a:extLst>
                </a:gridCol>
              </a:tblGrid>
              <a:tr h="229024">
                <a:tc>
                  <a:txBody>
                    <a:bodyPr/>
                    <a:lstStyle/>
                    <a:p>
                      <a:pPr algn="ctr">
                        <a:lnSpc>
                          <a:spcPct val="150000"/>
                        </a:lnSpc>
                      </a:pPr>
                      <a:r>
                        <a:rPr lang="zh-CN" sz="2000" kern="0">
                          <a:effectLst/>
                        </a:rPr>
                        <a:t>序</a:t>
                      </a:r>
                      <a:r>
                        <a:rPr lang="zh-TW" sz="2000" kern="0">
                          <a:effectLst/>
                        </a:rPr>
                        <a:t>次</a:t>
                      </a:r>
                      <a:endParaRPr lang="en-US"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目 </a:t>
                      </a:r>
                      <a:r>
                        <a:rPr lang="zh-TW" sz="2000" kern="0" dirty="0">
                          <a:effectLst/>
                        </a:rPr>
                        <a:t>次</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990351472"/>
                  </a:ext>
                </a:extLst>
              </a:tr>
              <a:tr h="229024">
                <a:tc>
                  <a:txBody>
                    <a:bodyPr/>
                    <a:lstStyle/>
                    <a:p>
                      <a:pPr algn="ctr">
                        <a:lnSpc>
                          <a:spcPct val="150000"/>
                        </a:lnSpc>
                      </a:pPr>
                      <a:r>
                        <a:rPr lang="it-IT" sz="2000" kern="0">
                          <a:effectLst/>
                        </a:rPr>
                        <a:t>10</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圖數解義</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1608175280"/>
                  </a:ext>
                </a:extLst>
              </a:tr>
              <a:tr h="229024">
                <a:tc>
                  <a:txBody>
                    <a:bodyPr/>
                    <a:lstStyle/>
                    <a:p>
                      <a:pPr algn="ctr">
                        <a:lnSpc>
                          <a:spcPct val="150000"/>
                        </a:lnSpc>
                      </a:pPr>
                      <a:r>
                        <a:rPr lang="it-IT" sz="2000" kern="0" dirty="0">
                          <a:effectLst/>
                        </a:rPr>
                        <a:t>11</a:t>
                      </a:r>
                      <a:endPar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伏羲八卦次序解義</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1756385786"/>
                  </a:ext>
                </a:extLst>
              </a:tr>
              <a:tr h="229024">
                <a:tc>
                  <a:txBody>
                    <a:bodyPr/>
                    <a:lstStyle/>
                    <a:p>
                      <a:pPr algn="ctr">
                        <a:lnSpc>
                          <a:spcPct val="150000"/>
                        </a:lnSpc>
                      </a:pPr>
                      <a:r>
                        <a:rPr lang="it-IT" sz="2000" kern="0">
                          <a:effectLst/>
                        </a:rPr>
                        <a:t>12</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書數解義</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3871529630"/>
                  </a:ext>
                </a:extLst>
              </a:tr>
              <a:tr h="229024">
                <a:tc>
                  <a:txBody>
                    <a:bodyPr/>
                    <a:lstStyle/>
                    <a:p>
                      <a:pPr algn="ctr">
                        <a:lnSpc>
                          <a:spcPct val="150000"/>
                        </a:lnSpc>
                      </a:pPr>
                      <a:r>
                        <a:rPr lang="it-IT" sz="2000" kern="0">
                          <a:effectLst/>
                        </a:rPr>
                        <a:t>13</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TW" sz="2000" kern="0" dirty="0">
                          <a:effectLst/>
                        </a:rPr>
                        <a:t>〈</a:t>
                      </a:r>
                      <a:r>
                        <a:rPr lang="zh-CN" sz="2000" kern="0" dirty="0">
                          <a:effectLst/>
                        </a:rPr>
                        <a:t>繫辭傳</a:t>
                      </a:r>
                      <a:r>
                        <a:rPr lang="zh-TW" sz="2000" kern="0" dirty="0">
                          <a:effectLst/>
                        </a:rPr>
                        <a:t>〉</a:t>
                      </a:r>
                      <a:r>
                        <a:rPr lang="zh-CN" sz="2000" kern="0" dirty="0">
                          <a:effectLst/>
                        </a:rPr>
                        <a:t>部分內容</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3743528801"/>
                  </a:ext>
                </a:extLst>
              </a:tr>
              <a:tr h="229024">
                <a:tc>
                  <a:txBody>
                    <a:bodyPr/>
                    <a:lstStyle/>
                    <a:p>
                      <a:pPr algn="ctr">
                        <a:lnSpc>
                          <a:spcPct val="150000"/>
                        </a:lnSpc>
                      </a:pPr>
                      <a:r>
                        <a:rPr lang="it-IT" sz="2000" kern="0">
                          <a:effectLst/>
                        </a:rPr>
                        <a:t>14</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文王八卦次序圖</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3309421569"/>
                  </a:ext>
                </a:extLst>
              </a:tr>
              <a:tr h="229024">
                <a:tc>
                  <a:txBody>
                    <a:bodyPr/>
                    <a:lstStyle/>
                    <a:p>
                      <a:pPr algn="ctr">
                        <a:lnSpc>
                          <a:spcPct val="150000"/>
                        </a:lnSpc>
                      </a:pPr>
                      <a:r>
                        <a:rPr lang="it-IT" sz="2000" kern="0">
                          <a:effectLst/>
                        </a:rPr>
                        <a:t>15</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文王移卦方本</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3138186321"/>
                  </a:ext>
                </a:extLst>
              </a:tr>
              <a:tr h="229024">
                <a:tc>
                  <a:txBody>
                    <a:bodyPr/>
                    <a:lstStyle/>
                    <a:p>
                      <a:pPr algn="ctr">
                        <a:lnSpc>
                          <a:spcPct val="150000"/>
                        </a:lnSpc>
                      </a:pPr>
                      <a:r>
                        <a:rPr lang="it-IT" sz="2000" kern="0">
                          <a:effectLst/>
                        </a:rPr>
                        <a:t>16</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TW" sz="2000" kern="0" dirty="0">
                          <a:effectLst/>
                        </a:rPr>
                        <a:t>〈</a:t>
                      </a:r>
                      <a:r>
                        <a:rPr lang="zh-CN" sz="2000" kern="0" dirty="0">
                          <a:effectLst/>
                        </a:rPr>
                        <a:t>繫辭傳</a:t>
                      </a:r>
                      <a:r>
                        <a:rPr lang="zh-TW" sz="2000" kern="0" dirty="0">
                          <a:effectLst/>
                        </a:rPr>
                        <a:t>〉</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813959089"/>
                  </a:ext>
                </a:extLst>
              </a:tr>
              <a:tr h="229024">
                <a:tc>
                  <a:txBody>
                    <a:bodyPr/>
                    <a:lstStyle/>
                    <a:p>
                      <a:pPr algn="ctr">
                        <a:lnSpc>
                          <a:spcPct val="150000"/>
                        </a:lnSpc>
                      </a:pPr>
                      <a:r>
                        <a:rPr lang="it-IT" sz="2000" kern="0">
                          <a:effectLst/>
                        </a:rPr>
                        <a:t>17</a:t>
                      </a:r>
                      <a:endParaRPr lang="en-US"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TW" sz="2000" kern="0" dirty="0">
                          <a:effectLst/>
                        </a:rPr>
                        <a:t>〈</a:t>
                      </a:r>
                      <a:r>
                        <a:rPr lang="zh-CN" sz="2000" kern="0" dirty="0">
                          <a:effectLst/>
                        </a:rPr>
                        <a:t>說卦傳</a:t>
                      </a:r>
                      <a:r>
                        <a:rPr lang="zh-TW" sz="2000" kern="0" dirty="0">
                          <a:effectLst/>
                        </a:rPr>
                        <a:t>〉</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2537790497"/>
                  </a:ext>
                </a:extLst>
              </a:tr>
              <a:tr h="229024">
                <a:tc>
                  <a:txBody>
                    <a:bodyPr/>
                    <a:lstStyle/>
                    <a:p>
                      <a:pPr algn="ctr">
                        <a:lnSpc>
                          <a:spcPct val="150000"/>
                        </a:lnSpc>
                      </a:pPr>
                      <a:r>
                        <a:rPr lang="it-IT" sz="2000" kern="0" dirty="0">
                          <a:effectLst/>
                        </a:rPr>
                        <a:t>18</a:t>
                      </a:r>
                      <a:endPar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4063" marR="64063" marT="0" marB="0"/>
                </a:tc>
                <a:tc>
                  <a:txBody>
                    <a:bodyPr/>
                    <a:lstStyle/>
                    <a:p>
                      <a:pPr algn="ctr">
                        <a:lnSpc>
                          <a:spcPct val="150000"/>
                        </a:lnSpc>
                      </a:pPr>
                      <a:r>
                        <a:rPr lang="zh-CN" sz="2000" kern="0" dirty="0">
                          <a:effectLst/>
                        </a:rPr>
                        <a:t>《周易》經文</a:t>
                      </a:r>
                      <a:endParaRPr lang="en-US"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4063" marR="64063" marT="0" marB="0"/>
                </a:tc>
                <a:extLst>
                  <a:ext uri="{0D108BD9-81ED-4DB2-BD59-A6C34878D82A}">
                    <a16:rowId xmlns:a16="http://schemas.microsoft.com/office/drawing/2014/main" val="2328248120"/>
                  </a:ext>
                </a:extLst>
              </a:tr>
            </a:tbl>
          </a:graphicData>
        </a:graphic>
      </p:graphicFrame>
    </p:spTree>
    <p:extLst>
      <p:ext uri="{BB962C8B-B14F-4D97-AF65-F5344CB8AC3E}">
        <p14:creationId xmlns:p14="http://schemas.microsoft.com/office/powerpoint/2010/main" val="48846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159A6D60-16F9-4676-8D19-E16799C01EA0}"/>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2" name="矩形: 圓角 1">
            <a:extLst>
              <a:ext uri="{FF2B5EF4-FFF2-40B4-BE49-F238E27FC236}">
                <a16:creationId xmlns:a16="http://schemas.microsoft.com/office/drawing/2014/main" id="{FDFEC2FE-8314-49CD-9031-DF46D97A6D51}"/>
              </a:ext>
            </a:extLst>
          </p:cNvPr>
          <p:cNvSpPr/>
          <p:nvPr/>
        </p:nvSpPr>
        <p:spPr>
          <a:xfrm>
            <a:off x="858012" y="3350916"/>
            <a:ext cx="6684892" cy="30881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buNone/>
            </a:pPr>
            <a:r>
              <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呂立本推崇《易經》的原因，在於《易經》為六經之中保留完整的經典，就闡發大道而言，相較於其他經典較為完備。</a:t>
            </a:r>
            <a:endParaRPr lang="en-US"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r>
              <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認為《易經》經典的完成，是聖人受到「上主（即上帝）」的天啟而作。</a:t>
            </a:r>
            <a:endParaRPr lang="en-US"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r>
              <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認為闡發大道的困難，在於《易經》的文字艱澀。</a:t>
            </a:r>
            <a:endParaRPr lang="en-US"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r>
              <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認為《易經》的思想，是超越生死禍福，內容蘊含著「上主」的永恆之道。</a:t>
            </a:r>
            <a:endParaRPr lang="en-US"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r>
              <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唾棄王弼（輔嗣，</a:t>
            </a:r>
            <a:r>
              <a:rPr lang="it-IT"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226-249</a:t>
            </a:r>
            <a:r>
              <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）「盡黜象數」，而非常看重《易經》的象數等觀念。</a:t>
            </a:r>
            <a:endParaRPr lang="en-US"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Rectangle 2">
            <a:extLst>
              <a:ext uri="{FF2B5EF4-FFF2-40B4-BE49-F238E27FC236}">
                <a16:creationId xmlns:a16="http://schemas.microsoft.com/office/drawing/2014/main" id="{0550683D-54F4-6E46-B3C8-C3803FD0436B}"/>
              </a:ext>
            </a:extLst>
          </p:cNvPr>
          <p:cNvSpPr/>
          <p:nvPr/>
        </p:nvSpPr>
        <p:spPr>
          <a:xfrm>
            <a:off x="0" y="0"/>
            <a:ext cx="12192000" cy="27781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261136"/>
            <a:ext cx="10515600" cy="6176211"/>
          </a:xfrm>
        </p:spPr>
        <p:txBody>
          <a:bodyPr>
            <a:noAutofit/>
          </a:bodyPr>
          <a:lstStyle/>
          <a:p>
            <a:pPr marL="0" indent="0" algn="just">
              <a:buNone/>
            </a:pPr>
            <a:r>
              <a:rPr lang="zh-TW" sz="1800" kern="100" spc="300" dirty="0">
                <a:solidFill>
                  <a:srgbClr val="7CC8EC"/>
                </a:solidFill>
                <a:effectLst/>
                <a:latin typeface="Times New Roman" panose="02020603050405020304" pitchFamily="18" charset="0"/>
                <a:ea typeface="標楷體" panose="03000509000000000000" pitchFamily="65" charset="-120"/>
                <a:cs typeface="Times New Roman" panose="02020603050405020304" pitchFamily="18" charset="0"/>
              </a:rPr>
              <a:t>《易經本旨</a:t>
            </a:r>
            <a:r>
              <a:rPr lang="en-US" altLang="zh-TW" sz="1800" kern="100" spc="300" dirty="0">
                <a:solidFill>
                  <a:srgbClr val="7CC8E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spc="300" dirty="0">
                <a:solidFill>
                  <a:srgbClr val="7CC8EC"/>
                </a:solidFill>
                <a:effectLst/>
                <a:latin typeface="Times New Roman" panose="02020603050405020304" pitchFamily="18" charset="0"/>
                <a:ea typeface="標楷體" panose="03000509000000000000" pitchFamily="65" charset="-120"/>
                <a:cs typeface="Times New Roman" panose="02020603050405020304" pitchFamily="18" charset="0"/>
              </a:rPr>
              <a:t>序》開宗明義即表明呂立本對《易經》的看法：</a:t>
            </a:r>
            <a:endParaRPr lang="en-US" altLang="zh-TW" sz="1800" kern="100" spc="300" dirty="0">
              <a:solidFill>
                <a:srgbClr val="7CC8E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altLang="zh-TW" sz="14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r>
              <a:rPr 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《易》乃古經隱義，而為開闢以來第一聖經也。真道全備，大本攸存，允由</a:t>
            </a:r>
            <a:r>
              <a:rPr lang="en-US"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上主默啟四聖畫卦、變爻、著象、繫辭，</a:t>
            </a:r>
            <a:r>
              <a:rPr lang="en-US" alt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復以王弼掃象，異端亂真，則</a:t>
            </a:r>
            <a:r>
              <a:rPr lang="en-US" alt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易經</a:t>
            </a:r>
            <a:r>
              <a:rPr lang="en-US" alt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本旨愈晦，惜哉。</a:t>
            </a:r>
            <a:r>
              <a:rPr lang="en-US" altLang="zh-TW" sz="1600" kern="100" spc="3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余小子久祈</a:t>
            </a:r>
            <a:r>
              <a:rPr lang="en-US" alt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上主默佑，「說諸心，研諸慮」，幸而神有妙會，敢不按卦參互錯綜，有負上主洪恩，厥罪匪輕，故不避痛俗之疾目，而言之鑿，未抽之緒斯吐，有漏之義用補，譬行路者，必資已經之導引，而歧途罔虞，遂將〈繫辭〉移前一二，以為斯道之指南</a:t>
            </a:r>
            <a:r>
              <a:rPr lang="zh-TW" altLang="en-US"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en-US" altLang="zh-TW" sz="1400" kern="100" spc="3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9">
            <a:extLst>
              <a:ext uri="{FF2B5EF4-FFF2-40B4-BE49-F238E27FC236}">
                <a16:creationId xmlns:a16="http://schemas.microsoft.com/office/drawing/2014/main" id="{5E8B2F7C-90DD-0148-95E5-6EDF87F47DAF}"/>
              </a:ext>
            </a:extLst>
          </p:cNvPr>
          <p:cNvSpPr/>
          <p:nvPr/>
        </p:nvSpPr>
        <p:spPr>
          <a:xfrm>
            <a:off x="838200" y="2928648"/>
            <a:ext cx="3954929" cy="369332"/>
          </a:xfrm>
          <a:prstGeom prst="rect">
            <a:avLst/>
          </a:prstGeom>
        </p:spPr>
        <p:txBody>
          <a:bodyPr wrap="none">
            <a:spAutoFit/>
          </a:bodyPr>
          <a:lstStyle/>
          <a:p>
            <a:pPr algn="just"/>
            <a:r>
              <a:rPr lang="zh-TW" altLang="zh-TW" kern="100" spc="300" dirty="0">
                <a:latin typeface="Times New Roman" panose="02020603050405020304" pitchFamily="18" charset="0"/>
                <a:ea typeface="標楷體" panose="03000509000000000000" pitchFamily="65" charset="-120"/>
                <a:cs typeface="Times New Roman" panose="02020603050405020304" pitchFamily="18" charset="0"/>
              </a:rPr>
              <a:t>以上序文可見</a:t>
            </a:r>
            <a:r>
              <a:rPr lang="zh-TW" altLang="zh-TW" b="1" kern="100" spc="3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五個重要的觀念</a:t>
            </a:r>
            <a:r>
              <a:rPr lang="zh-TW" altLang="zh-TW" kern="100" spc="3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kern="100" spc="3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Oval 10">
            <a:extLst>
              <a:ext uri="{FF2B5EF4-FFF2-40B4-BE49-F238E27FC236}">
                <a16:creationId xmlns:a16="http://schemas.microsoft.com/office/drawing/2014/main" id="{BEED9888-80AD-E44E-ADC2-A8A9046A094D}"/>
              </a:ext>
            </a:extLst>
          </p:cNvPr>
          <p:cNvSpPr/>
          <p:nvPr/>
        </p:nvSpPr>
        <p:spPr>
          <a:xfrm>
            <a:off x="562346" y="3448525"/>
            <a:ext cx="295666" cy="295666"/>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en-US" dirty="0"/>
          </a:p>
        </p:txBody>
      </p:sp>
      <p:sp>
        <p:nvSpPr>
          <p:cNvPr id="12" name="Oval 11">
            <a:extLst>
              <a:ext uri="{FF2B5EF4-FFF2-40B4-BE49-F238E27FC236}">
                <a16:creationId xmlns:a16="http://schemas.microsoft.com/office/drawing/2014/main" id="{B1C83643-51A4-5D49-AA88-D9E3D5B570B2}"/>
              </a:ext>
            </a:extLst>
          </p:cNvPr>
          <p:cNvSpPr/>
          <p:nvPr/>
        </p:nvSpPr>
        <p:spPr>
          <a:xfrm>
            <a:off x="559293" y="4123427"/>
            <a:ext cx="295666" cy="295666"/>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en-US" dirty="0"/>
          </a:p>
        </p:txBody>
      </p:sp>
      <p:sp>
        <p:nvSpPr>
          <p:cNvPr id="13" name="Oval 12">
            <a:extLst>
              <a:ext uri="{FF2B5EF4-FFF2-40B4-BE49-F238E27FC236}">
                <a16:creationId xmlns:a16="http://schemas.microsoft.com/office/drawing/2014/main" id="{60A55169-C454-D74A-91C3-BBFD5805741C}"/>
              </a:ext>
            </a:extLst>
          </p:cNvPr>
          <p:cNvSpPr/>
          <p:nvPr/>
        </p:nvSpPr>
        <p:spPr>
          <a:xfrm>
            <a:off x="558688" y="4754309"/>
            <a:ext cx="295666" cy="295666"/>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en-US" dirty="0"/>
          </a:p>
        </p:txBody>
      </p:sp>
      <p:sp>
        <p:nvSpPr>
          <p:cNvPr id="14" name="Oval 13">
            <a:extLst>
              <a:ext uri="{FF2B5EF4-FFF2-40B4-BE49-F238E27FC236}">
                <a16:creationId xmlns:a16="http://schemas.microsoft.com/office/drawing/2014/main" id="{8C93AB09-CAED-FC44-805A-FD93588BDAC5}"/>
              </a:ext>
            </a:extLst>
          </p:cNvPr>
          <p:cNvSpPr/>
          <p:nvPr/>
        </p:nvSpPr>
        <p:spPr>
          <a:xfrm>
            <a:off x="559293" y="5126353"/>
            <a:ext cx="295666" cy="295666"/>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en-US" dirty="0"/>
          </a:p>
        </p:txBody>
      </p:sp>
      <p:sp>
        <p:nvSpPr>
          <p:cNvPr id="16" name="Oval 15">
            <a:extLst>
              <a:ext uri="{FF2B5EF4-FFF2-40B4-BE49-F238E27FC236}">
                <a16:creationId xmlns:a16="http://schemas.microsoft.com/office/drawing/2014/main" id="{AD0B4DF9-9717-714F-A85A-F8A447486A4C}"/>
              </a:ext>
            </a:extLst>
          </p:cNvPr>
          <p:cNvSpPr/>
          <p:nvPr/>
        </p:nvSpPr>
        <p:spPr>
          <a:xfrm>
            <a:off x="558688" y="5757235"/>
            <a:ext cx="295666" cy="295666"/>
          </a:xfrm>
          <a:prstGeom prst="ellipse">
            <a:avLst/>
          </a:prstGeom>
          <a:solidFill>
            <a:srgbClr val="7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en-US" dirty="0"/>
          </a:p>
        </p:txBody>
      </p:sp>
      <p:sp>
        <p:nvSpPr>
          <p:cNvPr id="17" name="Rectangle 16">
            <a:extLst>
              <a:ext uri="{FF2B5EF4-FFF2-40B4-BE49-F238E27FC236}">
                <a16:creationId xmlns:a16="http://schemas.microsoft.com/office/drawing/2014/main" id="{94814E50-63AC-BD40-BF1F-3AE1E02C5CC6}"/>
              </a:ext>
            </a:extLst>
          </p:cNvPr>
          <p:cNvSpPr/>
          <p:nvPr/>
        </p:nvSpPr>
        <p:spPr>
          <a:xfrm>
            <a:off x="8227403" y="2778103"/>
            <a:ext cx="3958511" cy="4079897"/>
          </a:xfrm>
          <a:prstGeom prst="rect">
            <a:avLst/>
          </a:prstGeom>
          <a:solidFill>
            <a:schemeClr val="bg1"/>
          </a:solidFill>
          <a:ln w="57150">
            <a:solidFill>
              <a:srgbClr val="7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群組 4">
            <a:extLst>
              <a:ext uri="{FF2B5EF4-FFF2-40B4-BE49-F238E27FC236}">
                <a16:creationId xmlns:a16="http://schemas.microsoft.com/office/drawing/2014/main" id="{7FA0F09A-5A76-4DAE-8232-19871717C982}"/>
              </a:ext>
            </a:extLst>
          </p:cNvPr>
          <p:cNvGrpSpPr/>
          <p:nvPr/>
        </p:nvGrpSpPr>
        <p:grpSpPr>
          <a:xfrm>
            <a:off x="7562716" y="4363583"/>
            <a:ext cx="949553" cy="551342"/>
            <a:chOff x="6298687" y="710873"/>
            <a:chExt cx="441976" cy="551342"/>
          </a:xfrm>
          <a:solidFill>
            <a:srgbClr val="7CC8EC"/>
          </a:solidFill>
        </p:grpSpPr>
        <p:sp>
          <p:nvSpPr>
            <p:cNvPr id="6" name="箭號: 向右 5">
              <a:extLst>
                <a:ext uri="{FF2B5EF4-FFF2-40B4-BE49-F238E27FC236}">
                  <a16:creationId xmlns:a16="http://schemas.microsoft.com/office/drawing/2014/main" id="{03988559-5CE3-48CB-9C58-E311CC7AF1EA}"/>
                </a:ext>
              </a:extLst>
            </p:cNvPr>
            <p:cNvSpPr/>
            <p:nvPr/>
          </p:nvSpPr>
          <p:spPr>
            <a:xfrm>
              <a:off x="6298687" y="710873"/>
              <a:ext cx="441976" cy="55134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4">
                <a:hueOff val="9800891"/>
                <a:satOff val="-40777"/>
                <a:lumOff val="9608"/>
                <a:alphaOff val="0"/>
              </a:schemeClr>
            </a:effectRef>
            <a:fontRef idx="minor">
              <a:schemeClr val="lt1"/>
            </a:fontRef>
          </p:style>
        </p:sp>
        <p:sp>
          <p:nvSpPr>
            <p:cNvPr id="7" name="箭號: 向右 4">
              <a:extLst>
                <a:ext uri="{FF2B5EF4-FFF2-40B4-BE49-F238E27FC236}">
                  <a16:creationId xmlns:a16="http://schemas.microsoft.com/office/drawing/2014/main" id="{17B4A24B-C63F-477D-9DBC-01547D19D3CB}"/>
                </a:ext>
              </a:extLst>
            </p:cNvPr>
            <p:cNvSpPr txBox="1"/>
            <p:nvPr/>
          </p:nvSpPr>
          <p:spPr>
            <a:xfrm>
              <a:off x="6298687" y="821141"/>
              <a:ext cx="309383" cy="3308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TW" altLang="en-US" sz="2300" kern="1200"/>
            </a:p>
          </p:txBody>
        </p:sp>
      </p:grpSp>
      <p:sp>
        <p:nvSpPr>
          <p:cNvPr id="4" name="矩形: 圓角 3">
            <a:extLst>
              <a:ext uri="{FF2B5EF4-FFF2-40B4-BE49-F238E27FC236}">
                <a16:creationId xmlns:a16="http://schemas.microsoft.com/office/drawing/2014/main" id="{D18BD5B4-A4B1-43F6-BDE1-05F9E8779E28}"/>
              </a:ext>
            </a:extLst>
          </p:cNvPr>
          <p:cNvSpPr/>
          <p:nvPr/>
        </p:nvSpPr>
        <p:spPr>
          <a:xfrm>
            <a:off x="8649644" y="2904233"/>
            <a:ext cx="3368843" cy="39814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sz="2000" b="1" kern="100" dirty="0">
                <a:solidFill>
                  <a:srgbClr val="7CC8EC"/>
                </a:solidFill>
                <a:effectLst/>
                <a:latin typeface="標楷體" panose="03000509000000000000" pitchFamily="65" charset="-120"/>
                <a:ea typeface="標楷體" panose="03000509000000000000" pitchFamily="65" charset="-120"/>
                <a:cs typeface="Times New Roman" panose="02020603050405020304" pitchFamily="18" charset="0"/>
              </a:rPr>
              <a:t>此書的撰寫策略有二</a:t>
            </a:r>
            <a:r>
              <a:rPr lang="zh-CN" altLang="en-US" sz="2000" b="1" kern="100" dirty="0">
                <a:solidFill>
                  <a:srgbClr val="7CC8EC"/>
                </a:solidFill>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000" kern="100" dirty="0">
              <a:solidFill>
                <a:srgbClr val="7CC8EC"/>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endParaRPr lang="en-US"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lnSpc>
                <a:spcPct val="100000"/>
              </a:lnSpc>
              <a:spcBef>
                <a:spcPts val="0"/>
              </a:spcBef>
              <a:buNone/>
            </a:pPr>
            <a:r>
              <a:rPr lang="zh-TW"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在《易經》為「上主」天啟的基礎下，以天主教的形式進行詮釋。</a:t>
            </a:r>
            <a:endParaRPr lang="en-US" altLang="zh-TW" sz="2000"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0" indent="0" algn="just">
              <a:lnSpc>
                <a:spcPct val="100000"/>
              </a:lnSpc>
              <a:spcBef>
                <a:spcPts val="0"/>
              </a:spcBef>
              <a:buNone/>
            </a:pPr>
            <a:endParaRPr lang="en-US" altLang="zh-TW"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lnSpc>
                <a:spcPct val="100000"/>
              </a:lnSpc>
              <a:spcBef>
                <a:spcPts val="0"/>
              </a:spcBef>
              <a:buNone/>
            </a:pPr>
            <a:r>
              <a:rPr lang="zh-TW"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針對卦象的變爻、錯綜等進行分析</a:t>
            </a:r>
            <a:r>
              <a:rPr lang="zh-TW" altLang="en-US"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，故</a:t>
            </a:r>
            <a:r>
              <a:rPr lang="zh-TW"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詮釋依據偏向《易》學象數一派。</a:t>
            </a:r>
            <a:endParaRPr lang="en-US"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TextBox 17">
            <a:extLst>
              <a:ext uri="{FF2B5EF4-FFF2-40B4-BE49-F238E27FC236}">
                <a16:creationId xmlns:a16="http://schemas.microsoft.com/office/drawing/2014/main" id="{1B378B9B-66E9-FA46-8727-77FCA5343B13}"/>
              </a:ext>
            </a:extLst>
          </p:cNvPr>
          <p:cNvSpPr txBox="1"/>
          <p:nvPr/>
        </p:nvSpPr>
        <p:spPr>
          <a:xfrm>
            <a:off x="8364778" y="3948094"/>
            <a:ext cx="2200759" cy="646331"/>
          </a:xfrm>
          <a:prstGeom prst="rect">
            <a:avLst/>
          </a:prstGeom>
          <a:noFill/>
        </p:spPr>
        <p:txBody>
          <a:bodyPr wrap="square" rtlCol="0">
            <a:spAutoFit/>
          </a:bodyPr>
          <a:lstStyle/>
          <a:p>
            <a:r>
              <a:rPr lang="en-US" altLang="zh-CN" sz="3600" dirty="0">
                <a:solidFill>
                  <a:srgbClr val="7CC8EC"/>
                </a:solidFill>
              </a:rPr>
              <a:t>1</a:t>
            </a:r>
            <a:endParaRPr lang="en-US" sz="3600" dirty="0">
              <a:solidFill>
                <a:srgbClr val="7CC8EC"/>
              </a:solidFill>
            </a:endParaRPr>
          </a:p>
        </p:txBody>
      </p:sp>
      <p:sp>
        <p:nvSpPr>
          <p:cNvPr id="19" name="TextBox 18">
            <a:extLst>
              <a:ext uri="{FF2B5EF4-FFF2-40B4-BE49-F238E27FC236}">
                <a16:creationId xmlns:a16="http://schemas.microsoft.com/office/drawing/2014/main" id="{CCF0F215-98D3-364E-9D2B-D75B90CB2C08}"/>
              </a:ext>
            </a:extLst>
          </p:cNvPr>
          <p:cNvSpPr txBox="1"/>
          <p:nvPr/>
        </p:nvSpPr>
        <p:spPr>
          <a:xfrm>
            <a:off x="8381104" y="5172825"/>
            <a:ext cx="2200759" cy="646331"/>
          </a:xfrm>
          <a:prstGeom prst="rect">
            <a:avLst/>
          </a:prstGeom>
          <a:noFill/>
        </p:spPr>
        <p:txBody>
          <a:bodyPr wrap="square" rtlCol="0">
            <a:spAutoFit/>
          </a:bodyPr>
          <a:lstStyle/>
          <a:p>
            <a:r>
              <a:rPr lang="en-US" altLang="zh-CN" sz="3600" dirty="0">
                <a:solidFill>
                  <a:srgbClr val="7CC8EC"/>
                </a:solidFill>
              </a:rPr>
              <a:t>2</a:t>
            </a:r>
            <a:endParaRPr lang="en-US" sz="3600" dirty="0">
              <a:solidFill>
                <a:srgbClr val="7CC8EC"/>
              </a:solidFill>
            </a:endParaRPr>
          </a:p>
        </p:txBody>
      </p:sp>
    </p:spTree>
    <p:extLst>
      <p:ext uri="{BB962C8B-B14F-4D97-AF65-F5344CB8AC3E}">
        <p14:creationId xmlns:p14="http://schemas.microsoft.com/office/powerpoint/2010/main" val="860132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91E55FF-3013-4F44-B830-02C9DA8003EC}"/>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algn="just"/>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呂立本認為《易經》</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中的</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陰陽變化為天主所創，提供世人判別是非善惡的標準，也是人死後用來決斷上天國或下地獄的依據</a:t>
            </a:r>
            <a:r>
              <a:rPr lang="zh-TW" altLang="en-US" sz="2200" kern="100" dirty="0">
                <a:effectLst/>
                <a:latin typeface="標楷體" panose="03000509000000000000" pitchFamily="65" charset="-120"/>
                <a:ea typeface="標楷體" panose="03000509000000000000" pitchFamily="65" charset="-120"/>
                <a:cs typeface="Times New Roman" panose="02020603050405020304" pitchFamily="18" charset="0"/>
              </a:rPr>
              <a:t>，但</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多數中國人不熟悉，呂立本</a:t>
            </a:r>
            <a:r>
              <a:rPr lang="zh-TW" sz="2200" kern="100" dirty="0">
                <a:effectLst/>
                <a:latin typeface="標楷體" panose="03000509000000000000" pitchFamily="65" charset="-120"/>
                <a:ea typeface="標楷體" panose="03000509000000000000" pitchFamily="65" charset="-120"/>
                <a:cs typeface="Times New Roman" panose="02020603050405020304" pitchFamily="18" charset="0"/>
              </a:rPr>
              <a:t>激憤與悲嘆</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以註解</a:t>
            </a:r>
            <a:r>
              <a:rPr lang="en-US" altLang="zh-TW" sz="2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易經</a:t>
            </a:r>
            <a:r>
              <a:rPr lang="en-US" altLang="zh-TW" sz="2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，並認為</a:t>
            </a:r>
            <a:r>
              <a:rPr lang="en-US" altLang="zh-TW" sz="2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易經</a:t>
            </a:r>
            <a:r>
              <a:rPr lang="en-US" altLang="zh-TW" sz="2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傳揚天主教教義的聖經。</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algn="just"/>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呂立本將中國經典轉化為天主聖經的手法，可能是受到「索隱派」（</a:t>
            </a:r>
            <a:r>
              <a:rPr lang="en-US" sz="2200" kern="100" dirty="0" err="1">
                <a:effectLst/>
                <a:latin typeface="Times New Roman" panose="02020603050405020304" pitchFamily="18" charset="0"/>
                <a:ea typeface="標楷體" panose="03000509000000000000" pitchFamily="65" charset="-120"/>
                <a:cs typeface="Times New Roman" panose="02020603050405020304" pitchFamily="18" charset="0"/>
              </a:rPr>
              <a:t>Figurists</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）的影響</a:t>
            </a: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，在</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《易經本旨》也常見類比的手法，大致有以下三種：</a:t>
            </a:r>
            <a:endPar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sz="2200" kern="100" dirty="0">
                <a:latin typeface="Times New Roman" panose="02020603050405020304" pitchFamily="18" charset="0"/>
                <a:ea typeface="標楷體" panose="03000509000000000000" pitchFamily="65" charset="-120"/>
                <a:cs typeface="Times New Roman" panose="02020603050405020304" pitchFamily="18" charset="0"/>
              </a:rPr>
              <a:t>1.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以圖象類比</a:t>
            </a:r>
            <a:r>
              <a:rPr lang="zh-TW" altLang="en-US" sz="2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例如</a:t>
            </a: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以〈乾〉卦類比三位一體，以〈坤〉卦類比六日造人，</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以〈震〉卦類比無元真主，以〈艮〉卦類比人祖父母，</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以〈離〉卦類比主人結合，以〈坎〉卦類比真主受難，</a:t>
            </a:r>
            <a:endPar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以〈兑〉卦類比主第三位，以〈巽〉卦類比天下一人。</a:t>
            </a:r>
            <a:endPar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sz="2200" dirty="0">
              <a:latin typeface="標楷體" panose="03000509000000000000" pitchFamily="65" charset="-120"/>
              <a:ea typeface="標楷體" panose="03000509000000000000" pitchFamily="65" charset="-120"/>
            </a:endParaRPr>
          </a:p>
          <a:p>
            <a:pPr marL="0" indent="0" algn="just">
              <a:buNone/>
            </a:pPr>
            <a:r>
              <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rPr>
              <a:t>2.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塞入天主符號於數字中，例如〈圖數解義〉中的：</a:t>
            </a:r>
            <a:endPar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一</a:t>
            </a:r>
            <a:r>
              <a:rPr lang="en-MY" sz="20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王，二盜中，三鐵釘，四十時，五傷苦，六日難，七言終，八方人，九品神，十</a:t>
            </a:r>
            <a:r>
              <a:rPr lang="en-US" alt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成工，乃以十字聖架成全救世之功也。</a:t>
            </a:r>
            <a:endPar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sz="2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7267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8ECA257-C73C-471B-AD15-6E886FF614A1}"/>
              </a:ext>
            </a:extLst>
          </p:cNvPr>
          <p:cNvPicPr>
            <a:picLocks noChangeAspect="1"/>
          </p:cNvPicPr>
          <p:nvPr/>
        </p:nvPicPr>
        <p:blipFill rotWithShape="1">
          <a:blip r:embed="rId2"/>
          <a:srcRect r="38586"/>
          <a:stretch/>
        </p:blipFill>
        <p:spPr>
          <a:xfrm>
            <a:off x="-3" y="1673"/>
            <a:ext cx="12192003" cy="6854653"/>
          </a:xfrm>
          <a:prstGeom prst="rect">
            <a:avLst/>
          </a:prstGeom>
        </p:spPr>
      </p:pic>
      <p:sp>
        <p:nvSpPr>
          <p:cNvPr id="8" name="內容版面配置區 2">
            <a:extLst>
              <a:ext uri="{FF2B5EF4-FFF2-40B4-BE49-F238E27FC236}">
                <a16:creationId xmlns:a16="http://schemas.microsoft.com/office/drawing/2014/main" id="{E252F29B-695B-4A18-8BCC-77A565D27853}"/>
              </a:ext>
            </a:extLst>
          </p:cNvPr>
          <p:cNvSpPr>
            <a:spLocks noGrp="1"/>
          </p:cNvSpPr>
          <p:nvPr>
            <p:ph idx="1"/>
          </p:nvPr>
        </p:nvSpPr>
        <p:spPr>
          <a:xfrm>
            <a:off x="838200" y="336884"/>
            <a:ext cx="10515600" cy="6176211"/>
          </a:xfrm>
        </p:spPr>
        <p:txBody>
          <a:bodyPr>
            <a:noAutofit/>
          </a:bodyPr>
          <a:lstStyle/>
          <a:p>
            <a:pPr marL="457200" lvl="1" indent="0" algn="just">
              <a:buNone/>
            </a:pPr>
            <a:r>
              <a:rPr lang="en-MY" sz="1800" b="1" kern="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一指聖子耶穌（</a:t>
            </a:r>
            <a:r>
              <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Jesus</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），二指《路加福音》（</a:t>
            </a:r>
            <a:r>
              <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Gospel of Luke</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）中與耶穌一同被釘在十字架（</a:t>
            </a:r>
            <a:r>
              <a:rPr lang="en-US" sz="2200" kern="10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Crux</a:t>
            </a:r>
            <a:r>
              <a:rPr lang="zh-TW" sz="2200" kern="10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Cross</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）上的兩位無名善盜，三指將耶穌釘於十字架上的鐵釘，四即復活節（</a:t>
            </a:r>
            <a:r>
              <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Easter</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）前四十天的齋戒期，五指耶穌受難時承受的五傷，六指魔鬼帶來苦難，七指聖子臨終七言，八指諾亞方舟（</a:t>
            </a:r>
            <a:r>
              <a:rPr lang="en-US" sz="2200" kern="100" dirty="0">
                <a:solidFill>
                  <a:srgbClr val="202122"/>
                </a:solidFill>
                <a:effectLst/>
                <a:latin typeface="Times New Roman" panose="02020603050405020304" pitchFamily="18" charset="0"/>
                <a:ea typeface="標楷體" panose="03000509000000000000" pitchFamily="65" charset="-120"/>
                <a:cs typeface="Times New Roman" panose="02020603050405020304" pitchFamily="18" charset="0"/>
              </a:rPr>
              <a:t>Noah's Ark</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）八人，九指九大天使，十指十字聖架。此種類比完全是典故的移植，並未融合《易》義。</a:t>
            </a:r>
            <a:r>
              <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p>
          <a:p>
            <a:pPr algn="just"/>
            <a:endParaRPr lang="en-US" sz="2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rPr>
              <a:t>3. </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融合創新，例如〈伏羲八卦次序解義〉：</a:t>
            </a:r>
            <a:endPar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en-US" alt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〈兑〉二者，乃言聖神為愛、為師也，教人上愛真主，為萬有之上，下愛世人如己。</a:t>
            </a: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a:t>
            </a:r>
            <a:r>
              <a:rPr 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〈震〉四者，乃因性教之人辜惡深重，干犯上，主震怒降以洪水，而以四十日滅之，</a:t>
            </a:r>
            <a:r>
              <a:rPr lang="en-US" alt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是故曰〈震〉四也。</a:t>
            </a:r>
            <a:endParaRPr lang="en-US" altLang="zh-TW" sz="2000" kern="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sz="2000" kern="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200" kern="100" dirty="0">
                <a:effectLst/>
                <a:latin typeface="Times New Roman" panose="02020603050405020304" pitchFamily="18" charset="0"/>
                <a:ea typeface="標楷體" panose="03000509000000000000" pitchFamily="65" charset="-120"/>
                <a:cs typeface="Times New Roman" panose="02020603050405020304" pitchFamily="18" charset="0"/>
              </a:rPr>
              <a:t>比對與</a:t>
            </a: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〈圖數解義〉中的數字涵義明顯有所不同。呂立本在此嘗試以八卦本意與天主教典故融合，例如〈兑〉二以〈兑〉之「說話」結合聖子「二性」而成；〈震〉四以「雷」結合天主之「怒降洪水」而成。</a:t>
            </a:r>
            <a:endParaRPr lang="en-US"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34554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5133</TotalTime>
  <Words>8206</Words>
  <Application>Microsoft Office PowerPoint</Application>
  <PresentationFormat>寬螢幕</PresentationFormat>
  <Paragraphs>447</Paragraphs>
  <Slides>34</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34</vt:i4>
      </vt:variant>
    </vt:vector>
  </HeadingPairs>
  <TitlesOfParts>
    <vt:vector size="43" baseType="lpstr">
      <vt:lpstr>微软雅黑</vt:lpstr>
      <vt:lpstr>方正正纤黑简体</vt:lpstr>
      <vt:lpstr>字魂59号-创粗黑</vt:lpstr>
      <vt:lpstr>標楷體</vt:lpstr>
      <vt:lpstr>Arial</vt:lpstr>
      <vt:lpstr>Calibri</vt:lpstr>
      <vt:lpstr>Calibri Light</vt:lpstr>
      <vt:lpstr>Times New Roman</vt:lpstr>
      <vt:lpstr>Office 佈景主題</vt:lpstr>
      <vt:lpstr>《易》宗神化天人道，經玅會通聖哲心 ——清代天主教徒呂立本《易經本旨》 「耶《易》會通」析論</vt:lpstr>
      <vt:lpstr>一、前言</vt:lpstr>
      <vt:lpstr>PowerPoint 簡報</vt:lpstr>
      <vt:lpstr>PowerPoint 簡報</vt:lpstr>
      <vt:lpstr>二、《易經本旨》的主旨與風格</vt:lpstr>
      <vt:lpstr>PowerPoint 簡報</vt:lpstr>
      <vt:lpstr>PowerPoint 簡報</vt:lpstr>
      <vt:lpstr>PowerPoint 簡報</vt:lpstr>
      <vt:lpstr>PowerPoint 簡報</vt:lpstr>
      <vt:lpstr>PowerPoint 簡報</vt:lpstr>
      <vt:lpstr>三、《易經本旨》的天人關係</vt:lpstr>
      <vt:lpstr>PowerPoint 簡報</vt:lpstr>
      <vt:lpstr>PowerPoint 簡報</vt:lpstr>
      <vt:lpstr>PowerPoint 簡報</vt:lpstr>
      <vt:lpstr>四、《易經本旨》的「〈巽〉女生〈離〉王」</vt:lpstr>
      <vt:lpstr>PowerPoint 簡報</vt:lpstr>
      <vt:lpstr>PowerPoint 簡報</vt:lpstr>
      <vt:lpstr>PowerPoint 簡報</vt:lpstr>
      <vt:lpstr>PowerPoint 簡報</vt:lpstr>
      <vt:lpstr>PowerPoint 簡報</vt:lpstr>
      <vt:lpstr>PowerPoint 簡報</vt:lpstr>
      <vt:lpstr>PowerPoint 簡報</vt:lpstr>
      <vt:lpstr>五、《聖經》與《易經》的天地觀</vt:lpstr>
      <vt:lpstr>PowerPoint 簡報</vt:lpstr>
      <vt:lpstr>PowerPoint 簡報</vt:lpstr>
      <vt:lpstr>PowerPoint 簡報</vt:lpstr>
      <vt:lpstr>PowerPoint 簡報</vt:lpstr>
      <vt:lpstr>PowerPoint 簡報</vt:lpstr>
      <vt:lpstr>PowerPoint 簡報</vt:lpstr>
      <vt:lpstr>PowerPoint 簡報</vt:lpstr>
      <vt:lpstr>六、結論</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《易》宗神化天人道，經玅會通聖哲心——清代天主教徒呂立本《易經本旨》「耶《易》會通」析論</dc:title>
  <dc:creator>User</dc:creator>
  <cp:lastModifiedBy>USER</cp:lastModifiedBy>
  <cp:revision>356</cp:revision>
  <dcterms:created xsi:type="dcterms:W3CDTF">2023-11-22T06:00:26Z</dcterms:created>
  <dcterms:modified xsi:type="dcterms:W3CDTF">2024-12-11T01:03:34Z</dcterms:modified>
</cp:coreProperties>
</file>